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5080" r:id="rId2"/>
    <p:sldId id="5545" r:id="rId3"/>
    <p:sldId id="5551" r:id="rId4"/>
    <p:sldId id="5585" r:id="rId5"/>
    <p:sldId id="5586" r:id="rId6"/>
    <p:sldId id="5561" r:id="rId7"/>
    <p:sldId id="5590" r:id="rId8"/>
    <p:sldId id="5592" r:id="rId9"/>
    <p:sldId id="5605" r:id="rId10"/>
    <p:sldId id="5593" r:id="rId11"/>
    <p:sldId id="5606" r:id="rId12"/>
    <p:sldId id="5607" r:id="rId13"/>
    <p:sldId id="5611" r:id="rId14"/>
    <p:sldId id="5608" r:id="rId15"/>
    <p:sldId id="5609" r:id="rId16"/>
    <p:sldId id="5610" r:id="rId17"/>
    <p:sldId id="5612" r:id="rId18"/>
    <p:sldId id="5591" r:id="rId19"/>
    <p:sldId id="5594" r:id="rId20"/>
    <p:sldId id="5565" r:id="rId21"/>
    <p:sldId id="5595" r:id="rId22"/>
    <p:sldId id="5597" r:id="rId23"/>
    <p:sldId id="5567" r:id="rId24"/>
    <p:sldId id="5568" r:id="rId25"/>
    <p:sldId id="5598" r:id="rId26"/>
    <p:sldId id="5604" r:id="rId27"/>
    <p:sldId id="5613" r:id="rId28"/>
    <p:sldId id="496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2" clrIdx="0"/>
  <p:cmAuthor id="1" name="Administrator" initials="A" lastIdx="1" clrIdx="0"/>
  <p:cmAuthor id="2" name="kingdee" initials="k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CEC"/>
    <a:srgbClr val="107ADA"/>
    <a:srgbClr val="C3D69B"/>
    <a:srgbClr val="7030A0"/>
    <a:srgbClr val="6FAC2E"/>
    <a:srgbClr val="609427"/>
    <a:srgbClr val="FF0000"/>
    <a:srgbClr val="1B89ED"/>
    <a:srgbClr val="EF5555"/>
    <a:srgbClr val="CAE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53" autoAdjust="0"/>
    <p:restoredTop sz="88829" autoAdjust="0"/>
  </p:normalViewPr>
  <p:slideViewPr>
    <p:cSldViewPr snapToGrid="0" snapToObjects="1">
      <p:cViewPr varScale="1">
        <p:scale>
          <a:sx n="82" d="100"/>
          <a:sy n="82" d="100"/>
        </p:scale>
        <p:origin x="-114" y="-90"/>
      </p:cViewPr>
      <p:guideLst>
        <p:guide orient="horz" pos="4097"/>
        <p:guide orient="horz" pos="3252"/>
        <p:guide orient="horz" pos="1549"/>
        <p:guide pos="272"/>
        <p:guide pos="6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1188"/>
    </p:cViewPr>
  </p:sorterViewPr>
  <p:notesViewPr>
    <p:cSldViewPr snapToGrid="0" snapToObjects="1">
      <p:cViewPr varScale="1">
        <p:scale>
          <a:sx n="57" d="100"/>
          <a:sy n="57" d="100"/>
        </p:scale>
        <p:origin x="280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716F9-C95C-4E4B-9857-E8D2247BF2AB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8709D-0F93-49CB-8A7F-BEBD3581D5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01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0A160-EB8B-1D46-9645-B3CAB15B07FE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B0E1F-4EC3-CD47-9A99-59421DE59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83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2054860" y="88265"/>
            <a:ext cx="0" cy="657225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mparison">
    <p:bg>
      <p:bgPr>
        <a:solidFill>
          <a:srgbClr val="1771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11576584" y="6558694"/>
            <a:ext cx="615416" cy="1689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defTabSz="308610" fontAlgn="base">
              <a:spcBef>
                <a:spcPct val="50000"/>
              </a:spcBef>
              <a:spcAft>
                <a:spcPct val="0"/>
              </a:spcAft>
              <a:defRPr/>
            </a:pPr>
            <a:fld id="{046AD7C7-DE3F-5E43-A3A8-CA80750AE375}" type="slidenum">
              <a:rPr kumimoji="0" lang="en-US" altLang="zh-CN" sz="1100" b="0" kern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Helvetica Neue" panose="02000503000000020004"/>
              </a:rPr>
              <a:pPr defTabSz="308610"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 altLang="zh-CN" sz="1100" b="0" kern="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Helvetica Neue" panose="02000503000000020004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5163" y="296487"/>
            <a:ext cx="11195255" cy="7009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sz="2135">
                <a:solidFill>
                  <a:schemeClr val="bg1"/>
                </a:solidFill>
              </a:defRPr>
            </a:lvl1pPr>
          </a:lstStyle>
          <a:p>
            <a:r>
              <a:rPr lang="zh-CN" altLang="en-US" sz="2400" b="1" dirty="0"/>
              <a:t>小标题</a:t>
            </a:r>
            <a:r>
              <a:rPr lang="en-US" altLang="zh-CN" sz="3600" b="0" dirty="0"/>
              <a:t/>
            </a:r>
            <a:br>
              <a:rPr lang="en-US" altLang="zh-CN" sz="3600" b="0" dirty="0"/>
            </a:br>
            <a:r>
              <a:rPr kumimoji="1" lang="zh-CN" altLang="en-US" sz="4400" dirty="0">
                <a:solidFill>
                  <a:srgbClr val="FFC000"/>
                </a:solidFill>
              </a:rPr>
              <a:t>单击此处</a:t>
            </a:r>
            <a:br>
              <a:rPr kumimoji="1" lang="zh-CN" altLang="en-US" sz="4400" dirty="0">
                <a:solidFill>
                  <a:srgbClr val="FFC000"/>
                </a:solidFill>
              </a:rPr>
            </a:br>
            <a:r>
              <a:rPr kumimoji="1" lang="zh-CN" altLang="en-US" sz="4400" dirty="0">
                <a:solidFill>
                  <a:srgbClr val="FFC000"/>
                </a:solidFill>
              </a:rPr>
              <a:t>可更改模板标题</a:t>
            </a:r>
            <a:br>
              <a:rPr kumimoji="1" lang="zh-CN" altLang="en-US" sz="4400" dirty="0">
                <a:solidFill>
                  <a:srgbClr val="FFC000"/>
                </a:solidFill>
              </a:rPr>
            </a:br>
            <a:r>
              <a:rPr kumimoji="1" lang="zh-CN" altLang="en-US" sz="4400" dirty="0">
                <a:solidFill>
                  <a:srgbClr val="FFC000"/>
                </a:solidFill>
              </a:rPr>
              <a:t>中的文字</a:t>
            </a:r>
          </a:p>
        </p:txBody>
      </p:sp>
      <p:sp>
        <p:nvSpPr>
          <p:cNvPr id="2" name="Rectangle 37"/>
          <p:cNvSpPr/>
          <p:nvPr userDrawn="1"/>
        </p:nvSpPr>
        <p:spPr bwMode="auto">
          <a:xfrm>
            <a:off x="1141591" y="6322504"/>
            <a:ext cx="3833840" cy="40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zh-CN" altLang="en-US" sz="935" b="0" i="0" spc="0" baseline="0" dirty="0">
                <a:solidFill>
                  <a:schemeClr val="bg1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icrosoft YaHei Bold" charset="0"/>
              </a:rPr>
              <a:t>版权所有</a:t>
            </a:r>
            <a:r>
              <a:rPr lang="en-US" altLang="zh-CN" sz="935" b="0" i="0" spc="0" baseline="0" dirty="0">
                <a:solidFill>
                  <a:schemeClr val="bg1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 charset="0"/>
              </a:rPr>
              <a:t>©2019 </a:t>
            </a:r>
            <a:r>
              <a:rPr lang="zh-CN" altLang="zh-CN" sz="935" b="0" i="0" spc="0" baseline="0" dirty="0">
                <a:solidFill>
                  <a:schemeClr val="bg1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 charset="0"/>
              </a:rPr>
              <a:t>云镝智慧科技有限公司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片页">
    <p:bg>
      <p:bgPr>
        <a:solidFill>
          <a:srgbClr val="1771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9712" y="95263"/>
            <a:ext cx="11204359" cy="700704"/>
          </a:xfrm>
          <a:prstGeom prst="rect">
            <a:avLst/>
          </a:prstGeom>
        </p:spPr>
        <p:txBody>
          <a:bodyPr/>
          <a:lstStyle>
            <a:lvl1pPr>
              <a:defRPr sz="2665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en-US" dirty="0"/>
              <a:t>Header </a:t>
            </a:r>
            <a:r>
              <a:rPr lang="en-US" altLang="zh-CN" dirty="0"/>
              <a:t>20</a:t>
            </a:r>
            <a:r>
              <a:rPr lang="en-US" dirty="0"/>
              <a:t>pt – CONTENT, BULLET/DASH </a:t>
            </a:r>
            <a:r>
              <a:rPr lang="en-US" altLang="zh-CN" dirty="0"/>
              <a:t>20</a:t>
            </a:r>
            <a:r>
              <a:rPr lang="en-US" dirty="0"/>
              <a:t>pt</a:t>
            </a:r>
          </a:p>
        </p:txBody>
      </p:sp>
      <p:sp>
        <p:nvSpPr>
          <p:cNvPr id="2" name="Rectangle 37"/>
          <p:cNvSpPr/>
          <p:nvPr userDrawn="1"/>
        </p:nvSpPr>
        <p:spPr bwMode="auto">
          <a:xfrm>
            <a:off x="1141591" y="6322504"/>
            <a:ext cx="3833840" cy="40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zh-CN" altLang="en-US" sz="935" b="0" i="0" spc="0" baseline="0" dirty="0">
                <a:solidFill>
                  <a:schemeClr val="bg1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icrosoft YaHei Bold" charset="0"/>
              </a:rPr>
              <a:t>版权所有</a:t>
            </a:r>
            <a:r>
              <a:rPr lang="en-US" altLang="zh-CN" sz="935" b="0" i="0" spc="0" baseline="0" dirty="0">
                <a:solidFill>
                  <a:schemeClr val="bg1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 charset="0"/>
              </a:rPr>
              <a:t>©2019 </a:t>
            </a:r>
            <a:r>
              <a:rPr lang="zh-CN" altLang="zh-CN" sz="935" b="0" i="0" spc="0" baseline="0" dirty="0">
                <a:solidFill>
                  <a:schemeClr val="bg1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 charset="0"/>
              </a:rPr>
              <a:t>云镝智慧科技有限公司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2"/>
          <p:cNvSpPr txBox="1">
            <a:spLocks noGrp="1" noChangeArrowheads="1"/>
          </p:cNvSpPr>
          <p:nvPr userDrawn="1"/>
        </p:nvSpPr>
        <p:spPr bwMode="auto">
          <a:xfrm>
            <a:off x="10514015" y="6356351"/>
            <a:ext cx="1533525" cy="457200"/>
          </a:xfrm>
          <a:prstGeom prst="octagon">
            <a:avLst>
              <a:gd name="adj" fmla="val 29287"/>
            </a:avLst>
          </a:prstGeom>
          <a:noFill/>
          <a:ln>
            <a:miter lim="800000"/>
          </a:ln>
        </p:spPr>
        <p:txBody>
          <a:bodyPr lIns="91439" tIns="45719" rIns="91439" bIns="45719" anchor="ctr" anchorCtr="1"/>
          <a:lstStyle>
            <a:lvl1pPr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1465" b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- </a:t>
            </a:r>
            <a:fld id="{A57B1887-7F4B-4647-9F3B-8A4764FF7254}" type="slidenum">
              <a:rPr lang="en-US" altLang="zh-CN" sz="1465" b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pPr algn="r">
                <a:defRPr/>
              </a:pPr>
              <a:t>‹#›</a:t>
            </a:fld>
            <a:r>
              <a:rPr lang="en-US" altLang="zh-CN" sz="1465" b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-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07368" y="260648"/>
            <a:ext cx="6840760" cy="648072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200">
                <a:effectLst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8"/>
          <p:cNvSpPr/>
          <p:nvPr userDrawn="1"/>
        </p:nvSpPr>
        <p:spPr>
          <a:xfrm>
            <a:off x="0" y="833247"/>
            <a:ext cx="12192000" cy="109728"/>
          </a:xfrm>
          <a:custGeom>
            <a:avLst/>
            <a:gdLst/>
            <a:ahLst/>
            <a:cxnLst/>
            <a:rect l="l" t="t" r="r" b="b"/>
            <a:pathLst>
              <a:path w="10271760">
                <a:moveTo>
                  <a:pt x="0" y="0"/>
                </a:moveTo>
                <a:lnTo>
                  <a:pt x="10271760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4433" y="200025"/>
            <a:ext cx="1728503" cy="562611"/>
          </a:xfrm>
          <a:prstGeom prst="rect">
            <a:avLst/>
          </a:prstGeom>
        </p:spPr>
      </p:pic>
      <p:sp>
        <p:nvSpPr>
          <p:cNvPr id="8" name="Holder 2"/>
          <p:cNvSpPr>
            <a:spLocks noGrp="1"/>
          </p:cNvSpPr>
          <p:nvPr>
            <p:ph type="title"/>
          </p:nvPr>
        </p:nvSpPr>
        <p:spPr>
          <a:xfrm>
            <a:off x="209550" y="343535"/>
            <a:ext cx="10043160" cy="386715"/>
          </a:xfrm>
          <a:prstGeom prst="rect">
            <a:avLst/>
          </a:prstGeom>
        </p:spPr>
        <p:txBody>
          <a:bodyPr lIns="0" tIns="0" rIns="0" bIns="0"/>
          <a:lstStyle>
            <a:lvl1pPr>
              <a:defRPr sz="2450" b="1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37"/>
          <p:cNvSpPr/>
          <p:nvPr userDrawn="1"/>
        </p:nvSpPr>
        <p:spPr bwMode="auto">
          <a:xfrm>
            <a:off x="9792105" y="6485618"/>
            <a:ext cx="2399895" cy="40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zh-CN" altLang="en-US" sz="1000" b="0" i="0" spc="0" baseline="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icrosoft YaHei Bold" charset="0"/>
              </a:rPr>
              <a:t>版权所有</a:t>
            </a:r>
            <a:r>
              <a:rPr lang="en-US" altLang="zh-CN" sz="1000" b="0" i="0" spc="0" baseline="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 charset="0"/>
              </a:rPr>
              <a:t>©2020</a:t>
            </a:r>
            <a:r>
              <a:rPr lang="zh-CN" altLang="zh-CN" sz="1000" b="0" i="0" spc="0" baseline="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 charset="0"/>
              </a:rPr>
              <a:t>云镝智慧科技有限公司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2000" cy="9080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801370"/>
            <a:ext cx="12192000" cy="106680"/>
          </a:xfrm>
          <a:prstGeom prst="rect">
            <a:avLst/>
          </a:prstGeom>
          <a:gradFill flip="none" rotWithShape="1">
            <a:gsLst>
              <a:gs pos="0">
                <a:srgbClr val="1788EE"/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0" scaled="1"/>
            <a:tileRect/>
          </a:gra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0177" name="Picture 1" descr="C:\Users\Administrator\Desktop\联通&amp;金蝶 2.png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9670705" y="146764"/>
            <a:ext cx="2304000" cy="576000"/>
          </a:xfrm>
          <a:prstGeom prst="rect">
            <a:avLst/>
          </a:prstGeom>
          <a:noFill/>
        </p:spPr>
      </p:pic>
      <p:grpSp>
        <p:nvGrpSpPr>
          <p:cNvPr id="9" name="Group 41"/>
          <p:cNvGrpSpPr/>
          <p:nvPr userDrawn="1"/>
        </p:nvGrpSpPr>
        <p:grpSpPr>
          <a:xfrm>
            <a:off x="-985734" y="0"/>
            <a:ext cx="696306" cy="696306"/>
            <a:chOff x="-1138755" y="0"/>
            <a:chExt cx="646288" cy="646288"/>
          </a:xfrm>
          <a:solidFill>
            <a:srgbClr val="24215F"/>
          </a:solidFill>
        </p:grpSpPr>
        <p:sp>
          <p:nvSpPr>
            <p:cNvPr id="10" name="Rectangle 42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5"/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138755" y="0"/>
              <a:ext cx="441960" cy="5835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65" dirty="0">
                  <a:solidFill>
                    <a:schemeClr val="bg1"/>
                  </a:solidFill>
                </a:rPr>
                <a:t>R:</a:t>
              </a:r>
              <a:r>
                <a:rPr lang="en-US" altLang="zh-CN" sz="1065" dirty="0">
                  <a:solidFill>
                    <a:schemeClr val="bg1"/>
                  </a:solidFill>
                </a:rPr>
                <a:t>36</a:t>
              </a:r>
              <a:endParaRPr lang="en-US" sz="1065" dirty="0">
                <a:solidFill>
                  <a:schemeClr val="bg1"/>
                </a:solidFill>
              </a:endParaRPr>
            </a:p>
            <a:p>
              <a:r>
                <a:rPr lang="en-US" sz="1065" dirty="0">
                  <a:solidFill>
                    <a:schemeClr val="bg1"/>
                  </a:solidFill>
                </a:rPr>
                <a:t>G:</a:t>
              </a:r>
              <a:r>
                <a:rPr lang="en-US" altLang="zh-CN" sz="1065" dirty="0">
                  <a:solidFill>
                    <a:schemeClr val="bg1"/>
                  </a:solidFill>
                </a:rPr>
                <a:t>33</a:t>
              </a:r>
              <a:endParaRPr lang="en-US" sz="1065" dirty="0">
                <a:solidFill>
                  <a:schemeClr val="bg1"/>
                </a:solidFill>
              </a:endParaRPr>
            </a:p>
            <a:p>
              <a:r>
                <a:rPr lang="en-US" sz="1065" dirty="0">
                  <a:solidFill>
                    <a:schemeClr val="bg1"/>
                  </a:solidFill>
                </a:rPr>
                <a:t>B:</a:t>
              </a:r>
              <a:r>
                <a:rPr lang="en-US" altLang="zh-CN" sz="1065" dirty="0">
                  <a:solidFill>
                    <a:schemeClr val="bg1"/>
                  </a:solidFill>
                </a:rPr>
                <a:t>9</a:t>
              </a:r>
              <a:r>
                <a:rPr lang="en-US" sz="1065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12" name="Group 44"/>
          <p:cNvGrpSpPr/>
          <p:nvPr userDrawn="1"/>
        </p:nvGrpSpPr>
        <p:grpSpPr>
          <a:xfrm>
            <a:off x="-985734" y="575681"/>
            <a:ext cx="696306" cy="696306"/>
            <a:chOff x="-1138755" y="0"/>
            <a:chExt cx="646288" cy="646288"/>
          </a:xfrm>
        </p:grpSpPr>
        <p:sp>
          <p:nvSpPr>
            <p:cNvPr id="13" name="Rectangle 45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1771E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5"/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-1138755" y="0"/>
              <a:ext cx="51054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5" dirty="0">
                  <a:solidFill>
                    <a:schemeClr val="bg1"/>
                  </a:solidFill>
                </a:rPr>
                <a:t>R:</a:t>
              </a:r>
              <a:r>
                <a:rPr lang="en-US" altLang="zh-CN" sz="1065" dirty="0">
                  <a:solidFill>
                    <a:schemeClr val="bg1"/>
                  </a:solidFill>
                </a:rPr>
                <a:t>23</a:t>
              </a:r>
              <a:endParaRPr lang="en-US" sz="1065" dirty="0">
                <a:solidFill>
                  <a:schemeClr val="bg1"/>
                </a:solidFill>
              </a:endParaRPr>
            </a:p>
            <a:p>
              <a:r>
                <a:rPr lang="en-US" sz="1065" dirty="0">
                  <a:solidFill>
                    <a:schemeClr val="bg1"/>
                  </a:solidFill>
                </a:rPr>
                <a:t>G:1</a:t>
              </a:r>
              <a:r>
                <a:rPr lang="en-US" altLang="zh-CN" sz="1065" dirty="0">
                  <a:solidFill>
                    <a:schemeClr val="bg1"/>
                  </a:solidFill>
                </a:rPr>
                <a:t>36</a:t>
              </a:r>
              <a:endParaRPr lang="en-US" sz="1065" dirty="0">
                <a:solidFill>
                  <a:schemeClr val="bg1"/>
                </a:solidFill>
              </a:endParaRPr>
            </a:p>
            <a:p>
              <a:r>
                <a:rPr lang="en-US" sz="1065" dirty="0">
                  <a:solidFill>
                    <a:schemeClr val="bg1"/>
                  </a:solidFill>
                </a:rPr>
                <a:t>B:</a:t>
              </a:r>
              <a:r>
                <a:rPr lang="en-US" altLang="zh-CN" sz="1065" dirty="0">
                  <a:solidFill>
                    <a:schemeClr val="bg1"/>
                  </a:solidFill>
                </a:rPr>
                <a:t>238</a:t>
              </a:r>
              <a:endParaRPr lang="en-US" sz="106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47"/>
          <p:cNvGrpSpPr/>
          <p:nvPr userDrawn="1"/>
        </p:nvGrpSpPr>
        <p:grpSpPr>
          <a:xfrm>
            <a:off x="-985734" y="1151362"/>
            <a:ext cx="696306" cy="696306"/>
            <a:chOff x="-1138755" y="0"/>
            <a:chExt cx="646288" cy="646288"/>
          </a:xfrm>
        </p:grpSpPr>
        <p:sp>
          <p:nvSpPr>
            <p:cNvPr id="16" name="Rectangle 48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25C1F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5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-1138755" y="0"/>
              <a:ext cx="51054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5" dirty="0">
                  <a:solidFill>
                    <a:schemeClr val="tx1"/>
                  </a:solidFill>
                </a:rPr>
                <a:t>R:</a:t>
              </a:r>
              <a:r>
                <a:rPr lang="en-US" altLang="zh-CN" sz="1065" dirty="0">
                  <a:solidFill>
                    <a:schemeClr val="tx1"/>
                  </a:solidFill>
                </a:rPr>
                <a:t>35</a:t>
              </a:r>
              <a:endParaRPr lang="en-US" sz="1065" dirty="0">
                <a:solidFill>
                  <a:schemeClr val="tx1"/>
                </a:solidFill>
              </a:endParaRPr>
            </a:p>
            <a:p>
              <a:r>
                <a:rPr lang="en-US" sz="1065" dirty="0">
                  <a:solidFill>
                    <a:schemeClr val="tx1"/>
                  </a:solidFill>
                </a:rPr>
                <a:t>G:2</a:t>
              </a:r>
              <a:r>
                <a:rPr lang="en-US" altLang="zh-CN" sz="1065" dirty="0">
                  <a:solidFill>
                    <a:schemeClr val="tx1"/>
                  </a:solidFill>
                </a:rPr>
                <a:t>04</a:t>
              </a:r>
              <a:endParaRPr lang="en-US" sz="1065" dirty="0">
                <a:solidFill>
                  <a:schemeClr val="tx1"/>
                </a:solidFill>
              </a:endParaRPr>
            </a:p>
            <a:p>
              <a:r>
                <a:rPr lang="en-US" sz="1065" dirty="0">
                  <a:solidFill>
                    <a:schemeClr val="tx1"/>
                  </a:solidFill>
                </a:rPr>
                <a:t>B:2</a:t>
              </a:r>
              <a:r>
                <a:rPr lang="en-US" altLang="zh-CN" sz="1065" dirty="0">
                  <a:solidFill>
                    <a:schemeClr val="tx1"/>
                  </a:solidFill>
                </a:rPr>
                <a:t>52</a:t>
              </a:r>
              <a:endParaRPr lang="en-US" sz="106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50"/>
          <p:cNvGrpSpPr/>
          <p:nvPr userDrawn="1"/>
        </p:nvGrpSpPr>
        <p:grpSpPr>
          <a:xfrm>
            <a:off x="-985734" y="1727043"/>
            <a:ext cx="696306" cy="696306"/>
            <a:chOff x="-1138755" y="0"/>
            <a:chExt cx="646288" cy="646288"/>
          </a:xfrm>
        </p:grpSpPr>
        <p:sp>
          <p:nvSpPr>
            <p:cNvPr id="19" name="Rectangle 51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24BEB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5"/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-1138755" y="0"/>
              <a:ext cx="51054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5" dirty="0">
                  <a:solidFill>
                    <a:schemeClr val="bg1"/>
                  </a:solidFill>
                </a:rPr>
                <a:t>R:</a:t>
              </a:r>
              <a:r>
                <a:rPr lang="en-US" altLang="zh-CN" sz="1065" dirty="0">
                  <a:solidFill>
                    <a:schemeClr val="bg1"/>
                  </a:solidFill>
                </a:rPr>
                <a:t>33</a:t>
              </a:r>
              <a:endParaRPr lang="en-US" sz="1065" dirty="0">
                <a:solidFill>
                  <a:schemeClr val="bg1"/>
                </a:solidFill>
              </a:endParaRPr>
            </a:p>
            <a:p>
              <a:r>
                <a:rPr lang="en-US" sz="1065" dirty="0">
                  <a:solidFill>
                    <a:schemeClr val="bg1"/>
                  </a:solidFill>
                </a:rPr>
                <a:t>G:</a:t>
              </a:r>
              <a:r>
                <a:rPr lang="en-US" altLang="zh-CN" sz="1065" dirty="0">
                  <a:solidFill>
                    <a:schemeClr val="bg1"/>
                  </a:solidFill>
                </a:rPr>
                <a:t>200</a:t>
              </a:r>
              <a:endParaRPr lang="en-US" sz="1065" dirty="0">
                <a:solidFill>
                  <a:schemeClr val="bg1"/>
                </a:solidFill>
              </a:endParaRPr>
            </a:p>
            <a:p>
              <a:r>
                <a:rPr lang="en-US" sz="1065" dirty="0">
                  <a:solidFill>
                    <a:schemeClr val="bg1"/>
                  </a:solidFill>
                </a:rPr>
                <a:t>B:</a:t>
              </a:r>
              <a:r>
                <a:rPr lang="en-US" altLang="zh-CN" sz="1065" dirty="0">
                  <a:solidFill>
                    <a:schemeClr val="bg1"/>
                  </a:solidFill>
                </a:rPr>
                <a:t>200</a:t>
              </a:r>
              <a:endParaRPr lang="en-US" sz="106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59"/>
          <p:cNvGrpSpPr/>
          <p:nvPr userDrawn="1"/>
        </p:nvGrpSpPr>
        <p:grpSpPr>
          <a:xfrm>
            <a:off x="-985734" y="2302722"/>
            <a:ext cx="696306" cy="696306"/>
            <a:chOff x="-1138755" y="0"/>
            <a:chExt cx="646288" cy="646288"/>
          </a:xfrm>
        </p:grpSpPr>
        <p:sp>
          <p:nvSpPr>
            <p:cNvPr id="23" name="Rectangle 60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9F55F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5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-1138755" y="0"/>
              <a:ext cx="51054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5" dirty="0">
                  <a:solidFill>
                    <a:schemeClr val="bg1"/>
                  </a:solidFill>
                </a:rPr>
                <a:t>R:</a:t>
              </a:r>
              <a:r>
                <a:rPr lang="zh-CN" altLang="zh-CN" sz="1065" dirty="0">
                  <a:solidFill>
                    <a:schemeClr val="bg1"/>
                  </a:solidFill>
                </a:rPr>
                <a:t>1</a:t>
              </a:r>
              <a:r>
                <a:rPr lang="en-US" altLang="zh-CN" sz="1065" dirty="0">
                  <a:solidFill>
                    <a:schemeClr val="bg1"/>
                  </a:solidFill>
                </a:rPr>
                <a:t>76</a:t>
              </a:r>
              <a:endParaRPr lang="en-US" sz="1065" dirty="0">
                <a:solidFill>
                  <a:schemeClr val="bg1"/>
                </a:solidFill>
              </a:endParaRPr>
            </a:p>
            <a:p>
              <a:r>
                <a:rPr lang="en-US" sz="1065" dirty="0">
                  <a:solidFill>
                    <a:schemeClr val="bg1"/>
                  </a:solidFill>
                </a:rPr>
                <a:t>G:</a:t>
              </a:r>
              <a:r>
                <a:rPr lang="zh-CN" altLang="zh-CN" sz="1065" dirty="0">
                  <a:solidFill>
                    <a:schemeClr val="bg1"/>
                  </a:solidFill>
                </a:rPr>
                <a:t>1</a:t>
              </a:r>
              <a:r>
                <a:rPr lang="en-US" altLang="zh-CN" sz="1065" dirty="0">
                  <a:solidFill>
                    <a:schemeClr val="bg1"/>
                  </a:solidFill>
                </a:rPr>
                <a:t>15</a:t>
              </a:r>
              <a:endParaRPr lang="en-US" sz="1065" dirty="0">
                <a:solidFill>
                  <a:schemeClr val="bg1"/>
                </a:solidFill>
              </a:endParaRPr>
            </a:p>
            <a:p>
              <a:r>
                <a:rPr lang="en-US" sz="1065" dirty="0">
                  <a:solidFill>
                    <a:schemeClr val="bg1"/>
                  </a:solidFill>
                </a:rPr>
                <a:t>B:</a:t>
              </a:r>
              <a:r>
                <a:rPr lang="zh-CN" altLang="zh-CN" sz="1065" dirty="0">
                  <a:solidFill>
                    <a:schemeClr val="bg1"/>
                  </a:solidFill>
                </a:rPr>
                <a:t>2</a:t>
              </a:r>
              <a:r>
                <a:rPr lang="en-US" altLang="zh-CN" sz="1065" dirty="0">
                  <a:solidFill>
                    <a:schemeClr val="bg1"/>
                  </a:solidFill>
                </a:rPr>
                <a:t>52</a:t>
              </a:r>
              <a:endParaRPr lang="en-US" sz="106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74930" y="121920"/>
            <a:ext cx="1936115" cy="525780"/>
            <a:chOff x="3588" y="369"/>
            <a:chExt cx="3049" cy="828"/>
          </a:xfrm>
        </p:grpSpPr>
        <p:sp>
          <p:nvSpPr>
            <p:cNvPr id="2" name="文本框 1"/>
            <p:cNvSpPr txBox="1"/>
            <p:nvPr userDrawn="1"/>
          </p:nvSpPr>
          <p:spPr>
            <a:xfrm>
              <a:off x="3588" y="369"/>
              <a:ext cx="83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latin typeface="微软雅黑" panose="020B0503020204020204" charset="-122"/>
                  <a:ea typeface="微软雅黑" panose="020B0503020204020204" charset="-122"/>
                </a:rPr>
                <a:t>D</a:t>
              </a:r>
            </a:p>
          </p:txBody>
        </p:sp>
        <p:sp>
          <p:nvSpPr>
            <p:cNvPr id="3" name="文本框 2"/>
            <p:cNvSpPr txBox="1"/>
            <p:nvPr userDrawn="1"/>
          </p:nvSpPr>
          <p:spPr>
            <a:xfrm>
              <a:off x="3674" y="521"/>
              <a:ext cx="835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i="1">
                  <a:gradFill>
                    <a:gsLst>
                      <a:gs pos="0">
                        <a:srgbClr val="FE4444"/>
                      </a:gs>
                      <a:gs pos="100000">
                        <a:srgbClr val="832B2B"/>
                      </a:gs>
                    </a:gsLst>
                    <a:lin scaled="0"/>
                  </a:gradFill>
                  <a:latin typeface="微软雅黑" panose="020B0503020204020204" charset="-122"/>
                  <a:ea typeface="微软雅黑" panose="020B0503020204020204" charset="-122"/>
                </a:rPr>
                <a:t>D</a:t>
              </a:r>
            </a:p>
          </p:txBody>
        </p:sp>
        <p:sp>
          <p:nvSpPr>
            <p:cNvPr id="21" name="文本框 20"/>
            <p:cNvSpPr txBox="1"/>
            <p:nvPr userDrawn="1"/>
          </p:nvSpPr>
          <p:spPr>
            <a:xfrm>
              <a:off x="4265" y="437"/>
              <a:ext cx="2373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latin typeface="微软雅黑" panose="020B0503020204020204" charset="-122"/>
                  <a:ea typeface="微软雅黑" panose="020B0503020204020204" charset="-122"/>
                </a:rPr>
                <a:t>云镝智慧</a:t>
              </a:r>
            </a:p>
          </p:txBody>
        </p:sp>
      </p:grpSp>
      <p:sp>
        <p:nvSpPr>
          <p:cNvPr id="8" name="剪去单角的矩形 7"/>
          <p:cNvSpPr/>
          <p:nvPr userDrawn="1"/>
        </p:nvSpPr>
        <p:spPr>
          <a:xfrm flipV="1">
            <a:off x="273685" y="417830"/>
            <a:ext cx="54000" cy="43200"/>
          </a:xfrm>
          <a:prstGeom prst="snip1Rect">
            <a:avLst>
              <a:gd name="adj" fmla="val 50000"/>
            </a:avLst>
          </a:prstGeom>
          <a:solidFill>
            <a:srgbClr val="0070C0"/>
          </a:solidFill>
          <a:ln w="1905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609600" rtl="0" eaLnBrk="1" latinLnBrk="0" hangingPunct="1">
        <a:spcBef>
          <a:spcPct val="0"/>
        </a:spcBef>
        <a:buNone/>
        <a:defRPr sz="2135" b="1" i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0" indent="0" algn="l" defTabSz="609600" rtl="0" eaLnBrk="1" latinLnBrk="0" hangingPunct="1">
        <a:spcBef>
          <a:spcPts val="130"/>
        </a:spcBef>
        <a:buFont typeface="Arial" panose="020B0604020202020204"/>
        <a:buNone/>
        <a:defRPr sz="2135" b="0" i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09600" indent="0" algn="l" defTabSz="609600" rtl="0" eaLnBrk="1" latinLnBrk="0" hangingPunct="1">
        <a:spcBef>
          <a:spcPts val="130"/>
        </a:spcBef>
        <a:buFont typeface="Arial" panose="020B0604020202020204"/>
        <a:buNone/>
        <a:defRPr sz="2135" b="0" i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219200" indent="0" algn="l" defTabSz="609600" rtl="0" eaLnBrk="1" latinLnBrk="0" hangingPunct="1">
        <a:spcBef>
          <a:spcPts val="130"/>
        </a:spcBef>
        <a:buFont typeface="Arial" panose="020B0604020202020204"/>
        <a:buNone/>
        <a:defRPr sz="2135" b="0" i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828800" indent="0" algn="l" defTabSz="609600" rtl="0" eaLnBrk="1" latinLnBrk="0" hangingPunct="1">
        <a:spcBef>
          <a:spcPts val="130"/>
        </a:spcBef>
        <a:buFont typeface="Arial" panose="020B0604020202020204"/>
        <a:buNone/>
        <a:defRPr sz="2135" b="0" i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438400" indent="0" algn="l" defTabSz="609600" rtl="0" eaLnBrk="1" latinLnBrk="0" hangingPunct="1">
        <a:spcBef>
          <a:spcPts val="130"/>
        </a:spcBef>
        <a:buFont typeface="Arial" panose="020B0604020202020204"/>
        <a:buNone/>
        <a:defRPr sz="2135" b="0" i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3352800" indent="-304800" algn="l" defTabSz="609600" rtl="0" eaLnBrk="1" latinLnBrk="0" hangingPunct="1">
        <a:spcBef>
          <a:spcPts val="13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9600" rtl="0" eaLnBrk="1" latinLnBrk="0" hangingPunct="1">
        <a:spcBef>
          <a:spcPts val="13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9600" rtl="0" eaLnBrk="1" latinLnBrk="0" hangingPunct="1">
        <a:spcBef>
          <a:spcPts val="13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9600" rtl="0" eaLnBrk="1" latinLnBrk="0" hangingPunct="1">
        <a:spcBef>
          <a:spcPts val="13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zs123@qq.com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aoxuefeng.com/wiki/896043488029600" TargetMode="External"/><Relationship Id="rId4" Type="http://schemas.openxmlformats.org/officeDocument/2006/relationships/hyperlink" Target="https://git-scm.com/book/zh/v2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C:\Users\Administrator\Desktop\05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" y="0"/>
            <a:ext cx="12225338" cy="6858000"/>
          </a:xfrm>
          <a:prstGeom prst="rect">
            <a:avLst/>
          </a:prstGeom>
          <a:noFill/>
        </p:spPr>
      </p:pic>
      <p:pic>
        <p:nvPicPr>
          <p:cNvPr id="41986" name="Picture 2" descr="C:\Users\Administrator\Desktop\联通&amp;金蝶 白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76845" y="146303"/>
            <a:ext cx="2300857" cy="576000"/>
          </a:xfrm>
          <a:prstGeom prst="rect">
            <a:avLst/>
          </a:prstGeom>
          <a:noFill/>
        </p:spPr>
      </p:pic>
      <p:sp>
        <p:nvSpPr>
          <p:cNvPr id="10" name="Rectangle 37"/>
          <p:cNvSpPr/>
          <p:nvPr/>
        </p:nvSpPr>
        <p:spPr bwMode="auto">
          <a:xfrm>
            <a:off x="9677400" y="6485890"/>
            <a:ext cx="2514600" cy="40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CN" altLang="en-US" sz="1000" b="0" i="0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icrosoft YaHei Bold" charset="0"/>
              </a:rPr>
              <a:t>版权所有</a:t>
            </a:r>
            <a:r>
              <a:rPr lang="en-US" altLang="zh-CN" sz="1000" b="0" i="0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 charset="0"/>
              </a:rPr>
              <a:t>©2020</a:t>
            </a:r>
            <a:r>
              <a:rPr lang="zh-CN" altLang="zh-CN" sz="1000" b="0" i="0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 charset="0"/>
              </a:rPr>
              <a:t>云镝智慧科技有限公司</a:t>
            </a:r>
          </a:p>
        </p:txBody>
      </p:sp>
      <p:pic>
        <p:nvPicPr>
          <p:cNvPr id="5" name="图片 4" descr="logo+中字反白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70" y="162560"/>
            <a:ext cx="1573530" cy="382270"/>
          </a:xfrm>
          <a:prstGeom prst="rect">
            <a:avLst/>
          </a:prstGeom>
        </p:spPr>
      </p:pic>
      <p:sp>
        <p:nvSpPr>
          <p:cNvPr id="2" name="Title 1"/>
          <p:cNvSpPr txBox="1"/>
          <p:nvPr/>
        </p:nvSpPr>
        <p:spPr bwMode="auto">
          <a:xfrm>
            <a:off x="526415" y="2066925"/>
            <a:ext cx="11139170" cy="21717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152400" dist="63500" dir="4500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0" rIns="0" bIns="0" numCol="1" anchor="t" anchorCtr="0" compatLnSpc="1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kumimoji="1" lang="en-US" altLang="zh-CN" sz="4800" smtClean="0">
                <a:sym typeface="+mn-ea"/>
              </a:rPr>
              <a:t>Git</a:t>
            </a:r>
            <a:r>
              <a:rPr kumimoji="1" lang="zh-CN" altLang="en-US" sz="4800" smtClean="0">
                <a:sym typeface="+mn-ea"/>
              </a:rPr>
              <a:t>简介</a:t>
            </a:r>
            <a:endParaRPr kumimoji="1"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4606653" y="4379674"/>
            <a:ext cx="2960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云镝智慧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研发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中心</a:t>
            </a:r>
            <a:endParaRPr lang="en-US" altLang="zh-CN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胡杰</a:t>
            </a:r>
            <a:endParaRPr lang="en-US" altLang="zh-CN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2020/11/10</a:t>
            </a:r>
            <a:endParaRPr 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3184" y="1110734"/>
            <a:ext cx="11027797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l"/>
            </a:pPr>
            <a:r>
              <a:rPr lang="en-US" altLang="zh-CN" sz="2400" smtClean="0"/>
              <a:t> Git </a:t>
            </a:r>
            <a:r>
              <a:rPr lang="zh-CN" altLang="en-US" sz="2400" smtClean="0"/>
              <a:t>日常优势</a:t>
            </a:r>
            <a:r>
              <a:rPr lang="en-US" altLang="zh-CN" sz="2400" smtClean="0"/>
              <a:t>——</a:t>
            </a:r>
            <a:r>
              <a:rPr lang="zh-CN" altLang="en-US" sz="2400" smtClean="0"/>
              <a:t>分支</a:t>
            </a:r>
            <a:endParaRPr lang="en-US" altLang="zh-CN" sz="2400" smtClean="0"/>
          </a:p>
        </p:txBody>
      </p:sp>
      <p:sp>
        <p:nvSpPr>
          <p:cNvPr id="5" name="矩形 4"/>
          <p:cNvSpPr/>
          <p:nvPr/>
        </p:nvSpPr>
        <p:spPr>
          <a:xfrm>
            <a:off x="1059138" y="2446866"/>
            <a:ext cx="1371546" cy="29379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3200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中央仓库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523280" y="3507129"/>
            <a:ext cx="12847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900668" y="2418572"/>
            <a:ext cx="1430866" cy="293793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3200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本地仓库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8946" y="299837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Pull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998106" y="2060294"/>
            <a:ext cx="2743199" cy="8102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en-US" altLang="zh-CN" sz="2000" b="1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Master</a:t>
            </a:r>
            <a:r>
              <a:rPr lang="zh-CN" altLang="en-US" sz="2000" b="1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分支</a:t>
            </a:r>
            <a:endParaRPr lang="zh-CN" altLang="en-US" sz="2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998106" y="3372963"/>
            <a:ext cx="2731622" cy="8102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en-US" altLang="zh-CN" sz="2000" b="1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dev_RoleMgt</a:t>
            </a:r>
            <a:endParaRPr lang="zh-CN" altLang="en-US" sz="2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980742" y="4574572"/>
            <a:ext cx="2743203" cy="8102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 sz="2000" b="1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ev_AssetMgt</a:t>
            </a:r>
            <a:endParaRPr lang="zh-CN" altLang="en-US" sz="2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9352344" y="2997844"/>
            <a:ext cx="0" cy="357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485448" y="3003631"/>
            <a:ext cx="115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checkout1</a:t>
            </a:r>
            <a:endParaRPr lang="zh-CN" altLang="en-US"/>
          </a:p>
        </p:txBody>
      </p:sp>
      <p:cxnSp>
        <p:nvCxnSpPr>
          <p:cNvPr id="50" name="肘形连接符 49"/>
          <p:cNvCxnSpPr/>
          <p:nvPr/>
        </p:nvCxnSpPr>
        <p:spPr>
          <a:xfrm rot="5400000">
            <a:off x="6331350" y="3356121"/>
            <a:ext cx="2604304" cy="729208"/>
          </a:xfrm>
          <a:prstGeom prst="bentConnector3">
            <a:avLst>
              <a:gd name="adj1" fmla="val 111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12" idx="1"/>
          </p:cNvCxnSpPr>
          <p:nvPr/>
        </p:nvCxnSpPr>
        <p:spPr>
          <a:xfrm>
            <a:off x="7263114" y="4979686"/>
            <a:ext cx="7176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04708" y="3310888"/>
            <a:ext cx="115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checkout2</a:t>
            </a:r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7998106" y="5742330"/>
            <a:ext cx="2743203" cy="8102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en-US" altLang="zh-CN" sz="2000" b="1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Bug_Modify1</a:t>
            </a:r>
            <a:endParaRPr lang="zh-CN" altLang="en-US" sz="2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8" name="肘形连接符 67"/>
          <p:cNvCxnSpPr/>
          <p:nvPr/>
        </p:nvCxnSpPr>
        <p:spPr>
          <a:xfrm rot="16200000" flipH="1">
            <a:off x="9432459" y="3750575"/>
            <a:ext cx="3728874" cy="1064868"/>
          </a:xfrm>
          <a:prstGeom prst="bentConnector3">
            <a:avLst>
              <a:gd name="adj1" fmla="val 33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66" idx="3"/>
          </p:cNvCxnSpPr>
          <p:nvPr/>
        </p:nvCxnSpPr>
        <p:spPr>
          <a:xfrm flipH="1">
            <a:off x="10741309" y="6147444"/>
            <a:ext cx="10880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5428528" y="2280213"/>
            <a:ext cx="2552214" cy="16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937812" y="290274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Commit</a:t>
            </a:r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0885098" y="3918291"/>
            <a:ext cx="115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checkout3</a:t>
            </a:r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2832650" y="409834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Push</a:t>
            </a:r>
            <a:endParaRPr lang="zh-CN" altLang="en-US"/>
          </a:p>
        </p:txBody>
      </p:sp>
      <p:cxnSp>
        <p:nvCxnSpPr>
          <p:cNvPr id="88" name="直接箭头连接符 87"/>
          <p:cNvCxnSpPr>
            <a:endCxn id="5" idx="3"/>
          </p:cNvCxnSpPr>
          <p:nvPr/>
        </p:nvCxnSpPr>
        <p:spPr>
          <a:xfrm flipH="1" flipV="1">
            <a:off x="2430684" y="3915833"/>
            <a:ext cx="1377387" cy="2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0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3184" y="1110734"/>
            <a:ext cx="11027797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l"/>
            </a:pPr>
            <a:r>
              <a:rPr lang="en-US" altLang="zh-CN" sz="2400" smtClean="0"/>
              <a:t> Git </a:t>
            </a:r>
            <a:r>
              <a:rPr lang="zh-CN" altLang="en-US" sz="2400" smtClean="0"/>
              <a:t>日常优势</a:t>
            </a:r>
            <a:r>
              <a:rPr lang="en-US" altLang="zh-CN" sz="2400" smtClean="0"/>
              <a:t>——</a:t>
            </a:r>
            <a:r>
              <a:rPr lang="zh-CN" altLang="en-US" sz="2400" smtClean="0"/>
              <a:t>分支</a:t>
            </a:r>
            <a:endParaRPr lang="en-US" altLang="zh-CN" sz="2400" smtClean="0"/>
          </a:p>
        </p:txBody>
      </p:sp>
      <p:pic>
        <p:nvPicPr>
          <p:cNvPr id="9" name="Picture 4" descr="分支及其提交历史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80" y="1806938"/>
            <a:ext cx="5375002" cy="387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两个指向相同提交历史的分支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95" y="2920786"/>
            <a:ext cx="4877658" cy="256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69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3184" y="1110734"/>
            <a:ext cx="11027797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l"/>
            </a:pPr>
            <a:r>
              <a:rPr lang="en-US" altLang="zh-CN" sz="2400" smtClean="0"/>
              <a:t> Git </a:t>
            </a:r>
            <a:r>
              <a:rPr lang="zh-CN" altLang="en-US" sz="2400" smtClean="0"/>
              <a:t>日常优势</a:t>
            </a:r>
            <a:r>
              <a:rPr lang="en-US" altLang="zh-CN" sz="2400" smtClean="0"/>
              <a:t>——</a:t>
            </a:r>
            <a:r>
              <a:rPr lang="zh-CN" altLang="en-US" sz="2400" smtClean="0"/>
              <a:t>分支</a:t>
            </a:r>
            <a:endParaRPr lang="en-US" altLang="zh-CN" sz="2400" smtClean="0"/>
          </a:p>
        </p:txBody>
      </p:sp>
      <p:pic>
        <p:nvPicPr>
          <p:cNvPr id="7" name="Picture 4" descr="HEAD 指向当前所在的分支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76" y="1832551"/>
            <a:ext cx="4197424" cy="287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箭头 1"/>
          <p:cNvSpPr/>
          <p:nvPr/>
        </p:nvSpPr>
        <p:spPr>
          <a:xfrm>
            <a:off x="5043882" y="3496732"/>
            <a:ext cx="626534" cy="423333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Picture 6" descr="HEAD 指向当前所在的分支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909" y="2666268"/>
            <a:ext cx="4603824" cy="285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1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3184" y="1110734"/>
            <a:ext cx="11027797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l"/>
            </a:pPr>
            <a:r>
              <a:rPr lang="en-US" altLang="zh-CN" sz="2400" smtClean="0"/>
              <a:t> Git </a:t>
            </a:r>
            <a:r>
              <a:rPr lang="zh-CN" altLang="en-US" sz="2400" smtClean="0"/>
              <a:t>日常优势</a:t>
            </a:r>
            <a:r>
              <a:rPr lang="en-US" altLang="zh-CN" sz="2400" smtClean="0"/>
              <a:t>——</a:t>
            </a:r>
            <a:r>
              <a:rPr lang="zh-CN" altLang="en-US" sz="2400" smtClean="0"/>
              <a:t>分支合并</a:t>
            </a:r>
            <a:r>
              <a:rPr lang="en-US" altLang="zh-CN" sz="2400" smtClean="0"/>
              <a:t>(fast-forward)</a:t>
            </a:r>
          </a:p>
        </p:txBody>
      </p:sp>
      <p:pic>
        <p:nvPicPr>
          <p:cNvPr id="3" name="Picture 6" descr="基于 `master` 分支的紧急问题分支（hotfix branch）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28" y="2878213"/>
            <a:ext cx="4579337" cy="284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箭头 1"/>
          <p:cNvSpPr/>
          <p:nvPr/>
        </p:nvSpPr>
        <p:spPr>
          <a:xfrm>
            <a:off x="5278484" y="3680749"/>
            <a:ext cx="711200" cy="467918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Picture 8" descr="`master` 被快进到 `hotfix`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892" y="2202731"/>
            <a:ext cx="4887995" cy="342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73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3184" y="1110734"/>
            <a:ext cx="11027797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l"/>
            </a:pPr>
            <a:r>
              <a:rPr lang="en-US" altLang="zh-CN" sz="2400" smtClean="0"/>
              <a:t> Git </a:t>
            </a:r>
            <a:r>
              <a:rPr lang="zh-CN" altLang="en-US" sz="2400" smtClean="0"/>
              <a:t>日常优势</a:t>
            </a:r>
            <a:r>
              <a:rPr lang="en-US" altLang="zh-CN" sz="2400" smtClean="0"/>
              <a:t>——</a:t>
            </a:r>
            <a:r>
              <a:rPr lang="zh-CN" altLang="en-US" sz="2400" smtClean="0"/>
              <a:t>分支合并</a:t>
            </a:r>
            <a:r>
              <a:rPr lang="en-US" altLang="zh-CN" sz="2400" smtClean="0"/>
              <a:t>(non-fast-forward)</a:t>
            </a:r>
          </a:p>
        </p:txBody>
      </p:sp>
      <p:pic>
        <p:nvPicPr>
          <p:cNvPr id="4" name="Picture 10" descr="继续在 `iss53` 分支上的工作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8" y="1742537"/>
            <a:ext cx="4413283" cy="382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箭头 1"/>
          <p:cNvSpPr/>
          <p:nvPr/>
        </p:nvSpPr>
        <p:spPr>
          <a:xfrm>
            <a:off x="4775201" y="3465561"/>
            <a:ext cx="668866" cy="381000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Picture 2" descr="一个合并提交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172" y="1613941"/>
            <a:ext cx="5588000" cy="408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2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3184" y="1110734"/>
            <a:ext cx="11027797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l"/>
            </a:pPr>
            <a:r>
              <a:rPr lang="en-US" altLang="zh-CN" sz="2400" smtClean="0"/>
              <a:t> Git </a:t>
            </a:r>
            <a:r>
              <a:rPr lang="zh-CN" altLang="en-US" sz="2400" smtClean="0"/>
              <a:t>日常优势</a:t>
            </a:r>
            <a:r>
              <a:rPr lang="en-US" altLang="zh-CN" sz="2400" smtClean="0"/>
              <a:t>——</a:t>
            </a:r>
            <a:r>
              <a:rPr lang="zh-CN" altLang="en-US" sz="2400" smtClean="0"/>
              <a:t>分支合并</a:t>
            </a:r>
            <a:r>
              <a:rPr lang="en-US" altLang="zh-CN" sz="2400" smtClean="0"/>
              <a:t>(merge </a:t>
            </a:r>
            <a:r>
              <a:rPr lang="zh-CN" altLang="en-US" sz="2400" smtClean="0"/>
              <a:t>与 </a:t>
            </a:r>
            <a:r>
              <a:rPr lang="en-US" altLang="zh-CN" sz="2400" smtClean="0"/>
              <a:t>rebase)</a:t>
            </a:r>
          </a:p>
        </p:txBody>
      </p:sp>
      <p:pic>
        <p:nvPicPr>
          <p:cNvPr id="3" name="Picture 4" descr="Simple divergent hi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2708734"/>
            <a:ext cx="4047067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箭头 1"/>
          <p:cNvSpPr/>
          <p:nvPr/>
        </p:nvSpPr>
        <p:spPr>
          <a:xfrm>
            <a:off x="4690533" y="3657600"/>
            <a:ext cx="728134" cy="508000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Picture 2" descr="Merging to integrate diverged work his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745" y="2708734"/>
            <a:ext cx="5577655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24467" y="2065867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merge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73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3184" y="1110734"/>
            <a:ext cx="11027797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l"/>
            </a:pPr>
            <a:r>
              <a:rPr lang="en-US" altLang="zh-CN" sz="2400" smtClean="0"/>
              <a:t> Git </a:t>
            </a:r>
            <a:r>
              <a:rPr lang="zh-CN" altLang="en-US" sz="2400" smtClean="0"/>
              <a:t>日常优势</a:t>
            </a:r>
            <a:r>
              <a:rPr lang="en-US" altLang="zh-CN" sz="2400" smtClean="0"/>
              <a:t>——</a:t>
            </a:r>
            <a:r>
              <a:rPr lang="zh-CN" altLang="en-US" sz="2400" smtClean="0"/>
              <a:t>分支合并</a:t>
            </a:r>
            <a:r>
              <a:rPr lang="en-US" altLang="zh-CN" sz="2400" smtClean="0"/>
              <a:t>(merge </a:t>
            </a:r>
            <a:r>
              <a:rPr lang="zh-CN" altLang="en-US" sz="2400" smtClean="0"/>
              <a:t>与 </a:t>
            </a:r>
            <a:r>
              <a:rPr lang="en-US" altLang="zh-CN" sz="2400" smtClean="0"/>
              <a:t>rebase)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4467" y="2065867"/>
            <a:ext cx="8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rebase</a:t>
            </a:r>
            <a:endParaRPr lang="zh-CN" altLang="en-US"/>
          </a:p>
        </p:txBody>
      </p:sp>
      <p:pic>
        <p:nvPicPr>
          <p:cNvPr id="5" name="Picture 2" descr="Rebasing the change introduced in `C4` onto `C3`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90" y="2836333"/>
            <a:ext cx="4534543" cy="253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箭头 1"/>
          <p:cNvSpPr/>
          <p:nvPr/>
        </p:nvSpPr>
        <p:spPr>
          <a:xfrm>
            <a:off x="5198533" y="3826933"/>
            <a:ext cx="762000" cy="448734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Picture 4" descr="Fast-forwarding the `master` bran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562" y="2771258"/>
            <a:ext cx="5422419" cy="252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73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3184" y="1110734"/>
            <a:ext cx="11027797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l"/>
            </a:pPr>
            <a:r>
              <a:rPr lang="zh-CN" altLang="en-US" sz="2400" smtClean="0"/>
              <a:t>分支合并路线图</a:t>
            </a:r>
            <a:endParaRPr lang="en-US" altLang="zh-CN" sz="2400" smtClean="0"/>
          </a:p>
        </p:txBody>
      </p:sp>
      <p:sp>
        <p:nvSpPr>
          <p:cNvPr id="8" name="TextBox 7"/>
          <p:cNvSpPr txBox="1"/>
          <p:nvPr/>
        </p:nvSpPr>
        <p:spPr>
          <a:xfrm>
            <a:off x="635000" y="1696535"/>
            <a:ext cx="367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查看分支合并路线：</a:t>
            </a:r>
            <a:r>
              <a:rPr lang="en-US" altLang="zh-CN" smtClean="0"/>
              <a:t>git  log  --graph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522" y="1696536"/>
            <a:ext cx="6145212" cy="4730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990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3184" y="1110734"/>
            <a:ext cx="11027797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l"/>
            </a:pPr>
            <a:r>
              <a:rPr lang="en-US" altLang="zh-CN" sz="2400" smtClean="0"/>
              <a:t> Git </a:t>
            </a:r>
            <a:r>
              <a:rPr lang="zh-CN" altLang="en-US" sz="2400" smtClean="0"/>
              <a:t>日常优势</a:t>
            </a:r>
            <a:r>
              <a:rPr lang="en-US" altLang="zh-CN" sz="2400" smtClean="0"/>
              <a:t>——tag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5" y="2326029"/>
            <a:ext cx="6583119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8742" y="18645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不使用标签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8268" y="2715601"/>
            <a:ext cx="43674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每次提交会生成一个</a:t>
            </a:r>
            <a:r>
              <a:rPr lang="en-US" altLang="zh-CN" smtClean="0"/>
              <a:t>commit  id</a:t>
            </a:r>
            <a:r>
              <a:rPr lang="zh-CN" altLang="en-US" smtClean="0"/>
              <a:t>，如左图，</a:t>
            </a:r>
            <a:endParaRPr lang="en-US" altLang="zh-CN" smtClean="0"/>
          </a:p>
          <a:p>
            <a:r>
              <a:rPr lang="zh-CN" altLang="en-US" smtClean="0"/>
              <a:t>难记，且无有用信息携带。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/>
              <a:t>跳转至指定版本命令：</a:t>
            </a:r>
            <a:endParaRPr lang="en-US" altLang="zh-CN"/>
          </a:p>
          <a:p>
            <a:r>
              <a:rPr lang="en-US" altLang="zh-CN"/>
              <a:t> git  reset  --hard  &lt;commit  id&gt;</a:t>
            </a:r>
          </a:p>
          <a:p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Tag</a:t>
            </a:r>
            <a:r>
              <a:rPr lang="zh-CN" altLang="en-US" smtClean="0"/>
              <a:t>：用于方便查找</a:t>
            </a:r>
            <a:r>
              <a:rPr lang="en-US" altLang="zh-CN" smtClean="0"/>
              <a:t>commit  id.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10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3184" y="1110734"/>
            <a:ext cx="11027797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l"/>
            </a:pPr>
            <a:r>
              <a:rPr lang="en-US" altLang="zh-CN" sz="2400" smtClean="0"/>
              <a:t> Git </a:t>
            </a:r>
            <a:r>
              <a:rPr lang="zh-CN" altLang="en-US" sz="2400" smtClean="0"/>
              <a:t>日常优势</a:t>
            </a:r>
            <a:r>
              <a:rPr lang="en-US" altLang="zh-CN" sz="2400" smtClean="0"/>
              <a:t>——tag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8742" y="18645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使用标签</a:t>
            </a:r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42" y="2233912"/>
            <a:ext cx="5974023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0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矩形 70"/>
          <p:cNvSpPr/>
          <p:nvPr/>
        </p:nvSpPr>
        <p:spPr>
          <a:xfrm>
            <a:off x="2036445" y="1719580"/>
            <a:ext cx="3054985" cy="4084320"/>
          </a:xfrm>
          <a:prstGeom prst="rect">
            <a:avLst/>
          </a:prstGeom>
          <a:solidFill>
            <a:srgbClr val="00B0F0"/>
          </a:solidFill>
          <a:ln w="19050">
            <a:noFill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48759" name="矩形 74"/>
          <p:cNvSpPr/>
          <p:nvPr/>
        </p:nvSpPr>
        <p:spPr>
          <a:xfrm rot="5400000">
            <a:off x="1728470" y="4126865"/>
            <a:ext cx="19926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559175" y="2268855"/>
            <a:ext cx="6290945" cy="604520"/>
            <a:chOff x="5710" y="2853"/>
            <a:chExt cx="9907" cy="952"/>
          </a:xfrm>
        </p:grpSpPr>
        <p:sp>
          <p:nvSpPr>
            <p:cNvPr id="1048757" name="五边形 5"/>
            <p:cNvSpPr/>
            <p:nvPr/>
          </p:nvSpPr>
          <p:spPr>
            <a:xfrm>
              <a:off x="5710" y="2861"/>
              <a:ext cx="3164" cy="939"/>
            </a:xfrm>
            <a:prstGeom prst="homePlate">
              <a:avLst>
                <a:gd name="adj" fmla="val 30537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6200000" scaled="0"/>
            </a:gra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7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3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5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01</a:t>
              </a:r>
            </a:p>
          </p:txBody>
        </p:sp>
        <p:grpSp>
          <p:nvGrpSpPr>
            <p:cNvPr id="5" name="组合 1"/>
            <p:cNvGrpSpPr/>
            <p:nvPr/>
          </p:nvGrpSpPr>
          <p:grpSpPr>
            <a:xfrm>
              <a:off x="8729" y="2853"/>
              <a:ext cx="6888" cy="952"/>
              <a:chOff x="4626409" y="1342398"/>
              <a:chExt cx="5582003" cy="706393"/>
            </a:xfrm>
          </p:grpSpPr>
          <p:sp>
            <p:nvSpPr>
              <p:cNvPr id="1048764" name="任意多边形 6"/>
              <p:cNvSpPr/>
              <p:nvPr/>
            </p:nvSpPr>
            <p:spPr>
              <a:xfrm>
                <a:off x="4626409" y="1342398"/>
                <a:ext cx="5437832" cy="706393"/>
              </a:xfrm>
              <a:custGeom>
                <a:avLst/>
                <a:gdLst>
                  <a:gd name="connsiteX0" fmla="*/ 0 w 5762625"/>
                  <a:gd name="connsiteY0" fmla="*/ 0 h 958850"/>
                  <a:gd name="connsiteX1" fmla="*/ 3385185 w 5762625"/>
                  <a:gd name="connsiteY1" fmla="*/ 0 h 958850"/>
                  <a:gd name="connsiteX2" fmla="*/ 5353684 w 5762625"/>
                  <a:gd name="connsiteY2" fmla="*/ 0 h 958850"/>
                  <a:gd name="connsiteX3" fmla="*/ 5762625 w 5762625"/>
                  <a:gd name="connsiteY3" fmla="*/ 0 h 958850"/>
                  <a:gd name="connsiteX4" fmla="*/ 5762625 w 5762625"/>
                  <a:gd name="connsiteY4" fmla="*/ 958850 h 958850"/>
                  <a:gd name="connsiteX5" fmla="*/ 5353684 w 5762625"/>
                  <a:gd name="connsiteY5" fmla="*/ 958850 h 958850"/>
                  <a:gd name="connsiteX6" fmla="*/ 3385185 w 5762625"/>
                  <a:gd name="connsiteY6" fmla="*/ 958850 h 958850"/>
                  <a:gd name="connsiteX7" fmla="*/ 0 w 5762625"/>
                  <a:gd name="connsiteY7" fmla="*/ 958850 h 958850"/>
                  <a:gd name="connsiteX8" fmla="*/ 273685 w 5762625"/>
                  <a:gd name="connsiteY8" fmla="*/ 479425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2625" h="958850">
                    <a:moveTo>
                      <a:pt x="0" y="0"/>
                    </a:moveTo>
                    <a:lnTo>
                      <a:pt x="3385185" y="0"/>
                    </a:lnTo>
                    <a:lnTo>
                      <a:pt x="5353684" y="0"/>
                    </a:lnTo>
                    <a:lnTo>
                      <a:pt x="5762625" y="0"/>
                    </a:lnTo>
                    <a:lnTo>
                      <a:pt x="5762625" y="958850"/>
                    </a:lnTo>
                    <a:lnTo>
                      <a:pt x="5353684" y="958850"/>
                    </a:lnTo>
                    <a:lnTo>
                      <a:pt x="3385185" y="958850"/>
                    </a:lnTo>
                    <a:lnTo>
                      <a:pt x="0" y="958850"/>
                    </a:lnTo>
                    <a:lnTo>
                      <a:pt x="273685" y="479425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 w="19050">
                <a:solidFill>
                  <a:srgbClr val="DDDDDD"/>
                </a:solidFill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48765" name="文本框 18"/>
              <p:cNvSpPr txBox="1"/>
              <p:nvPr/>
            </p:nvSpPr>
            <p:spPr>
              <a:xfrm>
                <a:off x="5532444" y="1427730"/>
                <a:ext cx="4675968" cy="5393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defTabSz="914400">
                  <a:buClrTx/>
                  <a:buSzTx/>
                  <a:buFontTx/>
                  <a:buNone/>
                </a:pPr>
                <a:r>
                  <a:rPr lang="en-US" altLang="zh-CN" b="1" noProof="0" smtClean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What</a:t>
                </a:r>
                <a:endParaRPr kumimoji="0" lang="zh-CN" altLang="en-US" b="1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3559175" y="3093720"/>
            <a:ext cx="6177280" cy="604520"/>
            <a:chOff x="5710" y="4085"/>
            <a:chExt cx="9728" cy="952"/>
          </a:xfrm>
        </p:grpSpPr>
        <p:sp>
          <p:nvSpPr>
            <p:cNvPr id="1048760" name="五边形 5"/>
            <p:cNvSpPr/>
            <p:nvPr/>
          </p:nvSpPr>
          <p:spPr>
            <a:xfrm>
              <a:off x="5710" y="4088"/>
              <a:ext cx="3164" cy="939"/>
            </a:xfrm>
            <a:prstGeom prst="homePlate">
              <a:avLst>
                <a:gd name="adj" fmla="val 30537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6200000" scaled="0"/>
            </a:gra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7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3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5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6" name="组合 4"/>
            <p:cNvGrpSpPr/>
            <p:nvPr/>
          </p:nvGrpSpPr>
          <p:grpSpPr>
            <a:xfrm>
              <a:off x="8742" y="4085"/>
              <a:ext cx="6697" cy="952"/>
              <a:chOff x="4635064" y="2212422"/>
              <a:chExt cx="5437832" cy="706393"/>
            </a:xfrm>
          </p:grpSpPr>
          <p:sp>
            <p:nvSpPr>
              <p:cNvPr id="1048766" name="任意多边形 6"/>
              <p:cNvSpPr/>
              <p:nvPr/>
            </p:nvSpPr>
            <p:spPr>
              <a:xfrm>
                <a:off x="4635064" y="2212422"/>
                <a:ext cx="5437832" cy="706393"/>
              </a:xfrm>
              <a:custGeom>
                <a:avLst/>
                <a:gdLst>
                  <a:gd name="connsiteX0" fmla="*/ 0 w 5762625"/>
                  <a:gd name="connsiteY0" fmla="*/ 0 h 958850"/>
                  <a:gd name="connsiteX1" fmla="*/ 3385185 w 5762625"/>
                  <a:gd name="connsiteY1" fmla="*/ 0 h 958850"/>
                  <a:gd name="connsiteX2" fmla="*/ 5353684 w 5762625"/>
                  <a:gd name="connsiteY2" fmla="*/ 0 h 958850"/>
                  <a:gd name="connsiteX3" fmla="*/ 5762625 w 5762625"/>
                  <a:gd name="connsiteY3" fmla="*/ 0 h 958850"/>
                  <a:gd name="connsiteX4" fmla="*/ 5762625 w 5762625"/>
                  <a:gd name="connsiteY4" fmla="*/ 958850 h 958850"/>
                  <a:gd name="connsiteX5" fmla="*/ 5353684 w 5762625"/>
                  <a:gd name="connsiteY5" fmla="*/ 958850 h 958850"/>
                  <a:gd name="connsiteX6" fmla="*/ 3385185 w 5762625"/>
                  <a:gd name="connsiteY6" fmla="*/ 958850 h 958850"/>
                  <a:gd name="connsiteX7" fmla="*/ 0 w 5762625"/>
                  <a:gd name="connsiteY7" fmla="*/ 958850 h 958850"/>
                  <a:gd name="connsiteX8" fmla="*/ 273685 w 5762625"/>
                  <a:gd name="connsiteY8" fmla="*/ 479425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2625" h="958850">
                    <a:moveTo>
                      <a:pt x="0" y="0"/>
                    </a:moveTo>
                    <a:lnTo>
                      <a:pt x="3385185" y="0"/>
                    </a:lnTo>
                    <a:lnTo>
                      <a:pt x="5353684" y="0"/>
                    </a:lnTo>
                    <a:lnTo>
                      <a:pt x="5762625" y="0"/>
                    </a:lnTo>
                    <a:lnTo>
                      <a:pt x="5762625" y="958850"/>
                    </a:lnTo>
                    <a:lnTo>
                      <a:pt x="5353684" y="958850"/>
                    </a:lnTo>
                    <a:lnTo>
                      <a:pt x="3385185" y="958850"/>
                    </a:lnTo>
                    <a:lnTo>
                      <a:pt x="0" y="958850"/>
                    </a:lnTo>
                    <a:lnTo>
                      <a:pt x="273685" y="479425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 w="19050">
                <a:solidFill>
                  <a:srgbClr val="DDDDDD"/>
                </a:solidFill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48767" name="文本框 18"/>
              <p:cNvSpPr txBox="1"/>
              <p:nvPr/>
            </p:nvSpPr>
            <p:spPr>
              <a:xfrm>
                <a:off x="5532302" y="2298495"/>
                <a:ext cx="4207682" cy="5379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l" defTabSz="914400">
                  <a:buClrTx/>
                  <a:buSzTx/>
                  <a:buFontTx/>
                  <a:buNone/>
                </a:pPr>
                <a:r>
                  <a:rPr lang="en-US" altLang="zh-CN" b="1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Why</a:t>
                </a:r>
                <a:endParaRPr kumimoji="0" lang="zh-CN" altLang="en-US" b="1" kern="1200" cap="none" spc="0" normalizeH="0" baseline="0" noProof="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3559175" y="3918585"/>
            <a:ext cx="6177280" cy="598805"/>
            <a:chOff x="5710" y="5316"/>
            <a:chExt cx="9728" cy="943"/>
          </a:xfrm>
        </p:grpSpPr>
        <p:sp>
          <p:nvSpPr>
            <p:cNvPr id="1048761" name="五边形 5"/>
            <p:cNvSpPr/>
            <p:nvPr/>
          </p:nvSpPr>
          <p:spPr>
            <a:xfrm>
              <a:off x="5710" y="5316"/>
              <a:ext cx="3164" cy="939"/>
            </a:xfrm>
            <a:prstGeom prst="homePlate">
              <a:avLst>
                <a:gd name="adj" fmla="val 30537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6200000" scaled="0"/>
            </a:gra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7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3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5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03</a:t>
              </a:r>
            </a:p>
          </p:txBody>
        </p:sp>
        <p:grpSp>
          <p:nvGrpSpPr>
            <p:cNvPr id="9" name="组合 10"/>
            <p:cNvGrpSpPr/>
            <p:nvPr/>
          </p:nvGrpSpPr>
          <p:grpSpPr>
            <a:xfrm>
              <a:off x="8774" y="5317"/>
              <a:ext cx="6665" cy="942"/>
              <a:chOff x="4656189" y="3126234"/>
              <a:chExt cx="5437832" cy="699397"/>
            </a:xfrm>
          </p:grpSpPr>
          <p:sp>
            <p:nvSpPr>
              <p:cNvPr id="1048770" name="任意多边形 6"/>
              <p:cNvSpPr/>
              <p:nvPr/>
            </p:nvSpPr>
            <p:spPr>
              <a:xfrm>
                <a:off x="4656189" y="3126234"/>
                <a:ext cx="5437832" cy="699397"/>
              </a:xfrm>
              <a:custGeom>
                <a:avLst/>
                <a:gdLst>
                  <a:gd name="connsiteX0" fmla="*/ 0 w 5762625"/>
                  <a:gd name="connsiteY0" fmla="*/ 0 h 958850"/>
                  <a:gd name="connsiteX1" fmla="*/ 3385185 w 5762625"/>
                  <a:gd name="connsiteY1" fmla="*/ 0 h 958850"/>
                  <a:gd name="connsiteX2" fmla="*/ 5353684 w 5762625"/>
                  <a:gd name="connsiteY2" fmla="*/ 0 h 958850"/>
                  <a:gd name="connsiteX3" fmla="*/ 5762625 w 5762625"/>
                  <a:gd name="connsiteY3" fmla="*/ 0 h 958850"/>
                  <a:gd name="connsiteX4" fmla="*/ 5762625 w 5762625"/>
                  <a:gd name="connsiteY4" fmla="*/ 958850 h 958850"/>
                  <a:gd name="connsiteX5" fmla="*/ 5353684 w 5762625"/>
                  <a:gd name="connsiteY5" fmla="*/ 958850 h 958850"/>
                  <a:gd name="connsiteX6" fmla="*/ 3385185 w 5762625"/>
                  <a:gd name="connsiteY6" fmla="*/ 958850 h 958850"/>
                  <a:gd name="connsiteX7" fmla="*/ 0 w 5762625"/>
                  <a:gd name="connsiteY7" fmla="*/ 958850 h 958850"/>
                  <a:gd name="connsiteX8" fmla="*/ 273685 w 5762625"/>
                  <a:gd name="connsiteY8" fmla="*/ 479425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2625" h="958850">
                    <a:moveTo>
                      <a:pt x="0" y="0"/>
                    </a:moveTo>
                    <a:lnTo>
                      <a:pt x="3385185" y="0"/>
                    </a:lnTo>
                    <a:lnTo>
                      <a:pt x="5353684" y="0"/>
                    </a:lnTo>
                    <a:lnTo>
                      <a:pt x="5762625" y="0"/>
                    </a:lnTo>
                    <a:lnTo>
                      <a:pt x="5762625" y="958850"/>
                    </a:lnTo>
                    <a:lnTo>
                      <a:pt x="5353684" y="958850"/>
                    </a:lnTo>
                    <a:lnTo>
                      <a:pt x="3385185" y="958850"/>
                    </a:lnTo>
                    <a:lnTo>
                      <a:pt x="0" y="958850"/>
                    </a:lnTo>
                    <a:lnTo>
                      <a:pt x="273685" y="479425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 w="19050">
                <a:solidFill>
                  <a:srgbClr val="DDDDDD"/>
                </a:solidFill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48771" name="文本框 18"/>
              <p:cNvSpPr txBox="1"/>
              <p:nvPr/>
            </p:nvSpPr>
            <p:spPr>
              <a:xfrm>
                <a:off x="5569157" y="3216072"/>
                <a:ext cx="4191169" cy="5382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defTabSz="914400">
                  <a:buClrTx/>
                  <a:buSzTx/>
                  <a:buFontTx/>
                  <a:buNone/>
                </a:pPr>
                <a:r>
                  <a:rPr lang="en-US" altLang="zh-CN" b="1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How</a:t>
                </a:r>
                <a:endParaRPr kumimoji="0" lang="zh-CN" altLang="en-US" b="1" kern="1200" cap="none" spc="0" normalizeH="0" baseline="0" noProof="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70" name="文本框 18"/>
          <p:cNvSpPr txBox="1"/>
          <p:nvPr/>
        </p:nvSpPr>
        <p:spPr>
          <a:xfrm>
            <a:off x="2242185" y="2491740"/>
            <a:ext cx="10337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dist" defTabSz="914400">
              <a:buClrTx/>
              <a:buSzTx/>
              <a:buFontTx/>
              <a:buNone/>
            </a:pPr>
            <a:r>
              <a:rPr kumimoji="0" lang="zh-CN" altLang="en-US" sz="3200" b="1" kern="1200" cap="none" spc="0" normalizeH="0" baseline="0" noProof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目录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559175" y="4737735"/>
            <a:ext cx="6177280" cy="598805"/>
            <a:chOff x="5710" y="6648"/>
            <a:chExt cx="9728" cy="943"/>
          </a:xfrm>
        </p:grpSpPr>
        <p:sp>
          <p:nvSpPr>
            <p:cNvPr id="3" name="五边形 5"/>
            <p:cNvSpPr/>
            <p:nvPr/>
          </p:nvSpPr>
          <p:spPr>
            <a:xfrm>
              <a:off x="5710" y="6648"/>
              <a:ext cx="3164" cy="939"/>
            </a:xfrm>
            <a:prstGeom prst="homePlate">
              <a:avLst>
                <a:gd name="adj" fmla="val 30537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6200000" scaled="0"/>
            </a:gra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7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3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5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04</a:t>
              </a:r>
            </a:p>
          </p:txBody>
        </p:sp>
        <p:grpSp>
          <p:nvGrpSpPr>
            <p:cNvPr id="4" name="组合 10"/>
            <p:cNvGrpSpPr/>
            <p:nvPr/>
          </p:nvGrpSpPr>
          <p:grpSpPr>
            <a:xfrm>
              <a:off x="8774" y="6649"/>
              <a:ext cx="6665" cy="942"/>
              <a:chOff x="4656189" y="3126234"/>
              <a:chExt cx="5437832" cy="699397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4656189" y="3126234"/>
                <a:ext cx="5437832" cy="699397"/>
              </a:xfrm>
              <a:custGeom>
                <a:avLst/>
                <a:gdLst>
                  <a:gd name="connsiteX0" fmla="*/ 0 w 5762625"/>
                  <a:gd name="connsiteY0" fmla="*/ 0 h 958850"/>
                  <a:gd name="connsiteX1" fmla="*/ 3385185 w 5762625"/>
                  <a:gd name="connsiteY1" fmla="*/ 0 h 958850"/>
                  <a:gd name="connsiteX2" fmla="*/ 5353684 w 5762625"/>
                  <a:gd name="connsiteY2" fmla="*/ 0 h 958850"/>
                  <a:gd name="connsiteX3" fmla="*/ 5762625 w 5762625"/>
                  <a:gd name="connsiteY3" fmla="*/ 0 h 958850"/>
                  <a:gd name="connsiteX4" fmla="*/ 5762625 w 5762625"/>
                  <a:gd name="connsiteY4" fmla="*/ 958850 h 958850"/>
                  <a:gd name="connsiteX5" fmla="*/ 5353684 w 5762625"/>
                  <a:gd name="connsiteY5" fmla="*/ 958850 h 958850"/>
                  <a:gd name="connsiteX6" fmla="*/ 3385185 w 5762625"/>
                  <a:gd name="connsiteY6" fmla="*/ 958850 h 958850"/>
                  <a:gd name="connsiteX7" fmla="*/ 0 w 5762625"/>
                  <a:gd name="connsiteY7" fmla="*/ 958850 h 958850"/>
                  <a:gd name="connsiteX8" fmla="*/ 273685 w 5762625"/>
                  <a:gd name="connsiteY8" fmla="*/ 479425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2625" h="958850">
                    <a:moveTo>
                      <a:pt x="0" y="0"/>
                    </a:moveTo>
                    <a:lnTo>
                      <a:pt x="3385185" y="0"/>
                    </a:lnTo>
                    <a:lnTo>
                      <a:pt x="5353684" y="0"/>
                    </a:lnTo>
                    <a:lnTo>
                      <a:pt x="5762625" y="0"/>
                    </a:lnTo>
                    <a:lnTo>
                      <a:pt x="5762625" y="958850"/>
                    </a:lnTo>
                    <a:lnTo>
                      <a:pt x="5353684" y="958850"/>
                    </a:lnTo>
                    <a:lnTo>
                      <a:pt x="3385185" y="958850"/>
                    </a:lnTo>
                    <a:lnTo>
                      <a:pt x="0" y="958850"/>
                    </a:lnTo>
                    <a:lnTo>
                      <a:pt x="273685" y="479425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 w="19050">
                <a:solidFill>
                  <a:srgbClr val="DDDDDD"/>
                </a:solidFill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8" name="文本框 18"/>
              <p:cNvSpPr txBox="1"/>
              <p:nvPr/>
            </p:nvSpPr>
            <p:spPr>
              <a:xfrm>
                <a:off x="5569157" y="3216072"/>
                <a:ext cx="4191169" cy="5382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defTabSz="914400">
                  <a:buClrTx/>
                  <a:buSzTx/>
                  <a:buFontTx/>
                  <a:buNone/>
                </a:pPr>
                <a:r>
                  <a:rPr lang="en-US" altLang="zh-CN" b="1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Common</a:t>
                </a:r>
                <a:endParaRPr kumimoji="0" lang="zh-CN" altLang="en-US" b="1" kern="1200" cap="none" spc="0" normalizeH="0" baseline="0" noProof="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矩形 70"/>
          <p:cNvSpPr/>
          <p:nvPr/>
        </p:nvSpPr>
        <p:spPr>
          <a:xfrm>
            <a:off x="2036445" y="1719580"/>
            <a:ext cx="3054985" cy="4084320"/>
          </a:xfrm>
          <a:prstGeom prst="rect">
            <a:avLst/>
          </a:prstGeom>
          <a:solidFill>
            <a:srgbClr val="00B0F0"/>
          </a:solidFill>
          <a:ln w="19050">
            <a:noFill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48759" name="矩形 74"/>
          <p:cNvSpPr/>
          <p:nvPr/>
        </p:nvSpPr>
        <p:spPr>
          <a:xfrm rot="5400000">
            <a:off x="1728470" y="4126865"/>
            <a:ext cx="19926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625850" y="2306955"/>
            <a:ext cx="6177915" cy="604520"/>
            <a:chOff x="5710" y="2853"/>
            <a:chExt cx="9729" cy="952"/>
          </a:xfrm>
        </p:grpSpPr>
        <p:sp>
          <p:nvSpPr>
            <p:cNvPr id="1048757" name="五边形 5"/>
            <p:cNvSpPr/>
            <p:nvPr/>
          </p:nvSpPr>
          <p:spPr>
            <a:xfrm>
              <a:off x="5710" y="2861"/>
              <a:ext cx="3164" cy="939"/>
            </a:xfrm>
            <a:prstGeom prst="homePlate">
              <a:avLst>
                <a:gd name="adj" fmla="val 30537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6200000" scaled="0"/>
            </a:gra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7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3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5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01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grpSp>
          <p:nvGrpSpPr>
            <p:cNvPr id="5" name="组合 1"/>
            <p:cNvGrpSpPr/>
            <p:nvPr/>
          </p:nvGrpSpPr>
          <p:grpSpPr>
            <a:xfrm>
              <a:off x="8729" y="2853"/>
              <a:ext cx="6710" cy="952"/>
              <a:chOff x="4626409" y="1342398"/>
              <a:chExt cx="5437832" cy="706393"/>
            </a:xfrm>
          </p:grpSpPr>
          <p:sp>
            <p:nvSpPr>
              <p:cNvPr id="1048764" name="任意多边形 6"/>
              <p:cNvSpPr/>
              <p:nvPr/>
            </p:nvSpPr>
            <p:spPr>
              <a:xfrm>
                <a:off x="4626409" y="1342398"/>
                <a:ext cx="5437832" cy="706393"/>
              </a:xfrm>
              <a:custGeom>
                <a:avLst/>
                <a:gdLst>
                  <a:gd name="connsiteX0" fmla="*/ 0 w 5762625"/>
                  <a:gd name="connsiteY0" fmla="*/ 0 h 958850"/>
                  <a:gd name="connsiteX1" fmla="*/ 3385185 w 5762625"/>
                  <a:gd name="connsiteY1" fmla="*/ 0 h 958850"/>
                  <a:gd name="connsiteX2" fmla="*/ 5353684 w 5762625"/>
                  <a:gd name="connsiteY2" fmla="*/ 0 h 958850"/>
                  <a:gd name="connsiteX3" fmla="*/ 5762625 w 5762625"/>
                  <a:gd name="connsiteY3" fmla="*/ 0 h 958850"/>
                  <a:gd name="connsiteX4" fmla="*/ 5762625 w 5762625"/>
                  <a:gd name="connsiteY4" fmla="*/ 958850 h 958850"/>
                  <a:gd name="connsiteX5" fmla="*/ 5353684 w 5762625"/>
                  <a:gd name="connsiteY5" fmla="*/ 958850 h 958850"/>
                  <a:gd name="connsiteX6" fmla="*/ 3385185 w 5762625"/>
                  <a:gd name="connsiteY6" fmla="*/ 958850 h 958850"/>
                  <a:gd name="connsiteX7" fmla="*/ 0 w 5762625"/>
                  <a:gd name="connsiteY7" fmla="*/ 958850 h 958850"/>
                  <a:gd name="connsiteX8" fmla="*/ 273685 w 5762625"/>
                  <a:gd name="connsiteY8" fmla="*/ 479425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2625" h="958850">
                    <a:moveTo>
                      <a:pt x="0" y="0"/>
                    </a:moveTo>
                    <a:lnTo>
                      <a:pt x="3385185" y="0"/>
                    </a:lnTo>
                    <a:lnTo>
                      <a:pt x="5353684" y="0"/>
                    </a:lnTo>
                    <a:lnTo>
                      <a:pt x="5762625" y="0"/>
                    </a:lnTo>
                    <a:lnTo>
                      <a:pt x="5762625" y="958850"/>
                    </a:lnTo>
                    <a:lnTo>
                      <a:pt x="5353684" y="958850"/>
                    </a:lnTo>
                    <a:lnTo>
                      <a:pt x="3385185" y="958850"/>
                    </a:lnTo>
                    <a:lnTo>
                      <a:pt x="0" y="958850"/>
                    </a:lnTo>
                    <a:lnTo>
                      <a:pt x="273685" y="479425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 w="19050">
                <a:solidFill>
                  <a:srgbClr val="DDDDDD"/>
                </a:solidFill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48765" name="文本框 18"/>
              <p:cNvSpPr txBox="1"/>
              <p:nvPr/>
            </p:nvSpPr>
            <p:spPr>
              <a:xfrm>
                <a:off x="5532444" y="1427729"/>
                <a:ext cx="4075538" cy="5379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l" defTabSz="914400">
                  <a:buClrTx/>
                  <a:buSzTx/>
                  <a:buFontTx/>
                  <a:buNone/>
                </a:pPr>
                <a:r>
                  <a:rPr lang="en-US" altLang="zh-CN" b="1" noProof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What</a:t>
                </a:r>
                <a:endParaRPr kumimoji="0" lang="zh-CN" altLang="en-US" b="1" kern="1200" cap="none" spc="0" normalizeH="0" baseline="0" noProof="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3625850" y="3131820"/>
            <a:ext cx="6177280" cy="604520"/>
            <a:chOff x="5710" y="4085"/>
            <a:chExt cx="9728" cy="952"/>
          </a:xfrm>
        </p:grpSpPr>
        <p:sp>
          <p:nvSpPr>
            <p:cNvPr id="1048760" name="五边形 5"/>
            <p:cNvSpPr/>
            <p:nvPr/>
          </p:nvSpPr>
          <p:spPr>
            <a:xfrm>
              <a:off x="5710" y="4088"/>
              <a:ext cx="3164" cy="939"/>
            </a:xfrm>
            <a:prstGeom prst="homePlate">
              <a:avLst>
                <a:gd name="adj" fmla="val 30537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6200000" scaled="0"/>
            </a:gra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7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3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5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6" name="组合 4"/>
            <p:cNvGrpSpPr/>
            <p:nvPr/>
          </p:nvGrpSpPr>
          <p:grpSpPr>
            <a:xfrm>
              <a:off x="8742" y="4085"/>
              <a:ext cx="6697" cy="952"/>
              <a:chOff x="4635064" y="2212422"/>
              <a:chExt cx="5437832" cy="706393"/>
            </a:xfrm>
          </p:grpSpPr>
          <p:sp>
            <p:nvSpPr>
              <p:cNvPr id="1048766" name="任意多边形 6"/>
              <p:cNvSpPr/>
              <p:nvPr/>
            </p:nvSpPr>
            <p:spPr>
              <a:xfrm>
                <a:off x="4635064" y="2212422"/>
                <a:ext cx="5437832" cy="706393"/>
              </a:xfrm>
              <a:custGeom>
                <a:avLst/>
                <a:gdLst>
                  <a:gd name="connsiteX0" fmla="*/ 0 w 5762625"/>
                  <a:gd name="connsiteY0" fmla="*/ 0 h 958850"/>
                  <a:gd name="connsiteX1" fmla="*/ 3385185 w 5762625"/>
                  <a:gd name="connsiteY1" fmla="*/ 0 h 958850"/>
                  <a:gd name="connsiteX2" fmla="*/ 5353684 w 5762625"/>
                  <a:gd name="connsiteY2" fmla="*/ 0 h 958850"/>
                  <a:gd name="connsiteX3" fmla="*/ 5762625 w 5762625"/>
                  <a:gd name="connsiteY3" fmla="*/ 0 h 958850"/>
                  <a:gd name="connsiteX4" fmla="*/ 5762625 w 5762625"/>
                  <a:gd name="connsiteY4" fmla="*/ 958850 h 958850"/>
                  <a:gd name="connsiteX5" fmla="*/ 5353684 w 5762625"/>
                  <a:gd name="connsiteY5" fmla="*/ 958850 h 958850"/>
                  <a:gd name="connsiteX6" fmla="*/ 3385185 w 5762625"/>
                  <a:gd name="connsiteY6" fmla="*/ 958850 h 958850"/>
                  <a:gd name="connsiteX7" fmla="*/ 0 w 5762625"/>
                  <a:gd name="connsiteY7" fmla="*/ 958850 h 958850"/>
                  <a:gd name="connsiteX8" fmla="*/ 273685 w 5762625"/>
                  <a:gd name="connsiteY8" fmla="*/ 479425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2625" h="958850">
                    <a:moveTo>
                      <a:pt x="0" y="0"/>
                    </a:moveTo>
                    <a:lnTo>
                      <a:pt x="3385185" y="0"/>
                    </a:lnTo>
                    <a:lnTo>
                      <a:pt x="5353684" y="0"/>
                    </a:lnTo>
                    <a:lnTo>
                      <a:pt x="5762625" y="0"/>
                    </a:lnTo>
                    <a:lnTo>
                      <a:pt x="5762625" y="958850"/>
                    </a:lnTo>
                    <a:lnTo>
                      <a:pt x="5353684" y="958850"/>
                    </a:lnTo>
                    <a:lnTo>
                      <a:pt x="3385185" y="958850"/>
                    </a:lnTo>
                    <a:lnTo>
                      <a:pt x="0" y="958850"/>
                    </a:lnTo>
                    <a:lnTo>
                      <a:pt x="273685" y="479425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 w="19050">
                <a:solidFill>
                  <a:srgbClr val="DDDDDD"/>
                </a:solidFill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48767" name="文本框 18"/>
              <p:cNvSpPr txBox="1"/>
              <p:nvPr/>
            </p:nvSpPr>
            <p:spPr>
              <a:xfrm>
                <a:off x="5532302" y="2298495"/>
                <a:ext cx="4207682" cy="5379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l" defTabSz="914400">
                  <a:buClrTx/>
                  <a:buSzTx/>
                  <a:buFontTx/>
                  <a:buNone/>
                </a:pPr>
                <a:r>
                  <a:rPr lang="en-US" altLang="zh-CN" b="1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Why</a:t>
                </a:r>
                <a:endParaRPr kumimoji="0" lang="zh-CN" altLang="en-US" b="1" kern="1200" cap="none" spc="0" normalizeH="0" baseline="0" noProof="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70" name="文本框 18"/>
          <p:cNvSpPr txBox="1"/>
          <p:nvPr/>
        </p:nvSpPr>
        <p:spPr>
          <a:xfrm>
            <a:off x="2242185" y="2491740"/>
            <a:ext cx="10337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dist" defTabSz="914400">
              <a:buClrTx/>
              <a:buSzTx/>
              <a:buFontTx/>
              <a:buNone/>
            </a:pPr>
            <a:r>
              <a:rPr kumimoji="0" lang="zh-CN" altLang="en-US" sz="3200" b="1" kern="1200" cap="none" spc="0" normalizeH="0" baseline="0" noProof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目录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625850" y="4754880"/>
            <a:ext cx="6177280" cy="598805"/>
            <a:chOff x="5687" y="8029"/>
            <a:chExt cx="9728" cy="943"/>
          </a:xfrm>
        </p:grpSpPr>
        <p:sp>
          <p:nvSpPr>
            <p:cNvPr id="14" name="五边形 5"/>
            <p:cNvSpPr/>
            <p:nvPr/>
          </p:nvSpPr>
          <p:spPr>
            <a:xfrm>
              <a:off x="5687" y="8029"/>
              <a:ext cx="3164" cy="939"/>
            </a:xfrm>
            <a:prstGeom prst="homePlate">
              <a:avLst>
                <a:gd name="adj" fmla="val 30537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6200000" scaled="0"/>
            </a:gra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7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3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5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04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8751" y="8030"/>
              <a:ext cx="6665" cy="942"/>
              <a:chOff x="4656189" y="3126234"/>
              <a:chExt cx="5437832" cy="699397"/>
            </a:xfrm>
          </p:grpSpPr>
          <p:sp>
            <p:nvSpPr>
              <p:cNvPr id="16" name="任意多边形 15"/>
              <p:cNvSpPr/>
              <p:nvPr/>
            </p:nvSpPr>
            <p:spPr>
              <a:xfrm>
                <a:off x="4656189" y="3126234"/>
                <a:ext cx="5437832" cy="699397"/>
              </a:xfrm>
              <a:custGeom>
                <a:avLst/>
                <a:gdLst>
                  <a:gd name="connsiteX0" fmla="*/ 0 w 5762625"/>
                  <a:gd name="connsiteY0" fmla="*/ 0 h 958850"/>
                  <a:gd name="connsiteX1" fmla="*/ 3385185 w 5762625"/>
                  <a:gd name="connsiteY1" fmla="*/ 0 h 958850"/>
                  <a:gd name="connsiteX2" fmla="*/ 5353684 w 5762625"/>
                  <a:gd name="connsiteY2" fmla="*/ 0 h 958850"/>
                  <a:gd name="connsiteX3" fmla="*/ 5762625 w 5762625"/>
                  <a:gd name="connsiteY3" fmla="*/ 0 h 958850"/>
                  <a:gd name="connsiteX4" fmla="*/ 5762625 w 5762625"/>
                  <a:gd name="connsiteY4" fmla="*/ 958850 h 958850"/>
                  <a:gd name="connsiteX5" fmla="*/ 5353684 w 5762625"/>
                  <a:gd name="connsiteY5" fmla="*/ 958850 h 958850"/>
                  <a:gd name="connsiteX6" fmla="*/ 3385185 w 5762625"/>
                  <a:gd name="connsiteY6" fmla="*/ 958850 h 958850"/>
                  <a:gd name="connsiteX7" fmla="*/ 0 w 5762625"/>
                  <a:gd name="connsiteY7" fmla="*/ 958850 h 958850"/>
                  <a:gd name="connsiteX8" fmla="*/ 273685 w 5762625"/>
                  <a:gd name="connsiteY8" fmla="*/ 479425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2625" h="958850">
                    <a:moveTo>
                      <a:pt x="0" y="0"/>
                    </a:moveTo>
                    <a:lnTo>
                      <a:pt x="3385185" y="0"/>
                    </a:lnTo>
                    <a:lnTo>
                      <a:pt x="5353684" y="0"/>
                    </a:lnTo>
                    <a:lnTo>
                      <a:pt x="5762625" y="0"/>
                    </a:lnTo>
                    <a:lnTo>
                      <a:pt x="5762625" y="958850"/>
                    </a:lnTo>
                    <a:lnTo>
                      <a:pt x="5353684" y="958850"/>
                    </a:lnTo>
                    <a:lnTo>
                      <a:pt x="3385185" y="958850"/>
                    </a:lnTo>
                    <a:lnTo>
                      <a:pt x="0" y="958850"/>
                    </a:lnTo>
                    <a:lnTo>
                      <a:pt x="273685" y="479425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 w="19050">
                <a:solidFill>
                  <a:srgbClr val="DDDDDD"/>
                </a:solidFill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7" name="文本框 18"/>
              <p:cNvSpPr txBox="1"/>
              <p:nvPr/>
            </p:nvSpPr>
            <p:spPr>
              <a:xfrm>
                <a:off x="5569157" y="3216072"/>
                <a:ext cx="4191169" cy="5382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defTabSz="914400">
                  <a:buClrTx/>
                  <a:buSzTx/>
                  <a:buFontTx/>
                  <a:buNone/>
                </a:pPr>
                <a:r>
                  <a:rPr lang="en-US" altLang="zh-CN" b="1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Common</a:t>
                </a:r>
                <a:endParaRPr kumimoji="0" lang="zh-CN" altLang="en-US" b="1" kern="1200" cap="none" spc="0" normalizeH="0" baseline="0" noProof="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3625850" y="3938270"/>
            <a:ext cx="6177280" cy="598805"/>
            <a:chOff x="5710" y="5316"/>
            <a:chExt cx="9728" cy="943"/>
          </a:xfrm>
        </p:grpSpPr>
        <p:sp>
          <p:nvSpPr>
            <p:cNvPr id="11" name="五边形 5"/>
            <p:cNvSpPr/>
            <p:nvPr/>
          </p:nvSpPr>
          <p:spPr>
            <a:xfrm>
              <a:off x="5710" y="5316"/>
              <a:ext cx="3164" cy="939"/>
            </a:xfrm>
            <a:prstGeom prst="homePlate">
              <a:avLst>
                <a:gd name="adj" fmla="val 30537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6200000" scaled="0"/>
            </a:gra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7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3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5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03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grpSp>
          <p:nvGrpSpPr>
            <p:cNvPr id="12" name="组合 10"/>
            <p:cNvGrpSpPr/>
            <p:nvPr/>
          </p:nvGrpSpPr>
          <p:grpSpPr>
            <a:xfrm>
              <a:off x="8774" y="5317"/>
              <a:ext cx="6665" cy="942"/>
              <a:chOff x="4656189" y="3126234"/>
              <a:chExt cx="5437832" cy="699397"/>
            </a:xfrm>
          </p:grpSpPr>
          <p:sp>
            <p:nvSpPr>
              <p:cNvPr id="13" name="任意多边形 6"/>
              <p:cNvSpPr/>
              <p:nvPr/>
            </p:nvSpPr>
            <p:spPr>
              <a:xfrm>
                <a:off x="4656189" y="3126234"/>
                <a:ext cx="5437832" cy="699397"/>
              </a:xfrm>
              <a:custGeom>
                <a:avLst/>
                <a:gdLst>
                  <a:gd name="connsiteX0" fmla="*/ 0 w 5762625"/>
                  <a:gd name="connsiteY0" fmla="*/ 0 h 958850"/>
                  <a:gd name="connsiteX1" fmla="*/ 3385185 w 5762625"/>
                  <a:gd name="connsiteY1" fmla="*/ 0 h 958850"/>
                  <a:gd name="connsiteX2" fmla="*/ 5353684 w 5762625"/>
                  <a:gd name="connsiteY2" fmla="*/ 0 h 958850"/>
                  <a:gd name="connsiteX3" fmla="*/ 5762625 w 5762625"/>
                  <a:gd name="connsiteY3" fmla="*/ 0 h 958850"/>
                  <a:gd name="connsiteX4" fmla="*/ 5762625 w 5762625"/>
                  <a:gd name="connsiteY4" fmla="*/ 958850 h 958850"/>
                  <a:gd name="connsiteX5" fmla="*/ 5353684 w 5762625"/>
                  <a:gd name="connsiteY5" fmla="*/ 958850 h 958850"/>
                  <a:gd name="connsiteX6" fmla="*/ 3385185 w 5762625"/>
                  <a:gd name="connsiteY6" fmla="*/ 958850 h 958850"/>
                  <a:gd name="connsiteX7" fmla="*/ 0 w 5762625"/>
                  <a:gd name="connsiteY7" fmla="*/ 958850 h 958850"/>
                  <a:gd name="connsiteX8" fmla="*/ 273685 w 5762625"/>
                  <a:gd name="connsiteY8" fmla="*/ 479425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2625" h="958850">
                    <a:moveTo>
                      <a:pt x="0" y="0"/>
                    </a:moveTo>
                    <a:lnTo>
                      <a:pt x="3385185" y="0"/>
                    </a:lnTo>
                    <a:lnTo>
                      <a:pt x="5353684" y="0"/>
                    </a:lnTo>
                    <a:lnTo>
                      <a:pt x="5762625" y="0"/>
                    </a:lnTo>
                    <a:lnTo>
                      <a:pt x="5762625" y="958850"/>
                    </a:lnTo>
                    <a:lnTo>
                      <a:pt x="5353684" y="958850"/>
                    </a:lnTo>
                    <a:lnTo>
                      <a:pt x="3385185" y="958850"/>
                    </a:lnTo>
                    <a:lnTo>
                      <a:pt x="0" y="958850"/>
                    </a:lnTo>
                    <a:lnTo>
                      <a:pt x="273685" y="479425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 w="19050">
                <a:solidFill>
                  <a:srgbClr val="DDDDDD"/>
                </a:solidFill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2" name="文本框 18"/>
              <p:cNvSpPr txBox="1"/>
              <p:nvPr/>
            </p:nvSpPr>
            <p:spPr>
              <a:xfrm>
                <a:off x="5569157" y="3216072"/>
                <a:ext cx="4191169" cy="5382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defTabSz="914400">
                  <a:buClrTx/>
                  <a:buSzTx/>
                  <a:buFontTx/>
                  <a:buNone/>
                </a:pPr>
                <a:r>
                  <a:rPr lang="en-US" altLang="zh-CN" b="1" smtClean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How</a:t>
                </a:r>
                <a:endParaRPr kumimoji="0" lang="zh-CN" altLang="en-US" b="1" kern="1200" cap="none" spc="0" normalizeH="0" baseline="0" noProof="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185" y="1110734"/>
            <a:ext cx="11004648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/>
            <a:r>
              <a:rPr lang="zh-CN" altLang="en-US" sz="2400" smtClean="0"/>
              <a:t>使用</a:t>
            </a:r>
            <a:r>
              <a:rPr lang="en-US" altLang="zh-CN" sz="2400" smtClean="0"/>
              <a:t>Git</a:t>
            </a:r>
            <a:r>
              <a:rPr lang="zh-CN" altLang="en-US" sz="2400" smtClean="0"/>
              <a:t>的工作流程</a:t>
            </a:r>
            <a:endParaRPr lang="en-US" altLang="zh-CN" sz="2400" smtClean="0"/>
          </a:p>
        </p:txBody>
      </p:sp>
      <p:sp>
        <p:nvSpPr>
          <p:cNvPr id="2" name="TextBox 1"/>
          <p:cNvSpPr txBox="1"/>
          <p:nvPr/>
        </p:nvSpPr>
        <p:spPr>
          <a:xfrm>
            <a:off x="682906" y="1840374"/>
            <a:ext cx="113123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altLang="zh-CN" smtClean="0"/>
              <a:t>git clone &lt;</a:t>
            </a:r>
            <a:r>
              <a:rPr lang="zh-CN" altLang="en-US" smtClean="0"/>
              <a:t>远程仓库地址</a:t>
            </a:r>
            <a:r>
              <a:rPr lang="en-US" altLang="zh-CN" smtClean="0"/>
              <a:t>&gt; </a:t>
            </a:r>
            <a:r>
              <a:rPr lang="zh-CN" altLang="en-US" smtClean="0"/>
              <a:t>。克隆远程仓库至本地，作为本地仓库；</a:t>
            </a:r>
            <a:endParaRPr lang="en-US" altLang="zh-CN" smtClean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altLang="zh-CN" smtClean="0"/>
              <a:t>git checkout  -b  &lt;</a:t>
            </a:r>
            <a:r>
              <a:rPr lang="zh-CN" altLang="en-US" smtClean="0"/>
              <a:t>分支名</a:t>
            </a:r>
            <a:r>
              <a:rPr lang="en-US" altLang="zh-CN" smtClean="0"/>
              <a:t>&gt;</a:t>
            </a:r>
            <a:r>
              <a:rPr lang="zh-CN" altLang="en-US" smtClean="0"/>
              <a:t>。创建分支。日常所有开发都应当创建新分支，并在新分支上工作</a:t>
            </a:r>
            <a:endParaRPr lang="en-US" altLang="zh-CN" smtClean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zh-CN" altLang="en-US" smtClean="0"/>
              <a:t>开发完成，</a:t>
            </a:r>
            <a:r>
              <a:rPr lang="en-US" altLang="zh-CN" smtClean="0"/>
              <a:t>git  status </a:t>
            </a:r>
            <a:r>
              <a:rPr lang="zh-CN" altLang="en-US" smtClean="0"/>
              <a:t>查看当前分支修改记录，确认无误后</a:t>
            </a:r>
            <a:r>
              <a:rPr lang="en-US" altLang="zh-CN" smtClean="0"/>
              <a:t>commit</a:t>
            </a:r>
            <a:r>
              <a:rPr lang="zh-CN" altLang="en-US" smtClean="0"/>
              <a:t>；</a:t>
            </a:r>
            <a:endParaRPr lang="en-US" altLang="zh-CN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zh-CN" altLang="en-US" smtClean="0"/>
              <a:t>转换至本地</a:t>
            </a:r>
            <a:r>
              <a:rPr lang="en-US" altLang="zh-CN" smtClean="0"/>
              <a:t>master</a:t>
            </a:r>
            <a:r>
              <a:rPr lang="zh-CN" altLang="en-US" smtClean="0"/>
              <a:t>，合并本地开发分支，拉取远程分支更新，修改冲突后后提交，再</a:t>
            </a:r>
            <a:r>
              <a:rPr lang="en-US" altLang="zh-CN" smtClean="0"/>
              <a:t>Push </a:t>
            </a:r>
            <a:r>
              <a:rPr lang="zh-CN" altLang="en-US" smtClean="0"/>
              <a:t>至远程。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247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83" y="1938867"/>
            <a:ext cx="5600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730" y="1913468"/>
            <a:ext cx="5553075" cy="467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052" y="1326741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，克隆远程仓库项目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01319" y="1341149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 smtClean="0"/>
              <a:t>，创建本地开发分支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70"/>
          <p:cNvSpPr/>
          <p:nvPr/>
        </p:nvSpPr>
        <p:spPr>
          <a:xfrm>
            <a:off x="2036445" y="1719580"/>
            <a:ext cx="3054985" cy="4084320"/>
          </a:xfrm>
          <a:prstGeom prst="rect">
            <a:avLst/>
          </a:prstGeom>
          <a:solidFill>
            <a:srgbClr val="00B0F0"/>
          </a:solidFill>
          <a:ln w="19050">
            <a:noFill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矩形 74"/>
          <p:cNvSpPr/>
          <p:nvPr/>
        </p:nvSpPr>
        <p:spPr>
          <a:xfrm rot="5400000">
            <a:off x="1728470" y="4126865"/>
            <a:ext cx="19926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CONTENTS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625850" y="2306955"/>
            <a:ext cx="6177915" cy="604520"/>
            <a:chOff x="5710" y="2853"/>
            <a:chExt cx="9729" cy="952"/>
          </a:xfrm>
        </p:grpSpPr>
        <p:sp>
          <p:nvSpPr>
            <p:cNvPr id="13" name="五边形 5"/>
            <p:cNvSpPr/>
            <p:nvPr/>
          </p:nvSpPr>
          <p:spPr>
            <a:xfrm>
              <a:off x="5710" y="2861"/>
              <a:ext cx="3164" cy="939"/>
            </a:xfrm>
            <a:prstGeom prst="homePlate">
              <a:avLst>
                <a:gd name="adj" fmla="val 30537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6200000" scaled="0"/>
            </a:gra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7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3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5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01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grpSp>
          <p:nvGrpSpPr>
            <p:cNvPr id="22" name="组合 1"/>
            <p:cNvGrpSpPr/>
            <p:nvPr/>
          </p:nvGrpSpPr>
          <p:grpSpPr>
            <a:xfrm>
              <a:off x="8729" y="2853"/>
              <a:ext cx="6710" cy="952"/>
              <a:chOff x="4626409" y="1342398"/>
              <a:chExt cx="5437832" cy="706393"/>
            </a:xfrm>
          </p:grpSpPr>
          <p:sp>
            <p:nvSpPr>
              <p:cNvPr id="23" name="任意多边形 6"/>
              <p:cNvSpPr/>
              <p:nvPr/>
            </p:nvSpPr>
            <p:spPr>
              <a:xfrm>
                <a:off x="4626409" y="1342398"/>
                <a:ext cx="5437832" cy="706393"/>
              </a:xfrm>
              <a:custGeom>
                <a:avLst/>
                <a:gdLst>
                  <a:gd name="connsiteX0" fmla="*/ 0 w 5762625"/>
                  <a:gd name="connsiteY0" fmla="*/ 0 h 958850"/>
                  <a:gd name="connsiteX1" fmla="*/ 3385185 w 5762625"/>
                  <a:gd name="connsiteY1" fmla="*/ 0 h 958850"/>
                  <a:gd name="connsiteX2" fmla="*/ 5353684 w 5762625"/>
                  <a:gd name="connsiteY2" fmla="*/ 0 h 958850"/>
                  <a:gd name="connsiteX3" fmla="*/ 5762625 w 5762625"/>
                  <a:gd name="connsiteY3" fmla="*/ 0 h 958850"/>
                  <a:gd name="connsiteX4" fmla="*/ 5762625 w 5762625"/>
                  <a:gd name="connsiteY4" fmla="*/ 958850 h 958850"/>
                  <a:gd name="connsiteX5" fmla="*/ 5353684 w 5762625"/>
                  <a:gd name="connsiteY5" fmla="*/ 958850 h 958850"/>
                  <a:gd name="connsiteX6" fmla="*/ 3385185 w 5762625"/>
                  <a:gd name="connsiteY6" fmla="*/ 958850 h 958850"/>
                  <a:gd name="connsiteX7" fmla="*/ 0 w 5762625"/>
                  <a:gd name="connsiteY7" fmla="*/ 958850 h 958850"/>
                  <a:gd name="connsiteX8" fmla="*/ 273685 w 5762625"/>
                  <a:gd name="connsiteY8" fmla="*/ 479425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2625" h="958850">
                    <a:moveTo>
                      <a:pt x="0" y="0"/>
                    </a:moveTo>
                    <a:lnTo>
                      <a:pt x="3385185" y="0"/>
                    </a:lnTo>
                    <a:lnTo>
                      <a:pt x="5353684" y="0"/>
                    </a:lnTo>
                    <a:lnTo>
                      <a:pt x="5762625" y="0"/>
                    </a:lnTo>
                    <a:lnTo>
                      <a:pt x="5762625" y="958850"/>
                    </a:lnTo>
                    <a:lnTo>
                      <a:pt x="5353684" y="958850"/>
                    </a:lnTo>
                    <a:lnTo>
                      <a:pt x="3385185" y="958850"/>
                    </a:lnTo>
                    <a:lnTo>
                      <a:pt x="0" y="958850"/>
                    </a:lnTo>
                    <a:lnTo>
                      <a:pt x="273685" y="479425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 w="19050">
                <a:solidFill>
                  <a:srgbClr val="DDDDDD"/>
                </a:solidFill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文本框 18"/>
              <p:cNvSpPr txBox="1"/>
              <p:nvPr/>
            </p:nvSpPr>
            <p:spPr>
              <a:xfrm>
                <a:off x="5532444" y="1427729"/>
                <a:ext cx="4075538" cy="5379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l" defTabSz="914400"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What</a:t>
                </a:r>
                <a:endParaRPr kumimoji="0" lang="zh-CN" altLang="en-US" b="1" kern="1200" cap="none" spc="0" normalizeH="0" baseline="0" noProof="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3625850" y="3131820"/>
            <a:ext cx="6177280" cy="604520"/>
            <a:chOff x="5710" y="4085"/>
            <a:chExt cx="9728" cy="952"/>
          </a:xfrm>
        </p:grpSpPr>
        <p:sp>
          <p:nvSpPr>
            <p:cNvPr id="26" name="五边形 5"/>
            <p:cNvSpPr/>
            <p:nvPr/>
          </p:nvSpPr>
          <p:spPr>
            <a:xfrm>
              <a:off x="5710" y="4088"/>
              <a:ext cx="3164" cy="939"/>
            </a:xfrm>
            <a:prstGeom prst="homePlate">
              <a:avLst>
                <a:gd name="adj" fmla="val 30537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6200000" scaled="0"/>
            </a:gra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7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3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5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27" name="组合 4"/>
            <p:cNvGrpSpPr/>
            <p:nvPr/>
          </p:nvGrpSpPr>
          <p:grpSpPr>
            <a:xfrm>
              <a:off x="8742" y="4085"/>
              <a:ext cx="6697" cy="952"/>
              <a:chOff x="4635064" y="2212422"/>
              <a:chExt cx="5437832" cy="706393"/>
            </a:xfrm>
          </p:grpSpPr>
          <p:sp>
            <p:nvSpPr>
              <p:cNvPr id="28" name="任意多边形 6"/>
              <p:cNvSpPr/>
              <p:nvPr/>
            </p:nvSpPr>
            <p:spPr>
              <a:xfrm>
                <a:off x="4635064" y="2212422"/>
                <a:ext cx="5437832" cy="706393"/>
              </a:xfrm>
              <a:custGeom>
                <a:avLst/>
                <a:gdLst>
                  <a:gd name="connsiteX0" fmla="*/ 0 w 5762625"/>
                  <a:gd name="connsiteY0" fmla="*/ 0 h 958850"/>
                  <a:gd name="connsiteX1" fmla="*/ 3385185 w 5762625"/>
                  <a:gd name="connsiteY1" fmla="*/ 0 h 958850"/>
                  <a:gd name="connsiteX2" fmla="*/ 5353684 w 5762625"/>
                  <a:gd name="connsiteY2" fmla="*/ 0 h 958850"/>
                  <a:gd name="connsiteX3" fmla="*/ 5762625 w 5762625"/>
                  <a:gd name="connsiteY3" fmla="*/ 0 h 958850"/>
                  <a:gd name="connsiteX4" fmla="*/ 5762625 w 5762625"/>
                  <a:gd name="connsiteY4" fmla="*/ 958850 h 958850"/>
                  <a:gd name="connsiteX5" fmla="*/ 5353684 w 5762625"/>
                  <a:gd name="connsiteY5" fmla="*/ 958850 h 958850"/>
                  <a:gd name="connsiteX6" fmla="*/ 3385185 w 5762625"/>
                  <a:gd name="connsiteY6" fmla="*/ 958850 h 958850"/>
                  <a:gd name="connsiteX7" fmla="*/ 0 w 5762625"/>
                  <a:gd name="connsiteY7" fmla="*/ 958850 h 958850"/>
                  <a:gd name="connsiteX8" fmla="*/ 273685 w 5762625"/>
                  <a:gd name="connsiteY8" fmla="*/ 479425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2625" h="958850">
                    <a:moveTo>
                      <a:pt x="0" y="0"/>
                    </a:moveTo>
                    <a:lnTo>
                      <a:pt x="3385185" y="0"/>
                    </a:lnTo>
                    <a:lnTo>
                      <a:pt x="5353684" y="0"/>
                    </a:lnTo>
                    <a:lnTo>
                      <a:pt x="5762625" y="0"/>
                    </a:lnTo>
                    <a:lnTo>
                      <a:pt x="5762625" y="958850"/>
                    </a:lnTo>
                    <a:lnTo>
                      <a:pt x="5353684" y="958850"/>
                    </a:lnTo>
                    <a:lnTo>
                      <a:pt x="3385185" y="958850"/>
                    </a:lnTo>
                    <a:lnTo>
                      <a:pt x="0" y="958850"/>
                    </a:lnTo>
                    <a:lnTo>
                      <a:pt x="273685" y="479425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 w="19050">
                <a:solidFill>
                  <a:srgbClr val="DDDDDD"/>
                </a:solidFill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9" name="文本框 18"/>
              <p:cNvSpPr txBox="1"/>
              <p:nvPr/>
            </p:nvSpPr>
            <p:spPr>
              <a:xfrm>
                <a:off x="5532302" y="2298495"/>
                <a:ext cx="4207682" cy="5379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l" defTabSz="914400">
                  <a:buClrTx/>
                  <a:buSzTx/>
                  <a:buFontTx/>
                  <a:buNone/>
                </a:pPr>
                <a:r>
                  <a:rPr lang="en-US" altLang="zh-CN" b="1" noProof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Why</a:t>
                </a:r>
                <a:endParaRPr kumimoji="0" lang="zh-CN" altLang="en-US" b="1" kern="1200" cap="none" spc="0" normalizeH="0" baseline="0" noProof="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3625850" y="3956685"/>
            <a:ext cx="6177280" cy="598805"/>
            <a:chOff x="5710" y="5316"/>
            <a:chExt cx="9728" cy="943"/>
          </a:xfrm>
        </p:grpSpPr>
        <p:sp>
          <p:nvSpPr>
            <p:cNvPr id="31" name="五边形 5"/>
            <p:cNvSpPr/>
            <p:nvPr/>
          </p:nvSpPr>
          <p:spPr>
            <a:xfrm>
              <a:off x="5710" y="5316"/>
              <a:ext cx="3164" cy="939"/>
            </a:xfrm>
            <a:prstGeom prst="homePlate">
              <a:avLst>
                <a:gd name="adj" fmla="val 30537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6200000" scaled="0"/>
            </a:gra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7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3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5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03</a:t>
              </a:r>
            </a:p>
          </p:txBody>
        </p:sp>
        <p:grpSp>
          <p:nvGrpSpPr>
            <p:cNvPr id="32" name="组合 10"/>
            <p:cNvGrpSpPr/>
            <p:nvPr/>
          </p:nvGrpSpPr>
          <p:grpSpPr>
            <a:xfrm>
              <a:off x="8774" y="5317"/>
              <a:ext cx="6665" cy="942"/>
              <a:chOff x="4656189" y="3126234"/>
              <a:chExt cx="5437832" cy="699397"/>
            </a:xfrm>
          </p:grpSpPr>
          <p:sp>
            <p:nvSpPr>
              <p:cNvPr id="33" name="任意多边形 6"/>
              <p:cNvSpPr/>
              <p:nvPr/>
            </p:nvSpPr>
            <p:spPr>
              <a:xfrm>
                <a:off x="4656189" y="3126234"/>
                <a:ext cx="5437832" cy="699397"/>
              </a:xfrm>
              <a:custGeom>
                <a:avLst/>
                <a:gdLst>
                  <a:gd name="connsiteX0" fmla="*/ 0 w 5762625"/>
                  <a:gd name="connsiteY0" fmla="*/ 0 h 958850"/>
                  <a:gd name="connsiteX1" fmla="*/ 3385185 w 5762625"/>
                  <a:gd name="connsiteY1" fmla="*/ 0 h 958850"/>
                  <a:gd name="connsiteX2" fmla="*/ 5353684 w 5762625"/>
                  <a:gd name="connsiteY2" fmla="*/ 0 h 958850"/>
                  <a:gd name="connsiteX3" fmla="*/ 5762625 w 5762625"/>
                  <a:gd name="connsiteY3" fmla="*/ 0 h 958850"/>
                  <a:gd name="connsiteX4" fmla="*/ 5762625 w 5762625"/>
                  <a:gd name="connsiteY4" fmla="*/ 958850 h 958850"/>
                  <a:gd name="connsiteX5" fmla="*/ 5353684 w 5762625"/>
                  <a:gd name="connsiteY5" fmla="*/ 958850 h 958850"/>
                  <a:gd name="connsiteX6" fmla="*/ 3385185 w 5762625"/>
                  <a:gd name="connsiteY6" fmla="*/ 958850 h 958850"/>
                  <a:gd name="connsiteX7" fmla="*/ 0 w 5762625"/>
                  <a:gd name="connsiteY7" fmla="*/ 958850 h 958850"/>
                  <a:gd name="connsiteX8" fmla="*/ 273685 w 5762625"/>
                  <a:gd name="connsiteY8" fmla="*/ 479425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2625" h="958850">
                    <a:moveTo>
                      <a:pt x="0" y="0"/>
                    </a:moveTo>
                    <a:lnTo>
                      <a:pt x="3385185" y="0"/>
                    </a:lnTo>
                    <a:lnTo>
                      <a:pt x="5353684" y="0"/>
                    </a:lnTo>
                    <a:lnTo>
                      <a:pt x="5762625" y="0"/>
                    </a:lnTo>
                    <a:lnTo>
                      <a:pt x="5762625" y="958850"/>
                    </a:lnTo>
                    <a:lnTo>
                      <a:pt x="5353684" y="958850"/>
                    </a:lnTo>
                    <a:lnTo>
                      <a:pt x="3385185" y="958850"/>
                    </a:lnTo>
                    <a:lnTo>
                      <a:pt x="0" y="958850"/>
                    </a:lnTo>
                    <a:lnTo>
                      <a:pt x="273685" y="479425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 w="19050">
                <a:solidFill>
                  <a:srgbClr val="DDDDDD"/>
                </a:solidFill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文本框 18"/>
              <p:cNvSpPr txBox="1"/>
              <p:nvPr/>
            </p:nvSpPr>
            <p:spPr>
              <a:xfrm>
                <a:off x="5569157" y="3216072"/>
                <a:ext cx="4191169" cy="5382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defTabSz="914400">
                  <a:buClrTx/>
                  <a:buSzTx/>
                  <a:buFontTx/>
                  <a:buNone/>
                </a:pPr>
                <a:r>
                  <a:rPr lang="en-US" altLang="zh-CN" b="1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How</a:t>
                </a:r>
                <a:endParaRPr kumimoji="0" lang="zh-CN" altLang="en-US" b="1" kern="1200" cap="none" spc="0" normalizeH="0" baseline="0" noProof="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35" name="文本框 18"/>
          <p:cNvSpPr txBox="1"/>
          <p:nvPr/>
        </p:nvSpPr>
        <p:spPr>
          <a:xfrm>
            <a:off x="2242185" y="2491740"/>
            <a:ext cx="10337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dist" defTabSz="914400">
              <a:buClrTx/>
              <a:buSzTx/>
              <a:buFontTx/>
              <a:buNone/>
            </a:pPr>
            <a:r>
              <a:rPr kumimoji="0" lang="zh-CN" altLang="en-US" sz="3200" b="1" kern="1200" cap="none" spc="0" normalizeH="0" baseline="0" noProof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目录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3625850" y="4754880"/>
            <a:ext cx="6177280" cy="598805"/>
            <a:chOff x="5687" y="8029"/>
            <a:chExt cx="9728" cy="943"/>
          </a:xfrm>
        </p:grpSpPr>
        <p:sp>
          <p:nvSpPr>
            <p:cNvPr id="37" name="五边形 5"/>
            <p:cNvSpPr/>
            <p:nvPr/>
          </p:nvSpPr>
          <p:spPr>
            <a:xfrm>
              <a:off x="5687" y="8029"/>
              <a:ext cx="3164" cy="939"/>
            </a:xfrm>
            <a:prstGeom prst="homePlate">
              <a:avLst>
                <a:gd name="adj" fmla="val 30537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6200000" scaled="0"/>
            </a:gra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7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3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5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04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8751" y="8030"/>
              <a:ext cx="6665" cy="942"/>
              <a:chOff x="4656189" y="3126234"/>
              <a:chExt cx="5437832" cy="699397"/>
            </a:xfrm>
          </p:grpSpPr>
          <p:sp>
            <p:nvSpPr>
              <p:cNvPr id="39" name="任意多边形 38"/>
              <p:cNvSpPr/>
              <p:nvPr/>
            </p:nvSpPr>
            <p:spPr>
              <a:xfrm>
                <a:off x="4656189" y="3126234"/>
                <a:ext cx="5437832" cy="699397"/>
              </a:xfrm>
              <a:custGeom>
                <a:avLst/>
                <a:gdLst>
                  <a:gd name="connsiteX0" fmla="*/ 0 w 5762625"/>
                  <a:gd name="connsiteY0" fmla="*/ 0 h 958850"/>
                  <a:gd name="connsiteX1" fmla="*/ 3385185 w 5762625"/>
                  <a:gd name="connsiteY1" fmla="*/ 0 h 958850"/>
                  <a:gd name="connsiteX2" fmla="*/ 5353684 w 5762625"/>
                  <a:gd name="connsiteY2" fmla="*/ 0 h 958850"/>
                  <a:gd name="connsiteX3" fmla="*/ 5762625 w 5762625"/>
                  <a:gd name="connsiteY3" fmla="*/ 0 h 958850"/>
                  <a:gd name="connsiteX4" fmla="*/ 5762625 w 5762625"/>
                  <a:gd name="connsiteY4" fmla="*/ 958850 h 958850"/>
                  <a:gd name="connsiteX5" fmla="*/ 5353684 w 5762625"/>
                  <a:gd name="connsiteY5" fmla="*/ 958850 h 958850"/>
                  <a:gd name="connsiteX6" fmla="*/ 3385185 w 5762625"/>
                  <a:gd name="connsiteY6" fmla="*/ 958850 h 958850"/>
                  <a:gd name="connsiteX7" fmla="*/ 0 w 5762625"/>
                  <a:gd name="connsiteY7" fmla="*/ 958850 h 958850"/>
                  <a:gd name="connsiteX8" fmla="*/ 273685 w 5762625"/>
                  <a:gd name="connsiteY8" fmla="*/ 479425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2625" h="958850">
                    <a:moveTo>
                      <a:pt x="0" y="0"/>
                    </a:moveTo>
                    <a:lnTo>
                      <a:pt x="3385185" y="0"/>
                    </a:lnTo>
                    <a:lnTo>
                      <a:pt x="5353684" y="0"/>
                    </a:lnTo>
                    <a:lnTo>
                      <a:pt x="5762625" y="0"/>
                    </a:lnTo>
                    <a:lnTo>
                      <a:pt x="5762625" y="958850"/>
                    </a:lnTo>
                    <a:lnTo>
                      <a:pt x="5353684" y="958850"/>
                    </a:lnTo>
                    <a:lnTo>
                      <a:pt x="3385185" y="958850"/>
                    </a:lnTo>
                    <a:lnTo>
                      <a:pt x="0" y="958850"/>
                    </a:lnTo>
                    <a:lnTo>
                      <a:pt x="273685" y="479425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 w="19050">
                <a:solidFill>
                  <a:srgbClr val="DDDDDD"/>
                </a:solidFill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40" name="文本框 18"/>
              <p:cNvSpPr txBox="1"/>
              <p:nvPr/>
            </p:nvSpPr>
            <p:spPr>
              <a:xfrm>
                <a:off x="5569157" y="3216072"/>
                <a:ext cx="4191169" cy="5382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defTabSz="914400">
                  <a:buClrTx/>
                  <a:buSzTx/>
                  <a:buFontTx/>
                  <a:buNone/>
                </a:pPr>
                <a:r>
                  <a:rPr lang="en-US" altLang="zh-CN" b="1" smtClean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Common</a:t>
                </a:r>
                <a:endParaRPr kumimoji="0" lang="zh-CN" altLang="en-US" b="1" kern="1200" cap="none" spc="0" normalizeH="0" baseline="0" noProof="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9"/>
          <p:cNvSpPr txBox="1"/>
          <p:nvPr/>
        </p:nvSpPr>
        <p:spPr>
          <a:xfrm>
            <a:off x="2147570" y="186055"/>
            <a:ext cx="4313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2400" b="1" smtClean="0">
                <a:latin typeface="微软雅黑" panose="020B0503020204020204" charset="-122"/>
                <a:ea typeface="微软雅黑" panose="020B0503020204020204" charset="-122"/>
              </a:rPr>
              <a:t>常用命令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7999" y="1659467"/>
            <a:ext cx="11201401" cy="45243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/>
              <a:t> </a:t>
            </a:r>
            <a:r>
              <a:rPr lang="en-US" altLang="zh-CN" smtClean="0"/>
              <a:t>git  config  --global  user.name  “zhangsan”     // </a:t>
            </a:r>
            <a:r>
              <a:rPr lang="zh-CN" altLang="en-US" smtClean="0"/>
              <a:t>配置用户名与邮箱</a:t>
            </a:r>
            <a:endParaRPr lang="en-US" altLang="zh-CN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/>
              <a:t> </a:t>
            </a:r>
            <a:r>
              <a:rPr lang="en-US" altLang="zh-CN" smtClean="0"/>
              <a:t>git  config  --global  user.email  </a:t>
            </a:r>
            <a:r>
              <a:rPr lang="en-US" altLang="zh-CN" smtClean="0">
                <a:hlinkClick r:id="rId2"/>
              </a:rPr>
              <a:t>zs123@qq.com</a:t>
            </a:r>
            <a:r>
              <a:rPr lang="en-US" altLang="zh-CN" smtClean="0"/>
              <a:t>    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/>
              <a:t> </a:t>
            </a:r>
            <a:r>
              <a:rPr lang="en-US" altLang="zh-CN" smtClean="0"/>
              <a:t>git  config  user.name    // </a:t>
            </a:r>
            <a:r>
              <a:rPr lang="zh-CN" altLang="en-US" smtClean="0"/>
              <a:t>查看用户名与邮箱</a:t>
            </a:r>
            <a:endParaRPr lang="en-US" altLang="zh-CN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/>
              <a:t> </a:t>
            </a:r>
            <a:r>
              <a:rPr lang="en-US" altLang="zh-CN" smtClean="0"/>
              <a:t>git  config  user.email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mtClean="0"/>
              <a:t> git  init    // </a:t>
            </a:r>
            <a:r>
              <a:rPr lang="zh-CN" altLang="en-US" smtClean="0"/>
              <a:t>将当前目录做为</a:t>
            </a:r>
            <a:r>
              <a:rPr lang="en-US" altLang="zh-CN" smtClean="0"/>
              <a:t>git</a:t>
            </a:r>
            <a:r>
              <a:rPr lang="zh-CN" altLang="en-US" smtClean="0"/>
              <a:t>仓库</a:t>
            </a:r>
            <a:endParaRPr lang="en-US" altLang="zh-CN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/>
              <a:t> </a:t>
            </a:r>
            <a:r>
              <a:rPr lang="en-US" altLang="zh-CN" smtClean="0"/>
              <a:t>git  remote  -v   // </a:t>
            </a:r>
            <a:r>
              <a:rPr lang="zh-CN" altLang="en-US" smtClean="0"/>
              <a:t>查看远程仓库地址</a:t>
            </a:r>
            <a:endParaRPr lang="en-US" altLang="zh-CN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/>
              <a:t> </a:t>
            </a:r>
            <a:r>
              <a:rPr lang="en-US" altLang="zh-CN" smtClean="0"/>
              <a:t>git  remote  add  origin  &lt;</a:t>
            </a:r>
            <a:r>
              <a:rPr lang="zh-CN" altLang="en-US" smtClean="0"/>
              <a:t>远程仓库地址</a:t>
            </a:r>
            <a:r>
              <a:rPr lang="en-US" altLang="zh-CN" smtClean="0"/>
              <a:t>&gt;    // </a:t>
            </a:r>
            <a:r>
              <a:rPr lang="zh-CN" altLang="en-US" smtClean="0"/>
              <a:t>关联远程仓库</a:t>
            </a:r>
            <a:endParaRPr lang="en-US" altLang="zh-CN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mtClean="0"/>
              <a:t>git  branch  -vv   // </a:t>
            </a:r>
            <a:r>
              <a:rPr lang="zh-CN" altLang="en-US" smtClean="0"/>
              <a:t>查看本地分支与远程仓库的关联</a:t>
            </a:r>
            <a:endParaRPr lang="en-US" altLang="zh-CN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4867" y="1092200"/>
            <a:ext cx="147508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环境相关：</a:t>
            </a:r>
            <a:endParaRPr lang="en-US" altLang="zh-CN" sz="2000" b="1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2985" y="1617134"/>
            <a:ext cx="11214147" cy="5078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/>
              <a:t> git  branch    //  </a:t>
            </a:r>
            <a:r>
              <a:rPr lang="zh-CN" altLang="en-US" smtClean="0"/>
              <a:t>查看本地当前已有分支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/>
              <a:t> git  checkout  -b  dev_roleMgt_zhangsan_2020/11/08   //  </a:t>
            </a:r>
            <a:r>
              <a:rPr lang="zh-CN" altLang="en-US" smtClean="0"/>
              <a:t>创建新开发分支并切换至新分支</a:t>
            </a:r>
            <a:r>
              <a:rPr lang="en-US" altLang="zh-CN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/>
              <a:t> </a:t>
            </a:r>
            <a:r>
              <a:rPr lang="en-US" altLang="zh-CN" smtClean="0"/>
              <a:t>git  add .    //  </a:t>
            </a:r>
            <a:r>
              <a:rPr lang="zh-CN" altLang="en-US" smtClean="0"/>
              <a:t>将现有全部修改添加至缓存区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/>
              <a:t> </a:t>
            </a:r>
            <a:r>
              <a:rPr lang="en-US" altLang="zh-CN" smtClean="0"/>
              <a:t>git  commit  -m “</a:t>
            </a:r>
            <a:r>
              <a:rPr lang="zh-CN" altLang="en-US" smtClean="0"/>
              <a:t>分支提交备注</a:t>
            </a:r>
            <a:r>
              <a:rPr lang="en-US" altLang="zh-CN" smtClean="0"/>
              <a:t>”   //  </a:t>
            </a:r>
            <a:r>
              <a:rPr lang="zh-CN" altLang="en-US" smtClean="0"/>
              <a:t>提交缓存区内所有内容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/>
              <a:t> git  checkout  master    //  </a:t>
            </a:r>
            <a:r>
              <a:rPr lang="zh-CN" altLang="en-US" smtClean="0"/>
              <a:t>切换分支至</a:t>
            </a:r>
            <a:r>
              <a:rPr lang="en-US" altLang="zh-CN" smtClean="0"/>
              <a:t>master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/>
              <a:t> git  merge  dev_roleMgt_zhangsan_2020/11/08	//  </a:t>
            </a:r>
            <a:r>
              <a:rPr lang="zh-CN" altLang="en-US" smtClean="0"/>
              <a:t>合并开发分支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/>
              <a:t> git  stash	//  </a:t>
            </a:r>
            <a:r>
              <a:rPr lang="zh-CN" altLang="en-US" smtClean="0"/>
              <a:t>缓存修改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/>
              <a:t> git  pull	//  </a:t>
            </a:r>
            <a:r>
              <a:rPr lang="zh-CN" altLang="en-US" smtClean="0"/>
              <a:t>同步远程代码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/>
              <a:t> git  pop	//  </a:t>
            </a:r>
            <a:r>
              <a:rPr lang="zh-CN" altLang="en-US" smtClean="0"/>
              <a:t>缓存提取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/>
              <a:t> </a:t>
            </a:r>
            <a:r>
              <a:rPr lang="en-US" altLang="zh-CN" smtClean="0"/>
              <a:t>git  commit  -m  “master</a:t>
            </a:r>
            <a:r>
              <a:rPr lang="zh-CN" altLang="en-US" smtClean="0"/>
              <a:t>提交备注</a:t>
            </a:r>
            <a:r>
              <a:rPr lang="en-US" altLang="zh-CN" smtClean="0"/>
              <a:t>”		//  </a:t>
            </a:r>
            <a:r>
              <a:rPr lang="zh-CN" altLang="en-US" smtClean="0"/>
              <a:t>提交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/>
              <a:t> </a:t>
            </a:r>
            <a:r>
              <a:rPr lang="en-US" altLang="zh-CN" smtClean="0"/>
              <a:t>git  push	//  </a:t>
            </a:r>
            <a:r>
              <a:rPr lang="zh-CN" altLang="en-US"/>
              <a:t>推</a:t>
            </a:r>
            <a:r>
              <a:rPr lang="zh-CN" altLang="en-US" smtClean="0"/>
              <a:t>送至远程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/>
              <a:t> </a:t>
            </a:r>
            <a:r>
              <a:rPr lang="en-US" altLang="zh-CN" smtClean="0"/>
              <a:t>git  branch  -d  dev_roleMgt_zhangsan_2020/11/08	//  </a:t>
            </a:r>
            <a:r>
              <a:rPr lang="zh-CN" altLang="en-US" smtClean="0"/>
              <a:t>删除本地开发分支</a:t>
            </a:r>
            <a:endParaRPr lang="en-US" altLang="zh-CN" smtClean="0"/>
          </a:p>
        </p:txBody>
      </p:sp>
      <p:sp>
        <p:nvSpPr>
          <p:cNvPr id="3" name="TextBox 2"/>
          <p:cNvSpPr txBox="1"/>
          <p:nvPr/>
        </p:nvSpPr>
        <p:spPr>
          <a:xfrm>
            <a:off x="414867" y="1092200"/>
            <a:ext cx="19912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/>
              <a:t>工作常用命令：</a:t>
            </a:r>
            <a:endParaRPr lang="en-US" altLang="zh-CN" sz="2000" b="1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09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4867" y="1092200"/>
            <a:ext cx="19912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/>
              <a:t>工作常用命令：</a:t>
            </a:r>
            <a:endParaRPr lang="en-US" altLang="zh-CN" sz="2000" b="1"/>
          </a:p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2985" y="1617134"/>
            <a:ext cx="11214147" cy="34163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/>
              <a:t> git  reset  --hard  HEAD^    //  </a:t>
            </a:r>
            <a:r>
              <a:rPr lang="zh-CN" altLang="en-US" smtClean="0"/>
              <a:t>返回上一版本。</a:t>
            </a:r>
            <a:r>
              <a:rPr lang="en-US" altLang="zh-CN"/>
              <a:t>HEAD</a:t>
            </a:r>
            <a:r>
              <a:rPr lang="zh-CN" altLang="en-US"/>
              <a:t>表示当前版本</a:t>
            </a:r>
            <a:r>
              <a:rPr lang="en-US" altLang="zh-CN"/>
              <a:t>,</a:t>
            </a:r>
            <a:r>
              <a:rPr lang="zh-CN" altLang="en-US"/>
              <a:t>上个版本是</a:t>
            </a:r>
            <a:r>
              <a:rPr lang="en-US" altLang="zh-CN"/>
              <a:t>HEAD^,</a:t>
            </a:r>
            <a:r>
              <a:rPr lang="zh-CN" altLang="en-US"/>
              <a:t>上上个版本是</a:t>
            </a:r>
            <a:r>
              <a:rPr lang="en-US" altLang="zh-CN"/>
              <a:t>HEAD^^,</a:t>
            </a:r>
            <a:r>
              <a:rPr lang="zh-CN" altLang="en-US"/>
              <a:t>前</a:t>
            </a:r>
            <a:r>
              <a:rPr lang="en-US" altLang="zh-CN"/>
              <a:t>100</a:t>
            </a:r>
            <a:r>
              <a:rPr lang="zh-CN" altLang="en-US"/>
              <a:t>个版本是</a:t>
            </a:r>
            <a:r>
              <a:rPr lang="en-US" altLang="zh-CN"/>
              <a:t>HEAD~100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/>
              <a:t> git  reset  --hard  &lt;</a:t>
            </a:r>
            <a:r>
              <a:rPr lang="zh-CN" altLang="en-US" smtClean="0"/>
              <a:t>版本</a:t>
            </a:r>
            <a:r>
              <a:rPr lang="en-US" altLang="zh-CN" smtClean="0"/>
              <a:t>ID&gt;  //  </a:t>
            </a:r>
            <a:r>
              <a:rPr lang="zh-CN" altLang="en-US" smtClean="0"/>
              <a:t>返回至指定版本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/>
              <a:t> </a:t>
            </a:r>
            <a:r>
              <a:rPr lang="en-US" altLang="zh-CN" smtClean="0"/>
              <a:t>git  log    //  </a:t>
            </a:r>
            <a:r>
              <a:rPr lang="zh-CN" altLang="en-US" smtClean="0"/>
              <a:t>查看提交历史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/>
              <a:t> </a:t>
            </a:r>
            <a:r>
              <a:rPr lang="en-US" altLang="zh-CN" smtClean="0"/>
              <a:t>git  reflog	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/>
              <a:t> </a:t>
            </a:r>
            <a:r>
              <a:rPr lang="en-US" altLang="zh-CN" smtClean="0"/>
              <a:t>git  tag  v1.0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/>
              <a:t> </a:t>
            </a:r>
            <a:r>
              <a:rPr lang="en-US" altLang="zh-CN" smtClean="0"/>
              <a:t>git  tag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/>
              <a:t> </a:t>
            </a:r>
            <a:r>
              <a:rPr lang="en-US" altLang="zh-CN" smtClean="0"/>
              <a:t>git  show  v1.0</a:t>
            </a:r>
          </a:p>
        </p:txBody>
      </p:sp>
    </p:spTree>
    <p:extLst>
      <p:ext uri="{BB962C8B-B14F-4D97-AF65-F5344CB8AC3E}">
        <p14:creationId xmlns:p14="http://schemas.microsoft.com/office/powerpoint/2010/main" val="46505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4867" y="1092200"/>
            <a:ext cx="147508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/>
              <a:t>常用</a:t>
            </a:r>
            <a:r>
              <a:rPr lang="zh-CN" altLang="en-US" sz="2000" b="1"/>
              <a:t>网址</a:t>
            </a:r>
            <a:r>
              <a:rPr lang="zh-CN" altLang="en-US" sz="2000" b="1" smtClean="0"/>
              <a:t>：</a:t>
            </a:r>
            <a:endParaRPr lang="en-US" altLang="zh-CN" sz="2000" b="1"/>
          </a:p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2985" y="1617134"/>
            <a:ext cx="11214147" cy="23083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mtClean="0"/>
              <a:t>官网：</a:t>
            </a:r>
            <a:r>
              <a:rPr lang="en-US" altLang="zh-CN">
                <a:hlinkClick r:id="rId2"/>
              </a:rPr>
              <a:t>https://git-scm.com</a:t>
            </a:r>
            <a:r>
              <a:rPr lang="en-US" altLang="zh-CN" smtClean="0">
                <a:hlinkClick r:id="rId2"/>
              </a:rPr>
              <a:t>/</a:t>
            </a:r>
            <a:endParaRPr lang="en-US" altLang="zh-CN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/>
              <a:t>Git</a:t>
            </a:r>
            <a:r>
              <a:rPr lang="zh-CN" altLang="en-US" smtClean="0"/>
              <a:t>命令使用及解释</a:t>
            </a:r>
            <a:r>
              <a:rPr lang="en-US" altLang="zh-CN" smtClean="0"/>
              <a:t>(</a:t>
            </a:r>
            <a:r>
              <a:rPr lang="zh-CN" altLang="en-US" smtClean="0"/>
              <a:t>官网</a:t>
            </a:r>
            <a:r>
              <a:rPr lang="en-US" altLang="zh-CN" smtClean="0"/>
              <a:t>)</a:t>
            </a:r>
            <a:r>
              <a:rPr lang="zh-CN" altLang="en-US" smtClean="0"/>
              <a:t>：</a:t>
            </a:r>
            <a:r>
              <a:rPr lang="en-US" altLang="zh-CN">
                <a:hlinkClick r:id="rId3"/>
              </a:rPr>
              <a:t>https://</a:t>
            </a:r>
            <a:r>
              <a:rPr lang="en-US" altLang="zh-CN" smtClean="0">
                <a:hlinkClick r:id="rId3"/>
              </a:rPr>
              <a:t>git-scm.com/docs</a:t>
            </a:r>
            <a:endParaRPr lang="en-US" altLang="zh-CN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mtClean="0"/>
              <a:t>推荐好书</a:t>
            </a:r>
            <a:r>
              <a:rPr lang="en-US" altLang="zh-CN" smtClean="0"/>
              <a:t>(</a:t>
            </a:r>
            <a:r>
              <a:rPr lang="zh-CN" altLang="en-US" smtClean="0"/>
              <a:t>官网中文版</a:t>
            </a:r>
            <a:r>
              <a:rPr lang="en-US" altLang="zh-CN" smtClean="0"/>
              <a:t>)</a:t>
            </a:r>
            <a:r>
              <a:rPr lang="zh-CN" altLang="en-US" smtClean="0"/>
              <a:t>：</a:t>
            </a:r>
            <a:r>
              <a:rPr lang="en-US" altLang="zh-CN">
                <a:hlinkClick r:id="rId4"/>
              </a:rPr>
              <a:t>https://</a:t>
            </a:r>
            <a:r>
              <a:rPr lang="en-US" altLang="zh-CN" smtClean="0">
                <a:hlinkClick r:id="rId4"/>
              </a:rPr>
              <a:t>git-scm.com/book/zh/v2</a:t>
            </a:r>
            <a:endParaRPr lang="en-US" altLang="zh-CN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/>
              <a:t>快速</a:t>
            </a:r>
            <a:r>
              <a:rPr lang="zh-CN" altLang="en-US" smtClean="0"/>
              <a:t>入门</a:t>
            </a:r>
            <a:r>
              <a:rPr lang="en-US" altLang="zh-CN" smtClean="0"/>
              <a:t>(</a:t>
            </a:r>
            <a:r>
              <a:rPr lang="zh-CN" altLang="en-US" smtClean="0"/>
              <a:t>廖雪峰</a:t>
            </a:r>
            <a:r>
              <a:rPr lang="en-US" altLang="zh-CN" smtClean="0"/>
              <a:t>)</a:t>
            </a:r>
            <a:r>
              <a:rPr lang="zh-CN" altLang="en-US" smtClean="0"/>
              <a:t>：</a:t>
            </a:r>
            <a:r>
              <a:rPr lang="en-US" altLang="zh-CN">
                <a:hlinkClick r:id="rId5"/>
              </a:rPr>
              <a:t>https://www.liaoxuefeng.com/wiki/896043488029600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395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023" y="4859655"/>
            <a:ext cx="1333501" cy="13335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79714" y="3145532"/>
            <a:ext cx="3358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敬 请 指 导 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147570" y="186055"/>
            <a:ext cx="4313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charset="-122"/>
                <a:ea typeface="微软雅黑" panose="020B0503020204020204" charset="-122"/>
              </a:rPr>
              <a:t>What Git </a:t>
            </a:r>
            <a:r>
              <a:rPr lang="zh-CN" altLang="en-US" sz="2400" b="1" smtClean="0">
                <a:latin typeface="微软雅黑" panose="020B0503020204020204" charset="-122"/>
                <a:ea typeface="微软雅黑" panose="020B0503020204020204" charset="-122"/>
              </a:rPr>
              <a:t>？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481" y="1345564"/>
            <a:ext cx="10243594" cy="50167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3200" smtClean="0"/>
              <a:t>  Git</a:t>
            </a:r>
            <a:r>
              <a:rPr lang="zh-CN" altLang="en-US" sz="3200" smtClean="0"/>
              <a:t>是什么？</a:t>
            </a:r>
            <a:endParaRPr lang="en-US" altLang="zh-CN" sz="3200" smtClean="0"/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3200"/>
              <a:t> </a:t>
            </a:r>
            <a:r>
              <a:rPr lang="en-US" altLang="zh-CN" sz="3200" smtClean="0"/>
              <a:t> GitHub</a:t>
            </a:r>
            <a:r>
              <a:rPr lang="zh-CN" altLang="en-US" sz="3200" smtClean="0"/>
              <a:t>是什么？</a:t>
            </a:r>
            <a:endParaRPr lang="en-US" altLang="zh-CN" sz="3200" smtClean="0"/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3200"/>
              <a:t> </a:t>
            </a:r>
            <a:r>
              <a:rPr lang="en-US" altLang="zh-CN" sz="3200" smtClean="0"/>
              <a:t> GitLab</a:t>
            </a:r>
            <a:r>
              <a:rPr lang="zh-CN" altLang="en-US" sz="3200" smtClean="0"/>
              <a:t>是什么？</a:t>
            </a:r>
            <a:endParaRPr lang="en-US" altLang="zh-CN" sz="3200" smtClean="0"/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3200"/>
              <a:t> </a:t>
            </a:r>
            <a:r>
              <a:rPr lang="en-US" altLang="zh-CN" sz="3200" smtClean="0"/>
              <a:t> </a:t>
            </a:r>
            <a:r>
              <a:rPr lang="zh-CN" altLang="en-US" sz="3200" smtClean="0"/>
              <a:t>以上三者是什么关系？</a:t>
            </a:r>
            <a:endParaRPr lang="en-US" altLang="zh-CN" sz="3200" smtClean="0"/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3200"/>
              <a:t> </a:t>
            </a:r>
            <a:r>
              <a:rPr lang="en-US" altLang="zh-CN" sz="3200" smtClean="0"/>
              <a:t> D:\nextcloud</a:t>
            </a:r>
            <a:r>
              <a:rPr lang="zh-CN" altLang="en-US" sz="3200" smtClean="0"/>
              <a:t>是什么？</a:t>
            </a:r>
            <a:endParaRPr lang="en-US" altLang="zh-CN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185" y="1110734"/>
            <a:ext cx="11004648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l"/>
            </a:pPr>
            <a:r>
              <a:rPr lang="en-US" altLang="zh-CN" sz="2400" smtClean="0"/>
              <a:t> Git</a:t>
            </a:r>
            <a:r>
              <a:rPr lang="zh-CN" altLang="en-US" sz="2400"/>
              <a:t>：</a:t>
            </a:r>
            <a:r>
              <a:rPr lang="zh-CN" altLang="en-US" sz="2400" smtClean="0"/>
              <a:t>工具软件。作用：版本控制。特点：分布式版本控制。</a:t>
            </a:r>
            <a:endParaRPr lang="en-US" altLang="zh-CN" sz="240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718733"/>
            <a:ext cx="10884958" cy="5037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5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185" y="1110734"/>
            <a:ext cx="10993072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l"/>
            </a:pPr>
            <a:r>
              <a:rPr lang="en-US" altLang="zh-CN" sz="2400" smtClean="0"/>
              <a:t> GitHub</a:t>
            </a:r>
            <a:r>
              <a:rPr lang="zh-CN" altLang="en-US" sz="2400" smtClean="0"/>
              <a:t>、</a:t>
            </a:r>
            <a:r>
              <a:rPr lang="en-US" altLang="zh-CN" sz="2400" smtClean="0"/>
              <a:t>GitLab</a:t>
            </a:r>
            <a:r>
              <a:rPr lang="zh-CN" altLang="en-US" sz="2400" smtClean="0"/>
              <a:t>：网站。作用：代码托管。别名：远程仓库。</a:t>
            </a:r>
            <a:endParaRPr lang="en-US" altLang="zh-CN" sz="2400" smtClean="0"/>
          </a:p>
        </p:txBody>
      </p:sp>
      <p:sp>
        <p:nvSpPr>
          <p:cNvPr id="3" name="矩形 2"/>
          <p:cNvSpPr/>
          <p:nvPr/>
        </p:nvSpPr>
        <p:spPr>
          <a:xfrm>
            <a:off x="1059138" y="2446866"/>
            <a:ext cx="1430866" cy="293793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3200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本地仓库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46042" y="2476499"/>
            <a:ext cx="1481667" cy="287866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3200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远程仓库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805855" y="3742213"/>
            <a:ext cx="311573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6267" y="2670778"/>
            <a:ext cx="340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Git</a:t>
            </a:r>
            <a:r>
              <a:rPr lang="zh-CN" altLang="en-US" smtClean="0"/>
              <a:t>管理本地仓库，打通本地仓库与远程仓库的连接，实现协同操作。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2800" y="1830615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Git</a:t>
            </a:r>
            <a:r>
              <a:rPr lang="zh-CN" altLang="en-US" smtClean="0"/>
              <a:t>、</a:t>
            </a:r>
            <a:r>
              <a:rPr lang="en-US" altLang="zh-CN" smtClean="0"/>
              <a:t>GitHub</a:t>
            </a:r>
            <a:r>
              <a:rPr lang="zh-CN" altLang="en-US" smtClean="0"/>
              <a:t>、</a:t>
            </a:r>
            <a:r>
              <a:rPr lang="en-US" altLang="zh-CN" smtClean="0"/>
              <a:t>GitLab</a:t>
            </a:r>
            <a:r>
              <a:rPr lang="zh-CN" altLang="en-US" smtClean="0"/>
              <a:t>的关系：</a:t>
            </a:r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859210" y="3345084"/>
            <a:ext cx="236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GitHub/GitLab/Gitee</a:t>
            </a:r>
            <a:r>
              <a:rPr lang="zh-CN" altLang="en-US" smtClean="0"/>
              <a:t>等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22976" y="4873471"/>
            <a:ext cx="118942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Repository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3184" y="5843128"/>
            <a:ext cx="10993073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l"/>
            </a:pPr>
            <a:r>
              <a:rPr lang="en-US" altLang="zh-CN" sz="2400" smtClean="0"/>
              <a:t> NextCloud</a:t>
            </a:r>
            <a:r>
              <a:rPr lang="zh-CN" altLang="en-US" sz="2400" smtClean="0"/>
              <a:t>：开源网盘项目。作用：搭建私有云盘。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26605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矩形 70"/>
          <p:cNvSpPr/>
          <p:nvPr/>
        </p:nvSpPr>
        <p:spPr>
          <a:xfrm>
            <a:off x="2036445" y="1719580"/>
            <a:ext cx="3054985" cy="4084320"/>
          </a:xfrm>
          <a:prstGeom prst="rect">
            <a:avLst/>
          </a:prstGeom>
          <a:solidFill>
            <a:srgbClr val="00B0F0"/>
          </a:solidFill>
          <a:ln w="19050">
            <a:noFill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48759" name="矩形 74"/>
          <p:cNvSpPr/>
          <p:nvPr/>
        </p:nvSpPr>
        <p:spPr>
          <a:xfrm rot="5400000">
            <a:off x="1728470" y="4126865"/>
            <a:ext cx="19926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549650" y="2211705"/>
            <a:ext cx="6369685" cy="604520"/>
            <a:chOff x="5710" y="2853"/>
            <a:chExt cx="10031" cy="952"/>
          </a:xfrm>
        </p:grpSpPr>
        <p:sp>
          <p:nvSpPr>
            <p:cNvPr id="1048757" name="五边形 5"/>
            <p:cNvSpPr/>
            <p:nvPr/>
          </p:nvSpPr>
          <p:spPr>
            <a:xfrm>
              <a:off x="5710" y="2861"/>
              <a:ext cx="3164" cy="939"/>
            </a:xfrm>
            <a:prstGeom prst="homePlate">
              <a:avLst>
                <a:gd name="adj" fmla="val 30537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6200000" scaled="0"/>
            </a:gra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7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3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5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01</a:t>
              </a:r>
            </a:p>
          </p:txBody>
        </p:sp>
        <p:grpSp>
          <p:nvGrpSpPr>
            <p:cNvPr id="5" name="组合 1"/>
            <p:cNvGrpSpPr/>
            <p:nvPr/>
          </p:nvGrpSpPr>
          <p:grpSpPr>
            <a:xfrm>
              <a:off x="8729" y="2853"/>
              <a:ext cx="7012" cy="952"/>
              <a:chOff x="4626409" y="1342398"/>
              <a:chExt cx="5682790" cy="706393"/>
            </a:xfrm>
          </p:grpSpPr>
          <p:sp>
            <p:nvSpPr>
              <p:cNvPr id="1048764" name="任意多边形 6"/>
              <p:cNvSpPr/>
              <p:nvPr/>
            </p:nvSpPr>
            <p:spPr>
              <a:xfrm>
                <a:off x="4626409" y="1342398"/>
                <a:ext cx="5437832" cy="706393"/>
              </a:xfrm>
              <a:custGeom>
                <a:avLst/>
                <a:gdLst>
                  <a:gd name="connsiteX0" fmla="*/ 0 w 5762625"/>
                  <a:gd name="connsiteY0" fmla="*/ 0 h 958850"/>
                  <a:gd name="connsiteX1" fmla="*/ 3385185 w 5762625"/>
                  <a:gd name="connsiteY1" fmla="*/ 0 h 958850"/>
                  <a:gd name="connsiteX2" fmla="*/ 5353684 w 5762625"/>
                  <a:gd name="connsiteY2" fmla="*/ 0 h 958850"/>
                  <a:gd name="connsiteX3" fmla="*/ 5762625 w 5762625"/>
                  <a:gd name="connsiteY3" fmla="*/ 0 h 958850"/>
                  <a:gd name="connsiteX4" fmla="*/ 5762625 w 5762625"/>
                  <a:gd name="connsiteY4" fmla="*/ 958850 h 958850"/>
                  <a:gd name="connsiteX5" fmla="*/ 5353684 w 5762625"/>
                  <a:gd name="connsiteY5" fmla="*/ 958850 h 958850"/>
                  <a:gd name="connsiteX6" fmla="*/ 3385185 w 5762625"/>
                  <a:gd name="connsiteY6" fmla="*/ 958850 h 958850"/>
                  <a:gd name="connsiteX7" fmla="*/ 0 w 5762625"/>
                  <a:gd name="connsiteY7" fmla="*/ 958850 h 958850"/>
                  <a:gd name="connsiteX8" fmla="*/ 273685 w 5762625"/>
                  <a:gd name="connsiteY8" fmla="*/ 479425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2625" h="958850">
                    <a:moveTo>
                      <a:pt x="0" y="0"/>
                    </a:moveTo>
                    <a:lnTo>
                      <a:pt x="3385185" y="0"/>
                    </a:lnTo>
                    <a:lnTo>
                      <a:pt x="5353684" y="0"/>
                    </a:lnTo>
                    <a:lnTo>
                      <a:pt x="5762625" y="0"/>
                    </a:lnTo>
                    <a:lnTo>
                      <a:pt x="5762625" y="958850"/>
                    </a:lnTo>
                    <a:lnTo>
                      <a:pt x="5353684" y="958850"/>
                    </a:lnTo>
                    <a:lnTo>
                      <a:pt x="3385185" y="958850"/>
                    </a:lnTo>
                    <a:lnTo>
                      <a:pt x="0" y="958850"/>
                    </a:lnTo>
                    <a:lnTo>
                      <a:pt x="273685" y="479425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 w="19050">
                <a:solidFill>
                  <a:srgbClr val="DDDDDD"/>
                </a:solidFill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48765" name="文本框 18"/>
              <p:cNvSpPr txBox="1"/>
              <p:nvPr/>
            </p:nvSpPr>
            <p:spPr>
              <a:xfrm>
                <a:off x="5532444" y="1427752"/>
                <a:ext cx="4776755" cy="5394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l" defTabSz="914400">
                  <a:buClrTx/>
                  <a:buSzTx/>
                  <a:buFontTx/>
                  <a:buNone/>
                </a:pPr>
                <a:r>
                  <a:rPr kumimoji="0" lang="en-US" altLang="zh-CN" b="1" kern="1200" cap="none" spc="0" normalizeH="0" baseline="0" noProof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What</a:t>
                </a:r>
                <a:endParaRPr kumimoji="0" lang="zh-CN" altLang="en-US" b="1" kern="1200" cap="none" spc="0" normalizeH="0" baseline="0" noProof="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3549650" y="3038475"/>
            <a:ext cx="6177280" cy="604520"/>
            <a:chOff x="5710" y="4085"/>
            <a:chExt cx="9728" cy="952"/>
          </a:xfrm>
        </p:grpSpPr>
        <p:sp>
          <p:nvSpPr>
            <p:cNvPr id="1048760" name="五边形 5"/>
            <p:cNvSpPr/>
            <p:nvPr/>
          </p:nvSpPr>
          <p:spPr>
            <a:xfrm>
              <a:off x="5710" y="4088"/>
              <a:ext cx="3164" cy="939"/>
            </a:xfrm>
            <a:prstGeom prst="homePlate">
              <a:avLst>
                <a:gd name="adj" fmla="val 30537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6200000" scaled="0"/>
            </a:gra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7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3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5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02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grpSp>
          <p:nvGrpSpPr>
            <p:cNvPr id="6" name="组合 4"/>
            <p:cNvGrpSpPr/>
            <p:nvPr/>
          </p:nvGrpSpPr>
          <p:grpSpPr>
            <a:xfrm>
              <a:off x="8742" y="4085"/>
              <a:ext cx="6697" cy="952"/>
              <a:chOff x="4635064" y="2212422"/>
              <a:chExt cx="5437832" cy="706393"/>
            </a:xfrm>
          </p:grpSpPr>
          <p:sp>
            <p:nvSpPr>
              <p:cNvPr id="1048766" name="任意多边形 6"/>
              <p:cNvSpPr/>
              <p:nvPr/>
            </p:nvSpPr>
            <p:spPr>
              <a:xfrm>
                <a:off x="4635064" y="2212422"/>
                <a:ext cx="5437832" cy="706393"/>
              </a:xfrm>
              <a:custGeom>
                <a:avLst/>
                <a:gdLst>
                  <a:gd name="connsiteX0" fmla="*/ 0 w 5762625"/>
                  <a:gd name="connsiteY0" fmla="*/ 0 h 958850"/>
                  <a:gd name="connsiteX1" fmla="*/ 3385185 w 5762625"/>
                  <a:gd name="connsiteY1" fmla="*/ 0 h 958850"/>
                  <a:gd name="connsiteX2" fmla="*/ 5353684 w 5762625"/>
                  <a:gd name="connsiteY2" fmla="*/ 0 h 958850"/>
                  <a:gd name="connsiteX3" fmla="*/ 5762625 w 5762625"/>
                  <a:gd name="connsiteY3" fmla="*/ 0 h 958850"/>
                  <a:gd name="connsiteX4" fmla="*/ 5762625 w 5762625"/>
                  <a:gd name="connsiteY4" fmla="*/ 958850 h 958850"/>
                  <a:gd name="connsiteX5" fmla="*/ 5353684 w 5762625"/>
                  <a:gd name="connsiteY5" fmla="*/ 958850 h 958850"/>
                  <a:gd name="connsiteX6" fmla="*/ 3385185 w 5762625"/>
                  <a:gd name="connsiteY6" fmla="*/ 958850 h 958850"/>
                  <a:gd name="connsiteX7" fmla="*/ 0 w 5762625"/>
                  <a:gd name="connsiteY7" fmla="*/ 958850 h 958850"/>
                  <a:gd name="connsiteX8" fmla="*/ 273685 w 5762625"/>
                  <a:gd name="connsiteY8" fmla="*/ 479425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2625" h="958850">
                    <a:moveTo>
                      <a:pt x="0" y="0"/>
                    </a:moveTo>
                    <a:lnTo>
                      <a:pt x="3385185" y="0"/>
                    </a:lnTo>
                    <a:lnTo>
                      <a:pt x="5353684" y="0"/>
                    </a:lnTo>
                    <a:lnTo>
                      <a:pt x="5762625" y="0"/>
                    </a:lnTo>
                    <a:lnTo>
                      <a:pt x="5762625" y="958850"/>
                    </a:lnTo>
                    <a:lnTo>
                      <a:pt x="5353684" y="958850"/>
                    </a:lnTo>
                    <a:lnTo>
                      <a:pt x="3385185" y="958850"/>
                    </a:lnTo>
                    <a:lnTo>
                      <a:pt x="0" y="958850"/>
                    </a:lnTo>
                    <a:lnTo>
                      <a:pt x="273685" y="479425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 w="19050">
                <a:solidFill>
                  <a:srgbClr val="DDDDDD"/>
                </a:solidFill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48767" name="文本框 18"/>
              <p:cNvSpPr txBox="1"/>
              <p:nvPr/>
            </p:nvSpPr>
            <p:spPr>
              <a:xfrm>
                <a:off x="5532302" y="2298495"/>
                <a:ext cx="4207682" cy="5379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l" defTabSz="914400">
                  <a:buClrTx/>
                  <a:buSzTx/>
                  <a:buFontTx/>
                  <a:buNone/>
                </a:pPr>
                <a:r>
                  <a:rPr lang="en-US" altLang="zh-CN" b="1" smtClean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Why</a:t>
                </a:r>
                <a:endParaRPr kumimoji="0" lang="zh-CN" altLang="en-US" b="1" kern="1200" cap="none" spc="0" normalizeH="0" baseline="0" noProof="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3549650" y="3861435"/>
            <a:ext cx="6177280" cy="598805"/>
            <a:chOff x="5710" y="5316"/>
            <a:chExt cx="9728" cy="943"/>
          </a:xfrm>
        </p:grpSpPr>
        <p:sp>
          <p:nvSpPr>
            <p:cNvPr id="1048761" name="五边形 5"/>
            <p:cNvSpPr/>
            <p:nvPr/>
          </p:nvSpPr>
          <p:spPr>
            <a:xfrm>
              <a:off x="5710" y="5316"/>
              <a:ext cx="3164" cy="939"/>
            </a:xfrm>
            <a:prstGeom prst="homePlate">
              <a:avLst>
                <a:gd name="adj" fmla="val 30537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6200000" scaled="0"/>
            </a:gra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7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3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5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03</a:t>
              </a:r>
            </a:p>
          </p:txBody>
        </p:sp>
        <p:grpSp>
          <p:nvGrpSpPr>
            <p:cNvPr id="9" name="组合 10"/>
            <p:cNvGrpSpPr/>
            <p:nvPr/>
          </p:nvGrpSpPr>
          <p:grpSpPr>
            <a:xfrm>
              <a:off x="8774" y="5317"/>
              <a:ext cx="6665" cy="942"/>
              <a:chOff x="4656189" y="3126234"/>
              <a:chExt cx="5437832" cy="699397"/>
            </a:xfrm>
          </p:grpSpPr>
          <p:sp>
            <p:nvSpPr>
              <p:cNvPr id="1048770" name="任意多边形 6"/>
              <p:cNvSpPr/>
              <p:nvPr/>
            </p:nvSpPr>
            <p:spPr>
              <a:xfrm>
                <a:off x="4656189" y="3126234"/>
                <a:ext cx="5437832" cy="699397"/>
              </a:xfrm>
              <a:custGeom>
                <a:avLst/>
                <a:gdLst>
                  <a:gd name="connsiteX0" fmla="*/ 0 w 5762625"/>
                  <a:gd name="connsiteY0" fmla="*/ 0 h 958850"/>
                  <a:gd name="connsiteX1" fmla="*/ 3385185 w 5762625"/>
                  <a:gd name="connsiteY1" fmla="*/ 0 h 958850"/>
                  <a:gd name="connsiteX2" fmla="*/ 5353684 w 5762625"/>
                  <a:gd name="connsiteY2" fmla="*/ 0 h 958850"/>
                  <a:gd name="connsiteX3" fmla="*/ 5762625 w 5762625"/>
                  <a:gd name="connsiteY3" fmla="*/ 0 h 958850"/>
                  <a:gd name="connsiteX4" fmla="*/ 5762625 w 5762625"/>
                  <a:gd name="connsiteY4" fmla="*/ 958850 h 958850"/>
                  <a:gd name="connsiteX5" fmla="*/ 5353684 w 5762625"/>
                  <a:gd name="connsiteY5" fmla="*/ 958850 h 958850"/>
                  <a:gd name="connsiteX6" fmla="*/ 3385185 w 5762625"/>
                  <a:gd name="connsiteY6" fmla="*/ 958850 h 958850"/>
                  <a:gd name="connsiteX7" fmla="*/ 0 w 5762625"/>
                  <a:gd name="connsiteY7" fmla="*/ 958850 h 958850"/>
                  <a:gd name="connsiteX8" fmla="*/ 273685 w 5762625"/>
                  <a:gd name="connsiteY8" fmla="*/ 479425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2625" h="958850">
                    <a:moveTo>
                      <a:pt x="0" y="0"/>
                    </a:moveTo>
                    <a:lnTo>
                      <a:pt x="3385185" y="0"/>
                    </a:lnTo>
                    <a:lnTo>
                      <a:pt x="5353684" y="0"/>
                    </a:lnTo>
                    <a:lnTo>
                      <a:pt x="5762625" y="0"/>
                    </a:lnTo>
                    <a:lnTo>
                      <a:pt x="5762625" y="958850"/>
                    </a:lnTo>
                    <a:lnTo>
                      <a:pt x="5353684" y="958850"/>
                    </a:lnTo>
                    <a:lnTo>
                      <a:pt x="3385185" y="958850"/>
                    </a:lnTo>
                    <a:lnTo>
                      <a:pt x="0" y="958850"/>
                    </a:lnTo>
                    <a:lnTo>
                      <a:pt x="273685" y="479425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 w="19050">
                <a:solidFill>
                  <a:srgbClr val="DDDDDD"/>
                </a:solidFill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48771" name="文本框 18"/>
              <p:cNvSpPr txBox="1"/>
              <p:nvPr/>
            </p:nvSpPr>
            <p:spPr>
              <a:xfrm>
                <a:off x="5569157" y="3216072"/>
                <a:ext cx="4191169" cy="5382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defTabSz="914400"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How</a:t>
                </a:r>
                <a:endParaRPr kumimoji="0" lang="zh-CN" altLang="en-US" b="1" kern="1200" cap="none" spc="0" normalizeH="0" baseline="0" noProof="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70" name="文本框 18"/>
          <p:cNvSpPr txBox="1"/>
          <p:nvPr/>
        </p:nvSpPr>
        <p:spPr>
          <a:xfrm>
            <a:off x="2242185" y="2491740"/>
            <a:ext cx="10337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dist" defTabSz="914400">
              <a:buClrTx/>
              <a:buSzTx/>
              <a:buFontTx/>
              <a:buNone/>
            </a:pPr>
            <a:r>
              <a:rPr kumimoji="0" lang="zh-CN" altLang="en-US" sz="3200" b="1" kern="1200" cap="none" spc="0" normalizeH="0" baseline="0" noProof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目录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549650" y="4766310"/>
            <a:ext cx="6177280" cy="598805"/>
            <a:chOff x="5687" y="8029"/>
            <a:chExt cx="9728" cy="943"/>
          </a:xfrm>
        </p:grpSpPr>
        <p:sp>
          <p:nvSpPr>
            <p:cNvPr id="14" name="五边形 5"/>
            <p:cNvSpPr/>
            <p:nvPr/>
          </p:nvSpPr>
          <p:spPr>
            <a:xfrm>
              <a:off x="5687" y="8029"/>
              <a:ext cx="3164" cy="939"/>
            </a:xfrm>
            <a:prstGeom prst="homePlate">
              <a:avLst>
                <a:gd name="adj" fmla="val 30537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6200000" scaled="0"/>
            </a:gra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7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3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5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165" algn="l" defTabSz="1218565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04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8751" y="8030"/>
              <a:ext cx="6665" cy="942"/>
              <a:chOff x="4656189" y="3126234"/>
              <a:chExt cx="5437832" cy="699397"/>
            </a:xfrm>
          </p:grpSpPr>
          <p:sp>
            <p:nvSpPr>
              <p:cNvPr id="16" name="任意多边形 15"/>
              <p:cNvSpPr/>
              <p:nvPr/>
            </p:nvSpPr>
            <p:spPr>
              <a:xfrm>
                <a:off x="4656189" y="3126234"/>
                <a:ext cx="5437832" cy="699397"/>
              </a:xfrm>
              <a:custGeom>
                <a:avLst/>
                <a:gdLst>
                  <a:gd name="connsiteX0" fmla="*/ 0 w 5762625"/>
                  <a:gd name="connsiteY0" fmla="*/ 0 h 958850"/>
                  <a:gd name="connsiteX1" fmla="*/ 3385185 w 5762625"/>
                  <a:gd name="connsiteY1" fmla="*/ 0 h 958850"/>
                  <a:gd name="connsiteX2" fmla="*/ 5353684 w 5762625"/>
                  <a:gd name="connsiteY2" fmla="*/ 0 h 958850"/>
                  <a:gd name="connsiteX3" fmla="*/ 5762625 w 5762625"/>
                  <a:gd name="connsiteY3" fmla="*/ 0 h 958850"/>
                  <a:gd name="connsiteX4" fmla="*/ 5762625 w 5762625"/>
                  <a:gd name="connsiteY4" fmla="*/ 958850 h 958850"/>
                  <a:gd name="connsiteX5" fmla="*/ 5353684 w 5762625"/>
                  <a:gd name="connsiteY5" fmla="*/ 958850 h 958850"/>
                  <a:gd name="connsiteX6" fmla="*/ 3385185 w 5762625"/>
                  <a:gd name="connsiteY6" fmla="*/ 958850 h 958850"/>
                  <a:gd name="connsiteX7" fmla="*/ 0 w 5762625"/>
                  <a:gd name="connsiteY7" fmla="*/ 958850 h 958850"/>
                  <a:gd name="connsiteX8" fmla="*/ 273685 w 5762625"/>
                  <a:gd name="connsiteY8" fmla="*/ 479425 h 95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2625" h="958850">
                    <a:moveTo>
                      <a:pt x="0" y="0"/>
                    </a:moveTo>
                    <a:lnTo>
                      <a:pt x="3385185" y="0"/>
                    </a:lnTo>
                    <a:lnTo>
                      <a:pt x="5353684" y="0"/>
                    </a:lnTo>
                    <a:lnTo>
                      <a:pt x="5762625" y="0"/>
                    </a:lnTo>
                    <a:lnTo>
                      <a:pt x="5762625" y="958850"/>
                    </a:lnTo>
                    <a:lnTo>
                      <a:pt x="5353684" y="958850"/>
                    </a:lnTo>
                    <a:lnTo>
                      <a:pt x="3385185" y="958850"/>
                    </a:lnTo>
                    <a:lnTo>
                      <a:pt x="0" y="958850"/>
                    </a:lnTo>
                    <a:lnTo>
                      <a:pt x="273685" y="479425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 w="19050">
                <a:solidFill>
                  <a:srgbClr val="DDDDDD"/>
                </a:solidFill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7" name="文本框 18"/>
              <p:cNvSpPr txBox="1"/>
              <p:nvPr/>
            </p:nvSpPr>
            <p:spPr>
              <a:xfrm>
                <a:off x="5569157" y="3216072"/>
                <a:ext cx="4191169" cy="5382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7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3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5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165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defTabSz="914400">
                  <a:buClrTx/>
                  <a:buSzTx/>
                  <a:buFontTx/>
                  <a:buNone/>
                </a:pPr>
                <a:r>
                  <a:rPr lang="en-US" altLang="zh-CN" b="1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Common</a:t>
                </a:r>
                <a:endParaRPr kumimoji="0" lang="zh-CN" altLang="en-US" b="1" kern="1200" cap="none" spc="0" normalizeH="0" baseline="0" noProof="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682906" y="2395958"/>
            <a:ext cx="10613985" cy="410901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47570" y="186055"/>
            <a:ext cx="4313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charset="-122"/>
                <a:ea typeface="微软雅黑" panose="020B0503020204020204" charset="-122"/>
              </a:rPr>
              <a:t>Why Git ?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3184" y="1110734"/>
            <a:ext cx="11027797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l"/>
            </a:pPr>
            <a:r>
              <a:rPr lang="en-US" altLang="zh-CN" sz="2400" smtClean="0"/>
              <a:t> Git </a:t>
            </a:r>
            <a:r>
              <a:rPr lang="zh-CN" altLang="en-US" sz="2400" smtClean="0"/>
              <a:t>与 </a:t>
            </a:r>
            <a:r>
              <a:rPr lang="en-US" altLang="zh-CN" sz="2400" smtClean="0"/>
              <a:t>SVN </a:t>
            </a:r>
            <a:r>
              <a:rPr lang="zh-CN" altLang="en-US" sz="2400" smtClean="0"/>
              <a:t>的区别</a:t>
            </a:r>
            <a:endParaRPr lang="en-US" altLang="zh-CN" sz="2400" smtClean="0"/>
          </a:p>
        </p:txBody>
      </p:sp>
      <p:sp>
        <p:nvSpPr>
          <p:cNvPr id="2" name="TextBox 1"/>
          <p:cNvSpPr txBox="1"/>
          <p:nvPr/>
        </p:nvSpPr>
        <p:spPr>
          <a:xfrm>
            <a:off x="1391839" y="1864053"/>
            <a:ext cx="208582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mtClean="0"/>
              <a:t>Same</a:t>
            </a:r>
            <a:r>
              <a:rPr lang="zh-CN" altLang="en-US" smtClean="0"/>
              <a:t>：版本控制。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634963" y="1865112"/>
            <a:ext cx="259654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mtClean="0"/>
              <a:t>Diff</a:t>
            </a:r>
            <a:r>
              <a:rPr lang="zh-CN" altLang="en-US" smtClean="0"/>
              <a:t>：分布式与集中式。</a:t>
            </a:r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63823" y="37617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集中式</a:t>
            </a:r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933236" y="2676459"/>
            <a:ext cx="4004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特点：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用户必须且只能与中央仓库连接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提交即提交至中央仓库</a:t>
            </a:r>
            <a:endParaRPr lang="en-US" altLang="zh-CN" smtClean="0"/>
          </a:p>
          <a:p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 smtClean="0"/>
              <a:t>缺点：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需要连网，无网络不可提交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/>
              <a:t>中央服务器的单点</a:t>
            </a:r>
            <a:r>
              <a:rPr lang="zh-CN" altLang="en-US" smtClean="0"/>
              <a:t>隐患</a:t>
            </a:r>
            <a:endParaRPr lang="en-US" altLang="zh-C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672" y="3197161"/>
            <a:ext cx="408622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392786" y="2833455"/>
            <a:ext cx="110799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mtClean="0"/>
              <a:t>中央仓库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6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82906" y="1736202"/>
            <a:ext cx="10613985" cy="483821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184" y="1110734"/>
            <a:ext cx="11027797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l"/>
            </a:pPr>
            <a:r>
              <a:rPr lang="en-US" altLang="zh-CN" sz="2400" smtClean="0"/>
              <a:t> Git </a:t>
            </a:r>
            <a:r>
              <a:rPr lang="zh-CN" altLang="en-US" sz="2400" smtClean="0"/>
              <a:t>与 </a:t>
            </a:r>
            <a:r>
              <a:rPr lang="en-US" altLang="zh-CN" sz="2400" smtClean="0"/>
              <a:t>SVN </a:t>
            </a:r>
            <a:r>
              <a:rPr lang="zh-CN" altLang="en-US" sz="2400" smtClean="0"/>
              <a:t>的区别</a:t>
            </a:r>
            <a:endParaRPr lang="en-US" altLang="zh-CN" sz="2400" smtClean="0"/>
          </a:p>
        </p:txBody>
      </p:sp>
      <p:sp>
        <p:nvSpPr>
          <p:cNvPr id="6" name="TextBox 5"/>
          <p:cNvSpPr txBox="1"/>
          <p:nvPr/>
        </p:nvSpPr>
        <p:spPr>
          <a:xfrm>
            <a:off x="863823" y="37617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分布</a:t>
            </a:r>
            <a:r>
              <a:rPr lang="zh-CN" altLang="en-US" smtClean="0"/>
              <a:t>式</a:t>
            </a:r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409" y="1926461"/>
            <a:ext cx="50958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39698" y="1736202"/>
            <a:ext cx="46298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特点：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去中心化， 中央仓库只为方便交换数据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每个本地仓库都可作为远程仓库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/>
              <a:t>Git</a:t>
            </a:r>
            <a:r>
              <a:rPr lang="zh-CN" altLang="en-US" smtClean="0"/>
              <a:t>特有的工作区、缓存区、本地仓库的概念，提交不必联网，是提交至本地仓库</a:t>
            </a:r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3404543" y="3243124"/>
            <a:ext cx="110799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mtClean="0"/>
              <a:t>中央仓库</a:t>
            </a:r>
            <a:endParaRPr lang="zh-CN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592" y="3899811"/>
            <a:ext cx="4361486" cy="2627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0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82906" y="1736202"/>
            <a:ext cx="10613985" cy="483821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0" algn="ctr">
              <a:buFont typeface="Wingdings" panose="05000000000000000000" pitchFamily="2" charset="2"/>
              <a:buNone/>
            </a:pPr>
            <a:endParaRPr lang="zh-CN" altLang="en-US" sz="10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184" y="1110734"/>
            <a:ext cx="11027797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l"/>
            </a:pPr>
            <a:r>
              <a:rPr lang="en-US" altLang="zh-CN" sz="2400" smtClean="0"/>
              <a:t> Git </a:t>
            </a:r>
            <a:r>
              <a:rPr lang="zh-CN" altLang="en-US" sz="2400" smtClean="0"/>
              <a:t>与 </a:t>
            </a:r>
            <a:r>
              <a:rPr lang="en-US" altLang="zh-CN" sz="2400" smtClean="0"/>
              <a:t>SVN </a:t>
            </a:r>
            <a:r>
              <a:rPr lang="zh-CN" altLang="en-US" sz="2400" smtClean="0"/>
              <a:t>的区别</a:t>
            </a:r>
            <a:endParaRPr lang="en-US" altLang="zh-CN" sz="2400" smtClean="0"/>
          </a:p>
        </p:txBody>
      </p:sp>
      <p:sp>
        <p:nvSpPr>
          <p:cNvPr id="6" name="TextBox 5"/>
          <p:cNvSpPr txBox="1"/>
          <p:nvPr/>
        </p:nvSpPr>
        <p:spPr>
          <a:xfrm>
            <a:off x="863823" y="37617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分布</a:t>
            </a:r>
            <a:r>
              <a:rPr lang="zh-CN" altLang="en-US" smtClean="0"/>
              <a:t>式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066" y="1820332"/>
            <a:ext cx="6883401" cy="462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09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 w="19050">
          <a:solidFill>
            <a:schemeClr val="bg1"/>
          </a:solidFill>
          <a:prstDash val="dash"/>
        </a:ln>
      </a:spPr>
      <a:bodyPr rtlCol="0" anchor="ctr"/>
      <a:lstStyle>
        <a:defPPr indent="0">
          <a:buFont typeface="Wingdings" panose="05000000000000000000" pitchFamily="2" charset="2"/>
          <a:buNone/>
          <a:defRPr sz="1000" b="1" dirty="0">
            <a:solidFill>
              <a:schemeClr val="accent6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815</Words>
  <Application>Microsoft Office PowerPoint</Application>
  <PresentationFormat>自定义</PresentationFormat>
  <Paragraphs>161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kingdee</cp:lastModifiedBy>
  <cp:revision>1471</cp:revision>
  <dcterms:created xsi:type="dcterms:W3CDTF">2020-10-19T02:07:00Z</dcterms:created>
  <dcterms:modified xsi:type="dcterms:W3CDTF">2020-11-11T03:02:36Z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2052-11.1.0.10072</vt:lpwstr>
  </property>
</Properties>
</file>