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080" r:id="rId2"/>
    <p:sldId id="5545" r:id="rId3"/>
    <p:sldId id="5551" r:id="rId4"/>
    <p:sldId id="5583" r:id="rId5"/>
    <p:sldId id="5561" r:id="rId6"/>
    <p:sldId id="5582" r:id="rId7"/>
    <p:sldId id="5564" r:id="rId8"/>
    <p:sldId id="5581" r:id="rId9"/>
    <p:sldId id="5565" r:id="rId10"/>
    <p:sldId id="5566" r:id="rId11"/>
    <p:sldId id="5577" r:id="rId12"/>
    <p:sldId id="5576" r:id="rId13"/>
    <p:sldId id="5578" r:id="rId14"/>
    <p:sldId id="5579" r:id="rId15"/>
    <p:sldId id="5584" r:id="rId16"/>
    <p:sldId id="5580" r:id="rId17"/>
    <p:sldId id="5567" r:id="rId18"/>
    <p:sldId id="5568" r:id="rId19"/>
    <p:sldId id="5569" r:id="rId20"/>
    <p:sldId id="5570" r:id="rId21"/>
    <p:sldId id="5572" r:id="rId22"/>
    <p:sldId id="5575" r:id="rId23"/>
    <p:sldId id="5573" r:id="rId24"/>
    <p:sldId id="5574" r:id="rId25"/>
    <p:sldId id="49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2" clrIdx="0"/>
  <p:cmAuthor id="1" name="Administrator" initials="A" lastIdx="1" clrIdx="0"/>
  <p:cmAuthor id="2" name="kingdee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ADA"/>
    <a:srgbClr val="C3D69B"/>
    <a:srgbClr val="7030A0"/>
    <a:srgbClr val="6FAC2E"/>
    <a:srgbClr val="609427"/>
    <a:srgbClr val="FF0000"/>
    <a:srgbClr val="1B89ED"/>
    <a:srgbClr val="218CEC"/>
    <a:srgbClr val="EF5555"/>
    <a:srgbClr val="CAE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3" autoAdjust="0"/>
    <p:restoredTop sz="88829" autoAdjust="0"/>
  </p:normalViewPr>
  <p:slideViewPr>
    <p:cSldViewPr snapToGrid="0" snapToObjects="1">
      <p:cViewPr varScale="1">
        <p:scale>
          <a:sx n="112" d="100"/>
          <a:sy n="112" d="100"/>
        </p:scale>
        <p:origin x="-414" y="-84"/>
      </p:cViewPr>
      <p:guideLst>
        <p:guide orient="horz" pos="4097"/>
        <p:guide orient="horz" pos="3252"/>
        <p:guide orient="horz" pos="1549"/>
        <p:guide pos="272"/>
        <p:guide pos="6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1188"/>
    </p:cViewPr>
  </p:sorterViewPr>
  <p:notesViewPr>
    <p:cSldViewPr snapToGrid="0" snapToObjects="1">
      <p:cViewPr varScale="1">
        <p:scale>
          <a:sx n="57" d="100"/>
          <a:sy n="57" d="100"/>
        </p:scale>
        <p:origin x="280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716F9-C95C-4E4B-9857-E8D2247BF2AB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8709D-0F93-49CB-8A7F-BEBD3581D5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01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0A160-EB8B-1D46-9645-B3CAB15B07FE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B0E1F-4EC3-CD47-9A99-59421DE59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054860" y="88265"/>
            <a:ext cx="0" cy="657225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bg>
      <p:bgPr>
        <a:solidFill>
          <a:srgbClr val="177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1576584" y="6558694"/>
            <a:ext cx="615416" cy="1689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defTabSz="308610" fontAlgn="base">
              <a:spcBef>
                <a:spcPct val="50000"/>
              </a:spcBef>
              <a:spcAft>
                <a:spcPct val="0"/>
              </a:spcAft>
              <a:defRPr/>
            </a:pPr>
            <a:fld id="{046AD7C7-DE3F-5E43-A3A8-CA80750AE375}" type="slidenum">
              <a:rPr kumimoji="0" lang="en-US" altLang="zh-CN" sz="1100" b="0" kern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Helvetica Neue" panose="02000503000000020004"/>
              </a:rPr>
              <a:pPr defTabSz="308610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zh-CN" sz="1100" b="0" kern="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Helvetica Neue" panose="02000503000000020004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5163" y="296487"/>
            <a:ext cx="11195255" cy="700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sz="2135">
                <a:solidFill>
                  <a:schemeClr val="bg1"/>
                </a:solidFill>
              </a:defRPr>
            </a:lvl1pPr>
          </a:lstStyle>
          <a:p>
            <a:r>
              <a:rPr lang="zh-CN" altLang="en-US" sz="2400" b="1" dirty="0"/>
              <a:t>小标题</a:t>
            </a:r>
            <a:r>
              <a:rPr lang="en-US" altLang="zh-CN" sz="3600" b="0" dirty="0"/>
              <a:t/>
            </a:r>
            <a:br>
              <a:rPr lang="en-US" altLang="zh-CN" sz="3600" b="0" dirty="0"/>
            </a:br>
            <a:r>
              <a:rPr kumimoji="1" lang="zh-CN" altLang="en-US" sz="4400" dirty="0">
                <a:solidFill>
                  <a:srgbClr val="FFC000"/>
                </a:solidFill>
              </a:rPr>
              <a:t>单击此处</a:t>
            </a:r>
            <a:br>
              <a:rPr kumimoji="1" lang="zh-CN" altLang="en-US" sz="4400" dirty="0">
                <a:solidFill>
                  <a:srgbClr val="FFC000"/>
                </a:solidFill>
              </a:rPr>
            </a:br>
            <a:r>
              <a:rPr kumimoji="1" lang="zh-CN" altLang="en-US" sz="4400" dirty="0">
                <a:solidFill>
                  <a:srgbClr val="FFC000"/>
                </a:solidFill>
              </a:rPr>
              <a:t>可更改模板标题</a:t>
            </a:r>
            <a:br>
              <a:rPr kumimoji="1" lang="zh-CN" altLang="en-US" sz="4400" dirty="0">
                <a:solidFill>
                  <a:srgbClr val="FFC000"/>
                </a:solidFill>
              </a:rPr>
            </a:br>
            <a:r>
              <a:rPr kumimoji="1" lang="zh-CN" altLang="en-US" sz="4400" dirty="0">
                <a:solidFill>
                  <a:srgbClr val="FFC000"/>
                </a:solidFill>
              </a:rPr>
              <a:t>中的文字</a:t>
            </a:r>
          </a:p>
        </p:txBody>
      </p:sp>
      <p:sp>
        <p:nvSpPr>
          <p:cNvPr id="2" name="Rectangle 37"/>
          <p:cNvSpPr/>
          <p:nvPr userDrawn="1"/>
        </p:nvSpPr>
        <p:spPr bwMode="auto">
          <a:xfrm>
            <a:off x="1141591" y="6322504"/>
            <a:ext cx="3833840" cy="40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zh-CN" altLang="en-US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icrosoft YaHei Bold" charset="0"/>
              </a:rPr>
              <a:t>版权所有</a:t>
            </a:r>
            <a:r>
              <a:rPr lang="en-US" altLang="zh-CN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©2019 </a:t>
            </a:r>
            <a:r>
              <a:rPr lang="zh-CN" altLang="zh-CN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云镝智慧科技有限公司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片页">
    <p:bg>
      <p:bgPr>
        <a:solidFill>
          <a:srgbClr val="177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9712" y="95263"/>
            <a:ext cx="11204359" cy="700704"/>
          </a:xfrm>
          <a:prstGeom prst="rect">
            <a:avLst/>
          </a:prstGeom>
        </p:spPr>
        <p:txBody>
          <a:bodyPr/>
          <a:lstStyle>
            <a:lvl1pPr>
              <a:defRPr sz="2665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dirty="0"/>
              <a:t>Header </a:t>
            </a:r>
            <a:r>
              <a:rPr lang="en-US" altLang="zh-CN" dirty="0"/>
              <a:t>20</a:t>
            </a:r>
            <a:r>
              <a:rPr lang="en-US" dirty="0"/>
              <a:t>pt – CONTENT, BULLET/DASH </a:t>
            </a:r>
            <a:r>
              <a:rPr lang="en-US" altLang="zh-CN" dirty="0"/>
              <a:t>20</a:t>
            </a:r>
            <a:r>
              <a:rPr lang="en-US" dirty="0"/>
              <a:t>pt</a:t>
            </a:r>
          </a:p>
        </p:txBody>
      </p:sp>
      <p:sp>
        <p:nvSpPr>
          <p:cNvPr id="2" name="Rectangle 37"/>
          <p:cNvSpPr/>
          <p:nvPr userDrawn="1"/>
        </p:nvSpPr>
        <p:spPr bwMode="auto">
          <a:xfrm>
            <a:off x="1141591" y="6322504"/>
            <a:ext cx="3833840" cy="40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zh-CN" altLang="en-US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icrosoft YaHei Bold" charset="0"/>
              </a:rPr>
              <a:t>版权所有</a:t>
            </a:r>
            <a:r>
              <a:rPr lang="en-US" altLang="zh-CN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©2019 </a:t>
            </a:r>
            <a:r>
              <a:rPr lang="zh-CN" altLang="zh-CN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云镝智慧科技有限公司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2"/>
          <p:cNvSpPr txBox="1">
            <a:spLocks noGrp="1" noChangeArrowheads="1"/>
          </p:cNvSpPr>
          <p:nvPr userDrawn="1"/>
        </p:nvSpPr>
        <p:spPr bwMode="auto">
          <a:xfrm>
            <a:off x="10514015" y="6356351"/>
            <a:ext cx="1533525" cy="457200"/>
          </a:xfrm>
          <a:prstGeom prst="octagon">
            <a:avLst>
              <a:gd name="adj" fmla="val 29287"/>
            </a:avLst>
          </a:prstGeom>
          <a:noFill/>
          <a:ln>
            <a:miter lim="800000"/>
          </a:ln>
        </p:spPr>
        <p:txBody>
          <a:bodyPr lIns="91439" tIns="45719" rIns="91439" bIns="45719" anchor="ctr" anchorCtr="1"/>
          <a:lstStyle>
            <a:lvl1pPr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1465" b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 </a:t>
            </a:r>
            <a:fld id="{A57B1887-7F4B-4647-9F3B-8A4764FF7254}" type="slidenum">
              <a:rPr lang="en-US" altLang="zh-CN" sz="1465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pPr algn="r">
                <a:defRPr/>
              </a:pPr>
              <a:t>‹#›</a:t>
            </a:fld>
            <a:r>
              <a:rPr lang="en-US" altLang="zh-CN" sz="1465" b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-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07368" y="260648"/>
            <a:ext cx="6840760" cy="648072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 userDrawn="1"/>
        </p:nvSpPr>
        <p:spPr>
          <a:xfrm>
            <a:off x="0" y="833247"/>
            <a:ext cx="12192000" cy="109728"/>
          </a:xfrm>
          <a:custGeom>
            <a:avLst/>
            <a:gdLst/>
            <a:ahLst/>
            <a:cxnLst/>
            <a:rect l="l" t="t" r="r" b="b"/>
            <a:pathLst>
              <a:path w="10271760">
                <a:moveTo>
                  <a:pt x="0" y="0"/>
                </a:moveTo>
                <a:lnTo>
                  <a:pt x="1027176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4433" y="200025"/>
            <a:ext cx="1728503" cy="562611"/>
          </a:xfrm>
          <a:prstGeom prst="rect">
            <a:avLst/>
          </a:prstGeom>
        </p:spPr>
      </p:pic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209550" y="343535"/>
            <a:ext cx="10043160" cy="386715"/>
          </a:xfrm>
          <a:prstGeom prst="rect">
            <a:avLst/>
          </a:prstGeom>
        </p:spPr>
        <p:txBody>
          <a:bodyPr lIns="0" tIns="0" rIns="0" bIns="0"/>
          <a:lstStyle>
            <a:lvl1pPr>
              <a:defRPr sz="2450" b="1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7"/>
          <p:cNvSpPr/>
          <p:nvPr userDrawn="1"/>
        </p:nvSpPr>
        <p:spPr bwMode="auto">
          <a:xfrm>
            <a:off x="9792105" y="6485618"/>
            <a:ext cx="2399895" cy="40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zh-CN" altLang="en-US" sz="1000" b="0" i="0" spc="0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icrosoft YaHei Bold" charset="0"/>
              </a:rPr>
              <a:t>版权所有</a:t>
            </a:r>
            <a:r>
              <a:rPr lang="en-US" altLang="zh-CN" sz="1000" b="0" i="0" spc="0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©2020</a:t>
            </a:r>
            <a:r>
              <a:rPr lang="zh-CN" altLang="zh-CN" sz="1000" b="0" i="0" spc="0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云镝智慧科技有限公司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9080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801370"/>
            <a:ext cx="12192000" cy="106680"/>
          </a:xfrm>
          <a:prstGeom prst="rect">
            <a:avLst/>
          </a:prstGeom>
          <a:gradFill flip="none" rotWithShape="1">
            <a:gsLst>
              <a:gs pos="0">
                <a:srgbClr val="1788EE"/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0177" name="Picture 1" descr="C:\Users\Administrator\Desktop\联通&amp;金蝶 2.pn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9670705" y="146764"/>
            <a:ext cx="2304000" cy="576000"/>
          </a:xfrm>
          <a:prstGeom prst="rect">
            <a:avLst/>
          </a:prstGeom>
          <a:noFill/>
        </p:spPr>
      </p:pic>
      <p:grpSp>
        <p:nvGrpSpPr>
          <p:cNvPr id="9" name="Group 41"/>
          <p:cNvGrpSpPr/>
          <p:nvPr userDrawn="1"/>
        </p:nvGrpSpPr>
        <p:grpSpPr>
          <a:xfrm>
            <a:off x="-985734" y="0"/>
            <a:ext cx="696306" cy="696306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10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5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138755" y="0"/>
              <a:ext cx="441960" cy="5835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65" dirty="0">
                  <a:solidFill>
                    <a:schemeClr val="bg1"/>
                  </a:solidFill>
                </a:rPr>
                <a:t>R:</a:t>
              </a:r>
              <a:r>
                <a:rPr lang="en-US" altLang="zh-CN" sz="1065" dirty="0">
                  <a:solidFill>
                    <a:schemeClr val="bg1"/>
                  </a:solidFill>
                </a:rPr>
                <a:t>36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G:</a:t>
              </a:r>
              <a:r>
                <a:rPr lang="en-US" altLang="zh-CN" sz="1065" dirty="0">
                  <a:solidFill>
                    <a:schemeClr val="bg1"/>
                  </a:solidFill>
                </a:rPr>
                <a:t>33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B:</a:t>
              </a:r>
              <a:r>
                <a:rPr lang="en-US" altLang="zh-CN" sz="1065" dirty="0">
                  <a:solidFill>
                    <a:schemeClr val="bg1"/>
                  </a:solidFill>
                </a:rPr>
                <a:t>9</a:t>
              </a:r>
              <a:r>
                <a:rPr lang="en-US" sz="1065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2" name="Group 44"/>
          <p:cNvGrpSpPr/>
          <p:nvPr userDrawn="1"/>
        </p:nvGrpSpPr>
        <p:grpSpPr>
          <a:xfrm>
            <a:off x="-985734" y="575681"/>
            <a:ext cx="696306" cy="696306"/>
            <a:chOff x="-1138755" y="0"/>
            <a:chExt cx="646288" cy="646288"/>
          </a:xfrm>
        </p:grpSpPr>
        <p:sp>
          <p:nvSpPr>
            <p:cNvPr id="13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5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-1138755" y="0"/>
              <a:ext cx="51054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5" dirty="0">
                  <a:solidFill>
                    <a:schemeClr val="bg1"/>
                  </a:solidFill>
                </a:rPr>
                <a:t>R:</a:t>
              </a:r>
              <a:r>
                <a:rPr lang="en-US" altLang="zh-CN" sz="1065" dirty="0">
                  <a:solidFill>
                    <a:schemeClr val="bg1"/>
                  </a:solidFill>
                </a:rPr>
                <a:t>23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G:1</a:t>
              </a:r>
              <a:r>
                <a:rPr lang="en-US" altLang="zh-CN" sz="1065" dirty="0">
                  <a:solidFill>
                    <a:schemeClr val="bg1"/>
                  </a:solidFill>
                </a:rPr>
                <a:t>36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B:</a:t>
              </a:r>
              <a:r>
                <a:rPr lang="en-US" altLang="zh-CN" sz="1065" dirty="0">
                  <a:solidFill>
                    <a:schemeClr val="bg1"/>
                  </a:solidFill>
                </a:rPr>
                <a:t>238</a:t>
              </a:r>
              <a:endParaRPr lang="en-US" sz="106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47"/>
          <p:cNvGrpSpPr/>
          <p:nvPr userDrawn="1"/>
        </p:nvGrpSpPr>
        <p:grpSpPr>
          <a:xfrm>
            <a:off x="-985734" y="1151362"/>
            <a:ext cx="696306" cy="696306"/>
            <a:chOff x="-1138755" y="0"/>
            <a:chExt cx="646288" cy="646288"/>
          </a:xfrm>
        </p:grpSpPr>
        <p:sp>
          <p:nvSpPr>
            <p:cNvPr id="16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5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-1138755" y="0"/>
              <a:ext cx="51054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5" dirty="0">
                  <a:solidFill>
                    <a:schemeClr val="tx1"/>
                  </a:solidFill>
                </a:rPr>
                <a:t>R:</a:t>
              </a:r>
              <a:r>
                <a:rPr lang="en-US" altLang="zh-CN" sz="1065" dirty="0">
                  <a:solidFill>
                    <a:schemeClr val="tx1"/>
                  </a:solidFill>
                </a:rPr>
                <a:t>35</a:t>
              </a:r>
              <a:endParaRPr lang="en-US" sz="1065" dirty="0">
                <a:solidFill>
                  <a:schemeClr val="tx1"/>
                </a:solidFill>
              </a:endParaRPr>
            </a:p>
            <a:p>
              <a:r>
                <a:rPr lang="en-US" sz="1065" dirty="0">
                  <a:solidFill>
                    <a:schemeClr val="tx1"/>
                  </a:solidFill>
                </a:rPr>
                <a:t>G:2</a:t>
              </a:r>
              <a:r>
                <a:rPr lang="en-US" altLang="zh-CN" sz="1065" dirty="0">
                  <a:solidFill>
                    <a:schemeClr val="tx1"/>
                  </a:solidFill>
                </a:rPr>
                <a:t>04</a:t>
              </a:r>
              <a:endParaRPr lang="en-US" sz="1065" dirty="0">
                <a:solidFill>
                  <a:schemeClr val="tx1"/>
                </a:solidFill>
              </a:endParaRPr>
            </a:p>
            <a:p>
              <a:r>
                <a:rPr lang="en-US" sz="1065" dirty="0">
                  <a:solidFill>
                    <a:schemeClr val="tx1"/>
                  </a:solidFill>
                </a:rPr>
                <a:t>B:2</a:t>
              </a:r>
              <a:r>
                <a:rPr lang="en-US" altLang="zh-CN" sz="1065" dirty="0">
                  <a:solidFill>
                    <a:schemeClr val="tx1"/>
                  </a:solidFill>
                </a:rPr>
                <a:t>52</a:t>
              </a:r>
              <a:endParaRPr lang="en-US" sz="106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50"/>
          <p:cNvGrpSpPr/>
          <p:nvPr userDrawn="1"/>
        </p:nvGrpSpPr>
        <p:grpSpPr>
          <a:xfrm>
            <a:off x="-985734" y="1727043"/>
            <a:ext cx="696306" cy="696306"/>
            <a:chOff x="-1138755" y="0"/>
            <a:chExt cx="646288" cy="646288"/>
          </a:xfrm>
        </p:grpSpPr>
        <p:sp>
          <p:nvSpPr>
            <p:cNvPr id="19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5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-1138755" y="0"/>
              <a:ext cx="51054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5" dirty="0">
                  <a:solidFill>
                    <a:schemeClr val="bg1"/>
                  </a:solidFill>
                </a:rPr>
                <a:t>R:</a:t>
              </a:r>
              <a:r>
                <a:rPr lang="en-US" altLang="zh-CN" sz="1065" dirty="0">
                  <a:solidFill>
                    <a:schemeClr val="bg1"/>
                  </a:solidFill>
                </a:rPr>
                <a:t>33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G:</a:t>
              </a:r>
              <a:r>
                <a:rPr lang="en-US" altLang="zh-CN" sz="1065" dirty="0">
                  <a:solidFill>
                    <a:schemeClr val="bg1"/>
                  </a:solidFill>
                </a:rPr>
                <a:t>200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B:</a:t>
              </a:r>
              <a:r>
                <a:rPr lang="en-US" altLang="zh-CN" sz="1065" dirty="0">
                  <a:solidFill>
                    <a:schemeClr val="bg1"/>
                  </a:solidFill>
                </a:rPr>
                <a:t>200</a:t>
              </a:r>
              <a:endParaRPr lang="en-US" sz="106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59"/>
          <p:cNvGrpSpPr/>
          <p:nvPr userDrawn="1"/>
        </p:nvGrpSpPr>
        <p:grpSpPr>
          <a:xfrm>
            <a:off x="-985734" y="2302722"/>
            <a:ext cx="696306" cy="696306"/>
            <a:chOff x="-1138755" y="0"/>
            <a:chExt cx="646288" cy="646288"/>
          </a:xfrm>
        </p:grpSpPr>
        <p:sp>
          <p:nvSpPr>
            <p:cNvPr id="23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5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-1138755" y="0"/>
              <a:ext cx="51054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5" dirty="0">
                  <a:solidFill>
                    <a:schemeClr val="bg1"/>
                  </a:solidFill>
                </a:rPr>
                <a:t>R:</a:t>
              </a:r>
              <a:r>
                <a:rPr lang="zh-CN" altLang="zh-CN" sz="1065" dirty="0">
                  <a:solidFill>
                    <a:schemeClr val="bg1"/>
                  </a:solidFill>
                </a:rPr>
                <a:t>1</a:t>
              </a:r>
              <a:r>
                <a:rPr lang="en-US" altLang="zh-CN" sz="1065" dirty="0">
                  <a:solidFill>
                    <a:schemeClr val="bg1"/>
                  </a:solidFill>
                </a:rPr>
                <a:t>76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G:</a:t>
              </a:r>
              <a:r>
                <a:rPr lang="zh-CN" altLang="zh-CN" sz="1065" dirty="0">
                  <a:solidFill>
                    <a:schemeClr val="bg1"/>
                  </a:solidFill>
                </a:rPr>
                <a:t>1</a:t>
              </a:r>
              <a:r>
                <a:rPr lang="en-US" altLang="zh-CN" sz="1065" dirty="0">
                  <a:solidFill>
                    <a:schemeClr val="bg1"/>
                  </a:solidFill>
                </a:rPr>
                <a:t>15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B:</a:t>
              </a:r>
              <a:r>
                <a:rPr lang="zh-CN" altLang="zh-CN" sz="1065" dirty="0">
                  <a:solidFill>
                    <a:schemeClr val="bg1"/>
                  </a:solidFill>
                </a:rPr>
                <a:t>2</a:t>
              </a:r>
              <a:r>
                <a:rPr lang="en-US" altLang="zh-CN" sz="1065" dirty="0">
                  <a:solidFill>
                    <a:schemeClr val="bg1"/>
                  </a:solidFill>
                </a:rPr>
                <a:t>52</a:t>
              </a:r>
              <a:endParaRPr lang="en-US" sz="106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74930" y="121920"/>
            <a:ext cx="1936115" cy="525780"/>
            <a:chOff x="3588" y="369"/>
            <a:chExt cx="3049" cy="828"/>
          </a:xfrm>
        </p:grpSpPr>
        <p:sp>
          <p:nvSpPr>
            <p:cNvPr id="2" name="文本框 1"/>
            <p:cNvSpPr txBox="1"/>
            <p:nvPr userDrawn="1"/>
          </p:nvSpPr>
          <p:spPr>
            <a:xfrm>
              <a:off x="3588" y="369"/>
              <a:ext cx="8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D</a:t>
              </a:r>
            </a:p>
          </p:txBody>
        </p:sp>
        <p:sp>
          <p:nvSpPr>
            <p:cNvPr id="3" name="文本框 2"/>
            <p:cNvSpPr txBox="1"/>
            <p:nvPr userDrawn="1"/>
          </p:nvSpPr>
          <p:spPr>
            <a:xfrm>
              <a:off x="3674" y="521"/>
              <a:ext cx="83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i="1"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D</a:t>
              </a:r>
            </a:p>
          </p:txBody>
        </p:sp>
        <p:sp>
          <p:nvSpPr>
            <p:cNvPr id="21" name="文本框 20"/>
            <p:cNvSpPr txBox="1"/>
            <p:nvPr userDrawn="1"/>
          </p:nvSpPr>
          <p:spPr>
            <a:xfrm>
              <a:off x="4265" y="437"/>
              <a:ext cx="2373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云镝智慧</a:t>
              </a:r>
            </a:p>
          </p:txBody>
        </p:sp>
      </p:grpSp>
      <p:sp>
        <p:nvSpPr>
          <p:cNvPr id="8" name="剪去单角的矩形 7"/>
          <p:cNvSpPr/>
          <p:nvPr userDrawn="1"/>
        </p:nvSpPr>
        <p:spPr>
          <a:xfrm flipV="1">
            <a:off x="273685" y="417830"/>
            <a:ext cx="54000" cy="43200"/>
          </a:xfrm>
          <a:prstGeom prst="snip1Rect">
            <a:avLst>
              <a:gd name="adj" fmla="val 50000"/>
            </a:avLst>
          </a:prstGeom>
          <a:solidFill>
            <a:srgbClr val="0070C0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609600" rtl="0" eaLnBrk="1" latinLnBrk="0" hangingPunct="1">
        <a:spcBef>
          <a:spcPct val="0"/>
        </a:spcBef>
        <a:buNone/>
        <a:defRPr sz="2135" b="1" i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0" indent="0" algn="l" defTabSz="609600" rtl="0" eaLnBrk="1" latinLnBrk="0" hangingPunct="1">
        <a:spcBef>
          <a:spcPts val="130"/>
        </a:spcBef>
        <a:buFont typeface="Arial" panose="020B0604020202020204"/>
        <a:buNone/>
        <a:defRPr sz="2135" b="0" i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09600" indent="0" algn="l" defTabSz="609600" rtl="0" eaLnBrk="1" latinLnBrk="0" hangingPunct="1">
        <a:spcBef>
          <a:spcPts val="130"/>
        </a:spcBef>
        <a:buFont typeface="Arial" panose="020B0604020202020204"/>
        <a:buNone/>
        <a:defRPr sz="2135" b="0" i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219200" indent="0" algn="l" defTabSz="609600" rtl="0" eaLnBrk="1" latinLnBrk="0" hangingPunct="1">
        <a:spcBef>
          <a:spcPts val="130"/>
        </a:spcBef>
        <a:buFont typeface="Arial" panose="020B0604020202020204"/>
        <a:buNone/>
        <a:defRPr sz="2135" b="0" i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828800" indent="0" algn="l" defTabSz="609600" rtl="0" eaLnBrk="1" latinLnBrk="0" hangingPunct="1">
        <a:spcBef>
          <a:spcPts val="130"/>
        </a:spcBef>
        <a:buFont typeface="Arial" panose="020B0604020202020204"/>
        <a:buNone/>
        <a:defRPr sz="2135" b="0" i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438400" indent="0" algn="l" defTabSz="609600" rtl="0" eaLnBrk="1" latinLnBrk="0" hangingPunct="1">
        <a:spcBef>
          <a:spcPts val="130"/>
        </a:spcBef>
        <a:buFont typeface="Arial" panose="020B0604020202020204"/>
        <a:buNone/>
        <a:defRPr sz="2135" b="0" i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33528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sheet/DWWxQSXdqdlNXdGND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hyperlink" Target="https://docs.qq.com/sheet/DY0ZWaXFZaklnWVR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sheet/DWWNCT2xkQkVITWFQ" TargetMode="External"/><Relationship Id="rId2" Type="http://schemas.openxmlformats.org/officeDocument/2006/relationships/hyperlink" Target="https://docs.qq.com/sheet/DY0ZWaXFZaklnWVRo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Administrator\Desktop\05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" y="0"/>
            <a:ext cx="12225338" cy="6858000"/>
          </a:xfrm>
          <a:prstGeom prst="rect">
            <a:avLst/>
          </a:prstGeom>
          <a:noFill/>
        </p:spPr>
      </p:pic>
      <p:pic>
        <p:nvPicPr>
          <p:cNvPr id="41986" name="Picture 2" descr="C:\Users\Administrator\Desktop\联通&amp;金蝶 白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6845" y="146303"/>
            <a:ext cx="2300857" cy="576000"/>
          </a:xfrm>
          <a:prstGeom prst="rect">
            <a:avLst/>
          </a:prstGeom>
          <a:noFill/>
        </p:spPr>
      </p:pic>
      <p:sp>
        <p:nvSpPr>
          <p:cNvPr id="10" name="Rectangle 37"/>
          <p:cNvSpPr/>
          <p:nvPr/>
        </p:nvSpPr>
        <p:spPr bwMode="auto">
          <a:xfrm>
            <a:off x="9677400" y="6485890"/>
            <a:ext cx="2514600" cy="40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1000" b="0" i="0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icrosoft YaHei Bold" charset="0"/>
              </a:rPr>
              <a:t>版权所有</a:t>
            </a:r>
            <a:r>
              <a:rPr lang="en-US" altLang="zh-CN" sz="1000" b="0" i="0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©2020</a:t>
            </a:r>
            <a:r>
              <a:rPr lang="zh-CN" altLang="zh-CN" sz="1000" b="0" i="0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云镝智慧科技有限公司</a:t>
            </a:r>
          </a:p>
        </p:txBody>
      </p:sp>
      <p:pic>
        <p:nvPicPr>
          <p:cNvPr id="5" name="图片 4" descr="logo+中字反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" y="162560"/>
            <a:ext cx="1573530" cy="382270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 bwMode="auto">
          <a:xfrm>
            <a:off x="526415" y="2066925"/>
            <a:ext cx="11139170" cy="21717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52400" dist="63500" dir="4500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0" rIns="0" bIns="0" numCol="1" anchor="t" anchorCtr="0" compatLnSpc="1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4800" dirty="0">
                <a:sym typeface="+mn-ea"/>
              </a:rPr>
              <a:t>云</a:t>
            </a:r>
            <a:r>
              <a:rPr kumimoji="1" lang="zh-CN" altLang="en-US" sz="4800" dirty="0" smtClean="0">
                <a:sym typeface="+mn-ea"/>
              </a:rPr>
              <a:t>镝智慧</a:t>
            </a:r>
            <a:r>
              <a:rPr kumimoji="1" lang="en-US" altLang="zh-CN" sz="4800" dirty="0" smtClean="0">
                <a:sym typeface="+mn-ea"/>
              </a:rPr>
              <a:t>DEVOPS</a:t>
            </a:r>
            <a:r>
              <a:rPr kumimoji="1" lang="zh-CN" altLang="en-US" sz="4800" dirty="0" smtClean="0">
                <a:sym typeface="+mn-ea"/>
              </a:rPr>
              <a:t>流程</a:t>
            </a:r>
            <a:endParaRPr kumimoji="1"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06653" y="4379674"/>
            <a:ext cx="29609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云镝智慧研发中心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发布流程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发版前过程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6116" y="1321436"/>
          <a:ext cx="6612890" cy="392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1276985"/>
                <a:gridCol w="1306195"/>
                <a:gridCol w="1068070"/>
                <a:gridCol w="1164590"/>
              </a:tblGrid>
              <a:tr h="5054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检查列表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大版本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功能迭代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补丁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紧急补丁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部署资源评估和申请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可选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功能和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UI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全回归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性能验证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可选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代码复审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可选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架构，</a:t>
                      </a:r>
                      <a:r>
                        <a:rPr lang="en-US" altLang="zh-CN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PDM</a:t>
                      </a:r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复审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可选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许可验证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可选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可选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预生产环境验证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安全测试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可选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可选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可选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兼容性及环境测试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可选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可选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可选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387590" y="1321435"/>
            <a:ext cx="4159885" cy="537210"/>
          </a:xfrm>
          <a:prstGeom prst="rect">
            <a:avLst/>
          </a:prstGeom>
          <a:solidFill>
            <a:srgbClr val="EF5555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注意事项</a:t>
            </a:r>
          </a:p>
        </p:txBody>
      </p:sp>
      <p:sp>
        <p:nvSpPr>
          <p:cNvPr id="4" name="矩形 3"/>
          <p:cNvSpPr/>
          <p:nvPr/>
        </p:nvSpPr>
        <p:spPr>
          <a:xfrm>
            <a:off x="7378065" y="1963420"/>
            <a:ext cx="4159885" cy="3287395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55255" y="2058670"/>
            <a:ext cx="34886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所有的 “√”和“可选”项，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都需要说明具体情况；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具体情况：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测试：测试验证的结果 ；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不测：说明不测试的原因；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代码和架构复审，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需要不同小组交叉执行；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15160" y="5582920"/>
            <a:ext cx="10075545" cy="645160"/>
            <a:chOff x="797" y="8822"/>
            <a:chExt cx="15867" cy="1016"/>
          </a:xfrm>
        </p:grpSpPr>
        <p:sp>
          <p:nvSpPr>
            <p:cNvPr id="5" name="文本框 4"/>
            <p:cNvSpPr txBox="1"/>
            <p:nvPr/>
          </p:nvSpPr>
          <p:spPr>
            <a:xfrm>
              <a:off x="797" y="8822"/>
              <a:ext cx="6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文档地址：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36" y="8822"/>
              <a:ext cx="1412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+mn-ea"/>
                </a:rPr>
                <a:t>云镝环境申请表 </a:t>
              </a:r>
              <a:r>
                <a:rPr lang="en-US" altLang="zh-CN" dirty="0">
                  <a:sym typeface="+mn-ea"/>
                  <a:hlinkClick r:id="rId3"/>
                </a:rPr>
                <a:t>https://</a:t>
              </a:r>
              <a:r>
                <a:rPr lang="en-US" altLang="zh-CN" dirty="0" smtClean="0">
                  <a:sym typeface="+mn-ea"/>
                  <a:hlinkClick r:id="rId3"/>
                </a:rPr>
                <a:t>docs.qq.com/sheet/DWWxQSXdqdlNXdGND</a:t>
              </a:r>
            </a:p>
            <a:p>
              <a:r>
                <a:rPr lang="zh-CN" altLang="en-US" dirty="0">
                  <a:sym typeface="+mn-ea"/>
                </a:rPr>
                <a:t>发版前</a:t>
              </a:r>
              <a:r>
                <a:rPr lang="zh-CN" altLang="en-US" dirty="0" smtClean="0">
                  <a:sym typeface="+mn-ea"/>
                </a:rPr>
                <a:t>过程 </a:t>
              </a:r>
              <a:r>
                <a:rPr lang="en-US" altLang="zh-CN" dirty="0" smtClean="0">
                  <a:sym typeface="+mn-ea"/>
                  <a:hlinkClick r:id="rId4"/>
                </a:rPr>
                <a:t>https</a:t>
              </a:r>
              <a:r>
                <a:rPr lang="en-US" altLang="zh-CN" dirty="0">
                  <a:sym typeface="+mn-ea"/>
                  <a:hlinkClick r:id="rId4"/>
                </a:rPr>
                <a:t>://</a:t>
              </a:r>
              <a:r>
                <a:rPr lang="en-US" altLang="zh-CN" dirty="0" smtClean="0">
                  <a:sym typeface="+mn-ea"/>
                  <a:hlinkClick r:id="rId4"/>
                </a:rPr>
                <a:t>docs.qq.com/sheet/DY0ZWaXFZaklnWVRo</a:t>
              </a:r>
              <a:r>
                <a:rPr lang="en-US" altLang="zh-CN" dirty="0" smtClean="0">
                  <a:sym typeface="+mn-ea"/>
                </a:rPr>
                <a:t> </a:t>
              </a:r>
              <a:endParaRPr 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605020" y="6228080"/>
            <a:ext cx="2981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注：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找对应的负责人提供过程和模板定义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发布流程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发版过程说明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96545" y="5010785"/>
            <a:ext cx="11452225" cy="0"/>
          </a:xfrm>
          <a:prstGeom prst="line">
            <a:avLst/>
          </a:prstGeom>
          <a:ln w="15875" cmpd="dbl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96545" y="3604895"/>
            <a:ext cx="11461750" cy="0"/>
          </a:xfrm>
          <a:prstGeom prst="line">
            <a:avLst/>
          </a:prstGeom>
          <a:ln w="15875" cmpd="dbl">
            <a:solidFill>
              <a:srgbClr val="7030A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8450" y="2209165"/>
            <a:ext cx="11459845" cy="0"/>
          </a:xfrm>
          <a:prstGeom prst="line">
            <a:avLst/>
          </a:prstGeom>
          <a:ln w="15875" cmpd="dbl">
            <a:solidFill>
              <a:srgbClr val="6FAC2E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34130" y="1110599"/>
            <a:ext cx="1433484" cy="788337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构建</a:t>
            </a:r>
          </a:p>
        </p:txBody>
      </p:sp>
      <p:sp>
        <p:nvSpPr>
          <p:cNvPr id="7" name="矩形 6"/>
          <p:cNvSpPr/>
          <p:nvPr/>
        </p:nvSpPr>
        <p:spPr>
          <a:xfrm>
            <a:off x="5987656" y="2507124"/>
            <a:ext cx="1433484" cy="788337"/>
          </a:xfrm>
          <a:prstGeom prst="rect">
            <a:avLst/>
          </a:prstGeom>
          <a:solidFill>
            <a:srgbClr val="7030A0"/>
          </a:solidFill>
          <a:ln w="19050">
            <a:noFill/>
            <a:prstDash val="dash"/>
          </a:ln>
          <a:effectLst>
            <a:innerShdw blurRad="63500" dist="50800" dir="18900000">
              <a:schemeClr val="accent4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研发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环境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</a:p>
        </p:txBody>
      </p:sp>
      <p:sp>
        <p:nvSpPr>
          <p:cNvPr id="8" name="矩形 7"/>
          <p:cNvSpPr/>
          <p:nvPr/>
        </p:nvSpPr>
        <p:spPr>
          <a:xfrm>
            <a:off x="3715412" y="1110599"/>
            <a:ext cx="1433484" cy="788337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备份组件</a:t>
            </a:r>
          </a:p>
        </p:txBody>
      </p:sp>
      <p:sp>
        <p:nvSpPr>
          <p:cNvPr id="9" name="矩形 8"/>
          <p:cNvSpPr/>
          <p:nvPr/>
        </p:nvSpPr>
        <p:spPr>
          <a:xfrm>
            <a:off x="5987656" y="3910411"/>
            <a:ext cx="1433484" cy="788337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>
            <a:innerShdw blurRad="63500" dist="50800" dir="18900000">
              <a:schemeClr val="accent5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部署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生产</a:t>
            </a:r>
          </a:p>
        </p:txBody>
      </p:sp>
      <p:sp>
        <p:nvSpPr>
          <p:cNvPr id="2" name="矩形 1"/>
          <p:cNvSpPr/>
          <p:nvPr/>
        </p:nvSpPr>
        <p:spPr>
          <a:xfrm>
            <a:off x="8103372" y="3910411"/>
            <a:ext cx="1433484" cy="788337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>
            <a:innerShdw blurRad="63500" dist="50800" dir="18900000">
              <a:schemeClr val="accent5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预生产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环境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</a:p>
        </p:txBody>
      </p:sp>
      <p:sp>
        <p:nvSpPr>
          <p:cNvPr id="11" name="矩形 10"/>
          <p:cNvSpPr/>
          <p:nvPr/>
        </p:nvSpPr>
        <p:spPr>
          <a:xfrm>
            <a:off x="8103372" y="5322751"/>
            <a:ext cx="1433484" cy="788337"/>
          </a:xfrm>
          <a:prstGeom prst="rect">
            <a:avLst/>
          </a:prstGeom>
          <a:solidFill>
            <a:srgbClr val="F37F03"/>
          </a:solidFill>
          <a:ln w="19050">
            <a:noFill/>
            <a:prstDash val="dash"/>
          </a:ln>
          <a:effectLst>
            <a:innerShdw blurRad="63500" dist="50800" dir="18900000">
              <a:schemeClr val="accent6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部署生产</a:t>
            </a:r>
          </a:p>
        </p:txBody>
      </p:sp>
      <p:sp>
        <p:nvSpPr>
          <p:cNvPr id="12" name="矩形 11"/>
          <p:cNvSpPr/>
          <p:nvPr/>
        </p:nvSpPr>
        <p:spPr>
          <a:xfrm>
            <a:off x="10160902" y="5322751"/>
            <a:ext cx="1433484" cy="788337"/>
          </a:xfrm>
          <a:prstGeom prst="rect">
            <a:avLst/>
          </a:prstGeom>
          <a:solidFill>
            <a:srgbClr val="F37F03"/>
          </a:solidFill>
          <a:ln w="19050">
            <a:noFill/>
            <a:prstDash val="dash"/>
          </a:ln>
          <a:effectLst>
            <a:innerShdw blurRad="63500" dist="50800" dir="18900000">
              <a:schemeClr val="accent6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生产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环境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验证</a:t>
            </a:r>
          </a:p>
        </p:txBody>
      </p:sp>
      <p:sp>
        <p:nvSpPr>
          <p:cNvPr id="14" name="矩形 13"/>
          <p:cNvSpPr/>
          <p:nvPr/>
        </p:nvSpPr>
        <p:spPr>
          <a:xfrm>
            <a:off x="3715412" y="2507124"/>
            <a:ext cx="1433484" cy="788337"/>
          </a:xfrm>
          <a:prstGeom prst="rect">
            <a:avLst/>
          </a:prstGeom>
          <a:solidFill>
            <a:srgbClr val="7030A0"/>
          </a:solidFill>
          <a:ln w="19050">
            <a:noFill/>
            <a:prstDash val="dash"/>
          </a:ln>
          <a:effectLst>
            <a:innerShdw blurRad="63500" dist="50800" dir="18900000">
              <a:schemeClr val="accent4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部署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研发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环境</a:t>
            </a:r>
          </a:p>
        </p:txBody>
      </p:sp>
      <p:sp>
        <p:nvSpPr>
          <p:cNvPr id="15" name="右箭头 14"/>
          <p:cNvSpPr/>
          <p:nvPr/>
        </p:nvSpPr>
        <p:spPr>
          <a:xfrm>
            <a:off x="3112879" y="1380479"/>
            <a:ext cx="559293" cy="248575"/>
          </a:xfrm>
          <a:prstGeom prst="rightArrow">
            <a:avLst/>
          </a:prstGeom>
          <a:solidFill>
            <a:srgbClr val="0070C0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267603" y="2777004"/>
            <a:ext cx="559293" cy="248575"/>
          </a:xfrm>
          <a:prstGeom prst="rightArrow">
            <a:avLst/>
          </a:prstGeom>
          <a:solidFill>
            <a:srgbClr val="0070C0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7487236" y="4180291"/>
            <a:ext cx="559293" cy="248575"/>
          </a:xfrm>
          <a:prstGeom prst="rightArrow">
            <a:avLst/>
          </a:prstGeom>
          <a:solidFill>
            <a:srgbClr val="0070C0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9581133" y="5592631"/>
            <a:ext cx="559293" cy="248575"/>
          </a:xfrm>
          <a:prstGeom prst="rightArrow">
            <a:avLst/>
          </a:prstGeom>
          <a:solidFill>
            <a:srgbClr val="0070C0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右箭头 18"/>
          <p:cNvSpPr/>
          <p:nvPr/>
        </p:nvSpPr>
        <p:spPr>
          <a:xfrm rot="5400000">
            <a:off x="8540467" y="4893879"/>
            <a:ext cx="559293" cy="248575"/>
          </a:xfrm>
          <a:prstGeom prst="rightArrow">
            <a:avLst/>
          </a:prstGeom>
          <a:solidFill>
            <a:srgbClr val="0070C0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5400000">
            <a:off x="6424751" y="3480528"/>
            <a:ext cx="559293" cy="248575"/>
          </a:xfrm>
          <a:prstGeom prst="rightArrow">
            <a:avLst/>
          </a:prstGeom>
          <a:solidFill>
            <a:srgbClr val="0070C0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右箭头 20"/>
          <p:cNvSpPr/>
          <p:nvPr/>
        </p:nvSpPr>
        <p:spPr>
          <a:xfrm rot="5400000">
            <a:off x="4152507" y="2085084"/>
            <a:ext cx="559293" cy="248575"/>
          </a:xfrm>
          <a:prstGeom prst="rightArrow">
            <a:avLst/>
          </a:prstGeom>
          <a:solidFill>
            <a:srgbClr val="0070C0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8764" y="1320101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6FAC2E"/>
                </a:solidFill>
                <a:latin typeface="微软雅黑" panose="020B0503020204020204" charset="-122"/>
                <a:ea typeface="微软雅黑" panose="020B0503020204020204" charset="-122"/>
              </a:rPr>
              <a:t>构建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8764" y="257812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研发</a:t>
            </a:r>
            <a:endParaRPr lang="en-US" altLang="zh-CN" dirty="0" smtClean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环境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8764" y="3981413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218CEC"/>
                </a:solidFill>
                <a:latin typeface="微软雅黑" panose="020B0503020204020204" charset="-122"/>
                <a:ea typeface="微软雅黑" panose="020B0503020204020204" charset="-122"/>
              </a:rPr>
              <a:t>预生产</a:t>
            </a:r>
            <a:endParaRPr lang="en-US" altLang="zh-CN" dirty="0" smtClean="0">
              <a:solidFill>
                <a:srgbClr val="218CE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solidFill>
                  <a:srgbClr val="218CEC"/>
                </a:solidFill>
                <a:latin typeface="微软雅黑" panose="020B0503020204020204" charset="-122"/>
                <a:ea typeface="微软雅黑" panose="020B0503020204020204" charset="-122"/>
              </a:rPr>
              <a:t>环境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8764" y="530475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37F03"/>
                </a:solidFill>
                <a:latin typeface="微软雅黑" panose="020B0503020204020204" charset="-122"/>
                <a:ea typeface="微软雅黑" panose="020B0503020204020204" charset="-122"/>
              </a:rPr>
              <a:t>生产</a:t>
            </a:r>
            <a:endParaRPr lang="en-US" altLang="zh-CN" dirty="0" smtClean="0">
              <a:solidFill>
                <a:srgbClr val="F37F0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solidFill>
                  <a:srgbClr val="F37F03"/>
                </a:solidFill>
                <a:latin typeface="微软雅黑" panose="020B0503020204020204" charset="-122"/>
                <a:ea typeface="微软雅黑" panose="020B0503020204020204" charset="-122"/>
              </a:rPr>
              <a:t>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发布流程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发版申请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4709795" y="2759710"/>
            <a:ext cx="2771775" cy="27717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4365" h="4365">
                <a:moveTo>
                  <a:pt x="2183" y="203"/>
                </a:moveTo>
                <a:cubicBezTo>
                  <a:pt x="1089" y="203"/>
                  <a:pt x="203" y="1089"/>
                  <a:pt x="203" y="2183"/>
                </a:cubicBezTo>
                <a:cubicBezTo>
                  <a:pt x="203" y="3276"/>
                  <a:pt x="1089" y="4163"/>
                  <a:pt x="2183" y="4163"/>
                </a:cubicBezTo>
                <a:cubicBezTo>
                  <a:pt x="3276" y="4163"/>
                  <a:pt x="4163" y="3276"/>
                  <a:pt x="4163" y="2183"/>
                </a:cubicBezTo>
                <a:cubicBezTo>
                  <a:pt x="4163" y="1089"/>
                  <a:pt x="3276" y="203"/>
                  <a:pt x="2183" y="203"/>
                </a:cubicBezTo>
                <a:close/>
                <a:moveTo>
                  <a:pt x="2183" y="0"/>
                </a:moveTo>
                <a:cubicBezTo>
                  <a:pt x="3388" y="0"/>
                  <a:pt x="4365" y="977"/>
                  <a:pt x="4365" y="2183"/>
                </a:cubicBezTo>
                <a:cubicBezTo>
                  <a:pt x="4365" y="3388"/>
                  <a:pt x="3388" y="4365"/>
                  <a:pt x="2183" y="4365"/>
                </a:cubicBezTo>
                <a:cubicBezTo>
                  <a:pt x="977" y="4365"/>
                  <a:pt x="0" y="3388"/>
                  <a:pt x="0" y="2183"/>
                </a:cubicBezTo>
                <a:cubicBezTo>
                  <a:pt x="0" y="977"/>
                  <a:pt x="977" y="0"/>
                  <a:pt x="2183" y="0"/>
                </a:cubicBezTo>
                <a:close/>
              </a:path>
            </a:pathLst>
          </a:custGeom>
          <a:solidFill>
            <a:srgbClr val="ED4141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81245" y="2931160"/>
            <a:ext cx="2428875" cy="2428875"/>
          </a:xfrm>
          <a:prstGeom prst="ellipse">
            <a:avLst/>
          </a:prstGeom>
          <a:solidFill>
            <a:srgbClr val="1771EA"/>
          </a:solidFill>
          <a:ln w="19050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845560" y="2245360"/>
            <a:ext cx="4500880" cy="24498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4778" h="2348">
                <a:moveTo>
                  <a:pt x="2389" y="0"/>
                </a:moveTo>
                <a:cubicBezTo>
                  <a:pt x="3688" y="0"/>
                  <a:pt x="4745" y="1037"/>
                  <a:pt x="4778" y="2328"/>
                </a:cubicBezTo>
                <a:lnTo>
                  <a:pt x="4778" y="2348"/>
                </a:lnTo>
                <a:lnTo>
                  <a:pt x="4751" y="2348"/>
                </a:lnTo>
                <a:lnTo>
                  <a:pt x="4751" y="2329"/>
                </a:lnTo>
                <a:cubicBezTo>
                  <a:pt x="4719" y="1052"/>
                  <a:pt x="3674" y="27"/>
                  <a:pt x="2389" y="27"/>
                </a:cubicBezTo>
                <a:cubicBezTo>
                  <a:pt x="1105" y="27"/>
                  <a:pt x="60" y="1052"/>
                  <a:pt x="27" y="2329"/>
                </a:cubicBezTo>
                <a:lnTo>
                  <a:pt x="27" y="2348"/>
                </a:lnTo>
                <a:lnTo>
                  <a:pt x="0" y="2348"/>
                </a:lnTo>
                <a:lnTo>
                  <a:pt x="0" y="2328"/>
                </a:lnTo>
                <a:cubicBezTo>
                  <a:pt x="33" y="1037"/>
                  <a:pt x="1090" y="0"/>
                  <a:pt x="2389" y="0"/>
                </a:cubicBezTo>
                <a:close/>
              </a:path>
            </a:pathLst>
          </a:custGeom>
          <a:solidFill>
            <a:srgbClr val="1771EA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286750" y="4641850"/>
            <a:ext cx="97790" cy="97790"/>
          </a:xfrm>
          <a:prstGeom prst="ellipse">
            <a:avLst/>
          </a:prstGeom>
          <a:solidFill>
            <a:srgbClr val="ED4141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805555" y="4641850"/>
            <a:ext cx="97790" cy="97790"/>
          </a:xfrm>
          <a:prstGeom prst="ellipse">
            <a:avLst/>
          </a:prstGeom>
          <a:solidFill>
            <a:srgbClr val="ED4141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329045" y="2219960"/>
            <a:ext cx="97790" cy="97790"/>
          </a:xfrm>
          <a:prstGeom prst="ellipse">
            <a:avLst/>
          </a:prstGeom>
          <a:solidFill>
            <a:srgbClr val="ED4141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842000" y="2219960"/>
            <a:ext cx="97790" cy="97790"/>
          </a:xfrm>
          <a:prstGeom prst="ellipse">
            <a:avLst/>
          </a:prstGeom>
          <a:solidFill>
            <a:srgbClr val="ED4141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144770" y="3902710"/>
            <a:ext cx="1985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文档地址</a:t>
            </a:r>
          </a:p>
        </p:txBody>
      </p:sp>
      <p:sp>
        <p:nvSpPr>
          <p:cNvPr id="42" name="任意多边形 41"/>
          <p:cNvSpPr/>
          <p:nvPr/>
        </p:nvSpPr>
        <p:spPr>
          <a:xfrm>
            <a:off x="8152765" y="4740910"/>
            <a:ext cx="378460" cy="3784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4365" h="4365">
                <a:moveTo>
                  <a:pt x="2183" y="203"/>
                </a:moveTo>
                <a:cubicBezTo>
                  <a:pt x="1089" y="203"/>
                  <a:pt x="203" y="1089"/>
                  <a:pt x="203" y="2183"/>
                </a:cubicBezTo>
                <a:cubicBezTo>
                  <a:pt x="203" y="3276"/>
                  <a:pt x="1089" y="4163"/>
                  <a:pt x="2183" y="4163"/>
                </a:cubicBezTo>
                <a:cubicBezTo>
                  <a:pt x="3276" y="4163"/>
                  <a:pt x="4163" y="3276"/>
                  <a:pt x="4163" y="2183"/>
                </a:cubicBezTo>
                <a:cubicBezTo>
                  <a:pt x="4163" y="1089"/>
                  <a:pt x="3276" y="203"/>
                  <a:pt x="2183" y="203"/>
                </a:cubicBezTo>
                <a:close/>
                <a:moveTo>
                  <a:pt x="2183" y="0"/>
                </a:moveTo>
                <a:cubicBezTo>
                  <a:pt x="3388" y="0"/>
                  <a:pt x="4365" y="977"/>
                  <a:pt x="4365" y="2183"/>
                </a:cubicBezTo>
                <a:cubicBezTo>
                  <a:pt x="4365" y="3388"/>
                  <a:pt x="3388" y="4365"/>
                  <a:pt x="2183" y="4365"/>
                </a:cubicBezTo>
                <a:cubicBezTo>
                  <a:pt x="977" y="4365"/>
                  <a:pt x="0" y="3388"/>
                  <a:pt x="0" y="2183"/>
                </a:cubicBezTo>
                <a:cubicBezTo>
                  <a:pt x="0" y="977"/>
                  <a:pt x="977" y="0"/>
                  <a:pt x="2183" y="0"/>
                </a:cubicBezTo>
                <a:close/>
              </a:path>
            </a:pathLst>
          </a:custGeom>
          <a:solidFill>
            <a:srgbClr val="ED4141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176260" y="4764405"/>
            <a:ext cx="331470" cy="331470"/>
          </a:xfrm>
          <a:prstGeom prst="ellipse">
            <a:avLst/>
          </a:prstGeom>
          <a:solidFill>
            <a:srgbClr val="1771EA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3658870" y="4740910"/>
            <a:ext cx="378460" cy="3784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4365" h="4365">
                <a:moveTo>
                  <a:pt x="2183" y="203"/>
                </a:moveTo>
                <a:cubicBezTo>
                  <a:pt x="1089" y="203"/>
                  <a:pt x="203" y="1089"/>
                  <a:pt x="203" y="2183"/>
                </a:cubicBezTo>
                <a:cubicBezTo>
                  <a:pt x="203" y="3276"/>
                  <a:pt x="1089" y="4163"/>
                  <a:pt x="2183" y="4163"/>
                </a:cubicBezTo>
                <a:cubicBezTo>
                  <a:pt x="3276" y="4163"/>
                  <a:pt x="4163" y="3276"/>
                  <a:pt x="4163" y="2183"/>
                </a:cubicBezTo>
                <a:cubicBezTo>
                  <a:pt x="4163" y="1089"/>
                  <a:pt x="3276" y="203"/>
                  <a:pt x="2183" y="203"/>
                </a:cubicBezTo>
                <a:close/>
                <a:moveTo>
                  <a:pt x="2183" y="0"/>
                </a:moveTo>
                <a:cubicBezTo>
                  <a:pt x="3388" y="0"/>
                  <a:pt x="4365" y="977"/>
                  <a:pt x="4365" y="2183"/>
                </a:cubicBezTo>
                <a:cubicBezTo>
                  <a:pt x="4365" y="3388"/>
                  <a:pt x="3388" y="4365"/>
                  <a:pt x="2183" y="4365"/>
                </a:cubicBezTo>
                <a:cubicBezTo>
                  <a:pt x="977" y="4365"/>
                  <a:pt x="0" y="3388"/>
                  <a:pt x="0" y="2183"/>
                </a:cubicBezTo>
                <a:cubicBezTo>
                  <a:pt x="0" y="977"/>
                  <a:pt x="977" y="0"/>
                  <a:pt x="2183" y="0"/>
                </a:cubicBezTo>
                <a:close/>
              </a:path>
            </a:pathLst>
          </a:custGeom>
          <a:solidFill>
            <a:srgbClr val="ED4141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682365" y="4764405"/>
            <a:ext cx="331470" cy="331470"/>
          </a:xfrm>
          <a:prstGeom prst="ellipse">
            <a:avLst/>
          </a:prstGeom>
          <a:solidFill>
            <a:srgbClr val="1771EA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5944235" y="2054860"/>
            <a:ext cx="378460" cy="3784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4365" h="4365">
                <a:moveTo>
                  <a:pt x="2183" y="203"/>
                </a:moveTo>
                <a:cubicBezTo>
                  <a:pt x="1089" y="203"/>
                  <a:pt x="203" y="1089"/>
                  <a:pt x="203" y="2183"/>
                </a:cubicBezTo>
                <a:cubicBezTo>
                  <a:pt x="203" y="3276"/>
                  <a:pt x="1089" y="4163"/>
                  <a:pt x="2183" y="4163"/>
                </a:cubicBezTo>
                <a:cubicBezTo>
                  <a:pt x="3276" y="4163"/>
                  <a:pt x="4163" y="3276"/>
                  <a:pt x="4163" y="2183"/>
                </a:cubicBezTo>
                <a:cubicBezTo>
                  <a:pt x="4163" y="1089"/>
                  <a:pt x="3276" y="203"/>
                  <a:pt x="2183" y="203"/>
                </a:cubicBezTo>
                <a:close/>
                <a:moveTo>
                  <a:pt x="2183" y="0"/>
                </a:moveTo>
                <a:cubicBezTo>
                  <a:pt x="3388" y="0"/>
                  <a:pt x="4365" y="977"/>
                  <a:pt x="4365" y="2183"/>
                </a:cubicBezTo>
                <a:cubicBezTo>
                  <a:pt x="4365" y="3388"/>
                  <a:pt x="3388" y="4365"/>
                  <a:pt x="2183" y="4365"/>
                </a:cubicBezTo>
                <a:cubicBezTo>
                  <a:pt x="977" y="4365"/>
                  <a:pt x="0" y="3388"/>
                  <a:pt x="0" y="2183"/>
                </a:cubicBezTo>
                <a:cubicBezTo>
                  <a:pt x="0" y="977"/>
                  <a:pt x="977" y="0"/>
                  <a:pt x="2183" y="0"/>
                </a:cubicBezTo>
                <a:close/>
              </a:path>
            </a:pathLst>
          </a:custGeom>
          <a:solidFill>
            <a:srgbClr val="ED4141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967730" y="2078355"/>
            <a:ext cx="331470" cy="331470"/>
          </a:xfrm>
          <a:prstGeom prst="ellipse">
            <a:avLst/>
          </a:prstGeom>
          <a:solidFill>
            <a:srgbClr val="1771EA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855595" y="5224780"/>
            <a:ext cx="1985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上线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申请表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349490" y="5224780"/>
            <a:ext cx="1985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版说明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4770" y="1244600"/>
            <a:ext cx="1985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申请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1635" y="1597660"/>
            <a:ext cx="3891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ym typeface="+mn-ea"/>
                <a:hlinkClick r:id="rId2"/>
              </a:rPr>
              <a:t>https://</a:t>
            </a:r>
            <a:r>
              <a:rPr lang="en-US" altLang="zh-CN" sz="1400" dirty="0" smtClean="0">
                <a:sym typeface="+mn-ea"/>
                <a:hlinkClick r:id="rId2"/>
              </a:rPr>
              <a:t>docs.qq.com/sheet/DY0ZWaXFZaklnWVRo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5785" y="5614035"/>
            <a:ext cx="4037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ym typeface="+mn-ea"/>
                <a:hlinkClick r:id="rId3"/>
              </a:rPr>
              <a:t>https://docs.qq.com/sheet/DWWNCT2xkQkVITWFQ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0030" y="5614035"/>
            <a:ext cx="4037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ym typeface="+mn-ea"/>
                <a:hlinkClick r:id="rId2"/>
              </a:rPr>
              <a:t>https</a:t>
            </a:r>
            <a:r>
              <a:rPr lang="en-US" altLang="zh-CN" sz="1400" dirty="0">
                <a:sym typeface="+mn-ea"/>
                <a:hlinkClick r:id="rId2"/>
              </a:rPr>
              <a:t>://</a:t>
            </a:r>
            <a:r>
              <a:rPr lang="en-US" altLang="zh-CN" sz="1400" dirty="0" smtClean="0">
                <a:sym typeface="+mn-ea"/>
                <a:hlinkClick r:id="rId2"/>
              </a:rPr>
              <a:t>docs.qq.com/sheet/DY0ZWaXFZaklnWVRo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发布流程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发版申请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48740" y="1345565"/>
            <a:ext cx="5679440" cy="4674870"/>
            <a:chOff x="5128" y="1862"/>
            <a:chExt cx="8944" cy="736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8" y="2237"/>
              <a:ext cx="8324" cy="6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任意多边形 10"/>
            <p:cNvSpPr/>
            <p:nvPr/>
          </p:nvSpPr>
          <p:spPr>
            <a:xfrm>
              <a:off x="5128" y="1862"/>
              <a:ext cx="8945" cy="73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5" h="7363">
                  <a:moveTo>
                    <a:pt x="311" y="263"/>
                  </a:moveTo>
                  <a:lnTo>
                    <a:pt x="311" y="7100"/>
                  </a:lnTo>
                  <a:lnTo>
                    <a:pt x="8635" y="7100"/>
                  </a:lnTo>
                  <a:lnTo>
                    <a:pt x="8635" y="263"/>
                  </a:lnTo>
                  <a:lnTo>
                    <a:pt x="311" y="263"/>
                  </a:lnTo>
                  <a:close/>
                  <a:moveTo>
                    <a:pt x="0" y="0"/>
                  </a:moveTo>
                  <a:lnTo>
                    <a:pt x="8945" y="0"/>
                  </a:lnTo>
                  <a:lnTo>
                    <a:pt x="8945" y="7363"/>
                  </a:lnTo>
                  <a:lnTo>
                    <a:pt x="0" y="7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CEC"/>
            </a:solidFill>
            <a:ln w="19050">
              <a:noFill/>
              <a:prstDash val="dash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32435" y="1533525"/>
            <a:ext cx="554990" cy="4145280"/>
            <a:chOff x="681" y="2415"/>
            <a:chExt cx="874" cy="6528"/>
          </a:xfrm>
        </p:grpSpPr>
        <p:sp>
          <p:nvSpPr>
            <p:cNvPr id="13" name="矩形 12"/>
            <p:cNvSpPr/>
            <p:nvPr/>
          </p:nvSpPr>
          <p:spPr>
            <a:xfrm>
              <a:off x="681" y="2738"/>
              <a:ext cx="875" cy="5872"/>
            </a:xfrm>
            <a:prstGeom prst="rect">
              <a:avLst/>
            </a:prstGeom>
            <a:solidFill>
              <a:srgbClr val="218CEC"/>
            </a:solidFill>
            <a:ln w="19050">
              <a:noFill/>
              <a:prstDash val="dash"/>
            </a:ln>
            <a:effectLst>
              <a:outerShdw blurRad="25400" dist="254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 rot="18900000">
              <a:off x="809" y="2415"/>
              <a:ext cx="619" cy="619"/>
            </a:xfrm>
            <a:prstGeom prst="rtTriangle">
              <a:avLst/>
            </a:prstGeom>
            <a:solidFill>
              <a:schemeClr val="bg1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直角三角形 17"/>
            <p:cNvSpPr/>
            <p:nvPr/>
          </p:nvSpPr>
          <p:spPr>
            <a:xfrm rot="8100000">
              <a:off x="809" y="8325"/>
              <a:ext cx="619" cy="619"/>
            </a:xfrm>
            <a:prstGeom prst="rtTriangle">
              <a:avLst/>
            </a:prstGeom>
            <a:solidFill>
              <a:schemeClr val="bg1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36880" y="2449195"/>
            <a:ext cx="5511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紧急补丁开发流程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47595" y="6113780"/>
            <a:ext cx="3248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注：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紧急补丁必须在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预生产环境上进行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52995" y="1774190"/>
            <a:ext cx="431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dirty="0" smtClean="0">
                <a:solidFill>
                  <a:srgbClr val="218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紧急补丁申请流程</a:t>
            </a:r>
          </a:p>
        </p:txBody>
      </p:sp>
      <p:sp>
        <p:nvSpPr>
          <p:cNvPr id="23" name="矩形 22"/>
          <p:cNvSpPr/>
          <p:nvPr/>
        </p:nvSpPr>
        <p:spPr>
          <a:xfrm>
            <a:off x="7948295" y="2606040"/>
            <a:ext cx="1195705" cy="693420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产品总监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发起申请</a:t>
            </a:r>
          </a:p>
        </p:txBody>
      </p:sp>
      <p:sp>
        <p:nvSpPr>
          <p:cNvPr id="24" name="矩形 23"/>
          <p:cNvSpPr/>
          <p:nvPr/>
        </p:nvSpPr>
        <p:spPr>
          <a:xfrm>
            <a:off x="10015220" y="2596515"/>
            <a:ext cx="1195705" cy="693420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研发中心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审批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9210675" y="2952750"/>
            <a:ext cx="750570" cy="0"/>
          </a:xfrm>
          <a:prstGeom prst="straightConnector1">
            <a:avLst/>
          </a:prstGeom>
          <a:ln w="28575" cmpd="dbl">
            <a:solidFill>
              <a:srgbClr val="F37F03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428865" y="4012565"/>
            <a:ext cx="431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>
                <a:solidFill>
                  <a:srgbClr val="218CE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紧急补丁路径</a:t>
            </a:r>
            <a:endParaRPr lang="zh-CN" altLang="zh-CN" dirty="0" smtClean="0">
              <a:solidFill>
                <a:srgbClr val="218CE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29500" y="4688840"/>
            <a:ext cx="431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18CEC"/>
                </a:solidFill>
                <a:sym typeface="+mn-ea"/>
              </a:rPr>
              <a:t>/</a:t>
            </a:r>
            <a:r>
              <a:rPr lang="en-US" altLang="zh-CN" dirty="0" err="1">
                <a:solidFill>
                  <a:srgbClr val="218CEC"/>
                </a:solidFill>
                <a:sym typeface="+mn-ea"/>
              </a:rPr>
              <a:t>kingdee_idy</a:t>
            </a:r>
            <a:r>
              <a:rPr lang="en-US" altLang="zh-CN" dirty="0">
                <a:solidFill>
                  <a:srgbClr val="218CEC"/>
                </a:solidFill>
                <a:sym typeface="+mn-ea"/>
              </a:rPr>
              <a:t>/trunk/</a:t>
            </a:r>
            <a:r>
              <a:rPr lang="en-US" altLang="zh-CN" dirty="0" err="1">
                <a:solidFill>
                  <a:srgbClr val="218CEC"/>
                </a:solidFill>
                <a:sym typeface="+mn-ea"/>
              </a:rPr>
              <a:t>idy</a:t>
            </a:r>
            <a:r>
              <a:rPr lang="en-US" altLang="zh-CN" dirty="0">
                <a:solidFill>
                  <a:srgbClr val="218CEC"/>
                </a:solidFill>
                <a:sym typeface="+mn-ea"/>
              </a:rPr>
              <a:t>-manual-patch</a:t>
            </a:r>
            <a:endParaRPr lang="en-US" altLang="zh-CN" dirty="0" smtClean="0">
              <a:solidFill>
                <a:srgbClr val="218CE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52995" y="5141595"/>
            <a:ext cx="4313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紧急补丁拉对应的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zip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</a:t>
            </a:r>
            <a:r>
              <a:rPr lang="zh-C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，进行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增量修复。</a:t>
            </a:r>
            <a:endParaRPr lang="zh-CN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发布流程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发版申请</a:t>
            </a:r>
          </a:p>
        </p:txBody>
      </p:sp>
      <p:sp>
        <p:nvSpPr>
          <p:cNvPr id="7" name="矩形 6"/>
          <p:cNvSpPr/>
          <p:nvPr/>
        </p:nvSpPr>
        <p:spPr>
          <a:xfrm>
            <a:off x="1608567" y="3218986"/>
            <a:ext cx="932506" cy="452673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拉线上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zip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92923" y="3218986"/>
            <a:ext cx="932506" cy="452673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解压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zip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08567" y="2281020"/>
            <a:ext cx="932506" cy="452673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拉线上标签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92923" y="2281020"/>
            <a:ext cx="932506" cy="452673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修复问题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32012" y="2281020"/>
            <a:ext cx="932506" cy="452673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编译生成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08567" y="4142438"/>
            <a:ext cx="932506" cy="452673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找到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Jar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92923" y="4142438"/>
            <a:ext cx="932506" cy="452673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替换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2012" y="4142438"/>
            <a:ext cx="932506" cy="452673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修改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MF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08567" y="5093053"/>
            <a:ext cx="932506" cy="452673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打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zip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92923" y="5093053"/>
            <a:ext cx="932506" cy="452673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SVN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直接箭头连接符 24"/>
          <p:cNvCxnSpPr>
            <a:stCxn id="13" idx="3"/>
            <a:endCxn id="17" idx="1"/>
          </p:cNvCxnSpPr>
          <p:nvPr/>
        </p:nvCxnSpPr>
        <p:spPr>
          <a:xfrm>
            <a:off x="2541073" y="2516882"/>
            <a:ext cx="651510" cy="0"/>
          </a:xfrm>
          <a:prstGeom prst="straightConnector1">
            <a:avLst/>
          </a:prstGeom>
          <a:ln w="12700">
            <a:solidFill>
              <a:srgbClr val="F37F0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3"/>
            <a:endCxn id="18" idx="1"/>
          </p:cNvCxnSpPr>
          <p:nvPr/>
        </p:nvCxnSpPr>
        <p:spPr>
          <a:xfrm>
            <a:off x="4125429" y="2516882"/>
            <a:ext cx="606425" cy="0"/>
          </a:xfrm>
          <a:prstGeom prst="straightConnector1">
            <a:avLst/>
          </a:prstGeom>
          <a:ln w="12700">
            <a:solidFill>
              <a:srgbClr val="F37F0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8" idx="3"/>
            <a:endCxn id="7" idx="1"/>
          </p:cNvCxnSpPr>
          <p:nvPr/>
        </p:nvCxnSpPr>
        <p:spPr>
          <a:xfrm flipH="1">
            <a:off x="1608455" y="2517140"/>
            <a:ext cx="4056380" cy="937895"/>
          </a:xfrm>
          <a:prstGeom prst="bentConnector5">
            <a:avLst>
              <a:gd name="adj1" fmla="val -5870"/>
              <a:gd name="adj2" fmla="val 49966"/>
              <a:gd name="adj3" fmla="val 105870"/>
            </a:avLst>
          </a:prstGeom>
          <a:ln w="12700">
            <a:solidFill>
              <a:srgbClr val="F37F0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3"/>
            <a:endCxn id="12" idx="1"/>
          </p:cNvCxnSpPr>
          <p:nvPr/>
        </p:nvCxnSpPr>
        <p:spPr>
          <a:xfrm>
            <a:off x="2541073" y="3454848"/>
            <a:ext cx="651510" cy="0"/>
          </a:xfrm>
          <a:prstGeom prst="straightConnector1">
            <a:avLst/>
          </a:prstGeom>
          <a:ln w="12700">
            <a:solidFill>
              <a:srgbClr val="F37F0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2" idx="3"/>
            <a:endCxn id="19" idx="1"/>
          </p:cNvCxnSpPr>
          <p:nvPr/>
        </p:nvCxnSpPr>
        <p:spPr>
          <a:xfrm flipH="1">
            <a:off x="1608455" y="3455035"/>
            <a:ext cx="2517140" cy="923925"/>
          </a:xfrm>
          <a:prstGeom prst="bentConnector5">
            <a:avLst>
              <a:gd name="adj1" fmla="val -9460"/>
              <a:gd name="adj2" fmla="val 49966"/>
              <a:gd name="adj3" fmla="val 109460"/>
            </a:avLst>
          </a:prstGeom>
          <a:ln w="12700">
            <a:solidFill>
              <a:srgbClr val="F37F0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9" idx="3"/>
            <a:endCxn id="20" idx="1"/>
          </p:cNvCxnSpPr>
          <p:nvPr/>
        </p:nvCxnSpPr>
        <p:spPr>
          <a:xfrm>
            <a:off x="2541073" y="4378935"/>
            <a:ext cx="651510" cy="0"/>
          </a:xfrm>
          <a:prstGeom prst="straightConnector1">
            <a:avLst/>
          </a:prstGeom>
          <a:ln w="12700">
            <a:solidFill>
              <a:srgbClr val="F37F0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0" idx="3"/>
            <a:endCxn id="21" idx="1"/>
          </p:cNvCxnSpPr>
          <p:nvPr/>
        </p:nvCxnSpPr>
        <p:spPr>
          <a:xfrm>
            <a:off x="4125429" y="4378935"/>
            <a:ext cx="606425" cy="0"/>
          </a:xfrm>
          <a:prstGeom prst="straightConnector1">
            <a:avLst/>
          </a:prstGeom>
          <a:ln w="12700">
            <a:solidFill>
              <a:srgbClr val="F37F0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1" idx="3"/>
            <a:endCxn id="23" idx="1"/>
          </p:cNvCxnSpPr>
          <p:nvPr/>
        </p:nvCxnSpPr>
        <p:spPr>
          <a:xfrm flipH="1">
            <a:off x="1608455" y="4378960"/>
            <a:ext cx="4056380" cy="950595"/>
          </a:xfrm>
          <a:prstGeom prst="bentConnector5">
            <a:avLst>
              <a:gd name="adj1" fmla="val -5870"/>
              <a:gd name="adj2" fmla="val 49967"/>
              <a:gd name="adj3" fmla="val 105870"/>
            </a:avLst>
          </a:prstGeom>
          <a:ln w="12700">
            <a:solidFill>
              <a:srgbClr val="F37F0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24" idx="1"/>
          </p:cNvCxnSpPr>
          <p:nvPr/>
        </p:nvCxnSpPr>
        <p:spPr>
          <a:xfrm>
            <a:off x="2541073" y="5329550"/>
            <a:ext cx="651510" cy="0"/>
          </a:xfrm>
          <a:prstGeom prst="straightConnector1">
            <a:avLst/>
          </a:prstGeom>
          <a:ln w="12700">
            <a:solidFill>
              <a:srgbClr val="F37F0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5"/>
          <p:cNvSpPr txBox="1"/>
          <p:nvPr/>
        </p:nvSpPr>
        <p:spPr>
          <a:xfrm>
            <a:off x="648265" y="228102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修复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8264" y="314843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Zip</a:t>
            </a:r>
            <a:r>
              <a:rPr lang="zh-CN" altLang="en-US" sz="1400" dirty="0" smtClean="0">
                <a:solidFill>
                  <a:schemeClr val="tx1"/>
                </a:solidFill>
              </a:rPr>
              <a:t>包</a:t>
            </a:r>
          </a:p>
        </p:txBody>
      </p:sp>
      <p:sp>
        <p:nvSpPr>
          <p:cNvPr id="33" name="TextBox 48"/>
          <p:cNvSpPr txBox="1"/>
          <p:nvPr/>
        </p:nvSpPr>
        <p:spPr>
          <a:xfrm>
            <a:off x="629272" y="41388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替换</a:t>
            </a:r>
          </a:p>
        </p:txBody>
      </p:sp>
      <p:sp>
        <p:nvSpPr>
          <p:cNvPr id="34" name="TextBox 49"/>
          <p:cNvSpPr txBox="1"/>
          <p:nvPr/>
        </p:nvSpPr>
        <p:spPr>
          <a:xfrm>
            <a:off x="616441" y="509305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打包</a:t>
            </a:r>
          </a:p>
        </p:txBody>
      </p:sp>
      <p:sp>
        <p:nvSpPr>
          <p:cNvPr id="53" name="矩形 52"/>
          <p:cNvSpPr/>
          <p:nvPr/>
        </p:nvSpPr>
        <p:spPr>
          <a:xfrm>
            <a:off x="7356733" y="1827861"/>
            <a:ext cx="932506" cy="452673"/>
          </a:xfrm>
          <a:prstGeom prst="rect">
            <a:avLst/>
          </a:prstGeom>
          <a:solidFill>
            <a:srgbClr val="609427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拉线上标签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元数据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941089" y="1827861"/>
            <a:ext cx="932506" cy="452673"/>
          </a:xfrm>
          <a:prstGeom prst="rect">
            <a:avLst/>
          </a:prstGeom>
          <a:solidFill>
            <a:srgbClr val="609427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复制目录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8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只是目录结构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480178" y="1827861"/>
            <a:ext cx="932506" cy="452673"/>
          </a:xfrm>
          <a:prstGeom prst="rect">
            <a:avLst/>
          </a:prstGeom>
          <a:solidFill>
            <a:srgbClr val="609427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修元数据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6" name="直接箭头连接符 55"/>
          <p:cNvCxnSpPr>
            <a:stCxn id="53" idx="3"/>
            <a:endCxn id="54" idx="1"/>
          </p:cNvCxnSpPr>
          <p:nvPr/>
        </p:nvCxnSpPr>
        <p:spPr>
          <a:xfrm>
            <a:off x="8289239" y="2054833"/>
            <a:ext cx="651510" cy="0"/>
          </a:xfrm>
          <a:prstGeom prst="straightConnector1">
            <a:avLst/>
          </a:prstGeom>
          <a:ln w="12700" cmpd="sng">
            <a:solidFill>
              <a:srgbClr val="218CEC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4" idx="3"/>
            <a:endCxn id="55" idx="1"/>
          </p:cNvCxnSpPr>
          <p:nvPr/>
        </p:nvCxnSpPr>
        <p:spPr>
          <a:xfrm>
            <a:off x="9873595" y="2054833"/>
            <a:ext cx="606425" cy="0"/>
          </a:xfrm>
          <a:prstGeom prst="straightConnector1">
            <a:avLst/>
          </a:prstGeom>
          <a:ln w="12700" cmpd="sng">
            <a:solidFill>
              <a:srgbClr val="218CEC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6733" y="2758428"/>
            <a:ext cx="932506" cy="452673"/>
          </a:xfrm>
          <a:prstGeom prst="rect">
            <a:avLst/>
          </a:prstGeom>
          <a:solidFill>
            <a:srgbClr val="609427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拷贝元数据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800" b="1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拷到对应目录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895822" y="2758428"/>
            <a:ext cx="932506" cy="452673"/>
          </a:xfrm>
          <a:prstGeom prst="rect">
            <a:avLst/>
          </a:prstGeom>
          <a:solidFill>
            <a:srgbClr val="609427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打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zip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480178" y="2758428"/>
            <a:ext cx="932506" cy="452673"/>
          </a:xfrm>
          <a:prstGeom prst="rect">
            <a:avLst/>
          </a:prstGeom>
          <a:solidFill>
            <a:srgbClr val="609427"/>
          </a:solidFill>
          <a:ln w="19050">
            <a:noFill/>
            <a:prstDash val="dash"/>
          </a:ln>
          <a:effectLst>
            <a:innerShdw blurRad="63500" dist="50800" dir="189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SVN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3" name="直接箭头连接符 62"/>
          <p:cNvCxnSpPr>
            <a:stCxn id="61" idx="3"/>
            <a:endCxn id="62" idx="1"/>
          </p:cNvCxnSpPr>
          <p:nvPr/>
        </p:nvCxnSpPr>
        <p:spPr>
          <a:xfrm>
            <a:off x="9828328" y="2985400"/>
            <a:ext cx="651510" cy="0"/>
          </a:xfrm>
          <a:prstGeom prst="straightConnector1">
            <a:avLst/>
          </a:prstGeom>
          <a:ln w="12700" cmpd="sng">
            <a:solidFill>
              <a:srgbClr val="218CEC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55" idx="3"/>
            <a:endCxn id="59" idx="1"/>
          </p:cNvCxnSpPr>
          <p:nvPr/>
        </p:nvCxnSpPr>
        <p:spPr>
          <a:xfrm flipH="1">
            <a:off x="7356475" y="2054860"/>
            <a:ext cx="4056380" cy="930275"/>
          </a:xfrm>
          <a:prstGeom prst="bentConnector5">
            <a:avLst>
              <a:gd name="adj1" fmla="val -5870"/>
              <a:gd name="adj2" fmla="val 49966"/>
              <a:gd name="adj3" fmla="val 105870"/>
            </a:avLst>
          </a:prstGeom>
          <a:ln w="12700" cmpd="sng">
            <a:solidFill>
              <a:srgbClr val="218CEC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3"/>
            <a:endCxn id="61" idx="1"/>
          </p:cNvCxnSpPr>
          <p:nvPr/>
        </p:nvCxnSpPr>
        <p:spPr>
          <a:xfrm>
            <a:off x="8289239" y="2985400"/>
            <a:ext cx="606425" cy="0"/>
          </a:xfrm>
          <a:prstGeom prst="straightConnector1">
            <a:avLst/>
          </a:prstGeom>
          <a:ln w="12700" cmpd="sng">
            <a:solidFill>
              <a:srgbClr val="218CEC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379298" y="4595402"/>
            <a:ext cx="932506" cy="452673"/>
          </a:xfrm>
          <a:prstGeom prst="rect">
            <a:avLst/>
          </a:prstGeom>
          <a:solidFill>
            <a:srgbClr val="F37F03"/>
          </a:solidFill>
          <a:ln w="19050">
            <a:noFill/>
            <a:prstDash val="dash"/>
          </a:ln>
          <a:effectLst>
            <a:innerShdw blurRad="63500" dist="50800" dir="18900000">
              <a:schemeClr val="accent6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拉线上标签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963654" y="4595402"/>
            <a:ext cx="932506" cy="452673"/>
          </a:xfrm>
          <a:prstGeom prst="rect">
            <a:avLst/>
          </a:prstGeom>
          <a:solidFill>
            <a:srgbClr val="F37F03"/>
          </a:solidFill>
          <a:ln w="19050">
            <a:noFill/>
            <a:prstDash val="dash"/>
          </a:ln>
          <a:effectLst>
            <a:innerShdw blurRad="63500" dist="50800" dir="18900000">
              <a:schemeClr val="accent6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修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502743" y="4595402"/>
            <a:ext cx="932506" cy="452673"/>
          </a:xfrm>
          <a:prstGeom prst="rect">
            <a:avLst/>
          </a:prstGeom>
          <a:solidFill>
            <a:srgbClr val="F37F03"/>
          </a:solidFill>
          <a:ln w="19050">
            <a:noFill/>
            <a:prstDash val="dash"/>
          </a:ln>
          <a:effectLst>
            <a:innerShdw blurRad="63500" dist="50800" dir="18900000">
              <a:schemeClr val="accent6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重命名</a:t>
            </a:r>
            <a:endParaRPr lang="en-US" altLang="zh-CN" sz="1000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en-US" altLang="zh-CN" sz="10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0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脚本</a:t>
            </a:r>
          </a:p>
        </p:txBody>
      </p:sp>
      <p:cxnSp>
        <p:nvCxnSpPr>
          <p:cNvPr id="73" name="直接箭头连接符 72"/>
          <p:cNvCxnSpPr>
            <a:stCxn id="70" idx="3"/>
            <a:endCxn id="71" idx="1"/>
          </p:cNvCxnSpPr>
          <p:nvPr/>
        </p:nvCxnSpPr>
        <p:spPr>
          <a:xfrm>
            <a:off x="8312439" y="4822374"/>
            <a:ext cx="651510" cy="0"/>
          </a:xfrm>
          <a:prstGeom prst="straightConnector1">
            <a:avLst/>
          </a:prstGeom>
          <a:ln w="12700" cmpd="sng">
            <a:solidFill>
              <a:srgbClr val="609427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1" idx="3"/>
            <a:endCxn id="72" idx="1"/>
          </p:cNvCxnSpPr>
          <p:nvPr/>
        </p:nvCxnSpPr>
        <p:spPr>
          <a:xfrm>
            <a:off x="9896160" y="4822374"/>
            <a:ext cx="606425" cy="0"/>
          </a:xfrm>
          <a:prstGeom prst="straightConnector1">
            <a:avLst/>
          </a:prstGeom>
          <a:ln w="12700" cmpd="sng">
            <a:solidFill>
              <a:srgbClr val="609427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379298" y="5525969"/>
            <a:ext cx="1018734" cy="452673"/>
          </a:xfrm>
          <a:prstGeom prst="rect">
            <a:avLst/>
          </a:prstGeom>
          <a:solidFill>
            <a:srgbClr val="F37F03"/>
          </a:solidFill>
          <a:ln w="19050">
            <a:noFill/>
            <a:prstDash val="dash"/>
          </a:ln>
          <a:effectLst>
            <a:innerShdw blurRad="63500" dist="50800" dir="18900000">
              <a:schemeClr val="accent6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拷贝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8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拷到对应目录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918387" y="5525969"/>
            <a:ext cx="932506" cy="452673"/>
          </a:xfrm>
          <a:prstGeom prst="rect">
            <a:avLst/>
          </a:prstGeom>
          <a:solidFill>
            <a:srgbClr val="F37F03"/>
          </a:solidFill>
          <a:ln w="19050">
            <a:noFill/>
            <a:prstDash val="dash"/>
          </a:ln>
          <a:effectLst>
            <a:innerShdw blurRad="63500" dist="50800" dir="18900000">
              <a:schemeClr val="accent6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打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zip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502743" y="5525969"/>
            <a:ext cx="932506" cy="452673"/>
          </a:xfrm>
          <a:prstGeom prst="rect">
            <a:avLst/>
          </a:prstGeom>
          <a:solidFill>
            <a:srgbClr val="F37F03"/>
          </a:solidFill>
          <a:ln w="19050">
            <a:noFill/>
            <a:prstDash val="dash"/>
          </a:ln>
          <a:effectLst>
            <a:innerShdw blurRad="63500" dist="50800" dir="18900000">
              <a:schemeClr val="accent6">
                <a:lumMod val="40000"/>
                <a:lumOff val="60000"/>
                <a:alpha val="5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SVN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8" name="直接箭头连接符 77"/>
          <p:cNvCxnSpPr>
            <a:stCxn id="76" idx="3"/>
            <a:endCxn id="77" idx="1"/>
          </p:cNvCxnSpPr>
          <p:nvPr/>
        </p:nvCxnSpPr>
        <p:spPr>
          <a:xfrm>
            <a:off x="9851528" y="5752306"/>
            <a:ext cx="651510" cy="0"/>
          </a:xfrm>
          <a:prstGeom prst="straightConnector1">
            <a:avLst/>
          </a:prstGeom>
          <a:ln w="12700" cmpd="sng">
            <a:solidFill>
              <a:srgbClr val="609427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72" idx="3"/>
            <a:endCxn id="75" idx="1"/>
          </p:cNvCxnSpPr>
          <p:nvPr/>
        </p:nvCxnSpPr>
        <p:spPr>
          <a:xfrm flipH="1">
            <a:off x="7379335" y="4822190"/>
            <a:ext cx="4056380" cy="930275"/>
          </a:xfrm>
          <a:prstGeom prst="bentConnector5">
            <a:avLst>
              <a:gd name="adj1" fmla="val -5870"/>
              <a:gd name="adj2" fmla="val 49966"/>
              <a:gd name="adj3" fmla="val 105870"/>
            </a:avLst>
          </a:prstGeom>
          <a:ln w="12700" cmpd="sng">
            <a:solidFill>
              <a:srgbClr val="609427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3"/>
            <a:endCxn id="76" idx="1"/>
          </p:cNvCxnSpPr>
          <p:nvPr/>
        </p:nvCxnSpPr>
        <p:spPr>
          <a:xfrm>
            <a:off x="8398032" y="5752306"/>
            <a:ext cx="520700" cy="0"/>
          </a:xfrm>
          <a:prstGeom prst="straightConnector1">
            <a:avLst/>
          </a:prstGeom>
          <a:ln w="12700" cmpd="sng">
            <a:solidFill>
              <a:srgbClr val="609427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环形箭头 35"/>
          <p:cNvSpPr/>
          <p:nvPr/>
        </p:nvSpPr>
        <p:spPr>
          <a:xfrm>
            <a:off x="3342620" y="3966774"/>
            <a:ext cx="633112" cy="325987"/>
          </a:xfrm>
          <a:prstGeom prst="circularArrow">
            <a:avLst/>
          </a:prstGeom>
          <a:solidFill>
            <a:srgbClr val="F37F03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环形箭头 57"/>
          <p:cNvSpPr/>
          <p:nvPr/>
        </p:nvSpPr>
        <p:spPr>
          <a:xfrm>
            <a:off x="7547738" y="2584490"/>
            <a:ext cx="633112" cy="325987"/>
          </a:xfrm>
          <a:prstGeom prst="circularArrow">
            <a:avLst/>
          </a:prstGeom>
          <a:solidFill>
            <a:srgbClr val="F37F03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环形箭头 59"/>
          <p:cNvSpPr/>
          <p:nvPr/>
        </p:nvSpPr>
        <p:spPr>
          <a:xfrm>
            <a:off x="7551240" y="5335816"/>
            <a:ext cx="633112" cy="325987"/>
          </a:xfrm>
          <a:prstGeom prst="circularArrow">
            <a:avLst/>
          </a:prstGeom>
          <a:solidFill>
            <a:srgbClr val="F37F03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575435" y="1168400"/>
            <a:ext cx="3435350" cy="450850"/>
            <a:chOff x="2717" y="1839"/>
            <a:chExt cx="5410" cy="710"/>
          </a:xfrm>
        </p:grpSpPr>
        <p:sp>
          <p:nvSpPr>
            <p:cNvPr id="66" name="矩形 65"/>
            <p:cNvSpPr/>
            <p:nvPr/>
          </p:nvSpPr>
          <p:spPr>
            <a:xfrm rot="5400000">
              <a:off x="5072" y="-239"/>
              <a:ext cx="710" cy="4867"/>
            </a:xfrm>
            <a:prstGeom prst="rect">
              <a:avLst/>
            </a:prstGeom>
            <a:solidFill>
              <a:srgbClr val="218CEC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直角三角形 67"/>
            <p:cNvSpPr/>
            <p:nvPr/>
          </p:nvSpPr>
          <p:spPr>
            <a:xfrm rot="2700000">
              <a:off x="7620" y="1938"/>
              <a:ext cx="502" cy="513"/>
            </a:xfrm>
            <a:prstGeom prst="rtTriangle">
              <a:avLst/>
            </a:prstGeom>
            <a:solidFill>
              <a:schemeClr val="bg1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直角三角形 68"/>
            <p:cNvSpPr/>
            <p:nvPr/>
          </p:nvSpPr>
          <p:spPr>
            <a:xfrm rot="13500000">
              <a:off x="2722" y="1938"/>
              <a:ext cx="502" cy="513"/>
            </a:xfrm>
            <a:prstGeom prst="rtTriangle">
              <a:avLst/>
            </a:prstGeom>
            <a:solidFill>
              <a:schemeClr val="bg1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60968" y="1209675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7708900" y="1165860"/>
            <a:ext cx="3435350" cy="450850"/>
            <a:chOff x="2717" y="1839"/>
            <a:chExt cx="5410" cy="710"/>
          </a:xfrm>
          <a:solidFill>
            <a:srgbClr val="609427"/>
          </a:solidFill>
        </p:grpSpPr>
        <p:sp>
          <p:nvSpPr>
            <p:cNvPr id="83" name="矩形 82"/>
            <p:cNvSpPr/>
            <p:nvPr/>
          </p:nvSpPr>
          <p:spPr>
            <a:xfrm rot="5400000">
              <a:off x="5072" y="-239"/>
              <a:ext cx="710" cy="4867"/>
            </a:xfrm>
            <a:prstGeom prst="rect">
              <a:avLst/>
            </a:prstGeom>
            <a:grpFill/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直角三角形 83"/>
            <p:cNvSpPr/>
            <p:nvPr/>
          </p:nvSpPr>
          <p:spPr>
            <a:xfrm rot="2700000">
              <a:off x="7620" y="1938"/>
              <a:ext cx="502" cy="513"/>
            </a:xfrm>
            <a:prstGeom prst="rtTriangle">
              <a:avLst/>
            </a:prstGeom>
            <a:solidFill>
              <a:schemeClr val="bg1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直角三角形 84"/>
            <p:cNvSpPr/>
            <p:nvPr/>
          </p:nvSpPr>
          <p:spPr>
            <a:xfrm rot="13500000">
              <a:off x="2722" y="1938"/>
              <a:ext cx="502" cy="513"/>
            </a:xfrm>
            <a:prstGeom prst="rtTriangle">
              <a:avLst/>
            </a:prstGeom>
            <a:solidFill>
              <a:schemeClr val="bg1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538808" y="1207807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制作元数据包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7708900" y="3841115"/>
            <a:ext cx="3435350" cy="450850"/>
            <a:chOff x="2717" y="1839"/>
            <a:chExt cx="5410" cy="710"/>
          </a:xfrm>
        </p:grpSpPr>
        <p:sp>
          <p:nvSpPr>
            <p:cNvPr id="87" name="矩形 86"/>
            <p:cNvSpPr/>
            <p:nvPr/>
          </p:nvSpPr>
          <p:spPr>
            <a:xfrm rot="5400000">
              <a:off x="5072" y="-239"/>
              <a:ext cx="710" cy="4867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直角三角形 87"/>
            <p:cNvSpPr/>
            <p:nvPr/>
          </p:nvSpPr>
          <p:spPr>
            <a:xfrm rot="2700000">
              <a:off x="7620" y="1938"/>
              <a:ext cx="502" cy="513"/>
            </a:xfrm>
            <a:prstGeom prst="rtTriangle">
              <a:avLst/>
            </a:prstGeom>
            <a:solidFill>
              <a:schemeClr val="bg1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直角三角形 88"/>
            <p:cNvSpPr/>
            <p:nvPr/>
          </p:nvSpPr>
          <p:spPr>
            <a:xfrm rot="13500000">
              <a:off x="2722" y="1938"/>
              <a:ext cx="502" cy="513"/>
            </a:xfrm>
            <a:prstGeom prst="rtTriangle">
              <a:avLst/>
            </a:prstGeom>
            <a:solidFill>
              <a:schemeClr val="bg1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465852" y="388264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制作</a:t>
            </a:r>
            <a:r>
              <a:rPr lang="en-US" altLang="zh-CN" dirty="0" smtClean="0">
                <a:solidFill>
                  <a:schemeClr val="bg1"/>
                </a:solidFill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</a:rPr>
              <a:t>脚本包：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98265" y="6189133"/>
            <a:ext cx="6011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</a:rPr>
              <a:t>SQL</a:t>
            </a:r>
            <a:r>
              <a:rPr lang="zh-CN" altLang="en-US" sz="1200" dirty="0" smtClean="0">
                <a:solidFill>
                  <a:srgbClr val="C00000"/>
                </a:solidFill>
              </a:rPr>
              <a:t>脚本命名规则：在原名上加</a:t>
            </a:r>
            <a:r>
              <a:rPr lang="en-US" altLang="zh-CN" sz="1200" dirty="0" smtClean="0">
                <a:solidFill>
                  <a:srgbClr val="C00000"/>
                </a:solidFill>
              </a:rPr>
              <a:t>”_${app}_${time}”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发布流程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紧急补丁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988716" y="1842380"/>
            <a:ext cx="4056380" cy="2976574"/>
            <a:chOff x="3751039" y="1469816"/>
            <a:chExt cx="4056380" cy="2976574"/>
          </a:xfrm>
        </p:grpSpPr>
        <p:sp>
          <p:nvSpPr>
            <p:cNvPr id="90" name="矩形 89"/>
            <p:cNvSpPr/>
            <p:nvPr/>
          </p:nvSpPr>
          <p:spPr>
            <a:xfrm>
              <a:off x="3751297" y="2131817"/>
              <a:ext cx="932506" cy="4526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3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修复问题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335653" y="2131817"/>
              <a:ext cx="932506" cy="4526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3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开发自测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6874742" y="2131817"/>
              <a:ext cx="932506" cy="4526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3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制作补丁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3" name="直接箭头连接符 92"/>
            <p:cNvCxnSpPr>
              <a:stCxn id="90" idx="3"/>
              <a:endCxn id="91" idx="1"/>
            </p:cNvCxnSpPr>
            <p:nvPr/>
          </p:nvCxnSpPr>
          <p:spPr>
            <a:xfrm>
              <a:off x="4683803" y="2358789"/>
              <a:ext cx="651510" cy="0"/>
            </a:xfrm>
            <a:prstGeom prst="straightConnector1">
              <a:avLst/>
            </a:prstGeom>
            <a:ln w="12700" cmpd="sng">
              <a:solidFill>
                <a:srgbClr val="218CEC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91" idx="3"/>
              <a:endCxn id="92" idx="1"/>
            </p:cNvCxnSpPr>
            <p:nvPr/>
          </p:nvCxnSpPr>
          <p:spPr>
            <a:xfrm>
              <a:off x="6268159" y="2358789"/>
              <a:ext cx="606425" cy="0"/>
            </a:xfrm>
            <a:prstGeom prst="straightConnector1">
              <a:avLst/>
            </a:prstGeom>
            <a:ln w="12700" cmpd="sng">
              <a:solidFill>
                <a:srgbClr val="218CEC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3751297" y="3062384"/>
              <a:ext cx="932506" cy="45267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3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部署预生产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90386" y="3062384"/>
              <a:ext cx="932506" cy="452673"/>
            </a:xfrm>
            <a:prstGeom prst="rect">
              <a:avLst/>
            </a:prstGeom>
            <a:solidFill>
              <a:srgbClr val="609427"/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3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测试验证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751039" y="3993717"/>
              <a:ext cx="932506" cy="45267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3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部署生产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9" name="肘形连接符 98"/>
            <p:cNvCxnSpPr>
              <a:stCxn id="92" idx="3"/>
              <a:endCxn id="95" idx="1"/>
            </p:cNvCxnSpPr>
            <p:nvPr/>
          </p:nvCxnSpPr>
          <p:spPr>
            <a:xfrm flipH="1">
              <a:off x="3751039" y="2358816"/>
              <a:ext cx="4056380" cy="930275"/>
            </a:xfrm>
            <a:prstGeom prst="bentConnector5">
              <a:avLst>
                <a:gd name="adj1" fmla="val -5870"/>
                <a:gd name="adj2" fmla="val 49966"/>
                <a:gd name="adj3" fmla="val 105870"/>
              </a:avLst>
            </a:prstGeom>
            <a:ln w="12700" cmpd="sng">
              <a:solidFill>
                <a:srgbClr val="218CEC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95" idx="3"/>
              <a:endCxn id="96" idx="1"/>
            </p:cNvCxnSpPr>
            <p:nvPr/>
          </p:nvCxnSpPr>
          <p:spPr>
            <a:xfrm>
              <a:off x="4683803" y="3289356"/>
              <a:ext cx="606425" cy="0"/>
            </a:xfrm>
            <a:prstGeom prst="straightConnector1">
              <a:avLst/>
            </a:prstGeom>
            <a:ln w="12700" cmpd="sng">
              <a:solidFill>
                <a:srgbClr val="218CEC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组合 101"/>
            <p:cNvGrpSpPr/>
            <p:nvPr/>
          </p:nvGrpSpPr>
          <p:grpSpPr>
            <a:xfrm>
              <a:off x="4103464" y="1469816"/>
              <a:ext cx="3435350" cy="450850"/>
              <a:chOff x="2717" y="1839"/>
              <a:chExt cx="5410" cy="710"/>
            </a:xfrm>
            <a:solidFill>
              <a:srgbClr val="609427"/>
            </a:solidFill>
          </p:grpSpPr>
          <p:sp>
            <p:nvSpPr>
              <p:cNvPr id="103" name="矩形 102"/>
              <p:cNvSpPr/>
              <p:nvPr/>
            </p:nvSpPr>
            <p:spPr>
              <a:xfrm rot="5400000">
                <a:off x="5072" y="-239"/>
                <a:ext cx="710" cy="4867"/>
              </a:xfrm>
              <a:prstGeom prst="rect">
                <a:avLst/>
              </a:prstGeom>
              <a:grpFill/>
              <a:ln w="19050">
                <a:noFill/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0">
                  <a:buFont typeface="Wingdings" panose="05000000000000000000" pitchFamily="2" charset="2"/>
                  <a:buNone/>
                </a:pPr>
                <a:endParaRPr lang="zh-CN" altLang="en-US" sz="1000" b="1" dirty="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" name="直角三角形 103"/>
              <p:cNvSpPr/>
              <p:nvPr/>
            </p:nvSpPr>
            <p:spPr>
              <a:xfrm rot="2700000">
                <a:off x="7620" y="1938"/>
                <a:ext cx="502" cy="513"/>
              </a:xfrm>
              <a:prstGeom prst="rtTriangle">
                <a:avLst/>
              </a:prstGeom>
              <a:solidFill>
                <a:schemeClr val="bg1"/>
              </a:solidFill>
              <a:ln w="19050">
                <a:noFill/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0">
                  <a:buFont typeface="Wingdings" panose="05000000000000000000" pitchFamily="2" charset="2"/>
                  <a:buNone/>
                </a:pPr>
                <a:endParaRPr lang="zh-CN" altLang="en-US" sz="1000" b="1" dirty="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5" name="直角三角形 104"/>
              <p:cNvSpPr/>
              <p:nvPr/>
            </p:nvSpPr>
            <p:spPr>
              <a:xfrm rot="13500000">
                <a:off x="2722" y="1938"/>
                <a:ext cx="502" cy="513"/>
              </a:xfrm>
              <a:prstGeom prst="rtTriangle">
                <a:avLst/>
              </a:prstGeom>
              <a:solidFill>
                <a:schemeClr val="bg1"/>
              </a:solidFill>
              <a:ln w="19050">
                <a:noFill/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0">
                  <a:buFont typeface="Wingdings" panose="05000000000000000000" pitchFamily="2" charset="2"/>
                  <a:buNone/>
                </a:pPr>
                <a:endParaRPr lang="zh-CN" altLang="en-US" sz="1000" b="1" dirty="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933372" y="1511763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紧急补丁发版流程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290228" y="3993716"/>
              <a:ext cx="932506" cy="452673"/>
            </a:xfrm>
            <a:prstGeom prst="rect">
              <a:avLst/>
            </a:prstGeom>
            <a:solidFill>
              <a:srgbClr val="609427"/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3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测试验证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9" name="肘形连接符 108"/>
            <p:cNvCxnSpPr>
              <a:stCxn id="96" idx="3"/>
              <a:endCxn id="97" idx="1"/>
            </p:cNvCxnSpPr>
            <p:nvPr/>
          </p:nvCxnSpPr>
          <p:spPr>
            <a:xfrm flipH="1">
              <a:off x="3751039" y="3288721"/>
              <a:ext cx="2471853" cy="931333"/>
            </a:xfrm>
            <a:prstGeom prst="bentConnector5">
              <a:avLst>
                <a:gd name="adj1" fmla="val -9248"/>
                <a:gd name="adj2" fmla="val 50000"/>
                <a:gd name="adj3" fmla="val 109248"/>
              </a:avLst>
            </a:prstGeom>
            <a:ln w="12700" cmpd="sng">
              <a:solidFill>
                <a:srgbClr val="218CEC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7" idx="3"/>
              <a:endCxn id="108" idx="1"/>
            </p:cNvCxnSpPr>
            <p:nvPr/>
          </p:nvCxnSpPr>
          <p:spPr>
            <a:xfrm flipV="1">
              <a:off x="4683545" y="4220053"/>
              <a:ext cx="60668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3988716" y="5687816"/>
            <a:ext cx="3356156" cy="226337"/>
            <a:chOff x="3988716" y="5687816"/>
            <a:chExt cx="3356156" cy="226337"/>
          </a:xfrm>
        </p:grpSpPr>
        <p:sp>
          <p:nvSpPr>
            <p:cNvPr id="110" name="矩形 109"/>
            <p:cNvSpPr/>
            <p:nvPr/>
          </p:nvSpPr>
          <p:spPr>
            <a:xfrm>
              <a:off x="3988716" y="5687817"/>
              <a:ext cx="795525" cy="2263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3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开发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283858" y="5687816"/>
              <a:ext cx="795525" cy="22633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3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部署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549347" y="5687817"/>
              <a:ext cx="795525" cy="226336"/>
            </a:xfrm>
            <a:prstGeom prst="rect">
              <a:avLst/>
            </a:prstGeom>
            <a:solidFill>
              <a:srgbClr val="609427"/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3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7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发布流程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补丁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日常补丁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702945" y="1197610"/>
            <a:ext cx="10744200" cy="4895850"/>
          </a:xfrm>
          <a:prstGeom prst="roundRect">
            <a:avLst/>
          </a:prstGeom>
          <a:solidFill>
            <a:srgbClr val="CAE6FB"/>
          </a:solidFill>
          <a:ln w="19050">
            <a:noFill/>
            <a:prstDash val="dash"/>
          </a:ln>
          <a:effectLst>
            <a:outerShdw blurRad="76200" dist="635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23900" y="1197610"/>
            <a:ext cx="10744200" cy="4895850"/>
          </a:xfrm>
          <a:prstGeom prst="roundRect">
            <a:avLst/>
          </a:prstGeom>
          <a:solidFill>
            <a:srgbClr val="CAE6FB"/>
          </a:solidFill>
          <a:ln w="19050">
            <a:noFill/>
            <a:prstDash val="dash"/>
          </a:ln>
          <a:effectLst>
            <a:outerShdw blurRad="76200" dist="635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98395" y="1959610"/>
            <a:ext cx="2123440" cy="1790700"/>
            <a:chOff x="3777" y="3371"/>
            <a:chExt cx="3344" cy="2820"/>
          </a:xfrm>
        </p:grpSpPr>
        <p:sp>
          <p:nvSpPr>
            <p:cNvPr id="4" name="六边形 3"/>
            <p:cNvSpPr/>
            <p:nvPr/>
          </p:nvSpPr>
          <p:spPr>
            <a:xfrm>
              <a:off x="3777" y="3371"/>
              <a:ext cx="3345" cy="2820"/>
            </a:xfrm>
            <a:prstGeom prst="hexagon">
              <a:avLst/>
            </a:prstGeom>
            <a:solidFill>
              <a:srgbClr val="218CEC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>
              <a:off x="3964" y="3529"/>
              <a:ext cx="2971" cy="2505"/>
            </a:xfrm>
            <a:prstGeom prst="hexagon">
              <a:avLst/>
            </a:prstGeom>
            <a:solidFill>
              <a:schemeClr val="bg1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13325" y="1959610"/>
            <a:ext cx="2123440" cy="1790700"/>
            <a:chOff x="3777" y="3371"/>
            <a:chExt cx="3344" cy="2820"/>
          </a:xfrm>
        </p:grpSpPr>
        <p:sp>
          <p:nvSpPr>
            <p:cNvPr id="8" name="六边形 7"/>
            <p:cNvSpPr/>
            <p:nvPr/>
          </p:nvSpPr>
          <p:spPr>
            <a:xfrm>
              <a:off x="3777" y="3371"/>
              <a:ext cx="3345" cy="2820"/>
            </a:xfrm>
            <a:prstGeom prst="hexagon">
              <a:avLst/>
            </a:prstGeom>
            <a:solidFill>
              <a:srgbClr val="EF5555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3964" y="3529"/>
              <a:ext cx="2971" cy="2505"/>
            </a:xfrm>
            <a:prstGeom prst="hexagon">
              <a:avLst/>
            </a:prstGeom>
            <a:solidFill>
              <a:schemeClr val="bg1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628255" y="1959610"/>
            <a:ext cx="2123440" cy="1790700"/>
            <a:chOff x="3777" y="3371"/>
            <a:chExt cx="3344" cy="2820"/>
          </a:xfrm>
        </p:grpSpPr>
        <p:sp>
          <p:nvSpPr>
            <p:cNvPr id="13" name="六边形 12"/>
            <p:cNvSpPr/>
            <p:nvPr/>
          </p:nvSpPr>
          <p:spPr>
            <a:xfrm>
              <a:off x="3777" y="3371"/>
              <a:ext cx="3345" cy="2820"/>
            </a:xfrm>
            <a:prstGeom prst="hexagon">
              <a:avLst/>
            </a:prstGeom>
            <a:solidFill>
              <a:srgbClr val="7030A0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964" y="3529"/>
              <a:ext cx="2971" cy="2505"/>
            </a:xfrm>
            <a:prstGeom prst="hexagon">
              <a:avLst/>
            </a:prstGeom>
            <a:solidFill>
              <a:schemeClr val="bg1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TextBox 12"/>
          <p:cNvSpPr txBox="1"/>
          <p:nvPr/>
        </p:nvSpPr>
        <p:spPr>
          <a:xfrm>
            <a:off x="2787650" y="2686050"/>
            <a:ext cx="13449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218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合并代</a:t>
            </a:r>
            <a:r>
              <a:rPr lang="en-US" altLang="zh-CN" sz="1600" dirty="0" smtClean="0">
                <a:solidFill>
                  <a:srgbClr val="218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PD-3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5402580" y="2686685"/>
            <a:ext cx="13449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发版日期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PD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8018145" y="2686685"/>
            <a:ext cx="13449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PD+3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2788285" y="1371600"/>
            <a:ext cx="134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218CEC"/>
                </a:solidFill>
                <a:latin typeface="+mj-lt"/>
                <a:ea typeface="微软雅黑" panose="020B0503020204020204" charset="-122"/>
                <a:cs typeface="+mj-lt"/>
              </a:rPr>
              <a:t>01</a:t>
            </a:r>
          </a:p>
        </p:txBody>
      </p:sp>
      <p:sp>
        <p:nvSpPr>
          <p:cNvPr id="19" name="TextBox 12"/>
          <p:cNvSpPr txBox="1"/>
          <p:nvPr/>
        </p:nvSpPr>
        <p:spPr>
          <a:xfrm>
            <a:off x="5402580" y="1371600"/>
            <a:ext cx="134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F5555"/>
                </a:solidFill>
                <a:latin typeface="+mj-lt"/>
                <a:ea typeface="微软雅黑" panose="020B0503020204020204" charset="-122"/>
                <a:cs typeface="+mj-lt"/>
              </a:rPr>
              <a:t>02</a:t>
            </a:r>
          </a:p>
        </p:txBody>
      </p:sp>
      <p:sp>
        <p:nvSpPr>
          <p:cNvPr id="20" name="TextBox 12"/>
          <p:cNvSpPr txBox="1"/>
          <p:nvPr/>
        </p:nvSpPr>
        <p:spPr>
          <a:xfrm>
            <a:off x="8017510" y="1371600"/>
            <a:ext cx="134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  <a:latin typeface="+mj-lt"/>
                <a:ea typeface="微软雅黑" panose="020B0503020204020204" charset="-122"/>
                <a:cs typeface="+mj-lt"/>
              </a:rPr>
              <a:t>03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446020" y="4107815"/>
            <a:ext cx="7353300" cy="158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开发过程与功能开发相同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tx1"/>
                </a:solidFill>
              </a:rPr>
              <a:t>      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补丁命名规则：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mp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_${app}_${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ver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}_${date},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mp_base_V2.0_200515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版本规则：主版本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小版本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构建版本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修正版本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r>
              <a:rPr lang="en-US" altLang="zh-CN" sz="900" dirty="0">
                <a:sym typeface="+mn-ea"/>
              </a:rPr>
              <a:t> </a:t>
            </a:r>
            <a:r>
              <a:rPr lang="en-US" altLang="zh-CN" sz="1600" dirty="0">
                <a:sym typeface="+mn-ea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合并后回滚策略：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无大BUG，无中BUG，小BUG不超过3个；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70"/>
          <p:cNvSpPr/>
          <p:nvPr/>
        </p:nvSpPr>
        <p:spPr>
          <a:xfrm>
            <a:off x="2036445" y="1719580"/>
            <a:ext cx="3054985" cy="4084320"/>
          </a:xfrm>
          <a:prstGeom prst="rect">
            <a:avLst/>
          </a:prstGeom>
          <a:solidFill>
            <a:srgbClr val="00B0F0"/>
          </a:solidFill>
          <a:ln w="19050"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矩形 74"/>
          <p:cNvSpPr/>
          <p:nvPr/>
        </p:nvSpPr>
        <p:spPr>
          <a:xfrm rot="5400000">
            <a:off x="1728470" y="4126865"/>
            <a:ext cx="19926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625850" y="2306955"/>
            <a:ext cx="6177915" cy="604520"/>
            <a:chOff x="5710" y="2853"/>
            <a:chExt cx="9729" cy="952"/>
          </a:xfrm>
        </p:grpSpPr>
        <p:sp>
          <p:nvSpPr>
            <p:cNvPr id="13" name="五边形 5"/>
            <p:cNvSpPr/>
            <p:nvPr/>
          </p:nvSpPr>
          <p:spPr>
            <a:xfrm>
              <a:off x="5710" y="2861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01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22" name="组合 1"/>
            <p:cNvGrpSpPr/>
            <p:nvPr/>
          </p:nvGrpSpPr>
          <p:grpSpPr>
            <a:xfrm>
              <a:off x="8729" y="2853"/>
              <a:ext cx="6710" cy="952"/>
              <a:chOff x="4626409" y="1342398"/>
              <a:chExt cx="5437832" cy="706393"/>
            </a:xfrm>
          </p:grpSpPr>
          <p:sp>
            <p:nvSpPr>
              <p:cNvPr id="23" name="任意多边形 6"/>
              <p:cNvSpPr/>
              <p:nvPr/>
            </p:nvSpPr>
            <p:spPr>
              <a:xfrm>
                <a:off x="4626409" y="1342398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文本框 18"/>
              <p:cNvSpPr txBox="1"/>
              <p:nvPr/>
            </p:nvSpPr>
            <p:spPr>
              <a:xfrm>
                <a:off x="5532444" y="1427729"/>
                <a:ext cx="4075538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DEVOPS整体流程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3625850" y="3131820"/>
            <a:ext cx="6177280" cy="604520"/>
            <a:chOff x="5710" y="4085"/>
            <a:chExt cx="9728" cy="952"/>
          </a:xfrm>
        </p:grpSpPr>
        <p:sp>
          <p:nvSpPr>
            <p:cNvPr id="26" name="五边形 5"/>
            <p:cNvSpPr/>
            <p:nvPr/>
          </p:nvSpPr>
          <p:spPr>
            <a:xfrm>
              <a:off x="5710" y="4088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27" name="组合 4"/>
            <p:cNvGrpSpPr/>
            <p:nvPr/>
          </p:nvGrpSpPr>
          <p:grpSpPr>
            <a:xfrm>
              <a:off x="8742" y="4085"/>
              <a:ext cx="6697" cy="952"/>
              <a:chOff x="4635064" y="2212422"/>
              <a:chExt cx="5437832" cy="706393"/>
            </a:xfrm>
          </p:grpSpPr>
          <p:sp>
            <p:nvSpPr>
              <p:cNvPr id="28" name="任意多边形 6"/>
              <p:cNvSpPr/>
              <p:nvPr/>
            </p:nvSpPr>
            <p:spPr>
              <a:xfrm>
                <a:off x="4635064" y="2212422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文本框 18"/>
              <p:cNvSpPr txBox="1"/>
              <p:nvPr/>
            </p:nvSpPr>
            <p:spPr>
              <a:xfrm>
                <a:off x="5532302" y="2298495"/>
                <a:ext cx="4207682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开发、测试过程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625850" y="3956685"/>
            <a:ext cx="6177280" cy="598805"/>
            <a:chOff x="5710" y="5316"/>
            <a:chExt cx="9728" cy="943"/>
          </a:xfrm>
        </p:grpSpPr>
        <p:sp>
          <p:nvSpPr>
            <p:cNvPr id="31" name="五边形 5"/>
            <p:cNvSpPr/>
            <p:nvPr/>
          </p:nvSpPr>
          <p:spPr>
            <a:xfrm>
              <a:off x="5710" y="5316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32" name="组合 10"/>
            <p:cNvGrpSpPr/>
            <p:nvPr/>
          </p:nvGrpSpPr>
          <p:grpSpPr>
            <a:xfrm>
              <a:off x="8774" y="5317"/>
              <a:ext cx="6665" cy="942"/>
              <a:chOff x="4656189" y="3126234"/>
              <a:chExt cx="5437832" cy="699397"/>
            </a:xfrm>
          </p:grpSpPr>
          <p:sp>
            <p:nvSpPr>
              <p:cNvPr id="33" name="任意多边形 6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发布、部署过程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文本框 18"/>
          <p:cNvSpPr txBox="1"/>
          <p:nvPr/>
        </p:nvSpPr>
        <p:spPr>
          <a:xfrm>
            <a:off x="2242185" y="2491740"/>
            <a:ext cx="10337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dist" defTabSz="914400">
              <a:buClrTx/>
              <a:buSzTx/>
              <a:buFontTx/>
              <a:buNone/>
            </a:pPr>
            <a:r>
              <a:rPr kumimoji="0" lang="zh-CN" altLang="en-US" sz="3200" b="1" kern="1200" cap="none" spc="0" normalizeH="0" baseline="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目录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625850" y="4754880"/>
            <a:ext cx="6177280" cy="598805"/>
            <a:chOff x="5687" y="8029"/>
            <a:chExt cx="9728" cy="943"/>
          </a:xfrm>
        </p:grpSpPr>
        <p:sp>
          <p:nvSpPr>
            <p:cNvPr id="37" name="五边形 5"/>
            <p:cNvSpPr/>
            <p:nvPr/>
          </p:nvSpPr>
          <p:spPr>
            <a:xfrm>
              <a:off x="5687" y="8029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04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8751" y="8030"/>
              <a:ext cx="6665" cy="942"/>
              <a:chOff x="4656189" y="3126234"/>
              <a:chExt cx="5437832" cy="699397"/>
            </a:xfrm>
          </p:grpSpPr>
          <p:sp>
            <p:nvSpPr>
              <p:cNvPr id="39" name="任意多边形 38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事件管理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事件管理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事件管理过程定义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1475" y="1585595"/>
            <a:ext cx="2482850" cy="1936115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质量事故</a:t>
            </a:r>
          </a:p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直角三角形 3"/>
          <p:cNvSpPr/>
          <p:nvPr/>
        </p:nvSpPr>
        <p:spPr>
          <a:xfrm rot="13500000">
            <a:off x="2566670" y="2270760"/>
            <a:ext cx="565150" cy="565150"/>
          </a:xfrm>
          <a:prstGeom prst="rtTriangle">
            <a:avLst/>
          </a:prstGeom>
          <a:solidFill>
            <a:srgbClr val="218CEC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5675" y="1585595"/>
            <a:ext cx="8003540" cy="1936115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2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10800000">
            <a:off x="409575" y="3790315"/>
            <a:ext cx="11127740" cy="1935480"/>
            <a:chOff x="645" y="5969"/>
            <a:chExt cx="17524" cy="3048"/>
          </a:xfrm>
        </p:grpSpPr>
        <p:sp>
          <p:nvSpPr>
            <p:cNvPr id="7" name="矩形 6"/>
            <p:cNvSpPr/>
            <p:nvPr/>
          </p:nvSpPr>
          <p:spPr>
            <a:xfrm>
              <a:off x="645" y="5969"/>
              <a:ext cx="3910" cy="3049"/>
            </a:xfrm>
            <a:prstGeom prst="rect">
              <a:avLst/>
            </a:prstGeom>
            <a:solidFill>
              <a:srgbClr val="218CEC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rot="13500000">
              <a:off x="4102" y="7048"/>
              <a:ext cx="890" cy="890"/>
            </a:xfrm>
            <a:prstGeom prst="rtTriangle">
              <a:avLst/>
            </a:prstGeom>
            <a:solidFill>
              <a:srgbClr val="218CEC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65" y="5969"/>
              <a:ext cx="12604" cy="3049"/>
            </a:xfrm>
            <a:prstGeom prst="rect">
              <a:avLst/>
            </a:prstGeom>
            <a:solidFill>
              <a:srgbClr val="218CEC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509760" y="4343400"/>
            <a:ext cx="1572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质量事故</a:t>
            </a:r>
          </a:p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责任方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5790" y="4019550"/>
            <a:ext cx="76104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引发质量事故的来源不同，责任方分为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IT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运维、研发 及第三方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1.IT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运维责任：主要包括业务运维人员操作不当、运维工作缺陷、设备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、外 部攻击、内部网络中断等。 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研发责任：主要包括产品功能设计缺陷、程序错误或缺陷、性能缺陷等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第三方责任：主要指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IaaS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供应商、网络供应商、第三方系统或接口等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。第 三方责任需能对第三方进行追责，并制定后续预防性措施，否则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视同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IT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运维责任或研 发责任。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92525" y="2230755"/>
            <a:ext cx="7610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部署在生产环境的公有云产品，在一定比例或范围的客户中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，出现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全部或部分核心功能访问中断、操作中断、或性能严重下降导致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 法正常开展的事件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90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事件管理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事件分级管理办法定义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705100" y="1608455"/>
          <a:ext cx="681545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1121410"/>
                <a:gridCol w="1341755"/>
                <a:gridCol w="1477010"/>
                <a:gridCol w="145669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影响客户比例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定级标准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1000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受影响客户比例在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20%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（含）以上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质量事故级别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（含）小时以上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（含）到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分钟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15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（含）到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30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分钟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一级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二级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6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6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三级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受影响客户数比例在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20%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以下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质量事故级别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（含）小时以上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（含）到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小时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30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（含）到</a:t>
                      </a:r>
                      <a:r>
                        <a:rPr lang="en-US" altLang="zh-CN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60</a:t>
                      </a: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分钟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一级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二级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6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6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218CEC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三级</a:t>
                      </a: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CAE6FB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45745" y="1868805"/>
            <a:ext cx="2300605" cy="3441700"/>
          </a:xfrm>
          <a:prstGeom prst="rect">
            <a:avLst/>
          </a:prstGeom>
          <a:solidFill>
            <a:srgbClr val="EF5555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质量事故定级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标准</a:t>
            </a:r>
          </a:p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</a:p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云产品一旦由于事故发生而中断服务，将导致大量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业务运营受到影响。因 此以受影响的客户范围及事故中断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时间长度进行事故定级。 受影响客户定义：原则上事故发生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所在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服务器上部署的客户即为受影响客户。如有充 分可信的系统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日志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统计实际受影响的客户数，则以系统日志为准。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58350" y="1868805"/>
            <a:ext cx="2300605" cy="3441700"/>
          </a:xfrm>
          <a:prstGeom prst="rect">
            <a:avLst/>
          </a:prstGeom>
          <a:solidFill>
            <a:srgbClr val="EF5555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中断服务时长定义</a:t>
            </a:r>
          </a:p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中断开始时间以系统监控显示中断时间或客户反馈中断时间中较 早的为准；中断恢复时间为系统监控显示恢复稳定后的时间。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矩形 70"/>
          <p:cNvSpPr/>
          <p:nvPr/>
        </p:nvSpPr>
        <p:spPr>
          <a:xfrm>
            <a:off x="2036445" y="1719580"/>
            <a:ext cx="3054985" cy="4084320"/>
          </a:xfrm>
          <a:prstGeom prst="rect">
            <a:avLst/>
          </a:prstGeom>
          <a:solidFill>
            <a:srgbClr val="00B0F0"/>
          </a:solidFill>
          <a:ln w="19050"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48759" name="矩形 74"/>
          <p:cNvSpPr/>
          <p:nvPr/>
        </p:nvSpPr>
        <p:spPr>
          <a:xfrm rot="5400000">
            <a:off x="1728470" y="4126865"/>
            <a:ext cx="19926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59175" y="2268855"/>
            <a:ext cx="6177915" cy="604520"/>
            <a:chOff x="5710" y="2853"/>
            <a:chExt cx="9729" cy="952"/>
          </a:xfrm>
        </p:grpSpPr>
        <p:sp>
          <p:nvSpPr>
            <p:cNvPr id="1048757" name="五边形 5"/>
            <p:cNvSpPr/>
            <p:nvPr/>
          </p:nvSpPr>
          <p:spPr>
            <a:xfrm>
              <a:off x="5710" y="2861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5" name="组合 1"/>
            <p:cNvGrpSpPr/>
            <p:nvPr/>
          </p:nvGrpSpPr>
          <p:grpSpPr>
            <a:xfrm>
              <a:off x="8729" y="2853"/>
              <a:ext cx="6710" cy="952"/>
              <a:chOff x="4626409" y="1342398"/>
              <a:chExt cx="5437832" cy="706393"/>
            </a:xfrm>
          </p:grpSpPr>
          <p:sp>
            <p:nvSpPr>
              <p:cNvPr id="1048764" name="任意多边形 6"/>
              <p:cNvSpPr/>
              <p:nvPr/>
            </p:nvSpPr>
            <p:spPr>
              <a:xfrm>
                <a:off x="4626409" y="1342398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65" name="文本框 18"/>
              <p:cNvSpPr txBox="1"/>
              <p:nvPr/>
            </p:nvSpPr>
            <p:spPr>
              <a:xfrm>
                <a:off x="5532444" y="1427729"/>
                <a:ext cx="4075538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DEVOPS整体流程</a:t>
                </a:r>
                <a:endParaRPr kumimoji="0" lang="zh-CN" altLang="en-US" b="1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3559175" y="3093720"/>
            <a:ext cx="6177280" cy="604520"/>
            <a:chOff x="5710" y="4085"/>
            <a:chExt cx="9728" cy="952"/>
          </a:xfrm>
        </p:grpSpPr>
        <p:sp>
          <p:nvSpPr>
            <p:cNvPr id="1048760" name="五边形 5"/>
            <p:cNvSpPr/>
            <p:nvPr/>
          </p:nvSpPr>
          <p:spPr>
            <a:xfrm>
              <a:off x="5710" y="4088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6" name="组合 4"/>
            <p:cNvGrpSpPr/>
            <p:nvPr/>
          </p:nvGrpSpPr>
          <p:grpSpPr>
            <a:xfrm>
              <a:off x="8742" y="4085"/>
              <a:ext cx="6697" cy="952"/>
              <a:chOff x="4635064" y="2212422"/>
              <a:chExt cx="5437832" cy="706393"/>
            </a:xfrm>
          </p:grpSpPr>
          <p:sp>
            <p:nvSpPr>
              <p:cNvPr id="1048766" name="任意多边形 6"/>
              <p:cNvSpPr/>
              <p:nvPr/>
            </p:nvSpPr>
            <p:spPr>
              <a:xfrm>
                <a:off x="4635064" y="2212422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67" name="文本框 18"/>
              <p:cNvSpPr txBox="1"/>
              <p:nvPr/>
            </p:nvSpPr>
            <p:spPr>
              <a:xfrm>
                <a:off x="5532302" y="2298495"/>
                <a:ext cx="4207682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开发、测试过程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559175" y="3918585"/>
            <a:ext cx="6177280" cy="598805"/>
            <a:chOff x="5710" y="5316"/>
            <a:chExt cx="9728" cy="943"/>
          </a:xfrm>
        </p:grpSpPr>
        <p:sp>
          <p:nvSpPr>
            <p:cNvPr id="1048761" name="五边形 5"/>
            <p:cNvSpPr/>
            <p:nvPr/>
          </p:nvSpPr>
          <p:spPr>
            <a:xfrm>
              <a:off x="5710" y="5316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9" name="组合 10"/>
            <p:cNvGrpSpPr/>
            <p:nvPr/>
          </p:nvGrpSpPr>
          <p:grpSpPr>
            <a:xfrm>
              <a:off x="8774" y="5317"/>
              <a:ext cx="6665" cy="942"/>
              <a:chOff x="4656189" y="3126234"/>
              <a:chExt cx="5437832" cy="699397"/>
            </a:xfrm>
          </p:grpSpPr>
          <p:sp>
            <p:nvSpPr>
              <p:cNvPr id="1048770" name="任意多边形 6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71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发布、部署过程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70" name="文本框 18"/>
          <p:cNvSpPr txBox="1"/>
          <p:nvPr/>
        </p:nvSpPr>
        <p:spPr>
          <a:xfrm>
            <a:off x="2242185" y="2491740"/>
            <a:ext cx="10337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dist" defTabSz="914400">
              <a:buClrTx/>
              <a:buSzTx/>
              <a:buFontTx/>
              <a:buNone/>
            </a:pPr>
            <a:r>
              <a:rPr kumimoji="0" lang="zh-CN" altLang="en-US" sz="3200" b="1" kern="1200" cap="none" spc="0" normalizeH="0" baseline="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559175" y="4737735"/>
            <a:ext cx="6177280" cy="598805"/>
            <a:chOff x="5710" y="6648"/>
            <a:chExt cx="9728" cy="943"/>
          </a:xfrm>
        </p:grpSpPr>
        <p:sp>
          <p:nvSpPr>
            <p:cNvPr id="3" name="五边形 5"/>
            <p:cNvSpPr/>
            <p:nvPr/>
          </p:nvSpPr>
          <p:spPr>
            <a:xfrm>
              <a:off x="5710" y="6648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4" name="组合 10"/>
            <p:cNvGrpSpPr/>
            <p:nvPr/>
          </p:nvGrpSpPr>
          <p:grpSpPr>
            <a:xfrm>
              <a:off x="8774" y="6649"/>
              <a:ext cx="6665" cy="942"/>
              <a:chOff x="4656189" y="3126234"/>
              <a:chExt cx="5437832" cy="699397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kumimoji="0" lang="zh-CN" altLang="en-US" b="1" kern="1200" cap="none" spc="0" normalizeH="0" baseline="0" noProof="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应用价值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90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事件管理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事故记录模板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16318" y="1116330"/>
            <a:ext cx="10256520" cy="1112520"/>
            <a:chOff x="1186" y="1638"/>
            <a:chExt cx="16152" cy="175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" y="1794"/>
              <a:ext cx="15851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任意多边形 10"/>
            <p:cNvSpPr/>
            <p:nvPr/>
          </p:nvSpPr>
          <p:spPr>
            <a:xfrm>
              <a:off x="1186" y="1638"/>
              <a:ext cx="16152" cy="17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52" h="1753">
                  <a:moveTo>
                    <a:pt x="151" y="156"/>
                  </a:moveTo>
                  <a:lnTo>
                    <a:pt x="151" y="1597"/>
                  </a:lnTo>
                  <a:lnTo>
                    <a:pt x="16002" y="1597"/>
                  </a:lnTo>
                  <a:lnTo>
                    <a:pt x="16002" y="156"/>
                  </a:lnTo>
                  <a:lnTo>
                    <a:pt x="151" y="156"/>
                  </a:lnTo>
                  <a:close/>
                  <a:moveTo>
                    <a:pt x="0" y="0"/>
                  </a:moveTo>
                  <a:lnTo>
                    <a:pt x="16152" y="0"/>
                  </a:lnTo>
                  <a:lnTo>
                    <a:pt x="16152" y="1753"/>
                  </a:lnTo>
                  <a:lnTo>
                    <a:pt x="0" y="1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5555"/>
            </a:solidFill>
            <a:ln w="19050"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30630" y="2347595"/>
            <a:ext cx="9827895" cy="3868420"/>
            <a:chOff x="1575" y="3577"/>
            <a:chExt cx="15477" cy="6092"/>
          </a:xfrm>
        </p:grpSpPr>
        <p:grpSp>
          <p:nvGrpSpPr>
            <p:cNvPr id="8" name="组合 7"/>
            <p:cNvGrpSpPr/>
            <p:nvPr/>
          </p:nvGrpSpPr>
          <p:grpSpPr>
            <a:xfrm>
              <a:off x="1575" y="3577"/>
              <a:ext cx="7402" cy="6092"/>
              <a:chOff x="5910" y="1948"/>
              <a:chExt cx="7402" cy="6092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6" y="2136"/>
                <a:ext cx="6970" cy="56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任意多边形 4"/>
              <p:cNvSpPr/>
              <p:nvPr/>
            </p:nvSpPr>
            <p:spPr>
              <a:xfrm>
                <a:off x="5910" y="1948"/>
                <a:ext cx="7402" cy="6093"/>
              </a:xfrm>
              <a:custGeom>
                <a:avLst/>
                <a:gdLst>
                  <a:gd name="adj" fmla="val 6118"/>
                  <a:gd name="a" fmla="pin 0 adj 50000"/>
                  <a:gd name="x1" fmla="*/ ss a 100000"/>
                  <a:gd name="x2" fmla="+- r 0 x1"/>
                  <a:gd name="y2" fmla="+- b 0 x1"/>
                  <a:gd name="il" fmla="*/ x1 29289 100000"/>
                  <a:gd name="ir" fmla="+- r 0 il"/>
                  <a:gd name="ib" fmla="+- b 0 il"/>
                </a:gdLst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73" h="7633">
                    <a:moveTo>
                      <a:pt x="271" y="265"/>
                    </a:moveTo>
                    <a:lnTo>
                      <a:pt x="271" y="7368"/>
                    </a:lnTo>
                    <a:lnTo>
                      <a:pt x="9002" y="7368"/>
                    </a:lnTo>
                    <a:lnTo>
                      <a:pt x="9002" y="265"/>
                    </a:lnTo>
                    <a:lnTo>
                      <a:pt x="271" y="265"/>
                    </a:lnTo>
                    <a:close/>
                    <a:moveTo>
                      <a:pt x="467" y="0"/>
                    </a:moveTo>
                    <a:lnTo>
                      <a:pt x="8806" y="0"/>
                    </a:lnTo>
                    <a:cubicBezTo>
                      <a:pt x="9064" y="0"/>
                      <a:pt x="9273" y="209"/>
                      <a:pt x="9273" y="467"/>
                    </a:cubicBezTo>
                    <a:lnTo>
                      <a:pt x="9273" y="7166"/>
                    </a:lnTo>
                    <a:cubicBezTo>
                      <a:pt x="9273" y="7424"/>
                      <a:pt x="9064" y="7633"/>
                      <a:pt x="8806" y="7633"/>
                    </a:cubicBezTo>
                    <a:lnTo>
                      <a:pt x="467" y="7633"/>
                    </a:lnTo>
                    <a:cubicBezTo>
                      <a:pt x="209" y="7633"/>
                      <a:pt x="0" y="7424"/>
                      <a:pt x="0" y="7166"/>
                    </a:cubicBezTo>
                    <a:lnTo>
                      <a:pt x="0" y="467"/>
                    </a:lnTo>
                    <a:cubicBezTo>
                      <a:pt x="0" y="209"/>
                      <a:pt x="209" y="0"/>
                      <a:pt x="467" y="0"/>
                    </a:cubicBezTo>
                    <a:close/>
                  </a:path>
                </a:pathLst>
              </a:custGeom>
              <a:solidFill>
                <a:srgbClr val="218CEC"/>
              </a:solidFill>
              <a:ln w="19050">
                <a:noFill/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indent="0">
                  <a:buFont typeface="Wingdings" panose="05000000000000000000" pitchFamily="2" charset="2"/>
                  <a:buNone/>
                </a:pPr>
                <a:endParaRPr lang="zh-CN" altLang="en-US" sz="1000" b="1" dirty="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9650" y="3577"/>
              <a:ext cx="7402" cy="6092"/>
              <a:chOff x="9785" y="3653"/>
              <a:chExt cx="7402" cy="6092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9785" y="3653"/>
                <a:ext cx="7402" cy="6093"/>
              </a:xfrm>
              <a:custGeom>
                <a:avLst/>
                <a:gdLst>
                  <a:gd name="adj" fmla="val 6118"/>
                  <a:gd name="a" fmla="pin 0 adj 50000"/>
                  <a:gd name="x1" fmla="*/ ss a 100000"/>
                  <a:gd name="x2" fmla="+- r 0 x1"/>
                  <a:gd name="y2" fmla="+- b 0 x1"/>
                  <a:gd name="il" fmla="*/ x1 29289 100000"/>
                  <a:gd name="ir" fmla="+- r 0 il"/>
                  <a:gd name="ib" fmla="+- b 0 il"/>
                </a:gdLst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73" h="7633">
                    <a:moveTo>
                      <a:pt x="271" y="265"/>
                    </a:moveTo>
                    <a:lnTo>
                      <a:pt x="271" y="7368"/>
                    </a:lnTo>
                    <a:lnTo>
                      <a:pt x="9002" y="7368"/>
                    </a:lnTo>
                    <a:lnTo>
                      <a:pt x="9002" y="265"/>
                    </a:lnTo>
                    <a:lnTo>
                      <a:pt x="271" y="265"/>
                    </a:lnTo>
                    <a:close/>
                    <a:moveTo>
                      <a:pt x="467" y="0"/>
                    </a:moveTo>
                    <a:lnTo>
                      <a:pt x="8806" y="0"/>
                    </a:lnTo>
                    <a:cubicBezTo>
                      <a:pt x="9064" y="0"/>
                      <a:pt x="9273" y="209"/>
                      <a:pt x="9273" y="467"/>
                    </a:cubicBezTo>
                    <a:lnTo>
                      <a:pt x="9273" y="7166"/>
                    </a:lnTo>
                    <a:cubicBezTo>
                      <a:pt x="9273" y="7424"/>
                      <a:pt x="9064" y="7633"/>
                      <a:pt x="8806" y="7633"/>
                    </a:cubicBezTo>
                    <a:lnTo>
                      <a:pt x="467" y="7633"/>
                    </a:lnTo>
                    <a:cubicBezTo>
                      <a:pt x="209" y="7633"/>
                      <a:pt x="0" y="7424"/>
                      <a:pt x="0" y="7166"/>
                    </a:cubicBezTo>
                    <a:lnTo>
                      <a:pt x="0" y="467"/>
                    </a:lnTo>
                    <a:cubicBezTo>
                      <a:pt x="0" y="209"/>
                      <a:pt x="209" y="0"/>
                      <a:pt x="467" y="0"/>
                    </a:cubicBezTo>
                    <a:close/>
                  </a:path>
                </a:pathLst>
              </a:custGeom>
              <a:solidFill>
                <a:srgbClr val="218CEC"/>
              </a:solidFill>
              <a:ln w="19050">
                <a:noFill/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indent="0">
                  <a:buFont typeface="Wingdings" panose="05000000000000000000" pitchFamily="2" charset="2"/>
                  <a:buNone/>
                </a:pPr>
                <a:endParaRPr lang="zh-CN" altLang="en-US" sz="1000" b="1" dirty="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915" y="7182"/>
                <a:ext cx="546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sym typeface="+mn-ea"/>
                  </a:rPr>
                  <a:t>https://kdocs.cn/l/chuTZPxgW0oT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sym typeface="+mn-ea"/>
                  </a:rPr>
                  <a:t>[</a:t>
                </a:r>
                <a:r>
                  <a:rPr lang="zh-CN" altLang="en-US" dirty="0">
                    <a:solidFill>
                      <a:schemeClr val="tx1"/>
                    </a:solidFill>
                    <a:sym typeface="+mn-ea"/>
                  </a:rPr>
                  <a:t>金山文档</a:t>
                </a:r>
                <a:r>
                  <a:rPr lang="en-US" altLang="zh-CN" dirty="0">
                    <a:solidFill>
                      <a:schemeClr val="tx1"/>
                    </a:solidFill>
                    <a:sym typeface="+mn-ea"/>
                  </a:rPr>
                  <a:t>] </a:t>
                </a:r>
                <a:r>
                  <a:rPr lang="zh-CN" altLang="en-US" dirty="0">
                    <a:solidFill>
                      <a:schemeClr val="tx1"/>
                    </a:solidFill>
                    <a:sym typeface="+mn-ea"/>
                  </a:rPr>
                  <a:t>事件登记表</a:t>
                </a:r>
                <a:r>
                  <a:rPr lang="en-US" altLang="zh-CN" dirty="0">
                    <a:solidFill>
                      <a:schemeClr val="tx1"/>
                    </a:solidFill>
                    <a:sym typeface="+mn-ea"/>
                  </a:rPr>
                  <a:t>.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xlsx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0755" y="6602"/>
                <a:ext cx="54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事件登记表地址</a:t>
                </a: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72" y="4287"/>
                <a:ext cx="2226" cy="2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90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事件管理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事件复盘和学习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120323" y="3509963"/>
            <a:ext cx="1322705" cy="132270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083" h="2083">
                <a:moveTo>
                  <a:pt x="1042" y="188"/>
                </a:moveTo>
                <a:cubicBezTo>
                  <a:pt x="570" y="188"/>
                  <a:pt x="188" y="570"/>
                  <a:pt x="188" y="1042"/>
                </a:cubicBezTo>
                <a:cubicBezTo>
                  <a:pt x="188" y="1513"/>
                  <a:pt x="570" y="1896"/>
                  <a:pt x="1042" y="1896"/>
                </a:cubicBezTo>
                <a:cubicBezTo>
                  <a:pt x="1513" y="1896"/>
                  <a:pt x="1896" y="1513"/>
                  <a:pt x="1896" y="1042"/>
                </a:cubicBezTo>
                <a:cubicBezTo>
                  <a:pt x="1896" y="570"/>
                  <a:pt x="1513" y="188"/>
                  <a:pt x="1042" y="188"/>
                </a:cubicBezTo>
                <a:close/>
                <a:moveTo>
                  <a:pt x="1042" y="0"/>
                </a:moveTo>
                <a:cubicBezTo>
                  <a:pt x="1617" y="0"/>
                  <a:pt x="2083" y="466"/>
                  <a:pt x="2083" y="1042"/>
                </a:cubicBezTo>
                <a:cubicBezTo>
                  <a:pt x="2083" y="1617"/>
                  <a:pt x="1617" y="2083"/>
                  <a:pt x="1042" y="2083"/>
                </a:cubicBezTo>
                <a:cubicBezTo>
                  <a:pt x="466" y="2083"/>
                  <a:pt x="0" y="1617"/>
                  <a:pt x="0" y="1042"/>
                </a:cubicBezTo>
                <a:cubicBezTo>
                  <a:pt x="0" y="466"/>
                  <a:pt x="466" y="0"/>
                  <a:pt x="1042" y="0"/>
                </a:cubicBezTo>
                <a:close/>
              </a:path>
            </a:pathLst>
          </a:custGeom>
          <a:solidFill>
            <a:srgbClr val="218CEC"/>
          </a:solidFill>
          <a:ln w="12700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657658" y="3509963"/>
            <a:ext cx="1322705" cy="132270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083" h="2083">
                <a:moveTo>
                  <a:pt x="1042" y="188"/>
                </a:moveTo>
                <a:cubicBezTo>
                  <a:pt x="570" y="188"/>
                  <a:pt x="188" y="570"/>
                  <a:pt x="188" y="1042"/>
                </a:cubicBezTo>
                <a:cubicBezTo>
                  <a:pt x="188" y="1513"/>
                  <a:pt x="570" y="1896"/>
                  <a:pt x="1042" y="1896"/>
                </a:cubicBezTo>
                <a:cubicBezTo>
                  <a:pt x="1513" y="1896"/>
                  <a:pt x="1896" y="1513"/>
                  <a:pt x="1896" y="1042"/>
                </a:cubicBezTo>
                <a:cubicBezTo>
                  <a:pt x="1896" y="570"/>
                  <a:pt x="1513" y="188"/>
                  <a:pt x="1042" y="188"/>
                </a:cubicBezTo>
                <a:close/>
                <a:moveTo>
                  <a:pt x="1042" y="0"/>
                </a:moveTo>
                <a:cubicBezTo>
                  <a:pt x="1617" y="0"/>
                  <a:pt x="2083" y="466"/>
                  <a:pt x="2083" y="1042"/>
                </a:cubicBezTo>
                <a:cubicBezTo>
                  <a:pt x="2083" y="1617"/>
                  <a:pt x="1617" y="2083"/>
                  <a:pt x="1042" y="2083"/>
                </a:cubicBezTo>
                <a:cubicBezTo>
                  <a:pt x="466" y="2083"/>
                  <a:pt x="0" y="1617"/>
                  <a:pt x="0" y="1042"/>
                </a:cubicBezTo>
                <a:cubicBezTo>
                  <a:pt x="0" y="466"/>
                  <a:pt x="466" y="0"/>
                  <a:pt x="1042" y="0"/>
                </a:cubicBezTo>
                <a:close/>
              </a:path>
            </a:pathLst>
          </a:custGeom>
          <a:solidFill>
            <a:srgbClr val="218CEC"/>
          </a:solidFill>
          <a:ln w="12700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" y="3128645"/>
            <a:ext cx="6752590" cy="112395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041708" y="1918018"/>
            <a:ext cx="1322705" cy="132270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l" t="t" r="r" b="b"/>
            <a:pathLst>
              <a:path w="2083" h="2083">
                <a:moveTo>
                  <a:pt x="1042" y="188"/>
                </a:moveTo>
                <a:cubicBezTo>
                  <a:pt x="570" y="188"/>
                  <a:pt x="188" y="570"/>
                  <a:pt x="188" y="1042"/>
                </a:cubicBezTo>
                <a:cubicBezTo>
                  <a:pt x="188" y="1513"/>
                  <a:pt x="570" y="1896"/>
                  <a:pt x="1042" y="1896"/>
                </a:cubicBezTo>
                <a:cubicBezTo>
                  <a:pt x="1513" y="1896"/>
                  <a:pt x="1896" y="1513"/>
                  <a:pt x="1896" y="1042"/>
                </a:cubicBezTo>
                <a:cubicBezTo>
                  <a:pt x="1896" y="570"/>
                  <a:pt x="1513" y="188"/>
                  <a:pt x="1042" y="188"/>
                </a:cubicBezTo>
                <a:close/>
                <a:moveTo>
                  <a:pt x="1042" y="0"/>
                </a:moveTo>
                <a:cubicBezTo>
                  <a:pt x="1617" y="0"/>
                  <a:pt x="2083" y="466"/>
                  <a:pt x="2083" y="1042"/>
                </a:cubicBezTo>
                <a:cubicBezTo>
                  <a:pt x="2083" y="1617"/>
                  <a:pt x="1617" y="2083"/>
                  <a:pt x="1042" y="2083"/>
                </a:cubicBezTo>
                <a:cubicBezTo>
                  <a:pt x="466" y="2083"/>
                  <a:pt x="0" y="1617"/>
                  <a:pt x="0" y="1042"/>
                </a:cubicBezTo>
                <a:cubicBezTo>
                  <a:pt x="0" y="466"/>
                  <a:pt x="466" y="0"/>
                  <a:pt x="1042" y="0"/>
                </a:cubicBezTo>
                <a:close/>
              </a:path>
            </a:pathLst>
          </a:custGeom>
          <a:solidFill>
            <a:srgbClr val="218CEC"/>
          </a:solidFill>
          <a:ln w="12700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510280"/>
            <a:ext cx="5781040" cy="114300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42810" y="3510280"/>
            <a:ext cx="4949190" cy="101600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98565" y="2287905"/>
            <a:ext cx="771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rgbClr val="218CEC"/>
                </a:solidFill>
                <a:latin typeface="+mj-lt"/>
                <a:ea typeface="微软雅黑" panose="020B0503020204020204" charset="-122"/>
                <a:cs typeface="+mj-lt"/>
              </a:rPr>
              <a:t>01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96230" y="3879850"/>
            <a:ext cx="771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rgbClr val="218CEC"/>
                </a:solidFill>
                <a:latin typeface="+mj-lt"/>
                <a:ea typeface="微软雅黑" panose="020B0503020204020204" charset="-122"/>
                <a:cs typeface="+mj-lt"/>
              </a:rPr>
              <a:t>02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33565" y="3879850"/>
            <a:ext cx="771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rgbClr val="218CEC"/>
                </a:solidFill>
                <a:latin typeface="+mj-lt"/>
                <a:ea typeface="微软雅黑" panose="020B0503020204020204" charset="-122"/>
                <a:cs typeface="+mj-lt"/>
              </a:rPr>
              <a:t>03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39420" y="1503045"/>
            <a:ext cx="412115" cy="1377315"/>
          </a:xfrm>
          <a:prstGeom prst="roundRect">
            <a:avLst>
              <a:gd name="adj" fmla="val 50000"/>
            </a:avLst>
          </a:prstGeom>
          <a:solidFill>
            <a:srgbClr val="EF5555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事故原因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66165" y="1592580"/>
            <a:ext cx="4621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天钢环境独立后修改更新脚本进行适配，使其可以单独更新，对天钢和其他租户同时升级的情况处理逻辑不严谨，当次更新是和其他租户同时升级的，业务包的更新在该逻辑下未能更新，导致环境业务包和元数据不一致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39420" y="3794125"/>
            <a:ext cx="412115" cy="137731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处理过程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264285" y="3879850"/>
            <a:ext cx="0" cy="2425065"/>
          </a:xfrm>
          <a:prstGeom prst="line">
            <a:avLst/>
          </a:prstGeom>
          <a:ln w="12700" cmpd="sng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13180" y="4032250"/>
            <a:ext cx="0" cy="2425065"/>
          </a:xfrm>
          <a:prstGeom prst="line">
            <a:avLst/>
          </a:prstGeom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泪滴形 23"/>
          <p:cNvSpPr/>
          <p:nvPr/>
        </p:nvSpPr>
        <p:spPr>
          <a:xfrm rot="2400000">
            <a:off x="1186815" y="4122420"/>
            <a:ext cx="252095" cy="252095"/>
          </a:xfrm>
          <a:prstGeom prst="teardrop">
            <a:avLst/>
          </a:prstGeom>
          <a:solidFill>
            <a:srgbClr val="218CEC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泪滴形 24"/>
          <p:cNvSpPr/>
          <p:nvPr/>
        </p:nvSpPr>
        <p:spPr>
          <a:xfrm rot="2400000">
            <a:off x="1186815" y="4836160"/>
            <a:ext cx="252095" cy="252095"/>
          </a:xfrm>
          <a:prstGeom prst="teardrop">
            <a:avLst/>
          </a:prstGeom>
          <a:solidFill>
            <a:srgbClr val="6FAC2E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泪滴形 25"/>
          <p:cNvSpPr/>
          <p:nvPr/>
        </p:nvSpPr>
        <p:spPr>
          <a:xfrm rot="2400000">
            <a:off x="1186815" y="5549900"/>
            <a:ext cx="252095" cy="252095"/>
          </a:xfrm>
          <a:prstGeom prst="teardrop">
            <a:avLst/>
          </a:prstGeom>
          <a:solidFill>
            <a:srgbClr val="7030A0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27735" y="5518150"/>
            <a:ext cx="771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+mj-lt"/>
                <a:ea typeface="微软雅黑" panose="020B0503020204020204" charset="-122"/>
                <a:cs typeface="+mj-lt"/>
              </a:rPr>
              <a:t>1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27735" y="4808855"/>
            <a:ext cx="771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+mj-lt"/>
                <a:ea typeface="微软雅黑" panose="020B0503020204020204" charset="-122"/>
                <a:cs typeface="+mj-lt"/>
              </a:rPr>
              <a:t>2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37895" y="4090035"/>
            <a:ext cx="771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+mj-lt"/>
                <a:ea typeface="微软雅黑" panose="020B0503020204020204" charset="-122"/>
                <a:cs typeface="+mj-lt"/>
              </a:rPr>
              <a:t>3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590675" y="5518150"/>
            <a:ext cx="236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2020.01.14 08:42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590675" y="4808855"/>
            <a:ext cx="236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2020.01.14 09:10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90675" y="4095115"/>
            <a:ext cx="236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2020.01.14 09:35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90675" y="5739130"/>
            <a:ext cx="339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故障发生：客户群反馈环境问题，发现已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2.0.010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补丁的内容，同时部分功能报错。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590675" y="5034915"/>
            <a:ext cx="339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故障排查：研发反馈代码和元数据不一致。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590675" y="4320540"/>
            <a:ext cx="339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故障解决：运维将补丁包代码更新，问题解决。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8232140" y="3794125"/>
            <a:ext cx="412115" cy="1377315"/>
          </a:xfrm>
          <a:prstGeom prst="roundRect">
            <a:avLst>
              <a:gd name="adj" fmla="val 50000"/>
            </a:avLst>
          </a:prstGeom>
          <a:solidFill>
            <a:srgbClr val="609427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改进措施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771890" y="3978275"/>
            <a:ext cx="2980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</a:rPr>
              <a:t>重新调整更新脚本，兼容多版本不同时间更新的情况。</a:t>
            </a:r>
          </a:p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计划完成时间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2020.01.04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90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事件管理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事件考核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办法（待执行）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72055" y="1026160"/>
            <a:ext cx="7639050" cy="476250"/>
          </a:xfrm>
          <a:prstGeom prst="roundRect">
            <a:avLst>
              <a:gd name="adj" fmla="val 50000"/>
            </a:avLst>
          </a:prstGeom>
          <a:solidFill>
            <a:srgbClr val="218CEC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751060" y="1035685"/>
            <a:ext cx="350520" cy="476250"/>
          </a:xfrm>
          <a:prstGeom prst="ellipse">
            <a:avLst/>
          </a:prstGeom>
          <a:solidFill>
            <a:srgbClr val="0B4F88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2055" y="1080135"/>
            <a:ext cx="762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（金蝶集团）根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据认定的云产品质量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事故级别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事故性质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，进行相应的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处罚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1" name="对象 20"/>
          <p:cNvGraphicFramePr>
            <a:graphicFrameLocks/>
          </p:cNvGraphicFramePr>
          <p:nvPr/>
        </p:nvGraphicFramePr>
        <p:xfrm>
          <a:off x="8567500" y="312313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Acrobat Document" showAsIcon="1" r:id="rId3" imgW="914400" imgH="828675" progId="">
                  <p:embed/>
                </p:oleObj>
              </mc:Choice>
              <mc:Fallback>
                <p:oleObj name="Acrobat Document" showAsIcon="1" r:id="rId3" imgW="914400" imgH="828675" progId="">
                  <p:embed/>
                  <p:pic>
                    <p:nvPicPr>
                      <p:cNvPr id="0" name="Picture 61" descr="image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7500" y="3123135"/>
                        <a:ext cx="9144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77" y="1949747"/>
            <a:ext cx="58483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90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事件管理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事件考核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办法（建议）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梯形 24"/>
          <p:cNvSpPr/>
          <p:nvPr/>
        </p:nvSpPr>
        <p:spPr>
          <a:xfrm>
            <a:off x="1788795" y="5050790"/>
            <a:ext cx="5467350" cy="962025"/>
          </a:xfrm>
          <a:prstGeom prst="trapezoid">
            <a:avLst>
              <a:gd name="adj" fmla="val 57689"/>
            </a:avLst>
          </a:prstGeom>
          <a:solidFill>
            <a:srgbClr val="218CEC"/>
          </a:solidFill>
          <a:ln w="19050">
            <a:noFill/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事件发生时刻</a:t>
            </a:r>
          </a:p>
        </p:txBody>
      </p:sp>
      <p:sp>
        <p:nvSpPr>
          <p:cNvPr id="26" name="梯形 25"/>
          <p:cNvSpPr/>
          <p:nvPr/>
        </p:nvSpPr>
        <p:spPr>
          <a:xfrm>
            <a:off x="2341880" y="4038600"/>
            <a:ext cx="4342765" cy="962025"/>
          </a:xfrm>
          <a:prstGeom prst="trapezoid">
            <a:avLst>
              <a:gd name="adj" fmla="val 57689"/>
            </a:avLst>
          </a:prstGeom>
          <a:solidFill>
            <a:srgbClr val="FC972A"/>
          </a:solidFill>
          <a:ln w="19050">
            <a:noFill/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事件持续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分钟</a:t>
            </a:r>
          </a:p>
        </p:txBody>
      </p:sp>
      <p:sp>
        <p:nvSpPr>
          <p:cNvPr id="27" name="梯形 26"/>
          <p:cNvSpPr/>
          <p:nvPr/>
        </p:nvSpPr>
        <p:spPr>
          <a:xfrm>
            <a:off x="2908300" y="3026410"/>
            <a:ext cx="3209925" cy="962025"/>
          </a:xfrm>
          <a:prstGeom prst="trapezoid">
            <a:avLst>
              <a:gd name="adj" fmla="val 5768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noFill/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事件持续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分钟</a:t>
            </a:r>
          </a:p>
        </p:txBody>
      </p:sp>
      <p:sp>
        <p:nvSpPr>
          <p:cNvPr id="30" name="梯形 29"/>
          <p:cNvSpPr/>
          <p:nvPr/>
        </p:nvSpPr>
        <p:spPr>
          <a:xfrm>
            <a:off x="3468370" y="2096770"/>
            <a:ext cx="2090420" cy="879475"/>
          </a:xfrm>
          <a:prstGeom prst="trapezoid">
            <a:avLst>
              <a:gd name="adj" fmla="val 57689"/>
            </a:avLst>
          </a:prstGeom>
          <a:solidFill>
            <a:srgbClr val="FF0000"/>
          </a:solidFill>
          <a:ln w="19050">
            <a:noFill/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事件持续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540760" y="1352550"/>
            <a:ext cx="2018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 smtClean="0">
                <a:solidFill>
                  <a:srgbClr val="218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事件通报机制</a:t>
            </a:r>
            <a:endParaRPr lang="zh-CN" altLang="en-US" sz="2000" dirty="0" smtClean="0">
              <a:solidFill>
                <a:srgbClr val="218CE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75370" y="5274945"/>
            <a:ext cx="2018030" cy="398780"/>
          </a:xfrm>
          <a:prstGeom prst="rect">
            <a:avLst/>
          </a:prstGeom>
          <a:noFill/>
          <a:effectLst>
            <a:outerShdw blurRad="25400" dist="12700" sx="99000" sy="99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218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报告产品总监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7198995" y="5474335"/>
            <a:ext cx="1524000" cy="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180070" y="4319905"/>
            <a:ext cx="2018030" cy="398780"/>
          </a:xfrm>
          <a:prstGeom prst="rect">
            <a:avLst/>
          </a:prstGeom>
          <a:noFill/>
          <a:effectLst>
            <a:outerShdw blurRad="25400" dist="12700" sx="99000" sy="99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37F0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报告研发中心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703695" y="4519295"/>
            <a:ext cx="1524000" cy="0"/>
          </a:xfrm>
          <a:prstGeom prst="straightConnector1">
            <a:avLst/>
          </a:prstGeom>
          <a:ln>
            <a:solidFill>
              <a:srgbClr val="F37F03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579995" y="3308350"/>
            <a:ext cx="1390015" cy="398780"/>
          </a:xfrm>
          <a:prstGeom prst="rect">
            <a:avLst/>
          </a:prstGeom>
          <a:noFill/>
          <a:effectLst>
            <a:outerShdw blurRad="25400" dist="12700" sx="99000" sy="99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报告公司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103620" y="3507740"/>
            <a:ext cx="1524000" cy="0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017385" y="2283460"/>
            <a:ext cx="1390015" cy="398780"/>
          </a:xfrm>
          <a:prstGeom prst="rect">
            <a:avLst/>
          </a:prstGeom>
          <a:noFill/>
          <a:effectLst>
            <a:outerShdw blurRad="25400" dist="12700" sx="99000" sy="990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报告集团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5541010" y="2482850"/>
            <a:ext cx="1524000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90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事件管理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事件考核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办法（建议）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 rot="2700000">
            <a:off x="1569720" y="2680970"/>
            <a:ext cx="1783080" cy="1783080"/>
          </a:xfrm>
          <a:prstGeom prst="roundRect">
            <a:avLst/>
          </a:prstGeom>
          <a:solidFill>
            <a:srgbClr val="0A477B"/>
          </a:solidFill>
          <a:ln w="12700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 rot="2700000">
            <a:off x="1570355" y="2841625"/>
            <a:ext cx="1783080" cy="1783080"/>
          </a:xfrm>
          <a:prstGeom prst="roundRect">
            <a:avLst/>
          </a:prstGeom>
          <a:solidFill>
            <a:srgbClr val="218CEC"/>
          </a:solidFill>
          <a:ln w="12700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42465" y="3766820"/>
            <a:ext cx="1038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47570" y="3140075"/>
            <a:ext cx="628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奖</a:t>
            </a:r>
          </a:p>
        </p:txBody>
      </p:sp>
      <p:sp>
        <p:nvSpPr>
          <p:cNvPr id="13" name="圆角矩形 12"/>
          <p:cNvSpPr/>
          <p:nvPr/>
        </p:nvSpPr>
        <p:spPr>
          <a:xfrm rot="2700000">
            <a:off x="5421630" y="2680970"/>
            <a:ext cx="1783080" cy="1783080"/>
          </a:xfrm>
          <a:prstGeom prst="roundRect">
            <a:avLst/>
          </a:prstGeom>
          <a:solidFill>
            <a:srgbClr val="920D0D"/>
          </a:solidFill>
          <a:ln w="12700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5422265" y="2841625"/>
            <a:ext cx="1783080" cy="1783080"/>
          </a:xfrm>
          <a:prstGeom prst="roundRect">
            <a:avLst/>
          </a:prstGeom>
          <a:solidFill>
            <a:srgbClr val="EF5555"/>
          </a:solidFill>
          <a:ln w="12700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99480" y="3441065"/>
            <a:ext cx="628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惩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402955" y="2623820"/>
            <a:ext cx="2771775" cy="459105"/>
          </a:xfrm>
          <a:prstGeom prst="roundRect">
            <a:avLst/>
          </a:prstGeom>
          <a:solidFill>
            <a:srgbClr val="FF0000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一级事故：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1000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8412480" y="3526790"/>
            <a:ext cx="2771775" cy="459105"/>
          </a:xfrm>
          <a:prstGeom prst="roundRect">
            <a:avLst/>
          </a:prstGeom>
          <a:solidFill>
            <a:srgbClr val="EE4E4E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二级事故：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500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8402955" y="4429760"/>
            <a:ext cx="2771775" cy="459105"/>
          </a:xfrm>
          <a:prstGeom prst="roundRect">
            <a:avLst/>
          </a:prstGeom>
          <a:solidFill>
            <a:srgbClr val="F48787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三级事故：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7573645" y="2854325"/>
            <a:ext cx="663575" cy="1781810"/>
          </a:xfrm>
          <a:prstGeom prst="leftBrace">
            <a:avLst>
              <a:gd name="adj1" fmla="val 8333"/>
              <a:gd name="adj2" fmla="val 50495"/>
            </a:avLst>
          </a:prstGeom>
          <a:ln w="12700" cmpd="sng">
            <a:solidFill>
              <a:srgbClr val="C51313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463800" y="1520190"/>
            <a:ext cx="7697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奖惩前提：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产品团队必须有实际客户，方可参与此活动；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69365" y="5073015"/>
            <a:ext cx="2382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产品团队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个季度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事故，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奖励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团队费</a:t>
            </a:r>
            <a:r>
              <a:rPr lang="en-US" altLang="zh-CN" sz="2000" b="1" dirty="0">
                <a:solidFill>
                  <a:srgbClr val="218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98440" y="5073015"/>
            <a:ext cx="23825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扣除事故产品团队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费用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缓冲区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月）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023" y="4859655"/>
            <a:ext cx="1333501" cy="13335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9714" y="3145532"/>
            <a:ext cx="3358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敬 请 指 导 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ERP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连接平台目标客户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50900" y="2327910"/>
            <a:ext cx="1429385" cy="887730"/>
            <a:chOff x="506027" y="1775534"/>
            <a:chExt cx="1429305" cy="887767"/>
          </a:xfrm>
          <a:solidFill>
            <a:srgbClr val="218CEC"/>
          </a:solidFill>
        </p:grpSpPr>
        <p:sp>
          <p:nvSpPr>
            <p:cNvPr id="4" name="矩形 3"/>
            <p:cNvSpPr/>
            <p:nvPr/>
          </p:nvSpPr>
          <p:spPr>
            <a:xfrm>
              <a:off x="506027" y="1775534"/>
              <a:ext cx="1429305" cy="887767"/>
            </a:xfrm>
            <a:prstGeom prst="rect">
              <a:avLst/>
            </a:prstGeom>
            <a:grpFill/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规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划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需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求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05522" y="1882064"/>
              <a:ext cx="150920" cy="674703"/>
            </a:xfrm>
            <a:prstGeom prst="rect">
              <a:avLst/>
            </a:prstGeom>
            <a:solidFill>
              <a:srgbClr val="6FAC2E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专题立项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166291" y="1882064"/>
              <a:ext cx="150487" cy="674703"/>
            </a:xfrm>
            <a:prstGeom prst="rect">
              <a:avLst/>
            </a:prstGeom>
            <a:solidFill>
              <a:srgbClr val="6FAC2E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规划书评审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426626" y="1882064"/>
              <a:ext cx="150487" cy="674703"/>
            </a:xfrm>
            <a:prstGeom prst="rect">
              <a:avLst/>
            </a:prstGeom>
            <a:solidFill>
              <a:srgbClr val="6FAC2E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迭代计划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686962" y="1882064"/>
              <a:ext cx="150487" cy="674703"/>
            </a:xfrm>
            <a:prstGeom prst="rect">
              <a:avLst/>
            </a:prstGeom>
            <a:solidFill>
              <a:srgbClr val="6FAC2E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需求评审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19095" y="2327910"/>
            <a:ext cx="1882140" cy="887730"/>
            <a:chOff x="2574525" y="1775533"/>
            <a:chExt cx="1882066" cy="887767"/>
          </a:xfrm>
          <a:solidFill>
            <a:srgbClr val="218CEC"/>
          </a:solidFill>
        </p:grpSpPr>
        <p:sp>
          <p:nvSpPr>
            <p:cNvPr id="6" name="矩形 5"/>
            <p:cNvSpPr/>
            <p:nvPr/>
          </p:nvSpPr>
          <p:spPr>
            <a:xfrm>
              <a:off x="2574525" y="1775533"/>
              <a:ext cx="1882066" cy="887767"/>
            </a:xfrm>
            <a:prstGeom prst="rect">
              <a:avLst/>
            </a:prstGeom>
            <a:grpFill/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</a:t>
              </a:r>
              <a:endPara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计</a:t>
              </a:r>
              <a:endPara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开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发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17790" y="1882062"/>
              <a:ext cx="150920" cy="674703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设计评审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105911" y="1882062"/>
              <a:ext cx="150920" cy="674703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用例评审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3294032" y="1882062"/>
              <a:ext cx="150920" cy="674703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代码编写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482153" y="1882062"/>
              <a:ext cx="150920" cy="674703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单元测试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3670274" y="1882062"/>
              <a:ext cx="150920" cy="674703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代码评审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858395" y="1882062"/>
              <a:ext cx="150920" cy="674703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开发自测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4046516" y="1882062"/>
              <a:ext cx="150920" cy="674703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产品体验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234638" y="1882062"/>
              <a:ext cx="150920" cy="674703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提测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13070" y="2327910"/>
            <a:ext cx="1651000" cy="887730"/>
            <a:chOff x="4989248" y="1775534"/>
            <a:chExt cx="1651244" cy="887767"/>
          </a:xfrm>
          <a:solidFill>
            <a:srgbClr val="218CEC"/>
          </a:solidFill>
        </p:grpSpPr>
        <p:sp>
          <p:nvSpPr>
            <p:cNvPr id="32" name="矩形 31"/>
            <p:cNvSpPr/>
            <p:nvPr/>
          </p:nvSpPr>
          <p:spPr>
            <a:xfrm>
              <a:off x="4989248" y="1775534"/>
              <a:ext cx="1651244" cy="887767"/>
            </a:xfrm>
            <a:prstGeom prst="rect">
              <a:avLst/>
            </a:prstGeom>
            <a:grpFill/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试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验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收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278833" y="1882065"/>
              <a:ext cx="150920" cy="674703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测试执行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466954" y="1882065"/>
              <a:ext cx="150920" cy="674703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自动化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655075" y="1882065"/>
              <a:ext cx="150920" cy="674703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缺陷录入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43196" y="1882065"/>
              <a:ext cx="150920" cy="674703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缺陷修复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031317" y="1882065"/>
              <a:ext cx="150920" cy="674703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缺陷验证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219438" y="1882065"/>
              <a:ext cx="150920" cy="674703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产品验收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407560" y="1882065"/>
              <a:ext cx="150920" cy="674703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提发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766685" y="2327910"/>
            <a:ext cx="1429385" cy="887730"/>
            <a:chOff x="7341832" y="1775534"/>
            <a:chExt cx="1429305" cy="887767"/>
          </a:xfrm>
          <a:solidFill>
            <a:srgbClr val="218CEC"/>
          </a:solidFill>
        </p:grpSpPr>
        <p:sp>
          <p:nvSpPr>
            <p:cNvPr id="28" name="矩形 27"/>
            <p:cNvSpPr/>
            <p:nvPr/>
          </p:nvSpPr>
          <p:spPr>
            <a:xfrm>
              <a:off x="7341832" y="1775534"/>
              <a:ext cx="1429305" cy="887767"/>
            </a:xfrm>
            <a:prstGeom prst="rect">
              <a:avLst/>
            </a:prstGeom>
            <a:grpFill/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发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布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验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证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606472" y="1882065"/>
              <a:ext cx="150920" cy="674703"/>
            </a:xfrm>
            <a:prstGeom prst="rect">
              <a:avLst/>
            </a:prstGeom>
            <a:solidFill>
              <a:srgbClr val="EF5555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预发布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7794593" y="1882065"/>
              <a:ext cx="150920" cy="674703"/>
            </a:xfrm>
            <a:prstGeom prst="rect">
              <a:avLst/>
            </a:prstGeom>
            <a:solidFill>
              <a:srgbClr val="EF5555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灰度</a:t>
              </a:r>
              <a:r>
                <a:rPr lang="en-US" altLang="zh-CN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7982714" y="1882065"/>
              <a:ext cx="150920" cy="674703"/>
            </a:xfrm>
            <a:prstGeom prst="rect">
              <a:avLst/>
            </a:prstGeom>
            <a:solidFill>
              <a:srgbClr val="EF5555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灰度</a:t>
              </a:r>
              <a:r>
                <a:rPr lang="en-US" altLang="zh-CN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8170835" y="1882065"/>
              <a:ext cx="150920" cy="674703"/>
            </a:xfrm>
            <a:prstGeom prst="rect">
              <a:avLst/>
            </a:prstGeom>
            <a:solidFill>
              <a:srgbClr val="EF5555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灰度</a:t>
              </a:r>
              <a:r>
                <a:rPr lang="en-US" altLang="zh-CN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8358956" y="1882065"/>
              <a:ext cx="150920" cy="674703"/>
            </a:xfrm>
            <a:prstGeom prst="rect">
              <a:avLst/>
            </a:prstGeom>
            <a:solidFill>
              <a:srgbClr val="EF5555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数据监控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8547078" y="1882065"/>
              <a:ext cx="150920" cy="674703"/>
            </a:xfrm>
            <a:prstGeom prst="rect">
              <a:avLst/>
            </a:prstGeom>
            <a:solidFill>
              <a:srgbClr val="EF5555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全量发布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941560" y="2327910"/>
            <a:ext cx="1429385" cy="887730"/>
            <a:chOff x="9596760" y="1775534"/>
            <a:chExt cx="1429305" cy="887767"/>
          </a:xfrm>
          <a:solidFill>
            <a:srgbClr val="218CEC"/>
          </a:solidFill>
        </p:grpSpPr>
        <p:sp>
          <p:nvSpPr>
            <p:cNvPr id="59" name="矩形 58"/>
            <p:cNvSpPr/>
            <p:nvPr/>
          </p:nvSpPr>
          <p:spPr>
            <a:xfrm>
              <a:off x="9596760" y="1775534"/>
              <a:ext cx="1429305" cy="887767"/>
            </a:xfrm>
            <a:prstGeom prst="rect">
              <a:avLst/>
            </a:prstGeom>
            <a:grpFill/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线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营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861400" y="1882061"/>
              <a:ext cx="150920" cy="6747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运维监控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049521" y="1882061"/>
              <a:ext cx="150920" cy="6747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业务监控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0237642" y="1882061"/>
              <a:ext cx="150920" cy="6747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异常监控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0425763" y="1882061"/>
              <a:ext cx="150920" cy="6747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用户反馈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0613884" y="1882061"/>
              <a:ext cx="150920" cy="6747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舆情监控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802006" y="1882061"/>
              <a:ext cx="150920" cy="6747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事件处理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6" name="右箭头 65"/>
          <p:cNvSpPr/>
          <p:nvPr/>
        </p:nvSpPr>
        <p:spPr>
          <a:xfrm>
            <a:off x="2333625" y="2611755"/>
            <a:ext cx="559435" cy="248285"/>
          </a:xfrm>
          <a:prstGeom prst="rightArrow">
            <a:avLst/>
          </a:prstGeom>
          <a:solidFill>
            <a:srgbClr val="25C1FB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4881245" y="2611755"/>
            <a:ext cx="559435" cy="248285"/>
          </a:xfrm>
          <a:prstGeom prst="rightArrow">
            <a:avLst/>
          </a:prstGeom>
          <a:solidFill>
            <a:srgbClr val="25C1FB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右箭头 67"/>
          <p:cNvSpPr/>
          <p:nvPr/>
        </p:nvSpPr>
        <p:spPr>
          <a:xfrm>
            <a:off x="7191375" y="2611755"/>
            <a:ext cx="559435" cy="248285"/>
          </a:xfrm>
          <a:prstGeom prst="rightArrow">
            <a:avLst/>
          </a:prstGeom>
          <a:solidFill>
            <a:srgbClr val="25C1FB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9311005" y="2611755"/>
            <a:ext cx="559435" cy="248285"/>
          </a:xfrm>
          <a:prstGeom prst="rightArrow">
            <a:avLst/>
          </a:prstGeom>
          <a:solidFill>
            <a:srgbClr val="25C1FB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2936875" y="3215640"/>
            <a:ext cx="0" cy="586105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250315" y="3215640"/>
            <a:ext cx="0" cy="2051050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771015" y="3215640"/>
            <a:ext cx="0" cy="1025525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894195" y="3215640"/>
            <a:ext cx="0" cy="586105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9192895" y="3215640"/>
            <a:ext cx="0" cy="1025525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1297920" y="3215640"/>
            <a:ext cx="0" cy="2051050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2936875" y="3663315"/>
            <a:ext cx="3927475" cy="276860"/>
            <a:chOff x="2592281" y="3110726"/>
            <a:chExt cx="3927312" cy="276999"/>
          </a:xfrm>
        </p:grpSpPr>
        <p:cxnSp>
          <p:nvCxnSpPr>
            <p:cNvPr id="81" name="直接箭头连接符 80"/>
            <p:cNvCxnSpPr>
              <a:stCxn id="87" idx="3"/>
            </p:cNvCxnSpPr>
            <p:nvPr/>
          </p:nvCxnSpPr>
          <p:spPr>
            <a:xfrm>
              <a:off x="5458079" y="3249226"/>
              <a:ext cx="1061514" cy="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H="1">
              <a:off x="2592281" y="3249227"/>
              <a:ext cx="965332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598274" y="3110726"/>
              <a:ext cx="1859805" cy="276999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CI(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持续集成：开发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测试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846580" y="4102735"/>
            <a:ext cx="7275830" cy="276860"/>
            <a:chOff x="1501806" y="3550171"/>
            <a:chExt cx="7276094" cy="276999"/>
          </a:xfrm>
        </p:grpSpPr>
        <p:cxnSp>
          <p:nvCxnSpPr>
            <p:cNvPr id="90" name="直接箭头连接符 89"/>
            <p:cNvCxnSpPr>
              <a:stCxn id="92" idx="3"/>
            </p:cNvCxnSpPr>
            <p:nvPr/>
          </p:nvCxnSpPr>
          <p:spPr>
            <a:xfrm flipV="1">
              <a:off x="6201928" y="3688670"/>
              <a:ext cx="2575972" cy="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1501806" y="3688672"/>
              <a:ext cx="1974110" cy="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516577" y="3550171"/>
              <a:ext cx="2685351" cy="276999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CD(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持续交付：需求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开发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测试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运维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250315" y="5039360"/>
            <a:ext cx="10047605" cy="276860"/>
            <a:chOff x="905522" y="4486761"/>
            <a:chExt cx="10047404" cy="276999"/>
          </a:xfrm>
        </p:grpSpPr>
        <p:cxnSp>
          <p:nvCxnSpPr>
            <p:cNvPr id="95" name="直接箭头连接符 94"/>
            <p:cNvCxnSpPr>
              <a:stCxn id="97" idx="3"/>
            </p:cNvCxnSpPr>
            <p:nvPr/>
          </p:nvCxnSpPr>
          <p:spPr>
            <a:xfrm flipV="1">
              <a:off x="6957977" y="4625260"/>
              <a:ext cx="3994949" cy="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flipH="1">
              <a:off x="905522" y="4625262"/>
              <a:ext cx="2494934" cy="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441117" y="4486761"/>
              <a:ext cx="3516860" cy="276999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triangle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DEVOPS(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从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Idea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到验证、交付、运营的全流程支撑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2" name="肘形连接符 71"/>
          <p:cNvCxnSpPr/>
          <p:nvPr/>
        </p:nvCxnSpPr>
        <p:spPr>
          <a:xfrm flipH="1">
            <a:off x="850900" y="2723515"/>
            <a:ext cx="10520045" cy="12700"/>
          </a:xfrm>
          <a:prstGeom prst="bentConnector5">
            <a:avLst>
              <a:gd name="adj1" fmla="val -2173"/>
              <a:gd name="adj2" fmla="val -6937858"/>
              <a:gd name="adj3" fmla="val 102173"/>
            </a:avLst>
          </a:prstGeom>
          <a:ln w="12700">
            <a:solidFill>
              <a:srgbClr val="1B89ED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105"/>
          <p:cNvSpPr txBox="1"/>
          <p:nvPr/>
        </p:nvSpPr>
        <p:spPr>
          <a:xfrm>
            <a:off x="4977765" y="1663700"/>
            <a:ext cx="2214880" cy="337185"/>
          </a:xfrm>
          <a:prstGeom prst="rect">
            <a:avLst/>
          </a:prstGeom>
          <a:solidFill>
            <a:srgbClr val="107ADA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端到端的产品研发流程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ERP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连接平台目标客户</a:t>
            </a:r>
          </a:p>
        </p:txBody>
      </p:sp>
      <p:sp>
        <p:nvSpPr>
          <p:cNvPr id="12" name="矩形 11"/>
          <p:cNvSpPr/>
          <p:nvPr/>
        </p:nvSpPr>
        <p:spPr>
          <a:xfrm>
            <a:off x="732155" y="3043555"/>
            <a:ext cx="8931275" cy="3535045"/>
          </a:xfrm>
          <a:prstGeom prst="rect">
            <a:avLst/>
          </a:prstGeom>
          <a:solidFill>
            <a:srgbClr val="107ADA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明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细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282700" y="3348355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95"/>
          <p:cNvSpPr txBox="1"/>
          <p:nvPr/>
        </p:nvSpPr>
        <p:spPr>
          <a:xfrm>
            <a:off x="1271270" y="4384675"/>
            <a:ext cx="309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建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96"/>
          <p:cNvSpPr txBox="1"/>
          <p:nvPr/>
        </p:nvSpPr>
        <p:spPr>
          <a:xfrm>
            <a:off x="1271270" y="5628005"/>
            <a:ext cx="309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试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1335" y="319849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同步主干代码</a:t>
            </a:r>
          </a:p>
        </p:txBody>
      </p:sp>
      <p:sp>
        <p:nvSpPr>
          <p:cNvPr id="33" name="矩形 32"/>
          <p:cNvSpPr/>
          <p:nvPr/>
        </p:nvSpPr>
        <p:spPr>
          <a:xfrm>
            <a:off x="2134870" y="319849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代码编写</a:t>
            </a:r>
          </a:p>
        </p:txBody>
      </p:sp>
      <p:sp>
        <p:nvSpPr>
          <p:cNvPr id="36" name="矩形 35"/>
          <p:cNvSpPr/>
          <p:nvPr/>
        </p:nvSpPr>
        <p:spPr>
          <a:xfrm>
            <a:off x="3510280" y="319849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单元测试</a:t>
            </a:r>
          </a:p>
        </p:txBody>
      </p:sp>
      <p:sp>
        <p:nvSpPr>
          <p:cNvPr id="39" name="矩形 38"/>
          <p:cNvSpPr/>
          <p:nvPr/>
        </p:nvSpPr>
        <p:spPr>
          <a:xfrm>
            <a:off x="3853815" y="319849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开发自测</a:t>
            </a:r>
          </a:p>
        </p:txBody>
      </p:sp>
      <p:sp>
        <p:nvSpPr>
          <p:cNvPr id="43" name="矩形 42"/>
          <p:cNvSpPr/>
          <p:nvPr/>
        </p:nvSpPr>
        <p:spPr>
          <a:xfrm>
            <a:off x="2822575" y="319849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endParaRPr lang="en-US" altLang="zh-CN" sz="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</a:t>
            </a:r>
            <a:endParaRPr lang="en-US" altLang="zh-CN" sz="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en-US" altLang="zh-CN" sz="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建</a:t>
            </a:r>
          </a:p>
        </p:txBody>
      </p:sp>
      <p:sp>
        <p:nvSpPr>
          <p:cNvPr id="89" name="矩形 88"/>
          <p:cNvSpPr/>
          <p:nvPr/>
        </p:nvSpPr>
        <p:spPr>
          <a:xfrm>
            <a:off x="3166110" y="319849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构建结果</a:t>
            </a:r>
          </a:p>
        </p:txBody>
      </p:sp>
      <p:sp>
        <p:nvSpPr>
          <p:cNvPr id="99" name="矩形 98"/>
          <p:cNvSpPr/>
          <p:nvPr/>
        </p:nvSpPr>
        <p:spPr>
          <a:xfrm>
            <a:off x="2479040" y="319849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提交代码</a:t>
            </a:r>
          </a:p>
        </p:txBody>
      </p:sp>
      <p:sp>
        <p:nvSpPr>
          <p:cNvPr id="45" name="矩形 44"/>
          <p:cNvSpPr/>
          <p:nvPr/>
        </p:nvSpPr>
        <p:spPr>
          <a:xfrm>
            <a:off x="1688465" y="3155315"/>
            <a:ext cx="2553335" cy="986155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428875" y="4317365"/>
            <a:ext cx="1276985" cy="986155"/>
            <a:chOff x="1683152" y="4324043"/>
            <a:chExt cx="1276800" cy="985960"/>
          </a:xfrm>
        </p:grpSpPr>
        <p:sp>
          <p:nvSpPr>
            <p:cNvPr id="55" name="矩形 54"/>
            <p:cNvSpPr/>
            <p:nvPr/>
          </p:nvSpPr>
          <p:spPr>
            <a:xfrm>
              <a:off x="2641481" y="4368345"/>
              <a:ext cx="223698" cy="897356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备份组件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785841" y="4368345"/>
              <a:ext cx="223698" cy="897356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打代码标签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59201" y="4368345"/>
              <a:ext cx="223698" cy="897356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拉标签代码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329318" y="4368345"/>
              <a:ext cx="223698" cy="897356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构建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683152" y="4324043"/>
              <a:ext cx="1276800" cy="98596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TextBox 11"/>
          <p:cNvSpPr txBox="1"/>
          <p:nvPr/>
        </p:nvSpPr>
        <p:spPr>
          <a:xfrm>
            <a:off x="1859915" y="4642485"/>
            <a:ext cx="50990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2</a:t>
            </a:r>
            <a:r>
              <a:rPr lang="zh-CN" altLang="en-US" sz="1000" dirty="0" smtClean="0">
                <a:solidFill>
                  <a:schemeClr val="bg1"/>
                </a:solidFill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</a:rPr>
              <a:t>30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5930265" y="4340860"/>
            <a:ext cx="1276985" cy="986155"/>
            <a:chOff x="1683152" y="4324043"/>
            <a:chExt cx="1276800" cy="985960"/>
          </a:xfrm>
        </p:grpSpPr>
        <p:sp>
          <p:nvSpPr>
            <p:cNvPr id="109" name="矩形 108"/>
            <p:cNvSpPr/>
            <p:nvPr/>
          </p:nvSpPr>
          <p:spPr>
            <a:xfrm>
              <a:off x="2641481" y="4368345"/>
              <a:ext cx="223698" cy="897356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备份组件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785841" y="4368345"/>
              <a:ext cx="223698" cy="897356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打代码标签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2059201" y="4368345"/>
              <a:ext cx="223698" cy="897356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拉标签代码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329318" y="4368345"/>
              <a:ext cx="223698" cy="897356"/>
            </a:xfrm>
            <a:prstGeom prst="rect">
              <a:avLst/>
            </a:prstGeom>
            <a:solidFill>
              <a:srgbClr val="7030A0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构建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683152" y="4324043"/>
              <a:ext cx="1276800" cy="98596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360670" y="4665980"/>
            <a:ext cx="57594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12</a:t>
            </a:r>
            <a:r>
              <a:rPr lang="zh-CN" altLang="en-US" sz="1000" dirty="0" smtClean="0">
                <a:solidFill>
                  <a:schemeClr val="bg1"/>
                </a:solidFill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</a:rPr>
              <a:t>30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853815" y="5424170"/>
            <a:ext cx="1358265" cy="986155"/>
            <a:chOff x="3875609" y="5344766"/>
            <a:chExt cx="1358322" cy="985960"/>
          </a:xfrm>
        </p:grpSpPr>
        <p:sp>
          <p:nvSpPr>
            <p:cNvPr id="50" name="矩形 49"/>
            <p:cNvSpPr/>
            <p:nvPr/>
          </p:nvSpPr>
          <p:spPr>
            <a:xfrm>
              <a:off x="3979058" y="5389071"/>
              <a:ext cx="223698" cy="897356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功能测试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4291739" y="5389071"/>
              <a:ext cx="223698" cy="897356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提</a:t>
              </a:r>
              <a:r>
                <a:rPr lang="en-US" altLang="zh-CN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BUG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604420" y="5389071"/>
              <a:ext cx="223698" cy="897356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验</a:t>
              </a:r>
              <a:r>
                <a:rPr lang="en-US" altLang="zh-CN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BUG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4917101" y="5389071"/>
              <a:ext cx="223698" cy="897356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</a:t>
              </a:r>
              <a:r>
                <a:rPr lang="en-US" altLang="zh-CN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BUG</a:t>
              </a: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875609" y="5344766"/>
              <a:ext cx="1358322" cy="98596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647305" y="5447665"/>
            <a:ext cx="1358265" cy="986155"/>
            <a:chOff x="3875609" y="5344766"/>
            <a:chExt cx="1358322" cy="985960"/>
          </a:xfrm>
        </p:grpSpPr>
        <p:sp>
          <p:nvSpPr>
            <p:cNvPr id="117" name="矩形 116"/>
            <p:cNvSpPr/>
            <p:nvPr/>
          </p:nvSpPr>
          <p:spPr>
            <a:xfrm>
              <a:off x="3979058" y="5389071"/>
              <a:ext cx="223698" cy="897356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功能测试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291739" y="5389071"/>
              <a:ext cx="223698" cy="897356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提</a:t>
              </a:r>
              <a:r>
                <a:rPr lang="en-US" altLang="zh-CN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BUG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604420" y="5389071"/>
              <a:ext cx="223698" cy="897356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验</a:t>
              </a:r>
              <a:r>
                <a:rPr lang="en-US" altLang="zh-CN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BUG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917101" y="5389071"/>
              <a:ext cx="223698" cy="897356"/>
            </a:xfrm>
            <a:prstGeom prst="rect">
              <a:avLst/>
            </a:prstGeom>
            <a:solidFill>
              <a:srgbClr val="F37F03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</a:t>
              </a:r>
              <a:r>
                <a:rPr lang="en-US" altLang="zh-CN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BUG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875609" y="5344766"/>
              <a:ext cx="1358322" cy="98596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4" name="矩形 123"/>
          <p:cNvSpPr/>
          <p:nvPr/>
        </p:nvSpPr>
        <p:spPr>
          <a:xfrm>
            <a:off x="5955030" y="319087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同步主干代码</a:t>
            </a:r>
          </a:p>
        </p:txBody>
      </p:sp>
      <p:sp>
        <p:nvSpPr>
          <p:cNvPr id="125" name="矩形 124"/>
          <p:cNvSpPr/>
          <p:nvPr/>
        </p:nvSpPr>
        <p:spPr>
          <a:xfrm>
            <a:off x="6298565" y="319087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代码编写</a:t>
            </a:r>
          </a:p>
        </p:txBody>
      </p:sp>
      <p:sp>
        <p:nvSpPr>
          <p:cNvPr id="126" name="矩形 125"/>
          <p:cNvSpPr/>
          <p:nvPr/>
        </p:nvSpPr>
        <p:spPr>
          <a:xfrm>
            <a:off x="7673975" y="319087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单元测试</a:t>
            </a:r>
          </a:p>
        </p:txBody>
      </p:sp>
      <p:sp>
        <p:nvSpPr>
          <p:cNvPr id="127" name="矩形 126"/>
          <p:cNvSpPr/>
          <p:nvPr/>
        </p:nvSpPr>
        <p:spPr>
          <a:xfrm>
            <a:off x="8017510" y="319087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开发自测</a:t>
            </a:r>
          </a:p>
        </p:txBody>
      </p:sp>
      <p:sp>
        <p:nvSpPr>
          <p:cNvPr id="128" name="矩形 127"/>
          <p:cNvSpPr/>
          <p:nvPr/>
        </p:nvSpPr>
        <p:spPr>
          <a:xfrm>
            <a:off x="6986270" y="319087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endParaRPr lang="en-US" altLang="zh-CN" sz="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</a:t>
            </a:r>
            <a:endParaRPr lang="en-US" altLang="zh-CN" sz="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en-US" altLang="zh-CN" sz="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建</a:t>
            </a:r>
          </a:p>
        </p:txBody>
      </p:sp>
      <p:sp>
        <p:nvSpPr>
          <p:cNvPr id="129" name="矩形 128"/>
          <p:cNvSpPr/>
          <p:nvPr/>
        </p:nvSpPr>
        <p:spPr>
          <a:xfrm>
            <a:off x="7329805" y="319087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构建结果</a:t>
            </a:r>
          </a:p>
        </p:txBody>
      </p:sp>
      <p:sp>
        <p:nvSpPr>
          <p:cNvPr id="130" name="矩形 129"/>
          <p:cNvSpPr/>
          <p:nvPr/>
        </p:nvSpPr>
        <p:spPr>
          <a:xfrm>
            <a:off x="6642735" y="3190875"/>
            <a:ext cx="223520" cy="897255"/>
          </a:xfrm>
          <a:prstGeom prst="rect">
            <a:avLst/>
          </a:prstGeom>
          <a:solidFill>
            <a:srgbClr val="6FAC2E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提交代码</a:t>
            </a:r>
          </a:p>
        </p:txBody>
      </p:sp>
      <p:sp>
        <p:nvSpPr>
          <p:cNvPr id="131" name="矩形 130"/>
          <p:cNvSpPr/>
          <p:nvPr/>
        </p:nvSpPr>
        <p:spPr>
          <a:xfrm>
            <a:off x="5852160" y="3147695"/>
            <a:ext cx="2553335" cy="986155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223895" y="5817870"/>
            <a:ext cx="50990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9</a:t>
            </a:r>
            <a:r>
              <a:rPr lang="zh-CN" altLang="en-US" sz="1000" dirty="0" smtClean="0">
                <a:solidFill>
                  <a:schemeClr val="bg1"/>
                </a:solidFill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</a:rPr>
              <a:t>00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960870" y="5873115"/>
            <a:ext cx="57594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13</a:t>
            </a:r>
            <a:r>
              <a:rPr lang="zh-CN" altLang="en-US" sz="1000" dirty="0" smtClean="0">
                <a:solidFill>
                  <a:schemeClr val="bg1"/>
                </a:solidFill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</a:rPr>
              <a:t>30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037715" y="1343025"/>
            <a:ext cx="44132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开发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643630" y="1343025"/>
            <a:ext cx="44132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测试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44110" y="1343025"/>
            <a:ext cx="69786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合并代码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822825" y="3552825"/>
            <a:ext cx="36893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……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6102986" y="2183130"/>
            <a:ext cx="1104264" cy="113665"/>
          </a:xfrm>
          <a:prstGeom prst="rightArrow">
            <a:avLst>
              <a:gd name="adj1" fmla="val 50000"/>
              <a:gd name="adj2" fmla="val 125139"/>
            </a:avLst>
          </a:prstGeom>
          <a:solidFill>
            <a:srgbClr val="EF5555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4" name="肘形连接符 103"/>
          <p:cNvCxnSpPr/>
          <p:nvPr/>
        </p:nvCxnSpPr>
        <p:spPr>
          <a:xfrm flipH="1">
            <a:off x="648970" y="2227580"/>
            <a:ext cx="10520045" cy="12700"/>
          </a:xfrm>
          <a:prstGeom prst="bentConnector5">
            <a:avLst>
              <a:gd name="adj1" fmla="val -2173"/>
              <a:gd name="adj2" fmla="val -8577457"/>
              <a:gd name="adj3" fmla="val 102173"/>
            </a:avLst>
          </a:prstGeom>
          <a:ln w="12700">
            <a:solidFill>
              <a:schemeClr val="bg1">
                <a:lumMod val="85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942840" y="1003935"/>
            <a:ext cx="2214880" cy="337185"/>
          </a:xfrm>
          <a:prstGeom prst="rect">
            <a:avLst/>
          </a:prstGeom>
          <a:solidFill>
            <a:srgbClr val="107ADA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云镝当前产品研发流程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7263111" y="1637347"/>
            <a:ext cx="2284767" cy="1180465"/>
            <a:chOff x="7715142" y="1659890"/>
            <a:chExt cx="2284767" cy="1180465"/>
          </a:xfrm>
        </p:grpSpPr>
        <p:sp>
          <p:nvSpPr>
            <p:cNvPr id="78" name="矩形 77"/>
            <p:cNvSpPr/>
            <p:nvPr/>
          </p:nvSpPr>
          <p:spPr>
            <a:xfrm>
              <a:off x="7715142" y="1659890"/>
              <a:ext cx="2284767" cy="1180465"/>
            </a:xfrm>
            <a:prstGeom prst="rect">
              <a:avLst/>
            </a:prstGeom>
            <a:solidFill>
              <a:srgbClr val="107ADA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部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署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8220343" y="1771189"/>
              <a:ext cx="223691" cy="897154"/>
            </a:xfrm>
            <a:prstGeom prst="rect">
              <a:avLst/>
            </a:prstGeom>
            <a:solidFill>
              <a:srgbClr val="CAE6FB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研发环境测试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8592078" y="1780945"/>
              <a:ext cx="223691" cy="897154"/>
            </a:xfrm>
            <a:prstGeom prst="rect">
              <a:avLst/>
            </a:prstGeom>
            <a:solidFill>
              <a:srgbClr val="CAE6FB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部署预生产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8933958" y="1782059"/>
              <a:ext cx="223691" cy="897154"/>
            </a:xfrm>
            <a:prstGeom prst="rect">
              <a:avLst/>
            </a:prstGeom>
            <a:solidFill>
              <a:srgbClr val="CAE6FB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预生产环境测试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286100" y="1771189"/>
              <a:ext cx="223691" cy="897154"/>
            </a:xfrm>
            <a:prstGeom prst="rect">
              <a:avLst/>
            </a:prstGeom>
            <a:solidFill>
              <a:srgbClr val="CAE6FB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部署生产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9621636" y="1780945"/>
              <a:ext cx="223691" cy="897154"/>
            </a:xfrm>
            <a:prstGeom prst="rect">
              <a:avLst/>
            </a:prstGeom>
            <a:solidFill>
              <a:srgbClr val="C3D69B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生产环境验证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713740" y="1659890"/>
            <a:ext cx="5319395" cy="1180465"/>
          </a:xfrm>
          <a:prstGeom prst="rect">
            <a:avLst/>
          </a:prstGeom>
          <a:solidFill>
            <a:srgbClr val="107ADA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205230" y="1781810"/>
            <a:ext cx="223520" cy="897255"/>
          </a:xfrm>
          <a:prstGeom prst="rect">
            <a:avLst/>
          </a:prstGeom>
          <a:solidFill>
            <a:srgbClr val="CAE6FB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同步主干代码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555750" y="1781810"/>
            <a:ext cx="223520" cy="897255"/>
          </a:xfrm>
          <a:prstGeom prst="rect">
            <a:avLst/>
          </a:prstGeom>
          <a:solidFill>
            <a:srgbClr val="CAE6FB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代码编写</a:t>
            </a:r>
          </a:p>
        </p:txBody>
      </p:sp>
      <p:sp>
        <p:nvSpPr>
          <p:cNvPr id="122" name="矩形 121"/>
          <p:cNvSpPr/>
          <p:nvPr/>
        </p:nvSpPr>
        <p:spPr>
          <a:xfrm>
            <a:off x="2776220" y="1781810"/>
            <a:ext cx="223520" cy="897255"/>
          </a:xfrm>
          <a:prstGeom prst="rect">
            <a:avLst/>
          </a:prstGeom>
          <a:solidFill>
            <a:srgbClr val="CAE6FB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单元测试</a:t>
            </a:r>
          </a:p>
        </p:txBody>
      </p:sp>
      <p:sp>
        <p:nvSpPr>
          <p:cNvPr id="133" name="矩形 132"/>
          <p:cNvSpPr/>
          <p:nvPr/>
        </p:nvSpPr>
        <p:spPr>
          <a:xfrm>
            <a:off x="3081655" y="1781810"/>
            <a:ext cx="223520" cy="897255"/>
          </a:xfrm>
          <a:prstGeom prst="rect">
            <a:avLst/>
          </a:prstGeom>
          <a:solidFill>
            <a:srgbClr val="CAE6FB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开发自测</a:t>
            </a:r>
          </a:p>
        </p:txBody>
      </p:sp>
      <p:sp>
        <p:nvSpPr>
          <p:cNvPr id="135" name="矩形 134"/>
          <p:cNvSpPr/>
          <p:nvPr/>
        </p:nvSpPr>
        <p:spPr>
          <a:xfrm>
            <a:off x="4761865" y="1781810"/>
            <a:ext cx="223520" cy="897255"/>
          </a:xfrm>
          <a:prstGeom prst="rect">
            <a:avLst/>
          </a:prstGeom>
          <a:solidFill>
            <a:srgbClr val="CAE6FB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再</a:t>
            </a:r>
            <a:endParaRPr lang="en-US" altLang="zh-CN" sz="8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同步主干代码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066665" y="1781810"/>
            <a:ext cx="223520" cy="8972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整体回归</a:t>
            </a:r>
          </a:p>
        </p:txBody>
      </p:sp>
      <p:sp>
        <p:nvSpPr>
          <p:cNvPr id="141" name="矩形 140"/>
          <p:cNvSpPr/>
          <p:nvPr/>
        </p:nvSpPr>
        <p:spPr>
          <a:xfrm>
            <a:off x="5372100" y="1781810"/>
            <a:ext cx="223520" cy="897255"/>
          </a:xfrm>
          <a:prstGeom prst="rect">
            <a:avLst/>
          </a:prstGeom>
          <a:solidFill>
            <a:srgbClr val="CAE6FB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合并代码到主干</a:t>
            </a:r>
          </a:p>
        </p:txBody>
      </p:sp>
      <p:sp>
        <p:nvSpPr>
          <p:cNvPr id="142" name="矩形 141"/>
          <p:cNvSpPr/>
          <p:nvPr/>
        </p:nvSpPr>
        <p:spPr>
          <a:xfrm>
            <a:off x="5677535" y="1781810"/>
            <a:ext cx="223520" cy="8972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主干测试</a:t>
            </a:r>
          </a:p>
        </p:txBody>
      </p:sp>
      <p:sp>
        <p:nvSpPr>
          <p:cNvPr id="143" name="矩形 142"/>
          <p:cNvSpPr/>
          <p:nvPr/>
        </p:nvSpPr>
        <p:spPr>
          <a:xfrm>
            <a:off x="3441065" y="1781810"/>
            <a:ext cx="223520" cy="8972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功能测试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165985" y="1781810"/>
            <a:ext cx="223520" cy="897255"/>
          </a:xfrm>
          <a:prstGeom prst="rect">
            <a:avLst/>
          </a:prstGeom>
          <a:solidFill>
            <a:srgbClr val="CAE6FB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开发构建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471420" y="1781810"/>
            <a:ext cx="223520" cy="897255"/>
          </a:xfrm>
          <a:prstGeom prst="rect">
            <a:avLst/>
          </a:prstGeom>
          <a:solidFill>
            <a:srgbClr val="CAE6FB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构建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endParaRPr lang="en-US" altLang="zh-CN" sz="8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3746500" y="1781810"/>
            <a:ext cx="223520" cy="8972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051935" y="1781810"/>
            <a:ext cx="223520" cy="8972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验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356735" y="1781810"/>
            <a:ext cx="223520" cy="8972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关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860550" y="1781810"/>
            <a:ext cx="223520" cy="897255"/>
          </a:xfrm>
          <a:prstGeom prst="rect">
            <a:avLst/>
          </a:prstGeom>
          <a:solidFill>
            <a:srgbClr val="CAE6FB"/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提交代码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492250" y="1727835"/>
            <a:ext cx="1858645" cy="994410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408680" y="1743075"/>
            <a:ext cx="1228090" cy="994410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726305" y="1727835"/>
            <a:ext cx="1228090" cy="994410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" name="环形箭头 152"/>
          <p:cNvSpPr/>
          <p:nvPr/>
        </p:nvSpPr>
        <p:spPr>
          <a:xfrm>
            <a:off x="2258132" y="1589020"/>
            <a:ext cx="564401" cy="154052"/>
          </a:xfrm>
          <a:prstGeom prst="circular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4" name="环形箭头 153"/>
          <p:cNvSpPr/>
          <p:nvPr/>
        </p:nvSpPr>
        <p:spPr>
          <a:xfrm>
            <a:off x="3733887" y="1597823"/>
            <a:ext cx="564401" cy="154052"/>
          </a:xfrm>
          <a:prstGeom prst="circularArrow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5" name="环形箭头 154"/>
          <p:cNvSpPr/>
          <p:nvPr/>
        </p:nvSpPr>
        <p:spPr>
          <a:xfrm>
            <a:off x="2276238" y="1223701"/>
            <a:ext cx="1679581" cy="292387"/>
          </a:xfrm>
          <a:prstGeom prst="circular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10076334" y="1659890"/>
            <a:ext cx="988780" cy="1180465"/>
            <a:chOff x="10306466" y="1659890"/>
            <a:chExt cx="988780" cy="1180465"/>
          </a:xfrm>
        </p:grpSpPr>
        <p:sp>
          <p:nvSpPr>
            <p:cNvPr id="87" name="矩形 86"/>
            <p:cNvSpPr/>
            <p:nvPr/>
          </p:nvSpPr>
          <p:spPr>
            <a:xfrm>
              <a:off x="10306466" y="1659890"/>
              <a:ext cx="988780" cy="1180465"/>
            </a:xfrm>
            <a:prstGeom prst="rect">
              <a:avLst/>
            </a:prstGeom>
            <a:solidFill>
              <a:srgbClr val="107ADA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事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件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管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理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0667546" y="1792564"/>
              <a:ext cx="223691" cy="897154"/>
            </a:xfrm>
            <a:prstGeom prst="rect">
              <a:avLst/>
            </a:prstGeom>
            <a:solidFill>
              <a:srgbClr val="CAE6FB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事件记录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0974733" y="1791562"/>
              <a:ext cx="223691" cy="897154"/>
            </a:xfrm>
            <a:prstGeom prst="rect">
              <a:avLst/>
            </a:prstGeom>
            <a:solidFill>
              <a:srgbClr val="CAE6FB"/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事件处理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1" name="右箭头 100"/>
          <p:cNvSpPr/>
          <p:nvPr/>
        </p:nvSpPr>
        <p:spPr>
          <a:xfrm>
            <a:off x="9618821" y="2183130"/>
            <a:ext cx="435997" cy="101282"/>
          </a:xfrm>
          <a:prstGeom prst="rightArrow">
            <a:avLst>
              <a:gd name="adj1" fmla="val 50000"/>
              <a:gd name="adj2" fmla="val 125139"/>
            </a:avLst>
          </a:prstGeom>
          <a:solidFill>
            <a:srgbClr val="EF5555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矩形 70"/>
          <p:cNvSpPr/>
          <p:nvPr/>
        </p:nvSpPr>
        <p:spPr>
          <a:xfrm>
            <a:off x="2036445" y="1719580"/>
            <a:ext cx="3054985" cy="4084320"/>
          </a:xfrm>
          <a:prstGeom prst="rect">
            <a:avLst/>
          </a:prstGeom>
          <a:solidFill>
            <a:srgbClr val="00B0F0"/>
          </a:solidFill>
          <a:ln w="19050"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48759" name="矩形 74"/>
          <p:cNvSpPr/>
          <p:nvPr/>
        </p:nvSpPr>
        <p:spPr>
          <a:xfrm rot="5400000">
            <a:off x="1728470" y="4126865"/>
            <a:ext cx="19926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49650" y="2211705"/>
            <a:ext cx="6177915" cy="604520"/>
            <a:chOff x="5710" y="2853"/>
            <a:chExt cx="9729" cy="952"/>
          </a:xfrm>
        </p:grpSpPr>
        <p:sp>
          <p:nvSpPr>
            <p:cNvPr id="1048757" name="五边形 5"/>
            <p:cNvSpPr/>
            <p:nvPr/>
          </p:nvSpPr>
          <p:spPr>
            <a:xfrm>
              <a:off x="5710" y="2861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5" name="组合 1"/>
            <p:cNvGrpSpPr/>
            <p:nvPr/>
          </p:nvGrpSpPr>
          <p:grpSpPr>
            <a:xfrm>
              <a:off x="8729" y="2853"/>
              <a:ext cx="6710" cy="952"/>
              <a:chOff x="4626409" y="1342398"/>
              <a:chExt cx="5437832" cy="706393"/>
            </a:xfrm>
          </p:grpSpPr>
          <p:sp>
            <p:nvSpPr>
              <p:cNvPr id="1048764" name="任意多边形 6"/>
              <p:cNvSpPr/>
              <p:nvPr/>
            </p:nvSpPr>
            <p:spPr>
              <a:xfrm>
                <a:off x="4626409" y="1342398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65" name="文本框 18"/>
              <p:cNvSpPr txBox="1"/>
              <p:nvPr/>
            </p:nvSpPr>
            <p:spPr>
              <a:xfrm>
                <a:off x="5532444" y="1427729"/>
                <a:ext cx="4075538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DEVOPS整体流程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3549650" y="3036570"/>
            <a:ext cx="6177280" cy="604520"/>
            <a:chOff x="5710" y="4085"/>
            <a:chExt cx="9728" cy="952"/>
          </a:xfrm>
        </p:grpSpPr>
        <p:sp>
          <p:nvSpPr>
            <p:cNvPr id="1048760" name="五边形 5"/>
            <p:cNvSpPr/>
            <p:nvPr/>
          </p:nvSpPr>
          <p:spPr>
            <a:xfrm>
              <a:off x="5710" y="4088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02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6" name="组合 4"/>
            <p:cNvGrpSpPr/>
            <p:nvPr/>
          </p:nvGrpSpPr>
          <p:grpSpPr>
            <a:xfrm>
              <a:off x="8742" y="4085"/>
              <a:ext cx="6697" cy="952"/>
              <a:chOff x="4635064" y="2212422"/>
              <a:chExt cx="5437832" cy="706393"/>
            </a:xfrm>
          </p:grpSpPr>
          <p:sp>
            <p:nvSpPr>
              <p:cNvPr id="1048766" name="任意多边形 6"/>
              <p:cNvSpPr/>
              <p:nvPr/>
            </p:nvSpPr>
            <p:spPr>
              <a:xfrm>
                <a:off x="4635064" y="2212422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67" name="文本框 18"/>
              <p:cNvSpPr txBox="1"/>
              <p:nvPr/>
            </p:nvSpPr>
            <p:spPr>
              <a:xfrm>
                <a:off x="5532302" y="2298495"/>
                <a:ext cx="4207682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开发、测试过程</a:t>
                </a:r>
                <a:endParaRPr kumimoji="0" lang="zh-CN" altLang="en-US" b="1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549650" y="3861435"/>
            <a:ext cx="6177280" cy="598805"/>
            <a:chOff x="5710" y="5316"/>
            <a:chExt cx="9728" cy="943"/>
          </a:xfrm>
        </p:grpSpPr>
        <p:sp>
          <p:nvSpPr>
            <p:cNvPr id="1048761" name="五边形 5"/>
            <p:cNvSpPr/>
            <p:nvPr/>
          </p:nvSpPr>
          <p:spPr>
            <a:xfrm>
              <a:off x="5710" y="5316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9" name="组合 10"/>
            <p:cNvGrpSpPr/>
            <p:nvPr/>
          </p:nvGrpSpPr>
          <p:grpSpPr>
            <a:xfrm>
              <a:off x="8774" y="5317"/>
              <a:ext cx="6665" cy="942"/>
              <a:chOff x="4656189" y="3126234"/>
              <a:chExt cx="5437832" cy="699397"/>
            </a:xfrm>
          </p:grpSpPr>
          <p:sp>
            <p:nvSpPr>
              <p:cNvPr id="1048770" name="任意多边形 6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71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发布、部署过程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70" name="文本框 18"/>
          <p:cNvSpPr txBox="1"/>
          <p:nvPr/>
        </p:nvSpPr>
        <p:spPr>
          <a:xfrm>
            <a:off x="2242185" y="2491740"/>
            <a:ext cx="10337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dist" defTabSz="914400">
              <a:buClrTx/>
              <a:buSzTx/>
              <a:buFontTx/>
              <a:buNone/>
            </a:pPr>
            <a:r>
              <a:rPr kumimoji="0" lang="zh-CN" altLang="en-US" sz="3200" b="1" kern="1200" cap="none" spc="0" normalizeH="0" baseline="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目录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549650" y="4766310"/>
            <a:ext cx="6177280" cy="598805"/>
            <a:chOff x="5687" y="8029"/>
            <a:chExt cx="9728" cy="943"/>
          </a:xfrm>
        </p:grpSpPr>
        <p:sp>
          <p:nvSpPr>
            <p:cNvPr id="14" name="五边形 5"/>
            <p:cNvSpPr/>
            <p:nvPr/>
          </p:nvSpPr>
          <p:spPr>
            <a:xfrm>
              <a:off x="5687" y="8029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751" y="8030"/>
              <a:ext cx="6665" cy="942"/>
              <a:chOff x="4656189" y="3126234"/>
              <a:chExt cx="5437832" cy="699397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事件管理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开发过程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研发阶段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85445" y="1203325"/>
            <a:ext cx="7114540" cy="4964430"/>
            <a:chOff x="817" y="1850"/>
            <a:chExt cx="11204" cy="781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7" y="2092"/>
              <a:ext cx="10665" cy="7335"/>
            </a:xfrm>
            <a:prstGeom prst="rect">
              <a:avLst/>
            </a:prstGeom>
          </p:spPr>
        </p:pic>
        <p:sp>
          <p:nvSpPr>
            <p:cNvPr id="18" name="任意多边形 17"/>
            <p:cNvSpPr/>
            <p:nvPr/>
          </p:nvSpPr>
          <p:spPr>
            <a:xfrm>
              <a:off x="817" y="1850"/>
              <a:ext cx="11205" cy="78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05" h="7819">
                  <a:moveTo>
                    <a:pt x="270" y="242"/>
                  </a:moveTo>
                  <a:lnTo>
                    <a:pt x="270" y="7577"/>
                  </a:lnTo>
                  <a:lnTo>
                    <a:pt x="10935" y="7577"/>
                  </a:lnTo>
                  <a:lnTo>
                    <a:pt x="10935" y="242"/>
                  </a:lnTo>
                  <a:lnTo>
                    <a:pt x="270" y="242"/>
                  </a:lnTo>
                  <a:close/>
                  <a:moveTo>
                    <a:pt x="0" y="0"/>
                  </a:moveTo>
                  <a:lnTo>
                    <a:pt x="11205" y="0"/>
                  </a:lnTo>
                  <a:lnTo>
                    <a:pt x="11205" y="7819"/>
                  </a:lnTo>
                  <a:lnTo>
                    <a:pt x="0" y="7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CEC"/>
            </a:solidFill>
            <a:ln w="19050">
              <a:noFill/>
              <a:prstDash val="dash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indent="0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740015" y="1203325"/>
            <a:ext cx="4159885" cy="537210"/>
          </a:xfrm>
          <a:prstGeom prst="rect">
            <a:avLst/>
          </a:prstGeom>
          <a:solidFill>
            <a:srgbClr val="EF5555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注意事项</a:t>
            </a:r>
          </a:p>
        </p:txBody>
      </p:sp>
      <p:sp>
        <p:nvSpPr>
          <p:cNvPr id="21" name="矩形 20"/>
          <p:cNvSpPr/>
          <p:nvPr/>
        </p:nvSpPr>
        <p:spPr>
          <a:xfrm>
            <a:off x="7730490" y="1845310"/>
            <a:ext cx="4159885" cy="4323080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60995" y="2183765"/>
            <a:ext cx="369824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每个小组都指定一名架构师负责签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入主干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代码。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开发员签入代码要求：原子性（一个任务一次签入），必须有说明（日常：签入功能说明；补丁：补丁号和审阅人；合并主干：审核人和迭代说明），并构建成功，才算代码签入成功。 （不能出现构建中断）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合并代码到主干，最长不能超过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小时。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验证通过标准：无大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，无中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，小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不超过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个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；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8187690" y="4829175"/>
            <a:ext cx="3820795" cy="1666240"/>
          </a:xfrm>
          <a:prstGeom prst="rect">
            <a:avLst/>
          </a:prstGeom>
          <a:solidFill>
            <a:srgbClr val="218CEC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双周迭代发版节奏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" y="1161415"/>
            <a:ext cx="7891780" cy="54051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045" y="1161415"/>
            <a:ext cx="4918075" cy="3582035"/>
          </a:xfrm>
          <a:prstGeom prst="rect">
            <a:avLst/>
          </a:prstGeom>
        </p:spPr>
      </p:pic>
      <p:sp>
        <p:nvSpPr>
          <p:cNvPr id="19" name="TextBox 5"/>
          <p:cNvSpPr txBox="1"/>
          <p:nvPr/>
        </p:nvSpPr>
        <p:spPr>
          <a:xfrm>
            <a:off x="8258810" y="4878070"/>
            <a:ext cx="36779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SVN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打标签成本是否太高？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后面考虑把代码管理工具换成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苍穹代码已支持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，但元数据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支持正在开发中；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双周迭代发版节奏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304925" y="1704975"/>
            <a:ext cx="9715500" cy="35242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569" h="5850">
                <a:moveTo>
                  <a:pt x="195" y="195"/>
                </a:moveTo>
                <a:lnTo>
                  <a:pt x="195" y="5655"/>
                </a:lnTo>
                <a:lnTo>
                  <a:pt x="15375" y="5655"/>
                </a:lnTo>
                <a:lnTo>
                  <a:pt x="15375" y="195"/>
                </a:lnTo>
                <a:lnTo>
                  <a:pt x="195" y="195"/>
                </a:lnTo>
                <a:close/>
                <a:moveTo>
                  <a:pt x="0" y="0"/>
                </a:moveTo>
                <a:lnTo>
                  <a:pt x="15569" y="0"/>
                </a:lnTo>
                <a:lnTo>
                  <a:pt x="15569" y="5850"/>
                </a:lnTo>
                <a:lnTo>
                  <a:pt x="0" y="5850"/>
                </a:lnTo>
                <a:lnTo>
                  <a:pt x="0" y="0"/>
                </a:lnTo>
                <a:close/>
              </a:path>
            </a:pathLst>
          </a:custGeom>
          <a:solidFill>
            <a:srgbClr val="218CEC"/>
          </a:solidFill>
          <a:ln w="19050">
            <a:noFill/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3405493" y="1128031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B89ED"/>
                </a:solidFill>
                <a:latin typeface="微软雅黑" panose="020B0503020204020204" charset="-122"/>
                <a:ea typeface="微软雅黑" panose="020B0503020204020204" charset="-122"/>
              </a:rPr>
              <a:t>双周可</a:t>
            </a:r>
            <a:r>
              <a:rPr lang="zh-CN" altLang="en-US" dirty="0">
                <a:solidFill>
                  <a:srgbClr val="1B89ED"/>
                </a:solidFill>
                <a:latin typeface="微软雅黑" panose="020B0503020204020204" charset="-122"/>
                <a:ea typeface="微软雅黑" panose="020B0503020204020204" charset="-122"/>
              </a:rPr>
              <a:t>循环迭代，</a:t>
            </a:r>
            <a:r>
              <a:rPr lang="zh-CN" altLang="en-US" dirty="0" smtClean="0">
                <a:solidFill>
                  <a:srgbClr val="1B89ED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zh-CN" altLang="en-US" dirty="0">
                <a:solidFill>
                  <a:srgbClr val="1B89ED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en-US" dirty="0" smtClean="0">
                <a:solidFill>
                  <a:srgbClr val="1B89ED"/>
                </a:solidFill>
                <a:latin typeface="微软雅黑" panose="020B0503020204020204" charset="-122"/>
                <a:ea typeface="微软雅黑" panose="020B0503020204020204" charset="-122"/>
              </a:rPr>
              <a:t>周</a:t>
            </a:r>
            <a:r>
              <a:rPr lang="zh-CN" altLang="en-US" dirty="0">
                <a:solidFill>
                  <a:srgbClr val="1B89ED"/>
                </a:solidFill>
                <a:latin typeface="微软雅黑" panose="020B0503020204020204" charset="-122"/>
                <a:ea typeface="微软雅黑" panose="020B0503020204020204" charset="-122"/>
              </a:rPr>
              <a:t>开发可开始下一迭代的开发</a:t>
            </a:r>
            <a:endParaRPr lang="zh-CN" altLang="en-US" dirty="0" smtClean="0">
              <a:solidFill>
                <a:srgbClr val="1B89E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87036" y="5576156"/>
            <a:ext cx="10411189" cy="543208"/>
            <a:chOff x="787036" y="5576156"/>
            <a:chExt cx="10411189" cy="543208"/>
          </a:xfrm>
        </p:grpSpPr>
        <p:sp>
          <p:nvSpPr>
            <p:cNvPr id="6" name="矩形 5"/>
            <p:cNvSpPr>
              <a:spLocks/>
            </p:cNvSpPr>
            <p:nvPr/>
          </p:nvSpPr>
          <p:spPr>
            <a:xfrm>
              <a:off x="787036" y="5576156"/>
              <a:ext cx="1269718" cy="543208"/>
            </a:xfrm>
            <a:prstGeom prst="rect">
              <a:avLst/>
            </a:prstGeom>
            <a:solidFill>
              <a:srgbClr val="218CEC"/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1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W1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endParaRPr lang="en-US" altLang="zh-CN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研发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>
              <a:spLocks/>
            </p:cNvSpPr>
            <p:nvPr/>
          </p:nvSpPr>
          <p:spPr>
            <a:xfrm>
              <a:off x="2615330" y="5576156"/>
              <a:ext cx="1269718" cy="543208"/>
            </a:xfrm>
            <a:prstGeom prst="rect">
              <a:avLst/>
            </a:prstGeom>
            <a:solidFill>
              <a:srgbClr val="218CEC"/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1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W2D1,D2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endParaRPr lang="en-US" altLang="zh-CN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合并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</a:t>
              </a:r>
            </a:p>
          </p:txBody>
        </p:sp>
        <p:sp>
          <p:nvSpPr>
            <p:cNvPr id="8" name="矩形 7"/>
            <p:cNvSpPr>
              <a:spLocks/>
            </p:cNvSpPr>
            <p:nvPr/>
          </p:nvSpPr>
          <p:spPr>
            <a:xfrm>
              <a:off x="4443624" y="5576156"/>
              <a:ext cx="1269718" cy="543208"/>
            </a:xfrm>
            <a:prstGeom prst="rect">
              <a:avLst/>
            </a:prstGeom>
            <a:solidFill>
              <a:srgbClr val="218CEC"/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1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W2D3,D4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endParaRPr lang="en-US" altLang="zh-CN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主干集成测试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>
              <a:spLocks/>
            </p:cNvSpPr>
            <p:nvPr/>
          </p:nvSpPr>
          <p:spPr>
            <a:xfrm>
              <a:off x="6271918" y="5576156"/>
              <a:ext cx="1269718" cy="543208"/>
            </a:xfrm>
            <a:prstGeom prst="rect">
              <a:avLst/>
            </a:prstGeom>
            <a:solidFill>
              <a:srgbClr val="218CEC"/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1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W2D4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晚上：</a:t>
              </a:r>
              <a:endParaRPr lang="en-US" altLang="zh-CN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上预生产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9928507" y="5576156"/>
              <a:ext cx="1269718" cy="543208"/>
            </a:xfrm>
            <a:prstGeom prst="rect">
              <a:avLst/>
            </a:prstGeom>
            <a:solidFill>
              <a:srgbClr val="218CEC"/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1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W3D1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endParaRPr lang="en-US" altLang="zh-CN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上生产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右箭头 11"/>
            <p:cNvSpPr>
              <a:spLocks/>
            </p:cNvSpPr>
            <p:nvPr/>
          </p:nvSpPr>
          <p:spPr>
            <a:xfrm>
              <a:off x="2163633" y="5723471"/>
              <a:ext cx="369970" cy="248575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右箭头 12"/>
            <p:cNvSpPr>
              <a:spLocks/>
            </p:cNvSpPr>
            <p:nvPr/>
          </p:nvSpPr>
          <p:spPr>
            <a:xfrm>
              <a:off x="5846769" y="5723471"/>
              <a:ext cx="369970" cy="248575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右箭头 13"/>
            <p:cNvSpPr>
              <a:spLocks/>
            </p:cNvSpPr>
            <p:nvPr/>
          </p:nvSpPr>
          <p:spPr>
            <a:xfrm>
              <a:off x="7688337" y="5723471"/>
              <a:ext cx="369970" cy="248575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右箭头 14"/>
            <p:cNvSpPr>
              <a:spLocks/>
            </p:cNvSpPr>
            <p:nvPr/>
          </p:nvSpPr>
          <p:spPr>
            <a:xfrm>
              <a:off x="9529905" y="5723471"/>
              <a:ext cx="369970" cy="248575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>
              <a:spLocks/>
            </p:cNvSpPr>
            <p:nvPr/>
          </p:nvSpPr>
          <p:spPr>
            <a:xfrm>
              <a:off x="8100212" y="5576156"/>
              <a:ext cx="1269718" cy="543208"/>
            </a:xfrm>
            <a:prstGeom prst="rect">
              <a:avLst/>
            </a:prstGeom>
            <a:solidFill>
              <a:srgbClr val="218CEC"/>
            </a:solidFill>
            <a:ln w="19050">
              <a:noFill/>
              <a:prstDash val="dash"/>
            </a:ln>
            <a:effectLst>
              <a:innerShdw blurRad="63500" dist="50800" dir="18900000">
                <a:schemeClr val="accent1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W2D5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,D6,D7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endParaRPr lang="en-US" altLang="zh-CN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ctr">
                <a:buFont typeface="Wingdings" panose="05000000000000000000" pitchFamily="2" charset="2"/>
                <a:buNone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预生产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验证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右箭头 18"/>
            <p:cNvSpPr>
              <a:spLocks/>
            </p:cNvSpPr>
            <p:nvPr/>
          </p:nvSpPr>
          <p:spPr>
            <a:xfrm>
              <a:off x="4005201" y="5723471"/>
              <a:ext cx="369970" cy="248575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algn="ctr"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59" y="1817257"/>
            <a:ext cx="9460442" cy="33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矩形 70"/>
          <p:cNvSpPr/>
          <p:nvPr/>
        </p:nvSpPr>
        <p:spPr>
          <a:xfrm>
            <a:off x="2036445" y="1719580"/>
            <a:ext cx="3054985" cy="4084320"/>
          </a:xfrm>
          <a:prstGeom prst="rect">
            <a:avLst/>
          </a:prstGeom>
          <a:solidFill>
            <a:srgbClr val="00B0F0"/>
          </a:solidFill>
          <a:ln w="19050"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48759" name="矩形 74"/>
          <p:cNvSpPr/>
          <p:nvPr/>
        </p:nvSpPr>
        <p:spPr>
          <a:xfrm rot="5400000">
            <a:off x="1728470" y="4126865"/>
            <a:ext cx="19926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625850" y="2306955"/>
            <a:ext cx="6177915" cy="604520"/>
            <a:chOff x="5710" y="2853"/>
            <a:chExt cx="9729" cy="952"/>
          </a:xfrm>
        </p:grpSpPr>
        <p:sp>
          <p:nvSpPr>
            <p:cNvPr id="1048757" name="五边形 5"/>
            <p:cNvSpPr/>
            <p:nvPr/>
          </p:nvSpPr>
          <p:spPr>
            <a:xfrm>
              <a:off x="5710" y="2861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01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5" name="组合 1"/>
            <p:cNvGrpSpPr/>
            <p:nvPr/>
          </p:nvGrpSpPr>
          <p:grpSpPr>
            <a:xfrm>
              <a:off x="8729" y="2853"/>
              <a:ext cx="6710" cy="952"/>
              <a:chOff x="4626409" y="1342398"/>
              <a:chExt cx="5437832" cy="706393"/>
            </a:xfrm>
          </p:grpSpPr>
          <p:sp>
            <p:nvSpPr>
              <p:cNvPr id="1048764" name="任意多边形 6"/>
              <p:cNvSpPr/>
              <p:nvPr/>
            </p:nvSpPr>
            <p:spPr>
              <a:xfrm>
                <a:off x="4626409" y="1342398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65" name="文本框 18"/>
              <p:cNvSpPr txBox="1"/>
              <p:nvPr/>
            </p:nvSpPr>
            <p:spPr>
              <a:xfrm>
                <a:off x="5532444" y="1427729"/>
                <a:ext cx="4075538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DEVOPS整体流程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3625850" y="3131820"/>
            <a:ext cx="6177280" cy="604520"/>
            <a:chOff x="5710" y="4085"/>
            <a:chExt cx="9728" cy="952"/>
          </a:xfrm>
        </p:grpSpPr>
        <p:sp>
          <p:nvSpPr>
            <p:cNvPr id="1048760" name="五边形 5"/>
            <p:cNvSpPr/>
            <p:nvPr/>
          </p:nvSpPr>
          <p:spPr>
            <a:xfrm>
              <a:off x="5710" y="4088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6" name="组合 4"/>
            <p:cNvGrpSpPr/>
            <p:nvPr/>
          </p:nvGrpSpPr>
          <p:grpSpPr>
            <a:xfrm>
              <a:off x="8742" y="4085"/>
              <a:ext cx="6697" cy="952"/>
              <a:chOff x="4635064" y="2212422"/>
              <a:chExt cx="5437832" cy="706393"/>
            </a:xfrm>
          </p:grpSpPr>
          <p:sp>
            <p:nvSpPr>
              <p:cNvPr id="1048766" name="任意多边形 6"/>
              <p:cNvSpPr/>
              <p:nvPr/>
            </p:nvSpPr>
            <p:spPr>
              <a:xfrm>
                <a:off x="4635064" y="2212422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67" name="文本框 18"/>
              <p:cNvSpPr txBox="1"/>
              <p:nvPr/>
            </p:nvSpPr>
            <p:spPr>
              <a:xfrm>
                <a:off x="5532302" y="2298495"/>
                <a:ext cx="4207682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开发、测试过程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70" name="文本框 18"/>
          <p:cNvSpPr txBox="1"/>
          <p:nvPr/>
        </p:nvSpPr>
        <p:spPr>
          <a:xfrm>
            <a:off x="2242185" y="2491740"/>
            <a:ext cx="10337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dist" defTabSz="914400">
              <a:buClrTx/>
              <a:buSzTx/>
              <a:buFontTx/>
              <a:buNone/>
            </a:pPr>
            <a:r>
              <a:rPr kumimoji="0" lang="zh-CN" altLang="en-US" sz="3200" b="1" kern="1200" cap="none" spc="0" normalizeH="0" baseline="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目录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625850" y="4754880"/>
            <a:ext cx="6177280" cy="598805"/>
            <a:chOff x="5687" y="8029"/>
            <a:chExt cx="9728" cy="943"/>
          </a:xfrm>
        </p:grpSpPr>
        <p:sp>
          <p:nvSpPr>
            <p:cNvPr id="14" name="五边形 5"/>
            <p:cNvSpPr/>
            <p:nvPr/>
          </p:nvSpPr>
          <p:spPr>
            <a:xfrm>
              <a:off x="5687" y="8029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751" y="8030"/>
              <a:ext cx="6665" cy="942"/>
              <a:chOff x="4656189" y="3126234"/>
              <a:chExt cx="5437832" cy="699397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事件管理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625850" y="3938270"/>
            <a:ext cx="6177280" cy="598805"/>
            <a:chOff x="5710" y="5316"/>
            <a:chExt cx="9728" cy="943"/>
          </a:xfrm>
        </p:grpSpPr>
        <p:sp>
          <p:nvSpPr>
            <p:cNvPr id="11" name="五边形 5"/>
            <p:cNvSpPr/>
            <p:nvPr/>
          </p:nvSpPr>
          <p:spPr>
            <a:xfrm>
              <a:off x="5710" y="5316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03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12" name="组合 10"/>
            <p:cNvGrpSpPr/>
            <p:nvPr/>
          </p:nvGrpSpPr>
          <p:grpSpPr>
            <a:xfrm>
              <a:off x="8774" y="5317"/>
              <a:ext cx="6665" cy="942"/>
              <a:chOff x="4656189" y="3126234"/>
              <a:chExt cx="5437832" cy="699397"/>
            </a:xfrm>
          </p:grpSpPr>
          <p:sp>
            <p:nvSpPr>
              <p:cNvPr id="13" name="任意多边形 6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zh-CN" altLang="en-US" b="1" noProof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发布、部署过程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e47cca2-b98a-4914-bbe1-b6804e09d5c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a40c39a-9b69-4b0d-b011-3a36db31aa2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 w="19050">
          <a:solidFill>
            <a:schemeClr val="bg1"/>
          </a:solidFill>
          <a:prstDash val="dash"/>
        </a:ln>
      </a:spPr>
      <a:bodyPr rtlCol="0" anchor="ctr"/>
      <a:lstStyle>
        <a:defPPr indent="0">
          <a:buFont typeface="Wingdings" panose="05000000000000000000" pitchFamily="2" charset="2"/>
          <a:buNone/>
          <a:defRPr sz="1000" b="1" dirty="0">
            <a:solidFill>
              <a:schemeClr val="accent6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1762</Words>
  <Application>Microsoft Office PowerPoint</Application>
  <PresentationFormat>自定义</PresentationFormat>
  <Paragraphs>472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Theme</vt:lpstr>
      <vt:lpstr>Acrobat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Administrator</cp:lastModifiedBy>
  <cp:revision>1390</cp:revision>
  <dcterms:created xsi:type="dcterms:W3CDTF">2020-10-19T02:07:00Z</dcterms:created>
  <dcterms:modified xsi:type="dcterms:W3CDTF">2020-11-09T10:49:50Z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2052-11.1.0.10072</vt:lpwstr>
  </property>
</Properties>
</file>