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87" r:id="rId5"/>
    <p:sldId id="285" r:id="rId6"/>
    <p:sldId id="278" r:id="rId7"/>
    <p:sldId id="288" r:id="rId8"/>
    <p:sldId id="289" r:id="rId9"/>
    <p:sldId id="292"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3595" autoAdjust="0"/>
  </p:normalViewPr>
  <p:slideViewPr>
    <p:cSldViewPr snapToGrid="0">
      <p:cViewPr varScale="1">
        <p:scale>
          <a:sx n="89" d="100"/>
          <a:sy n="89" d="100"/>
        </p:scale>
        <p:origin x="283" y="7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5/4/2023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5/4/2023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5/4/2023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5/4/2023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5/4/2023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5/4/2023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5/4/2023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5/4/2023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5/4/2023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1026543" y="-1380226"/>
            <a:ext cx="10101532" cy="4750532"/>
          </a:xfrm>
        </p:spPr>
        <p:txBody>
          <a:bodyPr>
            <a:normAutofit/>
          </a:bodyPr>
          <a:lstStyle/>
          <a:p>
            <a:pPr algn="ctr"/>
            <a:r>
              <a:rPr lang="en-IN" sz="4400" b="1" i="1" u="sng" dirty="0">
                <a:solidFill>
                  <a:schemeClr val="accent6">
                    <a:lumMod val="50000"/>
                  </a:schemeClr>
                </a:solidFill>
                <a:effectLst/>
                <a:latin typeface="Google Sans"/>
              </a:rPr>
              <a:t>NICE Virtual Internship Program</a:t>
            </a:r>
            <a:endParaRPr lang="en-US" dirty="0">
              <a:solidFill>
                <a:schemeClr val="accent6">
                  <a:lumMod val="50000"/>
                </a:schemeClr>
              </a:solidFill>
            </a:endParaRPr>
          </a:p>
        </p:txBody>
      </p:sp>
      <p:sp>
        <p:nvSpPr>
          <p:cNvPr id="5" name="TextBox 4">
            <a:extLst>
              <a:ext uri="{FF2B5EF4-FFF2-40B4-BE49-F238E27FC236}">
                <a16:creationId xmlns:a16="http://schemas.microsoft.com/office/drawing/2014/main" id="{D1142711-6B67-46B4-4180-0116E3B5524B}"/>
              </a:ext>
            </a:extLst>
          </p:cNvPr>
          <p:cNvSpPr txBox="1"/>
          <p:nvPr/>
        </p:nvSpPr>
        <p:spPr>
          <a:xfrm>
            <a:off x="3757353" y="1690162"/>
            <a:ext cx="4299719" cy="800219"/>
          </a:xfrm>
          <a:prstGeom prst="rect">
            <a:avLst/>
          </a:prstGeom>
          <a:noFill/>
        </p:spPr>
        <p:txBody>
          <a:bodyPr wrap="square" rtlCol="0">
            <a:spAutoFit/>
          </a:bodyPr>
          <a:lstStyle/>
          <a:p>
            <a:pPr algn="ctr"/>
            <a:r>
              <a:rPr lang="en-IN" sz="2800" b="1" u="sng" dirty="0">
                <a:solidFill>
                  <a:schemeClr val="accent6">
                    <a:lumMod val="50000"/>
                  </a:schemeClr>
                </a:solidFill>
              </a:rPr>
              <a:t>PRESENTORS</a:t>
            </a:r>
            <a:r>
              <a:rPr lang="en-IN" sz="1800" b="1" dirty="0"/>
              <a:t> :</a:t>
            </a:r>
          </a:p>
          <a:p>
            <a:endParaRPr lang="en-IN" b="1" dirty="0"/>
          </a:p>
        </p:txBody>
      </p:sp>
      <p:sp>
        <p:nvSpPr>
          <p:cNvPr id="7" name="TextBox 6">
            <a:extLst>
              <a:ext uri="{FF2B5EF4-FFF2-40B4-BE49-F238E27FC236}">
                <a16:creationId xmlns:a16="http://schemas.microsoft.com/office/drawing/2014/main" id="{02E843E5-D0F8-813F-B405-6FED3DAA8A95}"/>
              </a:ext>
            </a:extLst>
          </p:cNvPr>
          <p:cNvSpPr txBox="1"/>
          <p:nvPr/>
        </p:nvSpPr>
        <p:spPr>
          <a:xfrm>
            <a:off x="1601586" y="2762194"/>
            <a:ext cx="3690851" cy="830997"/>
          </a:xfrm>
          <a:prstGeom prst="rect">
            <a:avLst/>
          </a:prstGeom>
          <a:noFill/>
        </p:spPr>
        <p:txBody>
          <a:bodyPr wrap="square" rtlCol="0">
            <a:spAutoFit/>
          </a:bodyPr>
          <a:lstStyle/>
          <a:p>
            <a:pPr algn="ctr"/>
            <a:r>
              <a:rPr lang="en-IN" sz="2400" b="1" u="sng" dirty="0">
                <a:solidFill>
                  <a:schemeClr val="accent6">
                    <a:lumMod val="50000"/>
                  </a:schemeClr>
                </a:solidFill>
              </a:rPr>
              <a:t>ISHA DIGHE</a:t>
            </a:r>
          </a:p>
          <a:p>
            <a:endParaRPr lang="en-IN" sz="2400" b="1" u="sng" dirty="0">
              <a:solidFill>
                <a:schemeClr val="accent6">
                  <a:lumMod val="50000"/>
                </a:schemeClr>
              </a:solidFill>
            </a:endParaRPr>
          </a:p>
        </p:txBody>
      </p:sp>
      <p:sp>
        <p:nvSpPr>
          <p:cNvPr id="8" name="TextBox 7">
            <a:extLst>
              <a:ext uri="{FF2B5EF4-FFF2-40B4-BE49-F238E27FC236}">
                <a16:creationId xmlns:a16="http://schemas.microsoft.com/office/drawing/2014/main" id="{3965F3D1-19D4-EC7B-8C8E-BA75A09F59E2}"/>
              </a:ext>
            </a:extLst>
          </p:cNvPr>
          <p:cNvSpPr txBox="1"/>
          <p:nvPr/>
        </p:nvSpPr>
        <p:spPr>
          <a:xfrm>
            <a:off x="6602345" y="2762193"/>
            <a:ext cx="2909454" cy="830997"/>
          </a:xfrm>
          <a:prstGeom prst="rect">
            <a:avLst/>
          </a:prstGeom>
          <a:noFill/>
        </p:spPr>
        <p:txBody>
          <a:bodyPr wrap="square" rtlCol="0">
            <a:spAutoFit/>
          </a:bodyPr>
          <a:lstStyle/>
          <a:p>
            <a:r>
              <a:rPr lang="en-IN" sz="2400" b="1" u="sng" dirty="0">
                <a:solidFill>
                  <a:schemeClr val="accent6">
                    <a:lumMod val="50000"/>
                  </a:schemeClr>
                </a:solidFill>
              </a:rPr>
              <a:t>HARISH SUMANT</a:t>
            </a:r>
          </a:p>
          <a:p>
            <a:endParaRPr lang="en-IN" sz="2400" b="1" u="sng" dirty="0">
              <a:solidFill>
                <a:schemeClr val="accent6">
                  <a:lumMod val="50000"/>
                </a:schemeClr>
              </a:solidFill>
            </a:endParaRPr>
          </a:p>
        </p:txBody>
      </p:sp>
      <p:sp>
        <p:nvSpPr>
          <p:cNvPr id="10" name="TextBox 9">
            <a:extLst>
              <a:ext uri="{FF2B5EF4-FFF2-40B4-BE49-F238E27FC236}">
                <a16:creationId xmlns:a16="http://schemas.microsoft.com/office/drawing/2014/main" id="{D17665CC-458B-EC2C-E689-7663F6C188EC}"/>
              </a:ext>
            </a:extLst>
          </p:cNvPr>
          <p:cNvSpPr txBox="1"/>
          <p:nvPr/>
        </p:nvSpPr>
        <p:spPr>
          <a:xfrm>
            <a:off x="862642" y="3545897"/>
            <a:ext cx="5400135" cy="923330"/>
          </a:xfrm>
          <a:prstGeom prst="rect">
            <a:avLst/>
          </a:prstGeom>
          <a:noFill/>
        </p:spPr>
        <p:txBody>
          <a:bodyPr wrap="square" rtlCol="0">
            <a:spAutoFit/>
          </a:bodyPr>
          <a:lstStyle/>
          <a:p>
            <a:pPr algn="ctr"/>
            <a:r>
              <a:rPr lang="en-IN" sz="1800" dirty="0">
                <a:latin typeface="+mn-lt"/>
              </a:rPr>
              <a:t>Third Year Student </a:t>
            </a:r>
          </a:p>
          <a:p>
            <a:pPr algn="ctr"/>
            <a:r>
              <a:rPr lang="en-IN" sz="1800" dirty="0">
                <a:latin typeface="+mn-lt"/>
              </a:rPr>
              <a:t>Computer Engineering , PICT</a:t>
            </a:r>
          </a:p>
          <a:p>
            <a:pPr algn="ctr"/>
            <a:endParaRPr lang="en-IN" dirty="0"/>
          </a:p>
        </p:txBody>
      </p:sp>
      <p:sp>
        <p:nvSpPr>
          <p:cNvPr id="11" name="TextBox 10">
            <a:extLst>
              <a:ext uri="{FF2B5EF4-FFF2-40B4-BE49-F238E27FC236}">
                <a16:creationId xmlns:a16="http://schemas.microsoft.com/office/drawing/2014/main" id="{CC647CCF-8715-8FF0-C51F-0A7A93973E4B}"/>
              </a:ext>
            </a:extLst>
          </p:cNvPr>
          <p:cNvSpPr txBox="1"/>
          <p:nvPr/>
        </p:nvSpPr>
        <p:spPr>
          <a:xfrm>
            <a:off x="5745192" y="3487695"/>
            <a:ext cx="4595842" cy="923330"/>
          </a:xfrm>
          <a:prstGeom prst="rect">
            <a:avLst/>
          </a:prstGeom>
          <a:noFill/>
        </p:spPr>
        <p:txBody>
          <a:bodyPr wrap="square" rtlCol="0">
            <a:spAutoFit/>
          </a:bodyPr>
          <a:lstStyle/>
          <a:p>
            <a:pPr algn="ctr"/>
            <a:r>
              <a:rPr lang="en-IN" dirty="0"/>
              <a:t>Third Year Student </a:t>
            </a:r>
          </a:p>
          <a:p>
            <a:pPr algn="ctr"/>
            <a:r>
              <a:rPr lang="en-IN" dirty="0"/>
              <a:t>Computer Engineering , PICT</a:t>
            </a:r>
          </a:p>
          <a:p>
            <a:pPr algn="ctr"/>
            <a:endParaRPr lang="en-IN" dirty="0"/>
          </a:p>
        </p:txBody>
      </p:sp>
      <p:sp>
        <p:nvSpPr>
          <p:cNvPr id="12" name="TextBox 11">
            <a:extLst>
              <a:ext uri="{FF2B5EF4-FFF2-40B4-BE49-F238E27FC236}">
                <a16:creationId xmlns:a16="http://schemas.microsoft.com/office/drawing/2014/main" id="{EB98D406-A5DF-87BF-6CE4-697EA050AA51}"/>
              </a:ext>
            </a:extLst>
          </p:cNvPr>
          <p:cNvSpPr txBox="1"/>
          <p:nvPr/>
        </p:nvSpPr>
        <p:spPr>
          <a:xfrm>
            <a:off x="3856008" y="4586616"/>
            <a:ext cx="4887727" cy="523220"/>
          </a:xfrm>
          <a:prstGeom prst="rect">
            <a:avLst/>
          </a:prstGeom>
          <a:noFill/>
        </p:spPr>
        <p:txBody>
          <a:bodyPr wrap="square" rtlCol="0">
            <a:spAutoFit/>
          </a:bodyPr>
          <a:lstStyle/>
          <a:p>
            <a:r>
              <a:rPr lang="en-IN" sz="2800" b="1" dirty="0">
                <a:solidFill>
                  <a:schemeClr val="accent6">
                    <a:lumMod val="50000"/>
                  </a:schemeClr>
                </a:solidFill>
                <a:latin typeface="+mj-lt"/>
              </a:rPr>
              <a:t> </a:t>
            </a:r>
            <a:r>
              <a:rPr lang="en-IN" sz="2800" b="1" u="sng" dirty="0">
                <a:solidFill>
                  <a:schemeClr val="accent6">
                    <a:lumMod val="50000"/>
                  </a:schemeClr>
                </a:solidFill>
                <a:latin typeface="+mj-lt"/>
              </a:rPr>
              <a:t>INTERNSHIP</a:t>
            </a:r>
            <a:r>
              <a:rPr lang="en-IN" sz="2800" b="1" u="sng" dirty="0">
                <a:solidFill>
                  <a:schemeClr val="accent6">
                    <a:lumMod val="50000"/>
                  </a:schemeClr>
                </a:solidFill>
              </a:rPr>
              <a:t> MENTOR </a:t>
            </a:r>
            <a:r>
              <a:rPr lang="en-IN" sz="2800" b="1" dirty="0">
                <a:solidFill>
                  <a:schemeClr val="accent6">
                    <a:lumMod val="50000"/>
                  </a:schemeClr>
                </a:solidFill>
              </a:rPr>
              <a:t>:</a:t>
            </a:r>
          </a:p>
        </p:txBody>
      </p:sp>
      <p:sp>
        <p:nvSpPr>
          <p:cNvPr id="13" name="TextBox 12">
            <a:extLst>
              <a:ext uri="{FF2B5EF4-FFF2-40B4-BE49-F238E27FC236}">
                <a16:creationId xmlns:a16="http://schemas.microsoft.com/office/drawing/2014/main" id="{7803ACD4-43E4-3CC7-EC7D-072B2863CDA4}"/>
              </a:ext>
            </a:extLst>
          </p:cNvPr>
          <p:cNvSpPr txBox="1"/>
          <p:nvPr/>
        </p:nvSpPr>
        <p:spPr>
          <a:xfrm>
            <a:off x="4634424" y="5348982"/>
            <a:ext cx="4595841" cy="830997"/>
          </a:xfrm>
          <a:prstGeom prst="rect">
            <a:avLst/>
          </a:prstGeom>
          <a:noFill/>
        </p:spPr>
        <p:txBody>
          <a:bodyPr wrap="square" rtlCol="0">
            <a:spAutoFit/>
          </a:bodyPr>
          <a:lstStyle/>
          <a:p>
            <a:r>
              <a:rPr lang="en-IN" sz="2400" b="1" i="0" u="sng" dirty="0">
                <a:solidFill>
                  <a:schemeClr val="accent6">
                    <a:lumMod val="50000"/>
                  </a:schemeClr>
                </a:solidFill>
                <a:effectLst/>
              </a:rPr>
              <a:t>Chirag Kavathiya </a:t>
            </a:r>
            <a:endParaRPr lang="en-US" sz="2400" b="1" u="sng" dirty="0">
              <a:solidFill>
                <a:schemeClr val="accent6">
                  <a:lumMod val="50000"/>
                </a:schemeClr>
              </a:solidFill>
            </a:endParaRPr>
          </a:p>
          <a:p>
            <a:endParaRPr lang="en-IN" sz="2400" b="1" u="sng" dirty="0">
              <a:solidFill>
                <a:schemeClr val="accent6">
                  <a:lumMod val="50000"/>
                </a:schemeClr>
              </a:solidFill>
            </a:endParaRPr>
          </a:p>
        </p:txBody>
      </p:sp>
    </p:spTree>
    <p:extLst>
      <p:ext uri="{BB962C8B-B14F-4D97-AF65-F5344CB8AC3E}">
        <p14:creationId xmlns:p14="http://schemas.microsoft.com/office/powerpoint/2010/main" val="191201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1029778" y="2259043"/>
            <a:ext cx="4667250" cy="3398837"/>
          </a:xfrm>
        </p:spPr>
        <p:txBody>
          <a:bodyPr>
            <a:normAutofit/>
          </a:bodyPr>
          <a:lstStyle/>
          <a:p>
            <a:r>
              <a:rPr lang="en-US" dirty="0"/>
              <a:t>01 Problem Statement</a:t>
            </a:r>
          </a:p>
          <a:p>
            <a:r>
              <a:rPr lang="en-US" dirty="0"/>
              <a:t>02 Solution</a:t>
            </a:r>
          </a:p>
          <a:p>
            <a:r>
              <a:rPr lang="en-US" dirty="0"/>
              <a:t>03 Flowchart</a:t>
            </a:r>
          </a:p>
          <a:p>
            <a:r>
              <a:rPr lang="en-US" dirty="0"/>
              <a:t>04 Working and Demo</a:t>
            </a:r>
          </a:p>
          <a:p>
            <a:r>
              <a:rPr lang="en-US" dirty="0"/>
              <a:t>05 Future Scope</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5/4/2023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8286750" cy="1340615"/>
          </a:xfrm>
        </p:spPr>
        <p:txBody>
          <a:bodyPr/>
          <a:lstStyle/>
          <a:p>
            <a:r>
              <a:rPr lang="en-US" dirty="0"/>
              <a:t>PROBLEM STATEMENT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9044149" cy="4391025"/>
          </a:xfrm>
        </p:spPr>
        <p:txBody>
          <a:bodyPr>
            <a:normAutofit/>
          </a:bodyPr>
          <a:lstStyle/>
          <a:p>
            <a:pPr algn="l"/>
            <a:r>
              <a:rPr lang="en-US" sz="2400" dirty="0"/>
              <a:t>Analysis of the video and audio stream from the Microsoft Teams video and be able to verify the quality of the MP4 files in terms of blur ,artifact, frame rate, pixels, and aspect ratio.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5/4/2023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02</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t>SOLUTION:</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5/4/2023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4" name="Text Placeholder 13">
            <a:extLst>
              <a:ext uri="{FF2B5EF4-FFF2-40B4-BE49-F238E27FC236}">
                <a16:creationId xmlns:a16="http://schemas.microsoft.com/office/drawing/2014/main" id="{B0824F7D-31B3-B5FE-7461-FAE7BDE6DA70}"/>
              </a:ext>
            </a:extLst>
          </p:cNvPr>
          <p:cNvSpPr>
            <a:spLocks noGrp="1"/>
          </p:cNvSpPr>
          <p:nvPr>
            <p:ph type="body" sz="quarter" idx="18"/>
          </p:nvPr>
        </p:nvSpPr>
        <p:spPr>
          <a:xfrm>
            <a:off x="948906" y="1985006"/>
            <a:ext cx="9601200" cy="4696101"/>
          </a:xfrm>
        </p:spPr>
        <p:txBody>
          <a:bodyPr/>
          <a:lstStyle/>
          <a:p>
            <a:pPr marL="342900" indent="-342900" algn="l">
              <a:buFont typeface="Arial" panose="020B0604020202020204" pitchFamily="34" charset="0"/>
              <a:buChar char="•"/>
            </a:pPr>
            <a:r>
              <a:rPr lang="en-IN" sz="2000" dirty="0">
                <a:latin typeface="+mn-lt"/>
              </a:rPr>
              <a:t>Creation of a software using OPENCV python library for taking the video as input and analysing it to get various video metrics as output</a:t>
            </a:r>
          </a:p>
          <a:p>
            <a:pPr algn="l"/>
            <a:endParaRPr lang="en-IN" sz="2000" dirty="0">
              <a:latin typeface="+mn-lt"/>
            </a:endParaRPr>
          </a:p>
          <a:p>
            <a:pPr marL="342900" indent="-342900" algn="l">
              <a:buFont typeface="Arial" panose="020B0604020202020204" pitchFamily="34" charset="0"/>
              <a:buChar char="•"/>
            </a:pPr>
            <a:r>
              <a:rPr lang="en-IN" sz="2000" dirty="0">
                <a:latin typeface="+mn-lt"/>
              </a:rPr>
              <a:t>The video metrics include : frame rate , audio and video bit rate , aspect ratio , blur and artifact detection , saturation , contrast , hue and brightness .</a:t>
            </a:r>
          </a:p>
          <a:p>
            <a:pPr algn="l"/>
            <a:endParaRPr lang="en-IN" sz="2000" dirty="0">
              <a:latin typeface="+mn-lt"/>
            </a:endParaRPr>
          </a:p>
          <a:p>
            <a:pPr marL="342900" indent="-342900" algn="l">
              <a:buFont typeface="Arial" panose="020B0604020202020204" pitchFamily="34" charset="0"/>
              <a:buChar char="•"/>
            </a:pPr>
            <a:r>
              <a:rPr lang="en-IN" sz="2000" dirty="0"/>
              <a:t>Creation of a simple GUI for user to select the desired video file  for analysis and the metrics to be output .</a:t>
            </a:r>
            <a:endParaRPr lang="en-IN" sz="2000" dirty="0">
              <a:latin typeface="+mn-lt"/>
            </a:endParaRPr>
          </a:p>
          <a:p>
            <a:pPr algn="l"/>
            <a:endParaRPr lang="en-IN" sz="2000" dirty="0">
              <a:latin typeface="+mn-lt"/>
            </a:endParaRPr>
          </a:p>
          <a:p>
            <a:pPr marL="342900" indent="-342900" algn="l">
              <a:buFont typeface="Arial" panose="020B0604020202020204" pitchFamily="34" charset="0"/>
              <a:buChar char="•"/>
            </a:pPr>
            <a:r>
              <a:rPr lang="en-IN" sz="2000" dirty="0">
                <a:latin typeface="+mn-lt"/>
              </a:rPr>
              <a:t>Integrating this software with PROXIMA – the existing video analysis software of the company.</a:t>
            </a:r>
          </a:p>
          <a:p>
            <a:endParaRPr lang="en-IN" sz="2000" dirty="0"/>
          </a:p>
        </p:txBody>
      </p:sp>
    </p:spTree>
    <p:extLst>
      <p:ext uri="{BB962C8B-B14F-4D97-AF65-F5344CB8AC3E}">
        <p14:creationId xmlns:p14="http://schemas.microsoft.com/office/powerpoint/2010/main" val="40835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267419" y="138023"/>
            <a:ext cx="3451058" cy="1713449"/>
          </a:xfrm>
        </p:spPr>
        <p:txBody>
          <a:bodyPr/>
          <a:lstStyle/>
          <a:p>
            <a:r>
              <a:rPr lang="en-US" dirty="0"/>
              <a:t>03</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761917" y="-172527"/>
            <a:ext cx="8553533" cy="1978280"/>
          </a:xfrm>
        </p:spPr>
        <p:txBody>
          <a:bodyPr/>
          <a:lstStyle/>
          <a:p>
            <a:r>
              <a:rPr lang="en-US" dirty="0"/>
              <a:t>FLOWCHART:</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5/4/2023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2" name="Rectangle: Rounded Corners 1">
            <a:extLst>
              <a:ext uri="{FF2B5EF4-FFF2-40B4-BE49-F238E27FC236}">
                <a16:creationId xmlns:a16="http://schemas.microsoft.com/office/drawing/2014/main" id="{92D11975-C643-2DD7-76B6-94030106BC27}"/>
              </a:ext>
            </a:extLst>
          </p:cNvPr>
          <p:cNvSpPr/>
          <p:nvPr/>
        </p:nvSpPr>
        <p:spPr>
          <a:xfrm>
            <a:off x="6469697" y="336200"/>
            <a:ext cx="1207698" cy="378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21" name="Rectangle 20">
            <a:extLst>
              <a:ext uri="{FF2B5EF4-FFF2-40B4-BE49-F238E27FC236}">
                <a16:creationId xmlns:a16="http://schemas.microsoft.com/office/drawing/2014/main" id="{904DB236-2C12-33BC-B1E4-D761FB87810B}"/>
              </a:ext>
            </a:extLst>
          </p:cNvPr>
          <p:cNvSpPr/>
          <p:nvPr/>
        </p:nvSpPr>
        <p:spPr>
          <a:xfrm>
            <a:off x="4457006" y="970533"/>
            <a:ext cx="5213277"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687ED739-30B7-16E1-E468-AC66037CE3A1}"/>
              </a:ext>
            </a:extLst>
          </p:cNvPr>
          <p:cNvSpPr/>
          <p:nvPr/>
        </p:nvSpPr>
        <p:spPr>
          <a:xfrm>
            <a:off x="6179416" y="6189567"/>
            <a:ext cx="1337095" cy="491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mond 26">
            <a:extLst>
              <a:ext uri="{FF2B5EF4-FFF2-40B4-BE49-F238E27FC236}">
                <a16:creationId xmlns:a16="http://schemas.microsoft.com/office/drawing/2014/main" id="{F014FD8D-114A-6FB3-26E8-4A30288463E6}"/>
              </a:ext>
            </a:extLst>
          </p:cNvPr>
          <p:cNvSpPr/>
          <p:nvPr/>
        </p:nvSpPr>
        <p:spPr>
          <a:xfrm>
            <a:off x="5165729" y="2482396"/>
            <a:ext cx="3726610" cy="13284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EE513053-604C-107C-608C-3B8C4C0964E7}"/>
              </a:ext>
            </a:extLst>
          </p:cNvPr>
          <p:cNvCxnSpPr>
            <a:cxnSpLocks/>
          </p:cNvCxnSpPr>
          <p:nvPr/>
        </p:nvCxnSpPr>
        <p:spPr>
          <a:xfrm flipH="1">
            <a:off x="6719528" y="1112136"/>
            <a:ext cx="272178" cy="15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4642F4E-F27D-023A-AEBC-F54ABD45DDC3}"/>
              </a:ext>
            </a:extLst>
          </p:cNvPr>
          <p:cNvCxnSpPr>
            <a:cxnSpLocks/>
          </p:cNvCxnSpPr>
          <p:nvPr/>
        </p:nvCxnSpPr>
        <p:spPr>
          <a:xfrm>
            <a:off x="7029034" y="699085"/>
            <a:ext cx="0" cy="25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23C5617-2ADE-D9D1-AD6D-11AA061B5068}"/>
              </a:ext>
            </a:extLst>
          </p:cNvPr>
          <p:cNvCxnSpPr>
            <a:cxnSpLocks/>
          </p:cNvCxnSpPr>
          <p:nvPr/>
        </p:nvCxnSpPr>
        <p:spPr>
          <a:xfrm>
            <a:off x="7029034" y="1559870"/>
            <a:ext cx="7350" cy="323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Parallelogram 43">
            <a:extLst>
              <a:ext uri="{FF2B5EF4-FFF2-40B4-BE49-F238E27FC236}">
                <a16:creationId xmlns:a16="http://schemas.microsoft.com/office/drawing/2014/main" id="{D29590B8-A1AC-3313-44A9-4E3F8778C0E0}"/>
              </a:ext>
            </a:extLst>
          </p:cNvPr>
          <p:cNvSpPr/>
          <p:nvPr/>
        </p:nvSpPr>
        <p:spPr>
          <a:xfrm>
            <a:off x="4494363" y="5572735"/>
            <a:ext cx="5135638" cy="36512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Parallelogram 44">
            <a:extLst>
              <a:ext uri="{FF2B5EF4-FFF2-40B4-BE49-F238E27FC236}">
                <a16:creationId xmlns:a16="http://schemas.microsoft.com/office/drawing/2014/main" id="{9E44F740-2EF8-757F-F747-1DE1FB36DC16}"/>
              </a:ext>
            </a:extLst>
          </p:cNvPr>
          <p:cNvSpPr/>
          <p:nvPr/>
        </p:nvSpPr>
        <p:spPr>
          <a:xfrm>
            <a:off x="4438753" y="1906428"/>
            <a:ext cx="5287990" cy="36512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ED9870EA-4936-0856-1125-BC8DB3B863DB}"/>
              </a:ext>
            </a:extLst>
          </p:cNvPr>
          <p:cNvCxnSpPr>
            <a:cxnSpLocks/>
          </p:cNvCxnSpPr>
          <p:nvPr/>
        </p:nvCxnSpPr>
        <p:spPr>
          <a:xfrm>
            <a:off x="7014169" y="2271553"/>
            <a:ext cx="0" cy="25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227266-BA36-38AF-13AD-3EA4AF37E805}"/>
              </a:ext>
            </a:extLst>
          </p:cNvPr>
          <p:cNvCxnSpPr>
            <a:cxnSpLocks/>
          </p:cNvCxnSpPr>
          <p:nvPr/>
        </p:nvCxnSpPr>
        <p:spPr>
          <a:xfrm>
            <a:off x="6767316" y="5937860"/>
            <a:ext cx="0" cy="25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8E0D3EE-4FD3-CE04-A0D3-2CEA084263BE}"/>
              </a:ext>
            </a:extLst>
          </p:cNvPr>
          <p:cNvCxnSpPr>
            <a:cxnSpLocks/>
          </p:cNvCxnSpPr>
          <p:nvPr/>
        </p:nvCxnSpPr>
        <p:spPr>
          <a:xfrm>
            <a:off x="6759967" y="5341971"/>
            <a:ext cx="0" cy="25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949BCAF9-AE8D-44F3-14AC-B778BE3B23B9}"/>
              </a:ext>
            </a:extLst>
          </p:cNvPr>
          <p:cNvSpPr txBox="1"/>
          <p:nvPr/>
        </p:nvSpPr>
        <p:spPr>
          <a:xfrm>
            <a:off x="6580575" y="362434"/>
            <a:ext cx="1282776" cy="336651"/>
          </a:xfrm>
          <a:prstGeom prst="rect">
            <a:avLst/>
          </a:prstGeom>
          <a:noFill/>
        </p:spPr>
        <p:txBody>
          <a:bodyPr wrap="square" rtlCol="0">
            <a:spAutoFit/>
          </a:bodyPr>
          <a:lstStyle/>
          <a:p>
            <a:r>
              <a:rPr lang="en-IN" sz="1600" dirty="0">
                <a:solidFill>
                  <a:schemeClr val="accent6">
                    <a:lumMod val="50000"/>
                  </a:schemeClr>
                </a:solidFill>
              </a:rPr>
              <a:t>START</a:t>
            </a:r>
          </a:p>
        </p:txBody>
      </p:sp>
      <p:sp>
        <p:nvSpPr>
          <p:cNvPr id="59" name="TextBox 58">
            <a:extLst>
              <a:ext uri="{FF2B5EF4-FFF2-40B4-BE49-F238E27FC236}">
                <a16:creationId xmlns:a16="http://schemas.microsoft.com/office/drawing/2014/main" id="{DCD591A3-2647-F5B8-E712-9496540F36F3}"/>
              </a:ext>
            </a:extLst>
          </p:cNvPr>
          <p:cNvSpPr txBox="1"/>
          <p:nvPr/>
        </p:nvSpPr>
        <p:spPr>
          <a:xfrm>
            <a:off x="5038683" y="5607362"/>
            <a:ext cx="5073509" cy="338554"/>
          </a:xfrm>
          <a:prstGeom prst="rect">
            <a:avLst/>
          </a:prstGeom>
          <a:noFill/>
        </p:spPr>
        <p:txBody>
          <a:bodyPr wrap="square" rtlCol="0">
            <a:spAutoFit/>
          </a:bodyPr>
          <a:lstStyle/>
          <a:p>
            <a:r>
              <a:rPr lang="en-IN" sz="1600" dirty="0">
                <a:solidFill>
                  <a:schemeClr val="accent6">
                    <a:lumMod val="50000"/>
                  </a:schemeClr>
                </a:solidFill>
              </a:rPr>
              <a:t>DISPLAY OUTPUT (VIDEO IF CHOSEN)</a:t>
            </a:r>
          </a:p>
        </p:txBody>
      </p:sp>
      <p:sp>
        <p:nvSpPr>
          <p:cNvPr id="62" name="TextBox 61">
            <a:extLst>
              <a:ext uri="{FF2B5EF4-FFF2-40B4-BE49-F238E27FC236}">
                <a16:creationId xmlns:a16="http://schemas.microsoft.com/office/drawing/2014/main" id="{EC065238-0895-EAC7-808E-748A881D9D1F}"/>
              </a:ext>
            </a:extLst>
          </p:cNvPr>
          <p:cNvSpPr txBox="1"/>
          <p:nvPr/>
        </p:nvSpPr>
        <p:spPr>
          <a:xfrm>
            <a:off x="6491816" y="6277429"/>
            <a:ext cx="1282776" cy="336651"/>
          </a:xfrm>
          <a:prstGeom prst="rect">
            <a:avLst/>
          </a:prstGeom>
          <a:noFill/>
        </p:spPr>
        <p:txBody>
          <a:bodyPr wrap="square" rtlCol="0">
            <a:spAutoFit/>
          </a:bodyPr>
          <a:lstStyle/>
          <a:p>
            <a:r>
              <a:rPr lang="en-IN" sz="1600" dirty="0">
                <a:solidFill>
                  <a:schemeClr val="accent6">
                    <a:lumMod val="50000"/>
                  </a:schemeClr>
                </a:solidFill>
              </a:rPr>
              <a:t>END</a:t>
            </a:r>
          </a:p>
        </p:txBody>
      </p:sp>
      <p:sp>
        <p:nvSpPr>
          <p:cNvPr id="63" name="TextBox 62">
            <a:extLst>
              <a:ext uri="{FF2B5EF4-FFF2-40B4-BE49-F238E27FC236}">
                <a16:creationId xmlns:a16="http://schemas.microsoft.com/office/drawing/2014/main" id="{825E1980-D80E-C442-2C7C-4030D3FD620F}"/>
              </a:ext>
            </a:extLst>
          </p:cNvPr>
          <p:cNvSpPr txBox="1"/>
          <p:nvPr/>
        </p:nvSpPr>
        <p:spPr>
          <a:xfrm>
            <a:off x="4784001" y="1921992"/>
            <a:ext cx="4763902" cy="338554"/>
          </a:xfrm>
          <a:prstGeom prst="rect">
            <a:avLst/>
          </a:prstGeom>
          <a:noFill/>
        </p:spPr>
        <p:txBody>
          <a:bodyPr wrap="square" rtlCol="0">
            <a:spAutoFit/>
          </a:bodyPr>
          <a:lstStyle/>
          <a:p>
            <a:r>
              <a:rPr lang="en-IN" sz="1600" dirty="0">
                <a:solidFill>
                  <a:schemeClr val="accent6">
                    <a:lumMod val="50000"/>
                  </a:schemeClr>
                </a:solidFill>
              </a:rPr>
              <a:t>SELECT VIDEO FILE AND ANALYZE METRICS</a:t>
            </a:r>
          </a:p>
        </p:txBody>
      </p:sp>
      <p:sp>
        <p:nvSpPr>
          <p:cNvPr id="65" name="TextBox 64">
            <a:extLst>
              <a:ext uri="{FF2B5EF4-FFF2-40B4-BE49-F238E27FC236}">
                <a16:creationId xmlns:a16="http://schemas.microsoft.com/office/drawing/2014/main" id="{22E5EEE3-5767-2A8F-2883-9D009E2BCA9B}"/>
              </a:ext>
            </a:extLst>
          </p:cNvPr>
          <p:cNvSpPr txBox="1"/>
          <p:nvPr/>
        </p:nvSpPr>
        <p:spPr>
          <a:xfrm>
            <a:off x="6508637" y="2698368"/>
            <a:ext cx="1630036" cy="830997"/>
          </a:xfrm>
          <a:prstGeom prst="rect">
            <a:avLst/>
          </a:prstGeom>
          <a:noFill/>
        </p:spPr>
        <p:txBody>
          <a:bodyPr wrap="square" rtlCol="0">
            <a:spAutoFit/>
          </a:bodyPr>
          <a:lstStyle/>
          <a:p>
            <a:r>
              <a:rPr lang="en-IN" sz="1600" dirty="0">
                <a:solidFill>
                  <a:schemeClr val="accent6">
                    <a:lumMod val="50000"/>
                  </a:schemeClr>
                </a:solidFill>
              </a:rPr>
              <a:t>CHOOSE OPTION TO EXECUTE</a:t>
            </a:r>
          </a:p>
        </p:txBody>
      </p:sp>
      <p:sp>
        <p:nvSpPr>
          <p:cNvPr id="66" name="TextBox 65">
            <a:extLst>
              <a:ext uri="{FF2B5EF4-FFF2-40B4-BE49-F238E27FC236}">
                <a16:creationId xmlns:a16="http://schemas.microsoft.com/office/drawing/2014/main" id="{987EE5DA-8B56-183F-E1B1-D2D619063D6B}"/>
              </a:ext>
            </a:extLst>
          </p:cNvPr>
          <p:cNvSpPr txBox="1"/>
          <p:nvPr/>
        </p:nvSpPr>
        <p:spPr>
          <a:xfrm>
            <a:off x="4521957" y="1109567"/>
            <a:ext cx="5287991" cy="338554"/>
          </a:xfrm>
          <a:prstGeom prst="rect">
            <a:avLst/>
          </a:prstGeom>
          <a:noFill/>
        </p:spPr>
        <p:txBody>
          <a:bodyPr wrap="square" rtlCol="0">
            <a:spAutoFit/>
          </a:bodyPr>
          <a:lstStyle/>
          <a:p>
            <a:r>
              <a:rPr lang="en-IN" sz="1600" dirty="0">
                <a:solidFill>
                  <a:schemeClr val="accent6">
                    <a:lumMod val="50000"/>
                  </a:schemeClr>
                </a:solidFill>
              </a:rPr>
              <a:t>RUN MASTER FILE FROM THE PROXIMA FOLDER</a:t>
            </a:r>
          </a:p>
        </p:txBody>
      </p:sp>
      <p:sp>
        <p:nvSpPr>
          <p:cNvPr id="74" name="TextBox 73">
            <a:extLst>
              <a:ext uri="{FF2B5EF4-FFF2-40B4-BE49-F238E27FC236}">
                <a16:creationId xmlns:a16="http://schemas.microsoft.com/office/drawing/2014/main" id="{ACCC11BC-1EC2-9863-AA6B-4F2E090586DD}"/>
              </a:ext>
            </a:extLst>
          </p:cNvPr>
          <p:cNvSpPr txBox="1"/>
          <p:nvPr/>
        </p:nvSpPr>
        <p:spPr>
          <a:xfrm>
            <a:off x="8829416" y="2875771"/>
            <a:ext cx="1282776" cy="307777"/>
          </a:xfrm>
          <a:prstGeom prst="rect">
            <a:avLst/>
          </a:prstGeom>
          <a:noFill/>
        </p:spPr>
        <p:txBody>
          <a:bodyPr wrap="square" rtlCol="0">
            <a:spAutoFit/>
          </a:bodyPr>
          <a:lstStyle/>
          <a:p>
            <a:r>
              <a:rPr lang="en-IN" sz="1400" dirty="0">
                <a:solidFill>
                  <a:schemeClr val="accent6">
                    <a:lumMod val="50000"/>
                  </a:schemeClr>
                </a:solidFill>
              </a:rPr>
              <a:t>NO</a:t>
            </a:r>
          </a:p>
        </p:txBody>
      </p:sp>
      <p:sp>
        <p:nvSpPr>
          <p:cNvPr id="75" name="TextBox 74">
            <a:extLst>
              <a:ext uri="{FF2B5EF4-FFF2-40B4-BE49-F238E27FC236}">
                <a16:creationId xmlns:a16="http://schemas.microsoft.com/office/drawing/2014/main" id="{741CBF00-F911-65C3-2D1B-6E5364F82073}"/>
              </a:ext>
            </a:extLst>
          </p:cNvPr>
          <p:cNvSpPr txBox="1"/>
          <p:nvPr/>
        </p:nvSpPr>
        <p:spPr>
          <a:xfrm>
            <a:off x="7082748" y="3788498"/>
            <a:ext cx="1282776" cy="307777"/>
          </a:xfrm>
          <a:prstGeom prst="rect">
            <a:avLst/>
          </a:prstGeom>
          <a:noFill/>
        </p:spPr>
        <p:txBody>
          <a:bodyPr wrap="square" rtlCol="0">
            <a:spAutoFit/>
          </a:bodyPr>
          <a:lstStyle/>
          <a:p>
            <a:r>
              <a:rPr lang="en-IN" sz="1400" dirty="0">
                <a:solidFill>
                  <a:schemeClr val="accent6">
                    <a:lumMod val="50000"/>
                  </a:schemeClr>
                </a:solidFill>
              </a:rPr>
              <a:t>YES</a:t>
            </a:r>
          </a:p>
        </p:txBody>
      </p:sp>
      <p:cxnSp>
        <p:nvCxnSpPr>
          <p:cNvPr id="88" name="Straight Arrow Connector 87">
            <a:extLst>
              <a:ext uri="{FF2B5EF4-FFF2-40B4-BE49-F238E27FC236}">
                <a16:creationId xmlns:a16="http://schemas.microsoft.com/office/drawing/2014/main" id="{F8CE8B58-25B8-C3E1-B02A-D9626197B43A}"/>
              </a:ext>
            </a:extLst>
          </p:cNvPr>
          <p:cNvCxnSpPr>
            <a:cxnSpLocks/>
          </p:cNvCxnSpPr>
          <p:nvPr/>
        </p:nvCxnSpPr>
        <p:spPr>
          <a:xfrm flipH="1">
            <a:off x="9670283" y="2096351"/>
            <a:ext cx="11071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EB48DB94-5230-4C18-ADA0-0ED01D6A92AE}"/>
              </a:ext>
            </a:extLst>
          </p:cNvPr>
          <p:cNvCxnSpPr>
            <a:cxnSpLocks/>
          </p:cNvCxnSpPr>
          <p:nvPr/>
        </p:nvCxnSpPr>
        <p:spPr>
          <a:xfrm>
            <a:off x="10777468" y="2096351"/>
            <a:ext cx="0" cy="1097961"/>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50B4878-91E0-83C0-BE72-21133241815A}"/>
              </a:ext>
            </a:extLst>
          </p:cNvPr>
          <p:cNvCxnSpPr>
            <a:cxnSpLocks/>
            <a:stCxn id="27" idx="3"/>
          </p:cNvCxnSpPr>
          <p:nvPr/>
        </p:nvCxnSpPr>
        <p:spPr>
          <a:xfrm>
            <a:off x="8892339" y="3146630"/>
            <a:ext cx="1900075" cy="17719"/>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61FA7D8-7996-5A34-DC18-5509F47F7259}"/>
              </a:ext>
            </a:extLst>
          </p:cNvPr>
          <p:cNvSpPr/>
          <p:nvPr/>
        </p:nvSpPr>
        <p:spPr>
          <a:xfrm>
            <a:off x="3390674" y="4041628"/>
            <a:ext cx="7565359" cy="1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3CB24111-68B5-53D6-D732-66E8AF1E2C06}"/>
              </a:ext>
            </a:extLst>
          </p:cNvPr>
          <p:cNvCxnSpPr>
            <a:cxnSpLocks/>
          </p:cNvCxnSpPr>
          <p:nvPr/>
        </p:nvCxnSpPr>
        <p:spPr>
          <a:xfrm>
            <a:off x="7025011" y="3810864"/>
            <a:ext cx="0" cy="25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205573B-80BF-AE9A-3F1B-81D8B525891F}"/>
              </a:ext>
            </a:extLst>
          </p:cNvPr>
          <p:cNvSpPr txBox="1"/>
          <p:nvPr/>
        </p:nvSpPr>
        <p:spPr>
          <a:xfrm>
            <a:off x="3603185" y="4081723"/>
            <a:ext cx="7237556" cy="1323439"/>
          </a:xfrm>
          <a:prstGeom prst="rect">
            <a:avLst/>
          </a:prstGeom>
          <a:noFill/>
        </p:spPr>
        <p:txBody>
          <a:bodyPr wrap="square" rtlCol="0">
            <a:spAutoFit/>
          </a:bodyPr>
          <a:lstStyle/>
          <a:p>
            <a:pPr marL="342900" indent="-342900">
              <a:buAutoNum type="arabicParenR"/>
            </a:pPr>
            <a:r>
              <a:rPr lang="en-IN" sz="1600" dirty="0">
                <a:solidFill>
                  <a:schemeClr val="accent6">
                    <a:lumMod val="50000"/>
                  </a:schemeClr>
                </a:solidFill>
              </a:rPr>
              <a:t>Video metrics (video length, aspect ratio, audio and video bitrate, frame rate, brightness, contrast, saturation, hue)</a:t>
            </a:r>
          </a:p>
          <a:p>
            <a:pPr marL="342900" indent="-342900">
              <a:buAutoNum type="arabicParenR"/>
            </a:pPr>
            <a:r>
              <a:rPr lang="en-IN" sz="1600" dirty="0">
                <a:solidFill>
                  <a:schemeClr val="accent6">
                    <a:lumMod val="50000"/>
                  </a:schemeClr>
                </a:solidFill>
              </a:rPr>
              <a:t>Blur Detection</a:t>
            </a:r>
          </a:p>
          <a:p>
            <a:pPr marL="342900" indent="-342900">
              <a:buAutoNum type="arabicParenR"/>
            </a:pPr>
            <a:r>
              <a:rPr lang="en-IN" sz="1600" dirty="0">
                <a:solidFill>
                  <a:schemeClr val="accent6">
                    <a:lumMod val="50000"/>
                  </a:schemeClr>
                </a:solidFill>
              </a:rPr>
              <a:t>Artifact/Object detection</a:t>
            </a:r>
          </a:p>
          <a:p>
            <a:pPr marL="342900" indent="-342900">
              <a:buAutoNum type="arabicParenR"/>
            </a:pPr>
            <a:r>
              <a:rPr lang="en-IN" sz="1600" dirty="0">
                <a:solidFill>
                  <a:schemeClr val="accent6">
                    <a:lumMod val="50000"/>
                  </a:schemeClr>
                </a:solidFill>
              </a:rPr>
              <a:t>Writing output to the file</a:t>
            </a:r>
          </a:p>
        </p:txBody>
      </p:sp>
    </p:spTree>
    <p:extLst>
      <p:ext uri="{BB962C8B-B14F-4D97-AF65-F5344CB8AC3E}">
        <p14:creationId xmlns:p14="http://schemas.microsoft.com/office/powerpoint/2010/main" val="22677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770543" y="517972"/>
            <a:ext cx="2956560" cy="1333500"/>
          </a:xfrm>
        </p:spPr>
        <p:txBody>
          <a:bodyPr/>
          <a:lstStyle/>
          <a:p>
            <a:r>
              <a:rPr lang="en-US" dirty="0"/>
              <a:t>05</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8286750" cy="1340615"/>
          </a:xfrm>
        </p:spPr>
        <p:txBody>
          <a:bodyPr/>
          <a:lstStyle/>
          <a:p>
            <a:r>
              <a:rPr lang="en-US" dirty="0"/>
              <a:t>FUTURE SCOPE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9044149" cy="4391025"/>
          </a:xfrm>
        </p:spPr>
        <p:txBody>
          <a:bodyPr>
            <a:normAutofit/>
          </a:bodyPr>
          <a:lstStyle/>
          <a:p>
            <a:pPr marL="457200" indent="-457200" algn="l">
              <a:buFontTx/>
              <a:buChar char="-"/>
            </a:pPr>
            <a:r>
              <a:rPr lang="en-US" sz="3200" dirty="0"/>
              <a:t>Integrate with the in-house product "Proxima" .</a:t>
            </a:r>
          </a:p>
          <a:p>
            <a:pPr marL="457200" indent="-457200" algn="l">
              <a:buFontTx/>
              <a:buChar char="-"/>
            </a:pPr>
            <a:r>
              <a:rPr lang="en-US" sz="3200" dirty="0"/>
              <a:t>Adding more metrics according to the user convenience  (e.g., Text Detection ,etc.).</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5/4/2023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33064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68F91A-8661-3346-75A9-2746582F8BF8}"/>
              </a:ext>
            </a:extLst>
          </p:cNvPr>
          <p:cNvSpPr/>
          <p:nvPr/>
        </p:nvSpPr>
        <p:spPr>
          <a:xfrm>
            <a:off x="1463615" y="1463696"/>
            <a:ext cx="8945594" cy="2872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B84742F-EBAE-7B7C-878B-0111B5F222DC}"/>
              </a:ext>
            </a:extLst>
          </p:cNvPr>
          <p:cNvSpPr/>
          <p:nvPr/>
        </p:nvSpPr>
        <p:spPr>
          <a:xfrm>
            <a:off x="1311215" y="1311296"/>
            <a:ext cx="8945594" cy="2872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2656935" y="2182483"/>
            <a:ext cx="8289985" cy="3433313"/>
          </a:xfrm>
        </p:spPr>
        <p:txBody>
          <a:bodyPr/>
          <a:lstStyle/>
          <a:p>
            <a:r>
              <a:rPr lang="en-US" dirty="0"/>
              <a:t>THANK YOU!!</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5/4/2023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730315010"/>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98</TotalTime>
  <Words>295</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Biome Light</vt:lpstr>
      <vt:lpstr>Calibri</vt:lpstr>
      <vt:lpstr>Google Sans</vt:lpstr>
      <vt:lpstr>Office Theme</vt:lpstr>
      <vt:lpstr>NICE Virtual Internship Program</vt:lpstr>
      <vt:lpstr>Agenda</vt:lpstr>
      <vt:lpstr>PROBLEM STATEMENT :</vt:lpstr>
      <vt:lpstr>SOLUTION:</vt:lpstr>
      <vt:lpstr>FLOWCHART:</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NICE Virtual Internship Program</dc:title>
  <dc:creator>Isha Dighe</dc:creator>
  <cp:lastModifiedBy>Isha Dighe</cp:lastModifiedBy>
  <cp:revision>4</cp:revision>
  <dcterms:created xsi:type="dcterms:W3CDTF">2023-04-30T11:39:46Z</dcterms:created>
  <dcterms:modified xsi:type="dcterms:W3CDTF">2023-05-04T10:16:26Z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