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5" r:id="rId6"/>
    <p:sldId id="262" r:id="rId7"/>
    <p:sldId id="261" r:id="rId8"/>
    <p:sldId id="260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3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7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8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44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7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8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6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4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5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7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3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0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5A33-35AB-4A90-9B42-DDCD38D4292F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F2B2D-E17C-4D8A-BFF5-97C3C4DF5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84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3E06-5B1C-9D26-9CD6-8C4B8DB8F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Design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Index With EXPLAIN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0FD5B3-AA96-9F02-3040-4A5DDBD20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2022/08/05</a:t>
            </a:r>
          </a:p>
          <a:p>
            <a:r>
              <a:rPr lang="en-US" altLang="zh-TW" dirty="0"/>
              <a:t>Kelvin </a:t>
            </a:r>
            <a:r>
              <a:rPr lang="en-US" altLang="zh-TW" dirty="0" err="1"/>
              <a:t>Euli</a:t>
            </a:r>
            <a:r>
              <a:rPr lang="en-US" altLang="zh-TW" dirty="0"/>
              <a:t> Peter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56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EB5B6-26F9-13F7-90B6-62FCB258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標楷體" panose="03000509000000000000" pitchFamily="65" charset="-120"/>
              </a:rPr>
              <a:t>增加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INDEX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CD7C5-83A6-4153-F503-0FABD3F3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060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>
                <a:ea typeface="標楷體" panose="03000509000000000000" pitchFamily="65" charset="-120"/>
              </a:rPr>
              <a:t>Index Selectivity = </a:t>
            </a:r>
            <a:r>
              <a:rPr lang="zh-TW" altLang="en-US" sz="3200" dirty="0">
                <a:ea typeface="標楷體" panose="03000509000000000000" pitchFamily="65" charset="-120"/>
              </a:rPr>
              <a:t>基數</a:t>
            </a:r>
            <a:r>
              <a:rPr lang="en-US" altLang="zh-TW" sz="3200" dirty="0"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ea typeface="標楷體" panose="03000509000000000000" pitchFamily="65" charset="-120"/>
              </a:rPr>
              <a:t>表紀錄數</a:t>
            </a:r>
          </a:p>
          <a:p>
            <a:pPr algn="ctr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411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7EBBB4-F5A6-7F95-53EF-7066E4B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  <a:ea typeface="標楷體" panose="03000509000000000000" pitchFamily="65" charset="-120"/>
              </a:rPr>
              <a:t>DESIGN INDEX</a:t>
            </a:r>
            <a:endParaRPr lang="zh-TW" altLang="en-US" dirty="0">
              <a:latin typeface="+mn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D77F92-7AD7-3FA0-08B8-CF19BE57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061881"/>
            <a:ext cx="10197353" cy="411508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ea typeface="標楷體" panose="03000509000000000000" pitchFamily="65" charset="-120"/>
              </a:rPr>
              <a:t>使用</a:t>
            </a:r>
            <a:r>
              <a:rPr lang="en-US" altLang="zh-TW" sz="2800" dirty="0">
                <a:ea typeface="標楷體" panose="03000509000000000000" pitchFamily="65" charset="-120"/>
              </a:rPr>
              <a:t>Where</a:t>
            </a:r>
            <a:r>
              <a:rPr lang="zh-TW" altLang="en-US" sz="2800" dirty="0">
                <a:ea typeface="標楷體" panose="03000509000000000000" pitchFamily="65" charset="-120"/>
              </a:rPr>
              <a:t>搜尋的條件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r>
              <a:rPr lang="zh-TW" altLang="en-US" sz="2800" dirty="0">
                <a:ea typeface="標楷體" panose="03000509000000000000" pitchFamily="65" charset="-120"/>
              </a:rPr>
              <a:t>基數較大的欄位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r>
              <a:rPr lang="zh-TW" altLang="en-US" sz="2800" dirty="0">
                <a:ea typeface="標楷體" panose="03000509000000000000" pitchFamily="65" charset="-120"/>
              </a:rPr>
              <a:t>使用短</a:t>
            </a:r>
            <a:r>
              <a:rPr lang="en-US" altLang="zh-TW" sz="2800" dirty="0">
                <a:ea typeface="標楷體" panose="03000509000000000000" pitchFamily="65" charset="-120"/>
              </a:rPr>
              <a:t>INDEX</a:t>
            </a:r>
            <a:r>
              <a:rPr lang="zh-TW" altLang="en-US" sz="2800" dirty="0">
                <a:ea typeface="標楷體" panose="03000509000000000000" pitchFamily="65" charset="-120"/>
              </a:rPr>
              <a:t>節省空間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r>
              <a:rPr lang="zh-TW" altLang="en-US" sz="2800" dirty="0">
                <a:ea typeface="標楷體" panose="03000509000000000000" pitchFamily="65" charset="-120"/>
              </a:rPr>
              <a:t>最左前綴原則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r>
              <a:rPr lang="zh-TW" altLang="en-US" sz="2800" dirty="0">
                <a:ea typeface="標楷體" panose="03000509000000000000" pitchFamily="65" charset="-120"/>
              </a:rPr>
              <a:t>頻繁</a:t>
            </a:r>
            <a:r>
              <a:rPr lang="en-US" altLang="zh-TW" sz="2800" dirty="0">
                <a:ea typeface="標楷體" panose="03000509000000000000" pitchFamily="65" charset="-120"/>
              </a:rPr>
              <a:t>SELECT</a:t>
            </a:r>
            <a:r>
              <a:rPr lang="zh-TW" altLang="en-US" sz="2800" dirty="0">
                <a:ea typeface="標楷體" panose="03000509000000000000" pitchFamily="65" charset="-120"/>
              </a:rPr>
              <a:t>的欄位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r>
              <a:rPr lang="zh-TW" altLang="en-US" sz="2800" dirty="0">
                <a:ea typeface="標楷體" panose="03000509000000000000" pitchFamily="65" charset="-120"/>
              </a:rPr>
              <a:t>更新頻繁的不適合建</a:t>
            </a:r>
            <a:r>
              <a:rPr lang="en-US" altLang="zh-TW" sz="2800" dirty="0">
                <a:ea typeface="標楷體" panose="03000509000000000000" pitchFamily="65" charset="-12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53418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469A200-F1F2-AEA4-E2D9-7401BBE2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62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+mn-lt"/>
                <a:ea typeface="標楷體" panose="03000509000000000000" pitchFamily="65" charset="-120"/>
              </a:rPr>
              <a:t>Thanks for your attention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5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249C0-A412-EC6C-D2A2-0B798D54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INDEX create a new B+ Tree</a:t>
            </a:r>
            <a:endParaRPr lang="zh-TW" alt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58AC8-4F8F-6077-EABD-6EF8EC3C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62" y="1645865"/>
            <a:ext cx="8868075" cy="430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2F563A-8328-C0EE-887D-B8434D61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1" y="2901820"/>
            <a:ext cx="3065656" cy="38660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CD63A6-2B30-48AE-D24B-359AAF26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24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+mn-lt"/>
                <a:ea typeface="標楷體" panose="03000509000000000000" pitchFamily="65" charset="-120"/>
              </a:rPr>
              <a:t>EXPLAIN</a:t>
            </a:r>
            <a:r>
              <a:rPr lang="zh-TW" altLang="en-US" dirty="0">
                <a:latin typeface="+mn-lt"/>
                <a:ea typeface="標楷體" panose="03000509000000000000" pitchFamily="65" charset="-120"/>
              </a:rPr>
              <a:t>怎麼用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D3681-DF4D-BB5C-19AC-DB25C6C2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5691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GreekC" panose="00000400000000000000" pitchFamily="2" charset="0"/>
              </a:rPr>
              <a:t>EXPLAIN SELECT id FROM test.MOCK_DATA WHERE id = 2 ;</a:t>
            </a:r>
            <a:endParaRPr lang="zh-TW" altLang="en-US" dirty="0">
              <a:latin typeface="Consolas" panose="020B0609020204030204" pitchFamily="49" charset="0"/>
              <a:cs typeface="GreekC" panose="00000400000000000000" pitchFamily="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10CB6C-DC70-41AE-E3AA-6AAF8452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7" y="2143172"/>
            <a:ext cx="11399446" cy="6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A347B-6708-5ED5-23A1-67640DF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386"/>
            <a:ext cx="10515600" cy="48706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id: select</a:t>
            </a:r>
            <a:r>
              <a:rPr lang="zh-TW" altLang="en-US" sz="2400" dirty="0">
                <a:ea typeface="標楷體" panose="03000509000000000000" pitchFamily="65" charset="-120"/>
              </a:rPr>
              <a:t>的編號，</a:t>
            </a:r>
            <a:r>
              <a:rPr lang="en-US" altLang="zh-TW" sz="2400" dirty="0">
                <a:ea typeface="標楷體" panose="03000509000000000000" pitchFamily="65" charset="-120"/>
              </a:rPr>
              <a:t>id </a:t>
            </a:r>
            <a:r>
              <a:rPr lang="zh-TW" altLang="en-US" sz="2400" dirty="0">
                <a:ea typeface="標楷體" panose="03000509000000000000" pitchFamily="65" charset="-120"/>
              </a:rPr>
              <a:t>越大優先度越高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select_type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SIMPLE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PRIMARY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SUBQUERY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DERIVED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UNION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table: </a:t>
            </a:r>
            <a:r>
              <a:rPr lang="zh-TW" altLang="en-US" sz="2400" dirty="0">
                <a:solidFill>
                  <a:schemeClr val="tx1"/>
                </a:solidFill>
                <a:ea typeface="標楷體" panose="03000509000000000000" pitchFamily="65" charset="-120"/>
              </a:rPr>
              <a:t>查詢的表</a:t>
            </a: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t</a:t>
            </a:r>
            <a:r>
              <a:rPr lang="en-US" altLang="zh-TW" sz="2400" i="0" dirty="0">
                <a:solidFill>
                  <a:srgbClr val="FF0000"/>
                </a:solidFill>
                <a:effectLst/>
                <a:ea typeface="標楷體" panose="03000509000000000000" pitchFamily="65" charset="-120"/>
              </a:rPr>
              <a:t>ype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: 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ea typeface="標楷體" panose="03000509000000000000" pitchFamily="65" charset="-120"/>
              </a:rPr>
              <a:t>判斷查詢效率的重要依據</a:t>
            </a:r>
            <a:endParaRPr lang="en-US" altLang="zh-TW" sz="2400" b="0" i="0" dirty="0"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possible key: </a:t>
            </a:r>
            <a:r>
              <a:rPr lang="zh-TW" altLang="en-US" sz="2400" dirty="0">
                <a:ea typeface="標楷體" panose="03000509000000000000" pitchFamily="65" charset="-120"/>
              </a:rPr>
              <a:t>可能使用的</a:t>
            </a:r>
            <a:r>
              <a:rPr lang="en-US" altLang="zh-TW" sz="2400" dirty="0">
                <a:ea typeface="標楷體" panose="03000509000000000000" pitchFamily="65" charset="-120"/>
              </a:rPr>
              <a:t>key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key: </a:t>
            </a:r>
            <a:r>
              <a:rPr lang="zh-TW" altLang="en-US" sz="2400" dirty="0">
                <a:ea typeface="標楷體" panose="03000509000000000000" pitchFamily="65" charset="-120"/>
              </a:rPr>
              <a:t>實際使用的</a:t>
            </a:r>
            <a:r>
              <a:rPr lang="en-US" altLang="zh-TW" sz="2400" dirty="0">
                <a:ea typeface="標楷體" panose="03000509000000000000" pitchFamily="65" charset="-120"/>
              </a:rPr>
              <a:t>key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ea typeface="標楷體" panose="03000509000000000000" pitchFamily="65" charset="-120"/>
              </a:rPr>
              <a:t>key_len</a:t>
            </a:r>
            <a:r>
              <a:rPr lang="en-US" altLang="zh-TW" sz="2400" dirty="0"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ea typeface="標楷體" panose="03000509000000000000" pitchFamily="65" charset="-120"/>
              </a:rPr>
              <a:t>優化器使用的</a:t>
            </a:r>
            <a:r>
              <a:rPr lang="en-US" altLang="zh-TW" sz="2400" dirty="0">
                <a:ea typeface="標楷體" panose="03000509000000000000" pitchFamily="65" charset="-120"/>
              </a:rPr>
              <a:t>INDEX</a:t>
            </a:r>
            <a:r>
              <a:rPr lang="zh-TW" altLang="en-US" sz="2400" dirty="0">
                <a:ea typeface="標楷體" panose="03000509000000000000" pitchFamily="65" charset="-120"/>
              </a:rPr>
              <a:t>位元數，可以用來評估</a:t>
            </a:r>
            <a:r>
              <a:rPr lang="en-US" altLang="zh-TW" sz="2400" dirty="0">
                <a:ea typeface="標楷體" panose="03000509000000000000" pitchFamily="65" charset="-120"/>
              </a:rPr>
              <a:t>INDEX</a:t>
            </a:r>
            <a:r>
              <a:rPr lang="zh-TW" altLang="en-US" sz="2400" dirty="0">
                <a:ea typeface="標楷體" panose="03000509000000000000" pitchFamily="65" charset="-120"/>
              </a:rPr>
              <a:t>是否完全被使用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rows: </a:t>
            </a:r>
            <a:r>
              <a:rPr lang="zh-TW" altLang="en-US" sz="2400" dirty="0">
                <a:ea typeface="標楷體" panose="03000509000000000000" pitchFamily="65" charset="-120"/>
              </a:rPr>
              <a:t>估算</a:t>
            </a:r>
            <a:r>
              <a:rPr lang="en-US" altLang="zh-TW" sz="2400" dirty="0">
                <a:ea typeface="標楷體" panose="03000509000000000000" pitchFamily="65" charset="-120"/>
              </a:rPr>
              <a:t>SQL</a:t>
            </a:r>
            <a:r>
              <a:rPr lang="zh-TW" altLang="en-US" sz="2400" dirty="0">
                <a:ea typeface="標楷體" panose="03000509000000000000" pitchFamily="65" charset="-120"/>
              </a:rPr>
              <a:t>要查到結果讀取的資料行數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Extra: Using index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Using where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 Using temporary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Using </a:t>
            </a:r>
            <a:r>
              <a:rPr lang="en-US" altLang="zh-TW" sz="2400" dirty="0" err="1">
                <a:ea typeface="標楷體" panose="03000509000000000000" pitchFamily="65" charset="-120"/>
              </a:rPr>
              <a:t>filesort</a:t>
            </a:r>
            <a:r>
              <a:rPr lang="en-US" altLang="zh-TW" sz="2400" dirty="0">
                <a:ea typeface="標楷體" panose="03000509000000000000" pitchFamily="65" charset="-120"/>
              </a:rPr>
              <a:t>…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375B58-9795-9FEC-EA46-B76ACBD6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77" y="714749"/>
            <a:ext cx="11399446" cy="686872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1CC8EF2-B851-6497-7906-7B45195B8730}"/>
              </a:ext>
            </a:extLst>
          </p:cNvPr>
          <p:cNvSpPr txBox="1">
            <a:spLocks/>
          </p:cNvSpPr>
          <p:nvPr/>
        </p:nvSpPr>
        <p:spPr>
          <a:xfrm>
            <a:off x="838200" y="216783"/>
            <a:ext cx="10515600" cy="569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Consolas" panose="020B0609020204030204" pitchFamily="49" charset="0"/>
                <a:cs typeface="GreekC" panose="00000400000000000000" pitchFamily="2" charset="0"/>
              </a:rPr>
              <a:t>EXPLAIN SELECT id FROM </a:t>
            </a:r>
            <a:r>
              <a:rPr lang="en-US" altLang="zh-TW" dirty="0" err="1">
                <a:latin typeface="Consolas" panose="020B0609020204030204" pitchFamily="49" charset="0"/>
                <a:cs typeface="GreekC" panose="00000400000000000000" pitchFamily="2" charset="0"/>
              </a:rPr>
              <a:t>test.MOCK_DATA</a:t>
            </a:r>
            <a:r>
              <a:rPr lang="en-US" altLang="zh-TW" dirty="0">
                <a:latin typeface="Consolas" panose="020B0609020204030204" pitchFamily="49" charset="0"/>
                <a:cs typeface="GreekC" panose="00000400000000000000" pitchFamily="2" charset="0"/>
              </a:rPr>
              <a:t> WHERE id = 2 ;</a:t>
            </a:r>
            <a:endParaRPr lang="zh-TW" altLang="en-US" dirty="0">
              <a:latin typeface="Consolas" panose="020B0609020204030204" pitchFamily="49" charset="0"/>
              <a:cs typeface="Greek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5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319AE-7214-050F-459D-F980DB1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  <a:ea typeface="標楷體" panose="03000509000000000000" pitchFamily="65" charset="-120"/>
              </a:rPr>
              <a:t>Type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AA6FF-63B4-FA20-B130-3BDCA8ED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4" y="1565649"/>
            <a:ext cx="11394143" cy="4351338"/>
          </a:xfrm>
        </p:spPr>
        <p:txBody>
          <a:bodyPr>
            <a:normAutofit/>
          </a:bodyPr>
          <a:lstStyle/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NULL &gt; system &gt; const &gt; eq_ref &gt; ref &gt; range &gt; index &gt; ALL</a:t>
            </a:r>
          </a:p>
          <a:p>
            <a:pPr marL="457200" lvl="1" indent="0" algn="ctr">
              <a:lnSpc>
                <a:spcPct val="100000"/>
              </a:lnSpc>
              <a:buNone/>
            </a:pPr>
            <a:endParaRPr lang="en-US" altLang="zh-TW" dirty="0">
              <a:solidFill>
                <a:srgbClr val="333333"/>
              </a:solidFill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all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全表掃描，</a:t>
            </a:r>
            <a:r>
              <a:rPr lang="en-US" altLang="zh-TW" sz="2000" dirty="0">
                <a:ea typeface="標楷體" panose="03000509000000000000" pitchFamily="65" charset="-120"/>
              </a:rPr>
              <a:t>most expansive</a:t>
            </a:r>
            <a:endParaRPr lang="en-US" altLang="zh-TW" sz="2000" dirty="0">
              <a:solidFill>
                <a:srgbClr val="333333"/>
              </a:solidFill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index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掃描所有</a:t>
            </a:r>
            <a:r>
              <a:rPr lang="en-US" altLang="zh-TW" sz="2000" dirty="0">
                <a:ea typeface="標楷體" panose="03000509000000000000" pitchFamily="65" charset="-120"/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range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ea typeface="標楷體" panose="03000509000000000000" pitchFamily="65" charset="-120"/>
              </a:rPr>
              <a:t>between</a:t>
            </a:r>
            <a:r>
              <a:rPr lang="zh-TW" altLang="en-US" sz="2000" dirty="0"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ea typeface="標楷體" panose="03000509000000000000" pitchFamily="65" charset="-120"/>
              </a:rPr>
              <a:t>&lt;</a:t>
            </a:r>
            <a:r>
              <a:rPr lang="zh-TW" altLang="en-US" sz="2000" dirty="0"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ea typeface="標楷體" panose="03000509000000000000" pitchFamily="65" charset="-120"/>
              </a:rPr>
              <a:t>in</a:t>
            </a:r>
            <a:r>
              <a:rPr lang="zh-TW" altLang="en-US" sz="2000" dirty="0">
                <a:ea typeface="標楷體" panose="03000509000000000000" pitchFamily="65" charset="-120"/>
              </a:rPr>
              <a:t>等查詢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eq_ref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通常用在多表的</a:t>
            </a:r>
            <a:r>
              <a:rPr lang="en-US" altLang="zh-TW" sz="2000" dirty="0">
                <a:ea typeface="標楷體" panose="03000509000000000000" pitchFamily="65" charset="-120"/>
              </a:rPr>
              <a:t>join</a:t>
            </a:r>
            <a:r>
              <a:rPr lang="zh-TW" altLang="en-US" sz="2000" dirty="0">
                <a:ea typeface="標楷體" panose="03000509000000000000" pitchFamily="65" charset="-120"/>
              </a:rPr>
              <a:t>查詢，且索引是</a:t>
            </a:r>
            <a:r>
              <a:rPr lang="en-US" altLang="zh-TW" sz="2000" dirty="0">
                <a:ea typeface="標楷體" panose="03000509000000000000" pitchFamily="65" charset="-120"/>
              </a:rPr>
              <a:t>primary key</a:t>
            </a:r>
            <a:r>
              <a:rPr lang="zh-TW" altLang="en-US" sz="2000" dirty="0">
                <a:ea typeface="標楷體" panose="03000509000000000000" pitchFamily="65" charset="-120"/>
              </a:rPr>
              <a:t>或</a:t>
            </a:r>
            <a:r>
              <a:rPr lang="en-US" altLang="zh-TW" sz="2000" dirty="0">
                <a:ea typeface="標楷體" panose="03000509000000000000" pitchFamily="65" charset="-120"/>
              </a:rPr>
              <a:t>unique not null index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latin typeface="SFMono-Regular"/>
              </a:rPr>
              <a:t>ref</a:t>
            </a:r>
            <a:r>
              <a:rPr lang="en-US" altLang="zh-TW" sz="2000" dirty="0"/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ea typeface="標楷體" panose="03000509000000000000" pitchFamily="65" charset="-120"/>
              </a:rPr>
              <a:t>eq_ref</a:t>
            </a:r>
            <a:r>
              <a:rPr lang="zh-TW" altLang="en-US" sz="2000" dirty="0">
                <a:ea typeface="標楷體" panose="03000509000000000000" pitchFamily="65" charset="-120"/>
              </a:rPr>
              <a:t>相同，但使用一般的索引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const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針對</a:t>
            </a:r>
            <a:r>
              <a:rPr lang="en-US" altLang="zh-TW" sz="2000" dirty="0">
                <a:ea typeface="標楷體" panose="03000509000000000000" pitchFamily="65" charset="-120"/>
              </a:rPr>
              <a:t>primary key </a:t>
            </a:r>
            <a:r>
              <a:rPr lang="zh-TW" altLang="en-US" sz="2000" dirty="0"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ea typeface="標楷體" panose="03000509000000000000" pitchFamily="65" charset="-120"/>
              </a:rPr>
              <a:t>unique index</a:t>
            </a:r>
            <a:r>
              <a:rPr lang="zh-TW" altLang="en-US" sz="2000" dirty="0">
                <a:ea typeface="標楷體" panose="03000509000000000000" pitchFamily="65" charset="-120"/>
              </a:rPr>
              <a:t>查詢，且只返回一行資料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system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只有一列的表</a:t>
            </a:r>
            <a:r>
              <a:rPr lang="en-US" altLang="zh-TW" sz="2000" dirty="0">
                <a:ea typeface="標楷體" panose="03000509000000000000" pitchFamily="65" charset="-120"/>
              </a:rPr>
              <a:t>(const</a:t>
            </a:r>
            <a:r>
              <a:rPr lang="zh-TW" altLang="en-US" sz="2000" dirty="0"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ea typeface="標楷體" panose="03000509000000000000" pitchFamily="65" charset="-120"/>
              </a:rPr>
              <a:t>special case)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solidFill>
                  <a:srgbClr val="EB5757"/>
                </a:solidFill>
                <a:effectLst/>
                <a:ea typeface="標楷體" panose="03000509000000000000" pitchFamily="65" charset="-120"/>
              </a:rPr>
              <a:t>NULL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可直接得到結果</a:t>
            </a:r>
            <a:endParaRPr lang="en-US" altLang="zh-TW" sz="2000" dirty="0">
              <a:solidFill>
                <a:srgbClr val="EB5757"/>
              </a:solidFill>
              <a:effectLst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4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41D0-8681-309D-9F6D-63ACD1FA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標楷體" panose="03000509000000000000" pitchFamily="65" charset="-120"/>
              </a:rPr>
              <a:t>多於一個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INDEX…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D86E8-38EF-D149-BCE0-CFFA56EC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/>
              <a:t>INDEX(a, b, c, d)			INDEX(d, b, a, c)</a:t>
            </a:r>
          </a:p>
          <a:p>
            <a:endParaRPr lang="en-US" altLang="zh-TW" sz="2400" dirty="0"/>
          </a:p>
          <a:p>
            <a:pPr marL="0" indent="0" algn="ctr">
              <a:buNone/>
            </a:pPr>
            <a:r>
              <a:rPr lang="en-US" altLang="zh-TW" sz="2400" i="1" dirty="0"/>
              <a:t>SELECT * FROM table WHERE a=1, b=2, c&gt;3, d=4;</a:t>
            </a:r>
          </a:p>
          <a:p>
            <a:pPr marL="0" indent="0" algn="ctr">
              <a:buNone/>
            </a:pPr>
            <a:endParaRPr lang="en-US" altLang="zh-TW" sz="2400" i="1" dirty="0"/>
          </a:p>
          <a:p>
            <a:pPr marL="0" indent="0" algn="ctr">
              <a:buNone/>
            </a:pPr>
            <a:r>
              <a:rPr lang="en-US" altLang="zh-TW" sz="2400" i="1" dirty="0"/>
              <a:t>SELECT * FROM table WHERE b=2, a=1, c&gt;3, d=4;</a:t>
            </a:r>
          </a:p>
          <a:p>
            <a:pPr marL="0" indent="0">
              <a:buNone/>
            </a:pPr>
            <a:endParaRPr lang="en-US" altLang="zh-TW" sz="2400" i="1" dirty="0"/>
          </a:p>
          <a:p>
            <a:pPr marL="0" indent="0" algn="ctr">
              <a:buNone/>
            </a:pPr>
            <a:r>
              <a:rPr lang="en-US" altLang="zh-TW" sz="2400" i="1" dirty="0"/>
              <a:t>SELECT * FROM table WHERE a=1, d=4;</a:t>
            </a:r>
          </a:p>
          <a:p>
            <a:pPr marL="0" indent="0">
              <a:buNone/>
            </a:pPr>
            <a:endParaRPr lang="en-US" altLang="zh-TW" sz="2400" i="1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15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FC80-6275-DC6C-D8F0-B471DAB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66174-4550-E9BD-D7D8-7094C1DA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F291389-2618-F55A-A341-2A433163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54" y="428890"/>
            <a:ext cx="8000292" cy="600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3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E4263-B1EB-0374-332F-3742EEA7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最左前綴匹配原則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1B1EFD-4251-4D1D-D22F-D0870E383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956" y="2796381"/>
            <a:ext cx="55721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B508C71-DE3C-1A3F-2158-7C6529E109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ea typeface="標楷體" panose="03000509000000000000" pitchFamily="65" charset="-120"/>
              </a:rPr>
              <a:t>查詢時精確匹配左邊連續的幾列</a:t>
            </a:r>
            <a:r>
              <a:rPr lang="en-US" altLang="zh-TW" dirty="0">
                <a:ea typeface="標楷體" panose="03000509000000000000" pitchFamily="65" charset="-120"/>
              </a:rPr>
              <a:t>INDEX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r>
              <a:rPr lang="en-US" altLang="zh-TW" dirty="0">
                <a:ea typeface="標楷體" panose="03000509000000000000" pitchFamily="65" charset="-120"/>
              </a:rPr>
              <a:t>INDEX</a:t>
            </a:r>
            <a:r>
              <a:rPr lang="zh-TW" altLang="en-US" dirty="0">
                <a:ea typeface="標楷體" panose="03000509000000000000" pitchFamily="65" charset="-120"/>
              </a:rPr>
              <a:t>就可以被使用到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1ADB8-E577-FA6D-17B3-D1398DBF54BD}"/>
              </a:ext>
            </a:extLst>
          </p:cNvPr>
          <p:cNvSpPr txBox="1"/>
          <p:nvPr/>
        </p:nvSpPr>
        <p:spPr>
          <a:xfrm>
            <a:off x="2967318" y="53885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i="1" dirty="0"/>
              <a:t>SELECT * FROM table WHERE a=1, b=2;</a:t>
            </a:r>
          </a:p>
          <a:p>
            <a:pPr marL="0" indent="0" algn="ctr">
              <a:buNone/>
            </a:pPr>
            <a:endParaRPr lang="en-US" altLang="zh-TW" i="1" dirty="0"/>
          </a:p>
          <a:p>
            <a:pPr marL="0" indent="0" algn="ctr">
              <a:buNone/>
            </a:pPr>
            <a:r>
              <a:rPr lang="en-US" altLang="zh-TW" i="1" dirty="0"/>
              <a:t>SELECT * FROM table WHERE a&gt;1, b=2;</a:t>
            </a:r>
          </a:p>
        </p:txBody>
      </p:sp>
    </p:spTree>
    <p:extLst>
      <p:ext uri="{BB962C8B-B14F-4D97-AF65-F5344CB8AC3E}">
        <p14:creationId xmlns:p14="http://schemas.microsoft.com/office/powerpoint/2010/main" val="31801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DC5F7-2A99-171C-D1BD-ECCABDA7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+mn-lt"/>
                <a:ea typeface="標楷體" panose="03000509000000000000" pitchFamily="65" charset="-120"/>
              </a:rPr>
              <a:t>如何優化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SELECT?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4359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430</Words>
  <Application>Microsoft Office PowerPoint</Application>
  <PresentationFormat>寬螢幕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SFMono-Regular</vt:lpstr>
      <vt:lpstr>標楷體</vt:lpstr>
      <vt:lpstr>Arial</vt:lpstr>
      <vt:lpstr>Consolas</vt:lpstr>
      <vt:lpstr>Trebuchet MS</vt:lpstr>
      <vt:lpstr>Wingdings 3</vt:lpstr>
      <vt:lpstr>多面向</vt:lpstr>
      <vt:lpstr>Design Index With EXPLAIN</vt:lpstr>
      <vt:lpstr>INDEX create a new B+ Tree</vt:lpstr>
      <vt:lpstr>EXPLAIN怎麼用</vt:lpstr>
      <vt:lpstr>PowerPoint 簡報</vt:lpstr>
      <vt:lpstr>Type</vt:lpstr>
      <vt:lpstr>多於一個INDEX…</vt:lpstr>
      <vt:lpstr>PowerPoint 簡報</vt:lpstr>
      <vt:lpstr>最左前綴匹配原則</vt:lpstr>
      <vt:lpstr>如何優化SELECT?</vt:lpstr>
      <vt:lpstr>增加INDEX</vt:lpstr>
      <vt:lpstr>DESIGN INDEX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Index With EXPLAIN</dc:title>
  <dc:creator>吳仲凱 WU, CHUNG-KAi</dc:creator>
  <cp:lastModifiedBy>吳仲凱 WU, CHUNG-KAi</cp:lastModifiedBy>
  <cp:revision>16</cp:revision>
  <dcterms:created xsi:type="dcterms:W3CDTF">2022-08-04T16:04:42Z</dcterms:created>
  <dcterms:modified xsi:type="dcterms:W3CDTF">2022-08-05T07:26:23Z</dcterms:modified>
</cp:coreProperties>
</file>