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7"/>
  </p:notesMasterIdLst>
  <p:handoutMasterIdLst>
    <p:handoutMasterId r:id="rId28"/>
  </p:handoutMasterIdLst>
  <p:sldIdLst>
    <p:sldId id="267" r:id="rId3"/>
    <p:sldId id="278" r:id="rId4"/>
    <p:sldId id="279" r:id="rId5"/>
    <p:sldId id="281" r:id="rId6"/>
    <p:sldId id="283" r:id="rId7"/>
    <p:sldId id="282" r:id="rId8"/>
    <p:sldId id="284" r:id="rId9"/>
    <p:sldId id="285" r:id="rId10"/>
    <p:sldId id="286" r:id="rId11"/>
    <p:sldId id="287" r:id="rId12"/>
    <p:sldId id="290" r:id="rId13"/>
    <p:sldId id="289" r:id="rId14"/>
    <p:sldId id="291" r:id="rId15"/>
    <p:sldId id="293" r:id="rId16"/>
    <p:sldId id="292" r:id="rId17"/>
    <p:sldId id="294" r:id="rId18"/>
    <p:sldId id="295" r:id="rId19"/>
    <p:sldId id="296" r:id="rId20"/>
    <p:sldId id="297" r:id="rId21"/>
    <p:sldId id="298" r:id="rId22"/>
    <p:sldId id="299" r:id="rId23"/>
    <p:sldId id="300" r:id="rId24"/>
    <p:sldId id="302" r:id="rId25"/>
    <p:sldId id="30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6" autoAdjust="0"/>
    <p:restoredTop sz="80744" autoAdjust="0"/>
  </p:normalViewPr>
  <p:slideViewPr>
    <p:cSldViewPr snapToGrid="0">
      <p:cViewPr varScale="1">
        <p:scale>
          <a:sx n="66" d="100"/>
          <a:sy n="66" d="100"/>
        </p:scale>
        <p:origin x="1142" y="58"/>
      </p:cViewPr>
      <p:guideLst>
        <p:guide pos="3840"/>
        <p:guide orient="horz" pos="2160"/>
      </p:guideLst>
    </p:cSldViewPr>
  </p:slideViewPr>
  <p:notesTextViewPr>
    <p:cViewPr>
      <p:scale>
        <a:sx n="3" d="2"/>
        <a:sy n="3" d="2"/>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dirty="0">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9A591099-7EBE-4D12-B880-CCA6B38B92A6}" type="datetimeFigureOut">
              <a:rPr lang="en-US" altLang="zh-CN" smtClean="0">
                <a:ea typeface="Microsoft YaHei UI" panose="020B0503020204020204" pitchFamily="34" charset="-122"/>
              </a:rPr>
              <a:t>7/5/2023</a:t>
            </a:fld>
            <a:endParaRPr lang="zh-CN" dirty="0">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dirty="0">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63A36C10-A9D4-4995-9BAF-95FBD77A724B}" type="slidenum">
              <a:rPr lang="zh-CN" smtClean="0">
                <a:ea typeface="Microsoft YaHei UI" panose="020B0503020204020204" pitchFamily="34" charset="-122"/>
              </a:rPr>
              <a:t>‹#›</a:t>
            </a:fld>
            <a:endParaRPr lang="zh-CN" dirty="0">
              <a:ea typeface="Microsoft YaHei UI" panose="020B0503020204020204" pitchFamily="34" charset="-122"/>
            </a:endParaRPr>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ea typeface="Microsoft YaHei UI" panose="020B0503020204020204" pitchFamily="34" charset="-122"/>
              </a:defRPr>
            </a:lvl1pPr>
          </a:lstStyle>
          <a:p>
            <a:fld id="{70CF4299-1721-48C6-878D-74296BE00D21}" type="datetimeFigureOut">
              <a:rPr lang="en-US" altLang="zh-CN" smtClean="0"/>
              <a:pPr/>
              <a:t>7/5/2023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ea typeface="Microsoft YaHei UI" panose="020B0503020204020204" pitchFamily="34" charset="-122"/>
              </a:defRPr>
            </a:lvl1pPr>
          </a:lstStyle>
          <a:p>
            <a:fld id="{23AEF9EC-8318-4FF6-847E-A85BBD2B7E49}" type="slidenum">
              <a:rPr lang="en-US" altLang="zh-CN" smtClean="0"/>
              <a:pPr/>
              <a:t>‹#›</a:t>
            </a:fld>
            <a:endParaRPr lang="en-US" altLang="zh-CN"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n-lt"/>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n-lt"/>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n-lt"/>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n-lt"/>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baike.baidu.com/item/%E6%8E%A7%E5%88%B6%E6%B5%81%E5%9B%B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调查大家</a:t>
            </a:r>
            <a:r>
              <a:rPr lang="en-US" altLang="zh-CN" dirty="0"/>
              <a:t>C++</a:t>
            </a:r>
            <a:r>
              <a:rPr lang="zh-CN" altLang="en-US" dirty="0"/>
              <a:t>开发能力</a:t>
            </a:r>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2</a:t>
            </a:fld>
            <a:endParaRPr lang="en-US" altLang="zh-CN" dirty="0"/>
          </a:p>
        </p:txBody>
      </p:sp>
    </p:spTree>
    <p:extLst>
      <p:ext uri="{BB962C8B-B14F-4D97-AF65-F5344CB8AC3E}">
        <p14:creationId xmlns:p14="http://schemas.microsoft.com/office/powerpoint/2010/main" val="631161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注释不宜太多也不能太少</a:t>
            </a:r>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12</a:t>
            </a:fld>
            <a:endParaRPr lang="en-US" altLang="zh-CN" dirty="0"/>
          </a:p>
        </p:txBody>
      </p:sp>
    </p:spTree>
    <p:extLst>
      <p:ext uri="{BB962C8B-B14F-4D97-AF65-F5344CB8AC3E}">
        <p14:creationId xmlns:p14="http://schemas.microsoft.com/office/powerpoint/2010/main" val="1955758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13</a:t>
            </a:fld>
            <a:endParaRPr lang="en-US" altLang="zh-CN" dirty="0"/>
          </a:p>
        </p:txBody>
      </p:sp>
    </p:spTree>
    <p:extLst>
      <p:ext uri="{BB962C8B-B14F-4D97-AF65-F5344CB8AC3E}">
        <p14:creationId xmlns:p14="http://schemas.microsoft.com/office/powerpoint/2010/main" val="1039283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14</a:t>
            </a:fld>
            <a:endParaRPr lang="en-US" altLang="zh-CN" dirty="0"/>
          </a:p>
        </p:txBody>
      </p:sp>
    </p:spTree>
    <p:extLst>
      <p:ext uri="{BB962C8B-B14F-4D97-AF65-F5344CB8AC3E}">
        <p14:creationId xmlns:p14="http://schemas.microsoft.com/office/powerpoint/2010/main" val="2355908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15</a:t>
            </a:fld>
            <a:endParaRPr lang="en-US" altLang="zh-CN" dirty="0"/>
          </a:p>
        </p:txBody>
      </p:sp>
    </p:spTree>
    <p:extLst>
      <p:ext uri="{BB962C8B-B14F-4D97-AF65-F5344CB8AC3E}">
        <p14:creationId xmlns:p14="http://schemas.microsoft.com/office/powerpoint/2010/main" val="1740925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16</a:t>
            </a:fld>
            <a:endParaRPr lang="en-US" altLang="zh-CN" dirty="0"/>
          </a:p>
        </p:txBody>
      </p:sp>
    </p:spTree>
    <p:extLst>
      <p:ext uri="{BB962C8B-B14F-4D97-AF65-F5344CB8AC3E}">
        <p14:creationId xmlns:p14="http://schemas.microsoft.com/office/powerpoint/2010/main" val="423040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当程序中有忘记处理某个分支或以后添加了新的条件忘了处理而进入</a:t>
            </a:r>
            <a:r>
              <a:rPr lang="en-US" altLang="zh-CN" dirty="0"/>
              <a:t>default</a:t>
            </a:r>
            <a:r>
              <a:rPr lang="zh-CN" altLang="zh-CN" dirty="0"/>
              <a:t>分支时，程序员可以得到提示</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17</a:t>
            </a:fld>
            <a:endParaRPr lang="en-US" altLang="zh-CN" dirty="0"/>
          </a:p>
        </p:txBody>
      </p:sp>
    </p:spTree>
    <p:extLst>
      <p:ext uri="{BB962C8B-B14F-4D97-AF65-F5344CB8AC3E}">
        <p14:creationId xmlns:p14="http://schemas.microsoft.com/office/powerpoint/2010/main" val="3083520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icrosoft YaHei UI" panose="020B0503020204020204" pitchFamily="34" charset="-122"/>
                <a:cs typeface="+mn-cs"/>
              </a:rPr>
              <a:t>C&amp;C++</a:t>
            </a:r>
            <a:r>
              <a:rPr lang="zh-CN" altLang="zh-CN" sz="1200" kern="1200" dirty="0">
                <a:solidFill>
                  <a:schemeClr val="tx1"/>
                </a:solidFill>
                <a:effectLst/>
                <a:latin typeface="+mn-lt"/>
                <a:ea typeface="Microsoft YaHei UI" panose="020B0503020204020204" pitchFamily="34" charset="-122"/>
                <a:cs typeface="+mn-cs"/>
              </a:rPr>
              <a:t>语言的运算符有数十个，全部熟记是比较困难的，为了防止产生歧义并提高可读性，应当用括号确定表达式的操作顺序。</a:t>
            </a:r>
            <a:endParaRPr lang="en-US" altLang="zh-CN" sz="1200" kern="1200" dirty="0">
              <a:solidFill>
                <a:schemeClr val="tx1"/>
              </a:solidFill>
              <a:effectLst/>
              <a:latin typeface="+mn-lt"/>
              <a:ea typeface="Microsoft YaHei U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icrosoft YaHei UI" panose="020B0503020204020204" pitchFamily="34" charset="-122"/>
                <a:cs typeface="+mn-cs"/>
              </a:rPr>
              <a:t>良好的风格：</a:t>
            </a:r>
            <a:endParaRPr lang="en-US" altLang="zh-CN" sz="1200" kern="1200" dirty="0">
              <a:solidFill>
                <a:schemeClr val="tx1"/>
              </a:solidFill>
              <a:effectLst/>
              <a:latin typeface="+mn-lt"/>
              <a:ea typeface="Microsoft YaHei UI" panose="020B0503020204020204" pitchFamily="34" charset="-122"/>
              <a:cs typeface="+mn-cs"/>
            </a:endParaRPr>
          </a:p>
          <a:p>
            <a:r>
              <a:rPr lang="en-US" altLang="zh-CN" sz="1200" kern="1200" dirty="0">
                <a:solidFill>
                  <a:schemeClr val="tx1"/>
                </a:solidFill>
                <a:effectLst/>
                <a:latin typeface="+mn-lt"/>
                <a:ea typeface="Microsoft YaHei UI" panose="020B0503020204020204" pitchFamily="34" charset="-122"/>
                <a:cs typeface="+mn-cs"/>
              </a:rPr>
              <a:t>word = (high &lt;&lt; 8) | low</a:t>
            </a:r>
            <a:endParaRPr lang="zh-CN" altLang="zh-CN" sz="1200" kern="1200" dirty="0">
              <a:solidFill>
                <a:schemeClr val="tx1"/>
              </a:solidFill>
              <a:effectLst/>
              <a:latin typeface="+mn-lt"/>
              <a:ea typeface="Microsoft YaHei UI" panose="020B0503020204020204" pitchFamily="34" charset="-122"/>
              <a:cs typeface="+mn-cs"/>
            </a:endParaRPr>
          </a:p>
          <a:p>
            <a:r>
              <a:rPr lang="en-US" altLang="zh-CN" sz="1200" kern="1200" dirty="0">
                <a:solidFill>
                  <a:schemeClr val="tx1"/>
                </a:solidFill>
                <a:effectLst/>
                <a:latin typeface="+mn-lt"/>
                <a:ea typeface="Microsoft YaHei UI" panose="020B0503020204020204" pitchFamily="34" charset="-122"/>
                <a:cs typeface="+mn-cs"/>
              </a:rPr>
              <a:t>if ((a | b) &amp;&amp; (a &amp; c))</a:t>
            </a:r>
            <a:endParaRPr lang="zh-CN" altLang="zh-CN" sz="1200" kern="1200" dirty="0">
              <a:solidFill>
                <a:schemeClr val="tx1"/>
              </a:solidFill>
              <a:effectLst/>
              <a:latin typeface="+mn-lt"/>
              <a:ea typeface="Microsoft YaHei UI" panose="020B0503020204020204" pitchFamily="34" charset="-122"/>
              <a:cs typeface="+mn-cs"/>
            </a:endParaRPr>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18</a:t>
            </a:fld>
            <a:endParaRPr lang="en-US" altLang="zh-CN" dirty="0"/>
          </a:p>
        </p:txBody>
      </p:sp>
    </p:spTree>
    <p:extLst>
      <p:ext uri="{BB962C8B-B14F-4D97-AF65-F5344CB8AC3E}">
        <p14:creationId xmlns:p14="http://schemas.microsoft.com/office/powerpoint/2010/main" val="3677974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Helvetica Neue"/>
              </a:rPr>
              <a:t>计算公式</a:t>
            </a:r>
            <a:r>
              <a:rPr lang="en-US" altLang="zh-CN" b="0" i="0" dirty="0">
                <a:solidFill>
                  <a:srgbClr val="333333"/>
                </a:solidFill>
                <a:effectLst/>
                <a:latin typeface="Helvetica Neue"/>
              </a:rPr>
              <a:t>1</a:t>
            </a:r>
            <a:r>
              <a:rPr lang="zh-CN" altLang="en-US" b="0" i="0" dirty="0">
                <a:solidFill>
                  <a:srgbClr val="333333"/>
                </a:solidFill>
                <a:effectLst/>
                <a:latin typeface="Helvetica Neue"/>
              </a:rPr>
              <a:t>：</a:t>
            </a:r>
            <a:r>
              <a:rPr lang="en-US" altLang="zh-CN" b="0" i="0" dirty="0">
                <a:solidFill>
                  <a:srgbClr val="333333"/>
                </a:solidFill>
                <a:effectLst/>
                <a:latin typeface="Helvetica Neue"/>
              </a:rPr>
              <a:t>V(G)=e-n+2p</a:t>
            </a:r>
            <a:r>
              <a:rPr lang="zh-CN" altLang="en-US" b="0" i="0" dirty="0">
                <a:solidFill>
                  <a:srgbClr val="333333"/>
                </a:solidFill>
                <a:effectLst/>
                <a:latin typeface="Helvetica Neue"/>
              </a:rPr>
              <a:t>。其中，</a:t>
            </a:r>
            <a:r>
              <a:rPr lang="en-US" altLang="zh-CN" b="0" i="0" dirty="0">
                <a:solidFill>
                  <a:srgbClr val="333333"/>
                </a:solidFill>
                <a:effectLst/>
                <a:latin typeface="Helvetica Neue"/>
              </a:rPr>
              <a:t>e</a:t>
            </a:r>
            <a:r>
              <a:rPr lang="zh-CN" altLang="en-US" b="0" i="0" dirty="0">
                <a:solidFill>
                  <a:srgbClr val="333333"/>
                </a:solidFill>
                <a:effectLst/>
                <a:latin typeface="Helvetica Neue"/>
              </a:rPr>
              <a:t>表示</a:t>
            </a:r>
            <a:r>
              <a:rPr lang="zh-CN" altLang="en-US" b="0" i="0" u="none" strike="noStrike" dirty="0">
                <a:solidFill>
                  <a:srgbClr val="136EC2"/>
                </a:solidFill>
                <a:effectLst/>
                <a:latin typeface="Helvetica Neue"/>
                <a:hlinkClick r:id="rId3"/>
              </a:rPr>
              <a:t>控制流图</a:t>
            </a:r>
            <a:r>
              <a:rPr lang="zh-CN" altLang="en-US" b="0" i="0" dirty="0">
                <a:solidFill>
                  <a:srgbClr val="333333"/>
                </a:solidFill>
                <a:effectLst/>
                <a:latin typeface="Helvetica Neue"/>
              </a:rPr>
              <a:t>中边的数量，</a:t>
            </a:r>
            <a:r>
              <a:rPr lang="en-US" altLang="zh-CN" b="0" i="0" dirty="0">
                <a:solidFill>
                  <a:srgbClr val="333333"/>
                </a:solidFill>
                <a:effectLst/>
                <a:latin typeface="Helvetica Neue"/>
              </a:rPr>
              <a:t>n</a:t>
            </a:r>
            <a:r>
              <a:rPr lang="zh-CN" altLang="en-US" b="0" i="0" dirty="0">
                <a:solidFill>
                  <a:srgbClr val="333333"/>
                </a:solidFill>
                <a:effectLst/>
                <a:latin typeface="Helvetica Neue"/>
              </a:rPr>
              <a:t>表示控制流图中节点的数量，</a:t>
            </a:r>
            <a:r>
              <a:rPr lang="en-US" altLang="zh-CN" b="0" i="0" dirty="0">
                <a:solidFill>
                  <a:srgbClr val="333333"/>
                </a:solidFill>
                <a:effectLst/>
                <a:latin typeface="Helvetica Neue"/>
              </a:rPr>
              <a:t>p</a:t>
            </a:r>
            <a:r>
              <a:rPr lang="zh-CN" altLang="en-US" b="0" i="0" dirty="0">
                <a:solidFill>
                  <a:srgbClr val="333333"/>
                </a:solidFill>
                <a:effectLst/>
                <a:latin typeface="Helvetica Neue"/>
              </a:rPr>
              <a:t>图的连接组件数目（图的组件数是相连节点的最大集合）。因为控制流图都是连通的，所以</a:t>
            </a:r>
            <a:r>
              <a:rPr lang="en-US" altLang="zh-CN" b="0" i="0" dirty="0">
                <a:solidFill>
                  <a:srgbClr val="333333"/>
                </a:solidFill>
                <a:effectLst/>
                <a:latin typeface="Helvetica Neue"/>
              </a:rPr>
              <a:t>p</a:t>
            </a:r>
            <a:r>
              <a:rPr lang="zh-CN" altLang="en-US" b="0" i="0" dirty="0">
                <a:solidFill>
                  <a:srgbClr val="333333"/>
                </a:solidFill>
                <a:effectLst/>
                <a:latin typeface="Helvetica Neue"/>
              </a:rPr>
              <a:t>为</a:t>
            </a:r>
            <a:r>
              <a:rPr lang="en-US" altLang="zh-CN" b="0" i="0" dirty="0">
                <a:solidFill>
                  <a:srgbClr val="333333"/>
                </a:solidFill>
                <a:effectLst/>
                <a:latin typeface="Helvetica Neue"/>
              </a:rPr>
              <a:t>1.</a:t>
            </a:r>
            <a:endParaRPr lang="zh-CN" altLang="zh-CN" sz="1200" kern="1200" dirty="0">
              <a:solidFill>
                <a:schemeClr val="tx1"/>
              </a:solidFill>
              <a:effectLst/>
              <a:latin typeface="+mn-lt"/>
              <a:ea typeface="Microsoft YaHei UI" panose="020B0503020204020204" pitchFamily="34" charset="-122"/>
              <a:cs typeface="+mn-cs"/>
            </a:endParaRPr>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19</a:t>
            </a:fld>
            <a:endParaRPr lang="en-US" altLang="zh-CN" dirty="0"/>
          </a:p>
        </p:txBody>
      </p:sp>
    </p:spTree>
    <p:extLst>
      <p:ext uri="{BB962C8B-B14F-4D97-AF65-F5344CB8AC3E}">
        <p14:creationId xmlns:p14="http://schemas.microsoft.com/office/powerpoint/2010/main" val="3602828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有利于提高效率（不用拷贝，也不用构造和析构）；也有利于函数支持派生类（如果是按值传递方式则会将派生类对象“切割”为基类对象）。</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icrosoft YaHei UI" panose="020B0503020204020204" pitchFamily="34" charset="-122"/>
              <a:cs typeface="+mn-cs"/>
            </a:endParaRPr>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20</a:t>
            </a:fld>
            <a:endParaRPr lang="en-US" altLang="zh-CN" dirty="0"/>
          </a:p>
        </p:txBody>
      </p:sp>
    </p:spTree>
    <p:extLst>
      <p:ext uri="{BB962C8B-B14F-4D97-AF65-F5344CB8AC3E}">
        <p14:creationId xmlns:p14="http://schemas.microsoft.com/office/powerpoint/2010/main" val="4104612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icrosoft YaHei UI" panose="020B0503020204020204" pitchFamily="34" charset="-122"/>
              <a:cs typeface="+mn-cs"/>
            </a:endParaRPr>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21</a:t>
            </a:fld>
            <a:endParaRPr lang="en-US" altLang="zh-CN" dirty="0"/>
          </a:p>
        </p:txBody>
      </p:sp>
    </p:spTree>
    <p:extLst>
      <p:ext uri="{BB962C8B-B14F-4D97-AF65-F5344CB8AC3E}">
        <p14:creationId xmlns:p14="http://schemas.microsoft.com/office/powerpoint/2010/main" val="2759003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icrosoft YaHei UI" panose="020B0503020204020204" pitchFamily="34" charset="-122"/>
                <a:cs typeface="+mn-cs"/>
              </a:rPr>
              <a:t>找出素数的程序</a:t>
            </a:r>
            <a:endParaRPr lang="en-US" altLang="zh-CN" sz="1200" b="0" i="0" kern="1200" dirty="0">
              <a:solidFill>
                <a:schemeClr val="tx1"/>
              </a:solidFill>
              <a:effectLst/>
              <a:latin typeface="+mn-lt"/>
              <a:ea typeface="Microsoft YaHei UI" panose="020B0503020204020204" pitchFamily="34" charset="-122"/>
              <a:cs typeface="+mn-cs"/>
            </a:endParaRPr>
          </a:p>
          <a:p>
            <a:r>
              <a:rPr lang="en-US" altLang="zh-CN" dirty="0"/>
              <a:t>https://blog.csdn.net/wesweeky/article/details/6534356</a:t>
            </a:r>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3</a:t>
            </a:fld>
            <a:endParaRPr lang="en-US" altLang="zh-CN" dirty="0"/>
          </a:p>
        </p:txBody>
      </p:sp>
    </p:spTree>
    <p:extLst>
      <p:ext uri="{BB962C8B-B14F-4D97-AF65-F5344CB8AC3E}">
        <p14:creationId xmlns:p14="http://schemas.microsoft.com/office/powerpoint/2010/main" val="934967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icrosoft YaHei UI" panose="020B0503020204020204" pitchFamily="34" charset="-122"/>
              <a:cs typeface="+mn-cs"/>
            </a:endParaRPr>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22</a:t>
            </a:fld>
            <a:endParaRPr lang="en-US" altLang="zh-CN" dirty="0"/>
          </a:p>
        </p:txBody>
      </p:sp>
    </p:spTree>
    <p:extLst>
      <p:ext uri="{BB962C8B-B14F-4D97-AF65-F5344CB8AC3E}">
        <p14:creationId xmlns:p14="http://schemas.microsoft.com/office/powerpoint/2010/main" val="839816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4</a:t>
            </a:fld>
            <a:endParaRPr lang="en-US" altLang="zh-CN" dirty="0"/>
          </a:p>
        </p:txBody>
      </p:sp>
    </p:spTree>
    <p:extLst>
      <p:ext uri="{BB962C8B-B14F-4D97-AF65-F5344CB8AC3E}">
        <p14:creationId xmlns:p14="http://schemas.microsoft.com/office/powerpoint/2010/main" val="1502126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6</a:t>
            </a:fld>
            <a:endParaRPr lang="en-US" altLang="zh-CN" dirty="0"/>
          </a:p>
        </p:txBody>
      </p:sp>
    </p:spTree>
    <p:extLst>
      <p:ext uri="{BB962C8B-B14F-4D97-AF65-F5344CB8AC3E}">
        <p14:creationId xmlns:p14="http://schemas.microsoft.com/office/powerpoint/2010/main" val="2912184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800" kern="1200" dirty="0">
                <a:solidFill>
                  <a:schemeClr val="tx1"/>
                </a:solidFill>
                <a:effectLst/>
                <a:latin typeface="+mn-lt"/>
                <a:ea typeface="Microsoft YaHei UI" panose="020B0503020204020204" pitchFamily="34" charset="-122"/>
                <a:cs typeface="+mn-cs"/>
              </a:rPr>
              <a:t>以</a:t>
            </a:r>
            <a:r>
              <a:rPr lang="en-US" altLang="zh-CN" sz="800" kern="1200" dirty="0">
                <a:solidFill>
                  <a:schemeClr val="tx1"/>
                </a:solidFill>
                <a:effectLst/>
                <a:latin typeface="+mn-lt"/>
                <a:ea typeface="Microsoft YaHei UI" panose="020B0503020204020204" pitchFamily="34" charset="-122"/>
                <a:cs typeface="+mn-cs"/>
              </a:rPr>
              <a:t> &lt;&gt; </a:t>
            </a:r>
            <a:r>
              <a:rPr lang="zh-CN" altLang="zh-CN" sz="800" kern="1200" dirty="0">
                <a:solidFill>
                  <a:schemeClr val="tx1"/>
                </a:solidFill>
                <a:effectLst/>
                <a:latin typeface="+mn-lt"/>
                <a:ea typeface="Microsoft YaHei UI" panose="020B0503020204020204" pitchFamily="34" charset="-122"/>
                <a:cs typeface="+mn-cs"/>
              </a:rPr>
              <a:t>格式引用的文件编译器将在</a:t>
            </a:r>
            <a:r>
              <a:rPr lang="en-US" altLang="zh-CN" sz="800" kern="1200" dirty="0">
                <a:solidFill>
                  <a:schemeClr val="tx1"/>
                </a:solidFill>
                <a:effectLst/>
                <a:latin typeface="+mn-lt"/>
                <a:ea typeface="Microsoft YaHei UI" panose="020B0503020204020204" pitchFamily="34" charset="-122"/>
                <a:cs typeface="+mn-cs"/>
              </a:rPr>
              <a:t>include path</a:t>
            </a:r>
            <a:r>
              <a:rPr lang="zh-CN" altLang="zh-CN" sz="800" kern="1200" dirty="0">
                <a:solidFill>
                  <a:schemeClr val="tx1"/>
                </a:solidFill>
                <a:effectLst/>
                <a:latin typeface="+mn-lt"/>
                <a:ea typeface="Microsoft YaHei UI" panose="020B0503020204020204" pitchFamily="34" charset="-122"/>
                <a:cs typeface="+mn-cs"/>
              </a:rPr>
              <a:t>中搜索，而以</a:t>
            </a:r>
            <a:r>
              <a:rPr lang="en-US" altLang="zh-CN" sz="800" kern="1200" dirty="0">
                <a:solidFill>
                  <a:schemeClr val="tx1"/>
                </a:solidFill>
                <a:effectLst/>
                <a:latin typeface="+mn-lt"/>
                <a:ea typeface="Microsoft YaHei UI" panose="020B0503020204020204" pitchFamily="34" charset="-122"/>
                <a:cs typeface="+mn-cs"/>
              </a:rPr>
              <a:t> "" </a:t>
            </a:r>
            <a:r>
              <a:rPr lang="zh-CN" altLang="zh-CN" sz="800" kern="1200" dirty="0">
                <a:solidFill>
                  <a:schemeClr val="tx1"/>
                </a:solidFill>
                <a:effectLst/>
                <a:latin typeface="+mn-lt"/>
                <a:ea typeface="Microsoft YaHei UI" panose="020B0503020204020204" pitchFamily="34" charset="-122"/>
                <a:cs typeface="+mn-cs"/>
              </a:rPr>
              <a:t>格式引用的文件则只有在当前工程目录中找不到该文件时才到</a:t>
            </a:r>
            <a:r>
              <a:rPr lang="en-US" altLang="zh-CN" sz="800" kern="1200" dirty="0">
                <a:solidFill>
                  <a:schemeClr val="tx1"/>
                </a:solidFill>
                <a:effectLst/>
                <a:latin typeface="+mn-lt"/>
                <a:ea typeface="Microsoft YaHei UI" panose="020B0503020204020204" pitchFamily="34" charset="-122"/>
                <a:cs typeface="+mn-cs"/>
              </a:rPr>
              <a:t>include path</a:t>
            </a:r>
            <a:r>
              <a:rPr lang="zh-CN" altLang="zh-CN" sz="800" kern="1200" dirty="0">
                <a:solidFill>
                  <a:schemeClr val="tx1"/>
                </a:solidFill>
                <a:effectLst/>
                <a:latin typeface="+mn-lt"/>
                <a:ea typeface="Microsoft YaHei UI" panose="020B0503020204020204" pitchFamily="34" charset="-122"/>
                <a:cs typeface="+mn-cs"/>
              </a:rPr>
              <a:t>中搜索</a:t>
            </a:r>
            <a:endParaRPr lang="en-US" altLang="zh-CN" sz="800" kern="1200" dirty="0">
              <a:solidFill>
                <a:schemeClr val="tx1"/>
              </a:solidFill>
              <a:effectLst/>
              <a:latin typeface="+mn-lt"/>
              <a:ea typeface="Microsoft YaHei UI"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800" kern="1200" dirty="0">
                <a:solidFill>
                  <a:schemeClr val="tx1"/>
                </a:solidFill>
                <a:effectLst/>
                <a:latin typeface="+mn-lt"/>
                <a:ea typeface="Microsoft YaHei UI" panose="020B0503020204020204" pitchFamily="34" charset="-122"/>
                <a:cs typeface="+mn-cs"/>
              </a:rPr>
              <a:t>因此用</a:t>
            </a:r>
            <a:r>
              <a:rPr lang="en-US" altLang="zh-CN" sz="800" kern="1200" dirty="0">
                <a:solidFill>
                  <a:schemeClr val="tx1"/>
                </a:solidFill>
                <a:effectLst/>
                <a:latin typeface="+mn-lt"/>
                <a:ea typeface="Microsoft YaHei UI" panose="020B0503020204020204" pitchFamily="34" charset="-122"/>
                <a:cs typeface="+mn-cs"/>
              </a:rPr>
              <a:t> "" </a:t>
            </a:r>
            <a:r>
              <a:rPr lang="zh-CN" altLang="zh-CN" sz="800" kern="1200" dirty="0">
                <a:solidFill>
                  <a:schemeClr val="tx1"/>
                </a:solidFill>
                <a:effectLst/>
                <a:latin typeface="+mn-lt"/>
                <a:ea typeface="Microsoft YaHei UI" panose="020B0503020204020204" pitchFamily="34" charset="-122"/>
                <a:cs typeface="+mn-cs"/>
              </a:rPr>
              <a:t>格式引用自定义头文件，用</a:t>
            </a:r>
            <a:r>
              <a:rPr lang="en-US" altLang="zh-CN" sz="800" kern="1200" dirty="0">
                <a:solidFill>
                  <a:schemeClr val="tx1"/>
                </a:solidFill>
                <a:effectLst/>
                <a:latin typeface="+mn-lt"/>
                <a:ea typeface="Microsoft YaHei UI" panose="020B0503020204020204" pitchFamily="34" charset="-122"/>
                <a:cs typeface="+mn-cs"/>
              </a:rPr>
              <a:t> &lt;&gt; </a:t>
            </a:r>
            <a:r>
              <a:rPr lang="zh-CN" altLang="zh-CN" sz="800" kern="1200" dirty="0">
                <a:solidFill>
                  <a:schemeClr val="tx1"/>
                </a:solidFill>
                <a:effectLst/>
                <a:latin typeface="+mn-lt"/>
                <a:ea typeface="Microsoft YaHei UI" panose="020B0503020204020204" pitchFamily="34" charset="-122"/>
                <a:cs typeface="+mn-cs"/>
              </a:rPr>
              <a:t>格式引用其它头文件，可以使编译器更快地找到相应的文件，从而加快编译速度。另一方面，这种引用方式也便于识别自定义头文件。</a:t>
            </a:r>
          </a:p>
          <a:p>
            <a:endParaRPr lang="zh-CN" altLang="en-US" dirty="0"/>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7</a:t>
            </a:fld>
            <a:endParaRPr lang="en-US" altLang="zh-CN" dirty="0"/>
          </a:p>
        </p:txBody>
      </p:sp>
    </p:spTree>
    <p:extLst>
      <p:ext uri="{BB962C8B-B14F-4D97-AF65-F5344CB8AC3E}">
        <p14:creationId xmlns:p14="http://schemas.microsoft.com/office/powerpoint/2010/main" val="3556184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8</a:t>
            </a:fld>
            <a:endParaRPr lang="en-US" altLang="zh-CN" dirty="0"/>
          </a:p>
        </p:txBody>
      </p:sp>
    </p:spTree>
    <p:extLst>
      <p:ext uri="{BB962C8B-B14F-4D97-AF65-F5344CB8AC3E}">
        <p14:creationId xmlns:p14="http://schemas.microsoft.com/office/powerpoint/2010/main" val="3008680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icrosoft YaHei UI" panose="020B0503020204020204" pitchFamily="34" charset="-122"/>
                <a:cs typeface="+mn-cs"/>
              </a:rPr>
              <a:t>例外：</a:t>
            </a:r>
          </a:p>
          <a:p>
            <a:r>
              <a:rPr lang="zh-CN" altLang="zh-CN" sz="1200" kern="1200" dirty="0">
                <a:solidFill>
                  <a:schemeClr val="tx1"/>
                </a:solidFill>
                <a:effectLst/>
                <a:latin typeface="+mn-lt"/>
                <a:ea typeface="Microsoft YaHei UI" panose="020B0503020204020204" pitchFamily="34" charset="-122"/>
                <a:cs typeface="+mn-cs"/>
              </a:rPr>
              <a:t>对于表达式比较长的</a:t>
            </a:r>
            <a:r>
              <a:rPr lang="en-US" altLang="zh-CN" sz="1200" kern="1200" dirty="0">
                <a:solidFill>
                  <a:schemeClr val="tx1"/>
                </a:solidFill>
                <a:effectLst/>
                <a:latin typeface="+mn-lt"/>
                <a:ea typeface="Microsoft YaHei UI" panose="020B0503020204020204" pitchFamily="34" charset="-122"/>
                <a:cs typeface="+mn-cs"/>
              </a:rPr>
              <a:t>for</a:t>
            </a:r>
            <a:r>
              <a:rPr lang="zh-CN" altLang="zh-CN" sz="1200" kern="1200" dirty="0">
                <a:solidFill>
                  <a:schemeClr val="tx1"/>
                </a:solidFill>
                <a:effectLst/>
                <a:latin typeface="+mn-lt"/>
                <a:ea typeface="Microsoft YaHei UI" panose="020B0503020204020204" pitchFamily="34" charset="-122"/>
                <a:cs typeface="+mn-cs"/>
              </a:rPr>
              <a:t>语句和</a:t>
            </a:r>
            <a:r>
              <a:rPr lang="en-US" altLang="zh-CN" sz="1200" kern="1200" dirty="0">
                <a:solidFill>
                  <a:schemeClr val="tx1"/>
                </a:solidFill>
                <a:effectLst/>
                <a:latin typeface="+mn-lt"/>
                <a:ea typeface="Microsoft YaHei UI" panose="020B0503020204020204" pitchFamily="34" charset="-122"/>
                <a:cs typeface="+mn-cs"/>
              </a:rPr>
              <a:t>if</a:t>
            </a:r>
            <a:r>
              <a:rPr lang="zh-CN" altLang="zh-CN" sz="1200" kern="1200" dirty="0">
                <a:solidFill>
                  <a:schemeClr val="tx1"/>
                </a:solidFill>
                <a:effectLst/>
                <a:latin typeface="+mn-lt"/>
                <a:ea typeface="Microsoft YaHei UI" panose="020B0503020204020204" pitchFamily="34" charset="-122"/>
                <a:cs typeface="+mn-cs"/>
              </a:rPr>
              <a:t>语句（大于</a:t>
            </a:r>
            <a:r>
              <a:rPr lang="en-US" altLang="zh-CN" sz="1200" kern="1200" dirty="0">
                <a:solidFill>
                  <a:schemeClr val="tx1"/>
                </a:solidFill>
                <a:effectLst/>
                <a:latin typeface="+mn-lt"/>
                <a:ea typeface="Microsoft YaHei UI" panose="020B0503020204020204" pitchFamily="34" charset="-122"/>
                <a:cs typeface="+mn-cs"/>
              </a:rPr>
              <a:t>80</a:t>
            </a:r>
            <a:r>
              <a:rPr lang="zh-CN" altLang="zh-CN" sz="1200" kern="1200" dirty="0">
                <a:solidFill>
                  <a:schemeClr val="tx1"/>
                </a:solidFill>
                <a:effectLst/>
                <a:latin typeface="+mn-lt"/>
                <a:ea typeface="Microsoft YaHei UI" panose="020B0503020204020204" pitchFamily="34" charset="-122"/>
                <a:cs typeface="+mn-cs"/>
              </a:rPr>
              <a:t>字符），为了紧凑起见可以适当地去掉一些空格，如</a:t>
            </a:r>
            <a:r>
              <a:rPr lang="en-US" altLang="zh-CN" sz="1200" kern="1200" dirty="0">
                <a:solidFill>
                  <a:schemeClr val="tx1"/>
                </a:solidFill>
                <a:effectLst/>
                <a:latin typeface="+mn-lt"/>
                <a:ea typeface="Microsoft YaHei UI" panose="020B0503020204020204" pitchFamily="34" charset="-122"/>
                <a:cs typeface="+mn-cs"/>
              </a:rPr>
              <a:t>for (</a:t>
            </a:r>
            <a:r>
              <a:rPr lang="en-US" altLang="zh-CN" sz="1200" kern="1200" dirty="0" err="1">
                <a:solidFill>
                  <a:schemeClr val="tx1"/>
                </a:solidFill>
                <a:effectLst/>
                <a:latin typeface="+mn-lt"/>
                <a:ea typeface="Microsoft YaHei UI" panose="020B0503020204020204" pitchFamily="34" charset="-122"/>
                <a:cs typeface="+mn-cs"/>
              </a:rPr>
              <a:t>i</a:t>
            </a:r>
            <a:r>
              <a:rPr lang="en-US" altLang="zh-CN" sz="1200" kern="1200" dirty="0">
                <a:solidFill>
                  <a:schemeClr val="tx1"/>
                </a:solidFill>
                <a:effectLst/>
                <a:latin typeface="+mn-lt"/>
                <a:ea typeface="Microsoft YaHei UI" panose="020B0503020204020204" pitchFamily="34" charset="-122"/>
                <a:cs typeface="+mn-cs"/>
              </a:rPr>
              <a:t>=0; </a:t>
            </a:r>
            <a:r>
              <a:rPr lang="en-US" altLang="zh-CN" sz="1200" kern="1200" dirty="0" err="1">
                <a:solidFill>
                  <a:schemeClr val="tx1"/>
                </a:solidFill>
                <a:effectLst/>
                <a:latin typeface="+mn-lt"/>
                <a:ea typeface="Microsoft YaHei UI" panose="020B0503020204020204" pitchFamily="34" charset="-122"/>
                <a:cs typeface="+mn-cs"/>
              </a:rPr>
              <a:t>i</a:t>
            </a:r>
            <a:r>
              <a:rPr lang="en-US" altLang="zh-CN" sz="1200" kern="1200" dirty="0">
                <a:solidFill>
                  <a:schemeClr val="tx1"/>
                </a:solidFill>
                <a:effectLst/>
                <a:latin typeface="+mn-lt"/>
                <a:ea typeface="Microsoft YaHei UI" panose="020B0503020204020204" pitchFamily="34" charset="-122"/>
                <a:cs typeface="+mn-cs"/>
              </a:rPr>
              <a:t>&lt;10; </a:t>
            </a:r>
            <a:r>
              <a:rPr lang="en-US" altLang="zh-CN" sz="1200" kern="1200" dirty="0" err="1">
                <a:solidFill>
                  <a:schemeClr val="tx1"/>
                </a:solidFill>
                <a:effectLst/>
                <a:latin typeface="+mn-lt"/>
                <a:ea typeface="Microsoft YaHei UI" panose="020B0503020204020204" pitchFamily="34" charset="-122"/>
                <a:cs typeface="+mn-cs"/>
              </a:rPr>
              <a:t>i</a:t>
            </a:r>
            <a:r>
              <a:rPr lang="en-US" altLang="zh-CN" sz="1200" kern="1200" dirty="0">
                <a:solidFill>
                  <a:schemeClr val="tx1"/>
                </a:solidFill>
                <a:effectLst/>
                <a:latin typeface="+mn-lt"/>
                <a:ea typeface="Microsoft YaHei UI" panose="020B0503020204020204" pitchFamily="34" charset="-122"/>
                <a:cs typeface="+mn-cs"/>
              </a:rPr>
              <a:t>++)</a:t>
            </a:r>
            <a:r>
              <a:rPr lang="zh-CN" altLang="zh-CN" sz="1200" kern="1200" dirty="0">
                <a:solidFill>
                  <a:schemeClr val="tx1"/>
                </a:solidFill>
                <a:effectLst/>
                <a:latin typeface="+mn-lt"/>
                <a:ea typeface="Microsoft YaHei UI" panose="020B0503020204020204" pitchFamily="34" charset="-122"/>
                <a:cs typeface="+mn-cs"/>
              </a:rPr>
              <a:t>和</a:t>
            </a:r>
            <a:r>
              <a:rPr lang="en-US" altLang="zh-CN" sz="1200" kern="1200" dirty="0">
                <a:solidFill>
                  <a:schemeClr val="tx1"/>
                </a:solidFill>
                <a:effectLst/>
                <a:latin typeface="+mn-lt"/>
                <a:ea typeface="Microsoft YaHei UI" panose="020B0503020204020204" pitchFamily="34" charset="-122"/>
                <a:cs typeface="+mn-cs"/>
              </a:rPr>
              <a:t>if ((a&lt;=b) &amp;&amp; (c&lt;=d))</a:t>
            </a:r>
            <a:endParaRPr lang="zh-CN" altLang="zh-CN" sz="1200" kern="1200" dirty="0">
              <a:solidFill>
                <a:schemeClr val="tx1"/>
              </a:solidFill>
              <a:effectLst/>
              <a:latin typeface="+mn-lt"/>
              <a:ea typeface="Microsoft YaHei UI"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9</a:t>
            </a:fld>
            <a:endParaRPr lang="en-US" altLang="zh-CN" dirty="0"/>
          </a:p>
        </p:txBody>
      </p:sp>
    </p:spTree>
    <p:extLst>
      <p:ext uri="{BB962C8B-B14F-4D97-AF65-F5344CB8AC3E}">
        <p14:creationId xmlns:p14="http://schemas.microsoft.com/office/powerpoint/2010/main" val="869005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10</a:t>
            </a:fld>
            <a:endParaRPr lang="en-US" altLang="zh-CN" dirty="0"/>
          </a:p>
        </p:txBody>
      </p:sp>
    </p:spTree>
    <p:extLst>
      <p:ext uri="{BB962C8B-B14F-4D97-AF65-F5344CB8AC3E}">
        <p14:creationId xmlns:p14="http://schemas.microsoft.com/office/powerpoint/2010/main" val="1934222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AEF9EC-8318-4FF6-847E-A85BBD2B7E49}" type="slidenum">
              <a:rPr lang="en-US" altLang="zh-CN" smtClean="0"/>
              <a:pPr/>
              <a:t>11</a:t>
            </a:fld>
            <a:endParaRPr lang="en-US" altLang="zh-CN" dirty="0"/>
          </a:p>
        </p:txBody>
      </p:sp>
    </p:spTree>
    <p:extLst>
      <p:ext uri="{BB962C8B-B14F-4D97-AF65-F5344CB8AC3E}">
        <p14:creationId xmlns:p14="http://schemas.microsoft.com/office/powerpoint/2010/main" val="3988306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09600" y="261254"/>
            <a:ext cx="8226490" cy="3083767"/>
          </a:xfrm>
        </p:spPr>
        <p:txBody>
          <a:bodyPr anchor="b">
            <a:normAutofit/>
          </a:bodyPr>
          <a:lstStyle>
            <a:lvl1pPr algn="l" latinLnBrk="0">
              <a:lnSpc>
                <a:spcPct val="80000"/>
              </a:lnSpc>
              <a:defRPr lang="zh-CN" sz="7200">
                <a:solidFill>
                  <a:schemeClr val="tx1"/>
                </a:solidFill>
              </a:defRPr>
            </a:lvl1pPr>
          </a:lstStyle>
          <a:p>
            <a:r>
              <a:rPr lang="zh-CN" altLang="en-US"/>
              <a:t>单击此处编辑母版标题样式</a:t>
            </a:r>
            <a:endParaRPr lang="zh-CN" dirty="0"/>
          </a:p>
        </p:txBody>
      </p:sp>
      <p:sp>
        <p:nvSpPr>
          <p:cNvPr id="3" name="副标题 2"/>
          <p:cNvSpPr>
            <a:spLocks noGrp="1"/>
          </p:cNvSpPr>
          <p:nvPr>
            <p:ph type="subTitle" idx="1"/>
          </p:nvPr>
        </p:nvSpPr>
        <p:spPr>
          <a:xfrm>
            <a:off x="609600" y="3345021"/>
            <a:ext cx="8229600" cy="1371600"/>
          </a:xfrm>
        </p:spPr>
        <p:txBody>
          <a:bodyPr/>
          <a:lstStyle>
            <a:lvl1pPr marL="0" indent="0" algn="l" latinLnBrk="0">
              <a:spcBef>
                <a:spcPts val="1200"/>
              </a:spcBef>
              <a:buNone/>
              <a:defRPr lang="zh-CN" sz="2400">
                <a:solidFill>
                  <a:schemeClr val="accent1"/>
                </a:solidFill>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a:t>单击以编辑母版副标题样式</a:t>
            </a:r>
            <a:endParaRPr lang="zh-CN"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49580562-E361-4901-81A9-DC99371C70DE}" type="datetime1">
              <a:t>2023/7/5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50680" y="365125"/>
            <a:ext cx="1645920" cy="5811838"/>
          </a:xfrm>
        </p:spPr>
        <p:txBody>
          <a:bodyPr vert="eaVert"/>
          <a:lstStyle>
            <a:lvl1pPr latinLnBrk="0">
              <a:defRPr lang="zh-CN"/>
            </a:lvl1pPr>
          </a:lstStyle>
          <a:p>
            <a:r>
              <a:rPr lang="zh-CN" altLang="en-US"/>
              <a:t>单击此处编辑母版标题样式</a:t>
            </a:r>
            <a:endParaRPr lang="zh-CN"/>
          </a:p>
        </p:txBody>
      </p:sp>
      <p:sp>
        <p:nvSpPr>
          <p:cNvPr id="3" name="竖排文字占位符 2"/>
          <p:cNvSpPr>
            <a:spLocks noGrp="1"/>
          </p:cNvSpPr>
          <p:nvPr>
            <p:ph type="body" orient="vert" idx="1"/>
          </p:nvPr>
        </p:nvSpPr>
        <p:spPr>
          <a:xfrm>
            <a:off x="1295400" y="365125"/>
            <a:ext cx="7624664"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FA3E088F-5C71-4C3B-A46F-E5E332BBC3D1}" type="datetime1">
              <a:t>2023/7/5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46F79E80-105D-4CD8-AF07-4CEB9B9063CC}" type="datetime1">
              <a:t>2023/7/5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12648" y="265176"/>
            <a:ext cx="8229600" cy="3081528"/>
          </a:xfrm>
        </p:spPr>
        <p:txBody>
          <a:bodyPr anchor="b">
            <a:normAutofit/>
          </a:bodyPr>
          <a:lstStyle>
            <a:lvl1pPr latinLnBrk="0">
              <a:defRPr lang="zh-CN" sz="5400"/>
            </a:lvl1pPr>
          </a:lstStyle>
          <a:p>
            <a:r>
              <a:rPr lang="zh-CN" altLang="en-US"/>
              <a:t>单击此处编辑母版标题样式</a:t>
            </a:r>
            <a:endParaRPr lang="zh-CN" dirty="0"/>
          </a:p>
        </p:txBody>
      </p:sp>
      <p:sp>
        <p:nvSpPr>
          <p:cNvPr id="3" name="文本占位符 2"/>
          <p:cNvSpPr>
            <a:spLocks noGrp="1"/>
          </p:cNvSpPr>
          <p:nvPr>
            <p:ph type="body" idx="1"/>
          </p:nvPr>
        </p:nvSpPr>
        <p:spPr>
          <a:xfrm>
            <a:off x="612648" y="3346704"/>
            <a:ext cx="8229600" cy="1371600"/>
          </a:xfrm>
        </p:spPr>
        <p:txBody>
          <a:bodyPr/>
          <a:lstStyle>
            <a:lvl1pPr marL="0" indent="0" latinLnBrk="0">
              <a:spcBef>
                <a:spcPts val="1200"/>
              </a:spcBef>
              <a:buNone/>
              <a:defRPr lang="zh-CN" sz="2400"/>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a:t>编辑母版文本样式</a:t>
            </a:r>
          </a:p>
        </p:txBody>
      </p:sp>
      <p:sp>
        <p:nvSpPr>
          <p:cNvPr id="4" name="日期占位符 3"/>
          <p:cNvSpPr>
            <a:spLocks noGrp="1"/>
          </p:cNvSpPr>
          <p:nvPr>
            <p:ph type="dt" sz="half" idx="10"/>
          </p:nvPr>
        </p:nvSpPr>
        <p:spPr/>
        <p:txBody>
          <a:bodyPr/>
          <a:lstStyle/>
          <a:p>
            <a:fld id="{059F2C64-0D63-44AF-997A-1B1FE1A96E19}" type="datetime1">
              <a:t>2023/7/5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295401" y="1828800"/>
            <a:ext cx="4572000" cy="4348163"/>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6324599" y="1828800"/>
            <a:ext cx="4572000" cy="4348163"/>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993EA110-C81D-4C5F-84B3-B5F5E7416EB9}" type="datetime1">
              <a:t>2023/7/5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文本占位符 2"/>
          <p:cNvSpPr>
            <a:spLocks noGrp="1"/>
          </p:cNvSpPr>
          <p:nvPr>
            <p:ph type="body" idx="1"/>
          </p:nvPr>
        </p:nvSpPr>
        <p:spPr>
          <a:xfrm>
            <a:off x="1298448" y="1627258"/>
            <a:ext cx="4572000" cy="685800"/>
          </a:xfrm>
        </p:spPr>
        <p:txBody>
          <a:bodyPr anchor="ctr">
            <a:normAutofit/>
          </a:bodyPr>
          <a:lstStyle>
            <a:lvl1pPr marL="0" indent="0" latinLnBrk="0">
              <a:spcBef>
                <a:spcPts val="0"/>
              </a:spcBef>
              <a:buNone/>
              <a:defRPr lang="zh-CN" sz="20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298448" y="2331720"/>
            <a:ext cx="4572000" cy="384048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5" name="文本占位符 4"/>
          <p:cNvSpPr>
            <a:spLocks noGrp="1"/>
          </p:cNvSpPr>
          <p:nvPr>
            <p:ph type="body" sz="quarter" idx="3"/>
          </p:nvPr>
        </p:nvSpPr>
        <p:spPr>
          <a:xfrm>
            <a:off x="6327648" y="1627258"/>
            <a:ext cx="4572000" cy="685800"/>
          </a:xfrm>
        </p:spPr>
        <p:txBody>
          <a:bodyPr anchor="ctr">
            <a:normAutofit/>
          </a:bodyPr>
          <a:lstStyle>
            <a:lvl1pPr marL="0" indent="0" latinLnBrk="0">
              <a:spcBef>
                <a:spcPts val="0"/>
              </a:spcBef>
              <a:buNone/>
              <a:defRPr lang="zh-CN" sz="2000" b="0">
                <a:solidFill>
                  <a:schemeClr val="accent1"/>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6327648" y="2331720"/>
            <a:ext cx="4572000" cy="384048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4C8EC5ED-4C80-4726-926C-338D85485045}" type="datetime1">
              <a:t>2023/7/5</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日期占位符 2"/>
          <p:cNvSpPr>
            <a:spLocks noGrp="1"/>
          </p:cNvSpPr>
          <p:nvPr>
            <p:ph type="dt" sz="half" idx="10"/>
          </p:nvPr>
        </p:nvSpPr>
        <p:spPr/>
        <p:txBody>
          <a:bodyPr/>
          <a:lstStyle/>
          <a:p>
            <a:fld id="{88647976-C764-44D0-930D-1AC5846C8450}" type="datetime1">
              <a:t>2023/7/5</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FA5702-ECF8-4274-B6BF-9D5EEBC26FE5}" type="datetime1">
              <a:t>2023/7/5</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 1"/>
          <p:cNvSpPr>
            <a:spLocks noGrp="1"/>
          </p:cNvSpPr>
          <p:nvPr>
            <p:ph type="title"/>
          </p:nvPr>
        </p:nvSpPr>
        <p:spPr>
          <a:xfrm>
            <a:off x="7979330" y="457200"/>
            <a:ext cx="3603070" cy="1554480"/>
          </a:xfrm>
        </p:spPr>
        <p:txBody>
          <a:bodyPr anchor="b"/>
          <a:lstStyle>
            <a:lvl1pPr latinLnBrk="0">
              <a:defRPr lang="zh-CN" sz="3200"/>
            </a:lvl1pPr>
          </a:lstStyle>
          <a:p>
            <a:r>
              <a:rPr lang="zh-CN" altLang="en-US"/>
              <a:t>单击此处编辑母版标题样式</a:t>
            </a:r>
            <a:endParaRPr lang="zh-CN"/>
          </a:p>
        </p:txBody>
      </p:sp>
      <p:sp>
        <p:nvSpPr>
          <p:cNvPr id="3" name="内容占位符 2"/>
          <p:cNvSpPr>
            <a:spLocks noGrp="1"/>
          </p:cNvSpPr>
          <p:nvPr>
            <p:ph idx="1"/>
          </p:nvPr>
        </p:nvSpPr>
        <p:spPr>
          <a:xfrm>
            <a:off x="606490" y="685800"/>
            <a:ext cx="6102220" cy="5486400"/>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2000"/>
            </a:lvl6pPr>
            <a:lvl7pPr latinLnBrk="0">
              <a:defRPr lang="zh-CN" sz="2000"/>
            </a:lvl7pPr>
            <a:lvl8pPr latinLnBrk="0">
              <a:defRPr lang="zh-CN" sz="2000"/>
            </a:lvl8pPr>
            <a:lvl9pPr latinLnBrk="0">
              <a:defRPr lang="zh-CN"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7979330" y="2101850"/>
            <a:ext cx="3603070" cy="1828800"/>
          </a:xfrm>
        </p:spPr>
        <p:txBody>
          <a:bodyPr/>
          <a:lstStyle>
            <a:lvl1pPr marL="0" indent="0" latinLnBrk="0">
              <a:spcBef>
                <a:spcPts val="1200"/>
              </a:spcBef>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0566C6A-A83C-4E27-990F-89F11F779CE0}" type="datetime1">
              <a:t>2023/7/5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E31375A4-56A4-47D6-9801-1991572033F7}" type="slidenum">
              <a:t>‹#›</a:t>
            </a:fld>
            <a:endParaRPr lang="zh-CN"/>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dirty="0">
              <a:ea typeface="Microsoft YaHei UI" panose="020B0503020204020204" pitchFamily="34" charset="-122"/>
            </a:endParaRPr>
          </a:p>
        </p:txBody>
      </p:sp>
      <p:sp>
        <p:nvSpPr>
          <p:cNvPr id="2" name="标题 1"/>
          <p:cNvSpPr>
            <a:spLocks noGrp="1"/>
          </p:cNvSpPr>
          <p:nvPr>
            <p:ph type="title"/>
          </p:nvPr>
        </p:nvSpPr>
        <p:spPr>
          <a:xfrm>
            <a:off x="7982712" y="457200"/>
            <a:ext cx="3602736" cy="1554480"/>
          </a:xfrm>
        </p:spPr>
        <p:txBody>
          <a:bodyPr anchor="b"/>
          <a:lstStyle>
            <a:lvl1pPr latinLnBrk="0">
              <a:defRPr lang="zh-CN" sz="3200"/>
            </a:lvl1pPr>
          </a:lstStyle>
          <a:p>
            <a:r>
              <a:rPr lang="zh-CN" altLang="en-US"/>
              <a:t>单击此处编辑母版标题样式</a:t>
            </a:r>
            <a:endParaRPr lang="zh-CN"/>
          </a:p>
        </p:txBody>
      </p:sp>
      <p:sp>
        <p:nvSpPr>
          <p:cNvPr id="3" name="图片占位符 2"/>
          <p:cNvSpPr>
            <a:spLocks noGrp="1"/>
          </p:cNvSpPr>
          <p:nvPr>
            <p:ph type="pic" idx="1"/>
          </p:nvPr>
        </p:nvSpPr>
        <p:spPr>
          <a:xfrm>
            <a:off x="0" y="-1"/>
            <a:ext cx="7315200" cy="6858000"/>
          </a:xfrm>
        </p:spPr>
        <p:txBody>
          <a:bodyPr tIns="4572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7982712" y="2101850"/>
            <a:ext cx="3602736" cy="18288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a:t>编辑母版文本样式</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zh-CN" dirty="0"/>
              <a:t>单击此处编辑母版标题样式</a:t>
            </a:r>
          </a:p>
        </p:txBody>
      </p:sp>
      <p:sp>
        <p:nvSpPr>
          <p:cNvPr id="3" name="文本占位符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latinLnBrk="0">
              <a:defRPr lang="zh-CN" sz="800">
                <a:solidFill>
                  <a:schemeClr val="accent1"/>
                </a:solidFill>
                <a:ea typeface="Microsoft YaHei UI" panose="020B0503020204020204" pitchFamily="34" charset="-122"/>
              </a:defRPr>
            </a:lvl1pPr>
          </a:lstStyle>
          <a:p>
            <a:fld id="{D14E86EA-95E3-4DA0-97E2-7D1BBAC51A0F}" type="datetime1">
              <a:rPr lang="en-US" altLang="zh-CN" smtClean="0"/>
              <a:pPr/>
              <a:t>7/5/2023</a:t>
            </a:fld>
            <a:endParaRPr lang="zh-CN" altLang="en-US" dirty="0"/>
          </a:p>
        </p:txBody>
      </p:sp>
      <p:sp>
        <p:nvSpPr>
          <p:cNvPr id="5" name="页脚占位符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latinLnBrk="0">
              <a:defRPr lang="zh-CN" sz="800">
                <a:solidFill>
                  <a:schemeClr val="accent1"/>
                </a:solidFill>
                <a:ea typeface="Microsoft YaHei UI" panose="020B0503020204020204" pitchFamily="34" charset="-122"/>
              </a:defRPr>
            </a:lvl1pPr>
          </a:lstStyle>
          <a:p>
            <a:endParaRPr lang="zh-CN" altLang="en-US" dirty="0"/>
          </a:p>
        </p:txBody>
      </p:sp>
      <p:sp>
        <p:nvSpPr>
          <p:cNvPr id="6" name="幻灯片编号占位符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latinLnBrk="0">
              <a:defRPr lang="zh-CN" sz="800">
                <a:solidFill>
                  <a:schemeClr val="accent1"/>
                </a:solidFill>
                <a:ea typeface="Microsoft YaHei UI" panose="020B0503020204020204" pitchFamily="34" charset="-122"/>
              </a:defRPr>
            </a:lvl1pPr>
          </a:lstStyle>
          <a:p>
            <a:fld id="{E31375A4-56A4-47D6-9801-1991572033F7}" type="slidenum">
              <a:rPr lang="en-US" altLang="zh-CN" smtClean="0"/>
              <a:pPr/>
              <a:t>‹#›</a:t>
            </a:fld>
            <a:endParaRPr lang="en-US" altLang="zh-CN"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lang="zh-CN" sz="3200" kern="1200">
          <a:solidFill>
            <a:schemeClr val="accent1"/>
          </a:solidFill>
          <a:latin typeface="+mj-lt"/>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57777" y="1851378"/>
            <a:ext cx="7461955" cy="1493643"/>
          </a:xfrm>
        </p:spPr>
        <p:txBody>
          <a:bodyPr/>
          <a:lstStyle/>
          <a:p>
            <a:pPr algn="ctr"/>
            <a:r>
              <a:rPr lang="en-US" altLang="zh-CN" dirty="0"/>
              <a:t>C++</a:t>
            </a:r>
            <a:r>
              <a:rPr lang="zh-CN" altLang="en-US" dirty="0"/>
              <a:t>编码规范</a:t>
            </a:r>
            <a:endParaRPr lang="zh-CN" dirty="0"/>
          </a:p>
        </p:txBody>
      </p:sp>
      <p:sp>
        <p:nvSpPr>
          <p:cNvPr id="3" name="副标题 2"/>
          <p:cNvSpPr>
            <a:spLocks noGrp="1"/>
          </p:cNvSpPr>
          <p:nvPr>
            <p:ph type="subTitle" idx="1"/>
          </p:nvPr>
        </p:nvSpPr>
        <p:spPr>
          <a:xfrm>
            <a:off x="3285066" y="3747911"/>
            <a:ext cx="5678311" cy="1061156"/>
          </a:xfrm>
        </p:spPr>
        <p:txBody>
          <a:bodyPr>
            <a:normAutofit/>
          </a:bodyPr>
          <a:lstStyle/>
          <a:p>
            <a:pPr algn="ctr"/>
            <a:r>
              <a:rPr lang="zh-CN" altLang="en-US" dirty="0"/>
              <a:t>新能源</a:t>
            </a:r>
            <a:r>
              <a:rPr lang="en-US" altLang="zh-CN" dirty="0"/>
              <a:t>2022</a:t>
            </a:r>
            <a:r>
              <a:rPr lang="zh-CN" altLang="en-US" dirty="0"/>
              <a:t>年新员工培训</a:t>
            </a:r>
            <a:endParaRPr lang="en-US" altLang="zh-CN" dirty="0"/>
          </a:p>
          <a:p>
            <a:pPr algn="ctr"/>
            <a:r>
              <a:rPr lang="zh-CN" altLang="en-US" dirty="0"/>
              <a:t>梁凯</a:t>
            </a:r>
            <a:endParaRPr lang="zh-CN" dirty="0"/>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2303"/>
            <a:ext cx="9601200" cy="571348"/>
          </a:xfrm>
        </p:spPr>
        <p:txBody>
          <a:bodyPr/>
          <a:lstStyle/>
          <a:p>
            <a:r>
              <a:rPr lang="zh-CN" altLang="zh-CN" dirty="0"/>
              <a:t>程序的版式</a:t>
            </a:r>
            <a:endParaRPr lang="zh-CN" dirty="0"/>
          </a:p>
        </p:txBody>
      </p:sp>
      <p:sp>
        <p:nvSpPr>
          <p:cNvPr id="3" name="内容占位符 2"/>
          <p:cNvSpPr>
            <a:spLocks noGrp="1"/>
          </p:cNvSpPr>
          <p:nvPr>
            <p:ph idx="1"/>
          </p:nvPr>
        </p:nvSpPr>
        <p:spPr>
          <a:xfrm>
            <a:off x="1295400" y="1116529"/>
            <a:ext cx="9601200" cy="1511168"/>
          </a:xfrm>
        </p:spPr>
        <p:txBody>
          <a:bodyPr>
            <a:normAutofit/>
          </a:bodyPr>
          <a:lstStyle/>
          <a:p>
            <a:pPr marL="0" indent="0">
              <a:buNone/>
            </a:pPr>
            <a:r>
              <a:rPr lang="en-US" altLang="zh-CN" b="1" dirty="0"/>
              <a:t>【</a:t>
            </a:r>
            <a:r>
              <a:rPr lang="zh-CN" altLang="en-US" b="1" dirty="0"/>
              <a:t>规则</a:t>
            </a:r>
            <a:r>
              <a:rPr lang="en-US" altLang="zh-CN" b="1" dirty="0"/>
              <a:t>4-3】if</a:t>
            </a:r>
            <a:r>
              <a:rPr lang="zh-CN" altLang="en-US" b="1" dirty="0"/>
              <a:t>、</a:t>
            </a:r>
            <a:r>
              <a:rPr lang="en-US" altLang="zh-CN" b="1" dirty="0"/>
              <a:t>for</a:t>
            </a:r>
            <a:r>
              <a:rPr lang="zh-CN" altLang="en-US" b="1" dirty="0"/>
              <a:t>、</a:t>
            </a:r>
            <a:r>
              <a:rPr lang="en-US" altLang="zh-CN" b="1" dirty="0"/>
              <a:t>while</a:t>
            </a:r>
            <a:r>
              <a:rPr lang="zh-CN" altLang="en-US" b="1" dirty="0"/>
              <a:t>、</a:t>
            </a:r>
            <a:r>
              <a:rPr lang="en-US" altLang="zh-CN" b="1" dirty="0"/>
              <a:t>do</a:t>
            </a:r>
            <a:r>
              <a:rPr lang="zh-CN" altLang="en-US" b="1" dirty="0"/>
              <a:t>、</a:t>
            </a:r>
            <a:r>
              <a:rPr lang="en-US" altLang="zh-CN" b="1" dirty="0"/>
              <a:t>switch</a:t>
            </a:r>
            <a:r>
              <a:rPr lang="zh-CN" altLang="en-US" b="1" dirty="0"/>
              <a:t>、</a:t>
            </a:r>
            <a:r>
              <a:rPr lang="en-US" altLang="zh-CN" b="1" dirty="0"/>
              <a:t>try</a:t>
            </a:r>
            <a:r>
              <a:rPr lang="zh-CN" altLang="en-US" b="1" dirty="0"/>
              <a:t>、</a:t>
            </a:r>
            <a:r>
              <a:rPr lang="en-US" altLang="zh-CN" b="1" dirty="0"/>
              <a:t>catch</a:t>
            </a:r>
            <a:r>
              <a:rPr lang="zh-CN" altLang="en-US" b="1" dirty="0"/>
              <a:t>等语句自占一行，执行语句不得紧跟其后，并且都要加</a:t>
            </a:r>
            <a:r>
              <a:rPr lang="en-US" altLang="zh-CN" b="1" dirty="0"/>
              <a:t>{}</a:t>
            </a:r>
          </a:p>
          <a:p>
            <a:pPr marL="0" indent="0">
              <a:buNone/>
            </a:pPr>
            <a:r>
              <a:rPr lang="zh-CN" altLang="zh-CN" b="1" dirty="0"/>
              <a:t>【规则4</a:t>
            </a:r>
            <a:r>
              <a:rPr lang="en-US" altLang="zh-CN" b="1" dirty="0"/>
              <a:t>-</a:t>
            </a:r>
            <a:r>
              <a:rPr lang="zh-CN" altLang="zh-CN" b="1" dirty="0"/>
              <a:t>4】程序的分界符‘</a:t>
            </a:r>
            <a:r>
              <a:rPr lang="en-US" altLang="zh-CN" b="1" dirty="0"/>
              <a:t>{</a:t>
            </a:r>
            <a:r>
              <a:rPr lang="zh-CN" altLang="zh-CN" b="1" dirty="0"/>
              <a:t>’和‘</a:t>
            </a:r>
            <a:r>
              <a:rPr lang="en-US" altLang="zh-CN" b="1" dirty="0"/>
              <a:t>}</a:t>
            </a:r>
            <a:r>
              <a:rPr lang="zh-CN" altLang="zh-CN" b="1" dirty="0"/>
              <a:t>’应独占一行并且位于同一列，同时与引用它们的语句 左对齐</a:t>
            </a:r>
            <a:endParaRPr lang="en-US" altLang="zh-CN" b="1" dirty="0"/>
          </a:p>
        </p:txBody>
      </p:sp>
      <p:sp>
        <p:nvSpPr>
          <p:cNvPr id="6" name="内容占位符 2"/>
          <p:cNvSpPr txBox="1">
            <a:spLocks/>
          </p:cNvSpPr>
          <p:nvPr/>
        </p:nvSpPr>
        <p:spPr>
          <a:xfrm>
            <a:off x="1295400" y="3003082"/>
            <a:ext cx="4075497" cy="2068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lvl="1"/>
            <a:r>
              <a:rPr lang="zh-CN" altLang="en-US" dirty="0"/>
              <a:t>注意：不论执行语句有多少都要加</a:t>
            </a:r>
            <a:r>
              <a:rPr lang="en-US" altLang="zh-CN" dirty="0"/>
              <a:t>{}</a:t>
            </a:r>
            <a:r>
              <a:rPr lang="zh-CN" altLang="en-US" dirty="0"/>
              <a:t>，以防止书写失误</a:t>
            </a:r>
          </a:p>
        </p:txBody>
      </p:sp>
      <p:sp>
        <p:nvSpPr>
          <p:cNvPr id="7" name="矩形 6"/>
          <p:cNvSpPr/>
          <p:nvPr/>
        </p:nvSpPr>
        <p:spPr>
          <a:xfrm>
            <a:off x="5804034" y="3987611"/>
            <a:ext cx="5092566" cy="2308324"/>
          </a:xfrm>
          <a:prstGeom prst="rect">
            <a:avLst/>
          </a:prstGeom>
          <a:ln>
            <a:solidFill>
              <a:srgbClr val="00B050"/>
            </a:solidFill>
          </a:ln>
        </p:spPr>
        <p:txBody>
          <a:bodyPr wrap="square">
            <a:spAutoFit/>
          </a:bodyPr>
          <a:lstStyle/>
          <a:p>
            <a:r>
              <a:rPr lang="en-US" altLang="zh-CN" dirty="0"/>
              <a:t>if (x &lt; y)		// </a:t>
            </a:r>
            <a:r>
              <a:rPr lang="zh-CN" altLang="zh-CN" dirty="0"/>
              <a:t>符合规则的写法</a:t>
            </a:r>
          </a:p>
          <a:p>
            <a:r>
              <a:rPr lang="en-US" altLang="zh-CN" dirty="0"/>
              <a:t>{</a:t>
            </a:r>
            <a:endParaRPr lang="zh-CN" altLang="zh-CN" dirty="0"/>
          </a:p>
          <a:p>
            <a:r>
              <a:rPr lang="en-US" altLang="zh-CN" dirty="0"/>
              <a:t>   ...</a:t>
            </a:r>
            <a:endParaRPr lang="zh-CN" altLang="zh-CN" dirty="0"/>
          </a:p>
          <a:p>
            <a:r>
              <a:rPr lang="en-US" altLang="zh-CN" dirty="0"/>
              <a:t>}</a:t>
            </a:r>
          </a:p>
          <a:p>
            <a:endParaRPr lang="zh-CN" altLang="zh-CN" dirty="0"/>
          </a:p>
          <a:p>
            <a:r>
              <a:rPr lang="en-US" altLang="zh-CN" dirty="0"/>
              <a:t>if (x &lt; y){	// </a:t>
            </a:r>
            <a:r>
              <a:rPr lang="zh-CN" altLang="zh-CN" dirty="0"/>
              <a:t>违反规则的写法</a:t>
            </a:r>
          </a:p>
          <a:p>
            <a:r>
              <a:rPr lang="en-US" altLang="zh-CN" dirty="0"/>
              <a:t>   ...</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193252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2303"/>
            <a:ext cx="9601200" cy="571348"/>
          </a:xfrm>
        </p:spPr>
        <p:txBody>
          <a:bodyPr/>
          <a:lstStyle/>
          <a:p>
            <a:r>
              <a:rPr lang="zh-CN" altLang="zh-CN" dirty="0"/>
              <a:t>程序的版式</a:t>
            </a:r>
            <a:endParaRPr lang="zh-CN" dirty="0"/>
          </a:p>
        </p:txBody>
      </p:sp>
      <p:sp>
        <p:nvSpPr>
          <p:cNvPr id="3" name="内容占位符 2"/>
          <p:cNvSpPr>
            <a:spLocks noGrp="1"/>
          </p:cNvSpPr>
          <p:nvPr>
            <p:ph idx="1"/>
          </p:nvPr>
        </p:nvSpPr>
        <p:spPr>
          <a:xfrm>
            <a:off x="1295400" y="1116529"/>
            <a:ext cx="9601200" cy="654519"/>
          </a:xfrm>
        </p:spPr>
        <p:txBody>
          <a:bodyPr>
            <a:normAutofit/>
          </a:bodyPr>
          <a:lstStyle/>
          <a:p>
            <a:pPr marL="0" indent="0">
              <a:buNone/>
            </a:pPr>
            <a:r>
              <a:rPr lang="zh-CN" altLang="zh-CN" b="1" dirty="0"/>
              <a:t>【建议4</a:t>
            </a:r>
            <a:r>
              <a:rPr lang="en-US" altLang="zh-CN" b="1" dirty="0"/>
              <a:t>-</a:t>
            </a:r>
            <a:r>
              <a:rPr lang="zh-CN" altLang="zh-CN" b="1" dirty="0"/>
              <a:t>1】长表达式要在低优先级操作符处拆分成新行，操作符放在新行之首（以便突出操作符）。拆分出的新行要进行适当的缩进，使排版整齐，语句可读</a:t>
            </a:r>
            <a:endParaRPr lang="en-US" altLang="zh-CN" b="1" dirty="0"/>
          </a:p>
        </p:txBody>
      </p:sp>
      <p:sp>
        <p:nvSpPr>
          <p:cNvPr id="6" name="内容占位符 2"/>
          <p:cNvSpPr txBox="1">
            <a:spLocks/>
          </p:cNvSpPr>
          <p:nvPr/>
        </p:nvSpPr>
        <p:spPr>
          <a:xfrm>
            <a:off x="1295400" y="2045331"/>
            <a:ext cx="4277627" cy="4181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lvl="1"/>
            <a:r>
              <a:rPr lang="zh-CN" altLang="zh-CN" dirty="0"/>
              <a:t>缩进形式</a:t>
            </a:r>
            <a:endParaRPr lang="en-US" altLang="zh-CN" dirty="0"/>
          </a:p>
          <a:p>
            <a:pPr lvl="2"/>
            <a:r>
              <a:rPr lang="zh-CN" altLang="en-US" dirty="0"/>
              <a:t>在</a:t>
            </a:r>
            <a:r>
              <a:rPr lang="zh-CN" altLang="zh-CN" dirty="0"/>
              <a:t>新行相对于上一行缩进一级</a:t>
            </a:r>
            <a:endParaRPr lang="zh-CN" altLang="en-US" dirty="0"/>
          </a:p>
          <a:p>
            <a:pPr lvl="2"/>
            <a:r>
              <a:rPr lang="zh-CN" altLang="zh-CN" dirty="0"/>
              <a:t>在函数的</a:t>
            </a:r>
            <a:r>
              <a:rPr lang="en-US" altLang="zh-CN" dirty="0"/>
              <a:t> '(' </a:t>
            </a:r>
            <a:r>
              <a:rPr lang="zh-CN" altLang="zh-CN" dirty="0"/>
              <a:t>后对齐（这是</a:t>
            </a:r>
            <a:r>
              <a:rPr lang="en-US" altLang="zh-CN" dirty="0"/>
              <a:t>VC</a:t>
            </a:r>
            <a:r>
              <a:rPr lang="zh-CN" altLang="zh-CN" dirty="0"/>
              <a:t>编辑器自动对齐的方式）</a:t>
            </a:r>
            <a:endParaRPr lang="en-US" altLang="zh-CN" dirty="0"/>
          </a:p>
        </p:txBody>
      </p:sp>
      <p:sp>
        <p:nvSpPr>
          <p:cNvPr id="7" name="矩形 6"/>
          <p:cNvSpPr/>
          <p:nvPr/>
        </p:nvSpPr>
        <p:spPr>
          <a:xfrm>
            <a:off x="5804034" y="2194551"/>
            <a:ext cx="5092566" cy="4031873"/>
          </a:xfrm>
          <a:prstGeom prst="rect">
            <a:avLst/>
          </a:prstGeom>
          <a:ln>
            <a:solidFill>
              <a:srgbClr val="00B050"/>
            </a:solidFill>
          </a:ln>
        </p:spPr>
        <p:txBody>
          <a:bodyPr wrap="square">
            <a:spAutoFit/>
          </a:bodyPr>
          <a:lstStyle/>
          <a:p>
            <a:r>
              <a:rPr lang="en-US" altLang="zh-CN" sz="1600" dirty="0"/>
              <a:t>// </a:t>
            </a:r>
            <a:r>
              <a:rPr lang="zh-CN" altLang="en-US" sz="1600" dirty="0"/>
              <a:t>在低优先级操作符处拆分，相对上一行缩进对齐</a:t>
            </a:r>
            <a:endParaRPr lang="en-US" altLang="zh-CN" sz="1600" dirty="0"/>
          </a:p>
          <a:p>
            <a:r>
              <a:rPr lang="en-US" altLang="zh-CN" sz="1600" dirty="0"/>
              <a:t>if ((long_variable1 &gt;= long_variable12)</a:t>
            </a:r>
            <a:endParaRPr lang="zh-CN" altLang="zh-CN" sz="1600" dirty="0"/>
          </a:p>
          <a:p>
            <a:r>
              <a:rPr lang="en-US" altLang="zh-CN" sz="1600" dirty="0"/>
              <a:t>    &amp;&amp; (long_variable3 &lt;= long_variable14)</a:t>
            </a:r>
            <a:endParaRPr lang="zh-CN" altLang="zh-CN" sz="1600" dirty="0"/>
          </a:p>
          <a:p>
            <a:r>
              <a:rPr lang="en-US" altLang="zh-CN" sz="1600" dirty="0"/>
              <a:t>    &amp;&amp; (long_variable5 &lt;= long_variable16))</a:t>
            </a:r>
            <a:endParaRPr lang="zh-CN" altLang="zh-CN" sz="1600" dirty="0"/>
          </a:p>
          <a:p>
            <a:r>
              <a:rPr lang="en-US" altLang="zh-CN" sz="1600" dirty="0"/>
              <a:t>{</a:t>
            </a:r>
            <a:endParaRPr lang="zh-CN" altLang="zh-CN" sz="1600" dirty="0"/>
          </a:p>
          <a:p>
            <a:r>
              <a:rPr lang="en-US" altLang="zh-CN" sz="1600" dirty="0"/>
              <a:t>    </a:t>
            </a:r>
            <a:r>
              <a:rPr lang="en-US" altLang="zh-CN" sz="1600" dirty="0" err="1"/>
              <a:t>doSomething</a:t>
            </a:r>
            <a:r>
              <a:rPr lang="en-US" altLang="zh-CN" sz="1600" dirty="0"/>
              <a:t>();</a:t>
            </a:r>
            <a:endParaRPr lang="zh-CN" altLang="zh-CN" sz="1600" dirty="0"/>
          </a:p>
          <a:p>
            <a:r>
              <a:rPr lang="en-US" altLang="zh-CN" sz="1600" dirty="0"/>
              <a:t>}</a:t>
            </a:r>
            <a:endParaRPr lang="zh-CN" altLang="zh-CN" sz="1600" dirty="0"/>
          </a:p>
          <a:p>
            <a:r>
              <a:rPr lang="en-US" altLang="zh-CN" sz="1600" dirty="0"/>
              <a:t>// </a:t>
            </a:r>
            <a:r>
              <a:rPr lang="zh-CN" altLang="en-US" sz="1600" dirty="0"/>
              <a:t>在下一个函数参数处拆分，</a:t>
            </a:r>
            <a:r>
              <a:rPr lang="zh-CN" altLang="zh-CN" sz="1600" dirty="0"/>
              <a:t>在函数的</a:t>
            </a:r>
            <a:r>
              <a:rPr lang="en-US" altLang="zh-CN" sz="1600" dirty="0"/>
              <a:t> '(' </a:t>
            </a:r>
            <a:r>
              <a:rPr lang="zh-CN" altLang="zh-CN" sz="1600" dirty="0"/>
              <a:t>后对齐</a:t>
            </a:r>
            <a:endParaRPr lang="en-US" altLang="zh-CN" sz="1600" dirty="0"/>
          </a:p>
          <a:p>
            <a:r>
              <a:rPr lang="fr-FR" altLang="zh-CN" sz="1600" dirty="0"/>
              <a:t>CMatrix CMultiplyMatrix(CMatrix leftMatrix,</a:t>
            </a:r>
            <a:endParaRPr lang="zh-CN" altLang="zh-CN" sz="1600" dirty="0"/>
          </a:p>
          <a:p>
            <a:pPr lvl="5"/>
            <a:r>
              <a:rPr lang="en-US" altLang="zh-CN" sz="1600" dirty="0" err="1"/>
              <a:t>CMatrix</a:t>
            </a:r>
            <a:r>
              <a:rPr lang="en-US" altLang="zh-CN" sz="1600" dirty="0"/>
              <a:t> </a:t>
            </a:r>
            <a:r>
              <a:rPr lang="en-US" altLang="zh-CN" sz="1600" dirty="0" err="1"/>
              <a:t>rightMatrix</a:t>
            </a:r>
            <a:r>
              <a:rPr lang="en-US" altLang="zh-CN" sz="1600" dirty="0"/>
              <a:t>);</a:t>
            </a:r>
            <a:endParaRPr lang="zh-CN" altLang="zh-CN" sz="1600" dirty="0"/>
          </a:p>
          <a:p>
            <a:r>
              <a:rPr lang="en-US" altLang="zh-CN" sz="1600" dirty="0"/>
              <a:t>for (</a:t>
            </a:r>
            <a:r>
              <a:rPr lang="en-US" altLang="zh-CN" sz="1600" dirty="0" err="1"/>
              <a:t>long_initialization</a:t>
            </a:r>
            <a:r>
              <a:rPr lang="en-US" altLang="zh-CN" sz="1600" dirty="0"/>
              <a:t>;</a:t>
            </a:r>
            <a:endParaRPr lang="zh-CN" altLang="zh-CN" sz="1600" dirty="0"/>
          </a:p>
          <a:p>
            <a:r>
              <a:rPr lang="en-US" altLang="zh-CN" sz="1600" dirty="0"/>
              <a:t>       </a:t>
            </a:r>
            <a:r>
              <a:rPr lang="en-US" altLang="zh-CN" sz="1600" dirty="0" err="1"/>
              <a:t>long_condition</a:t>
            </a:r>
            <a:r>
              <a:rPr lang="en-US" altLang="zh-CN" sz="1600" dirty="0"/>
              <a:t>;</a:t>
            </a:r>
            <a:endParaRPr lang="zh-CN" altLang="zh-CN" sz="1600" dirty="0"/>
          </a:p>
          <a:p>
            <a:r>
              <a:rPr lang="en-US" altLang="zh-CN" sz="1600" dirty="0"/>
              <a:t>       </a:t>
            </a:r>
            <a:r>
              <a:rPr lang="en-US" altLang="zh-CN" sz="1600" dirty="0" err="1"/>
              <a:t>long_update</a:t>
            </a:r>
            <a:r>
              <a:rPr lang="en-US" altLang="zh-CN" sz="1600" dirty="0"/>
              <a:t>)</a:t>
            </a:r>
            <a:endParaRPr lang="zh-CN" altLang="zh-CN" sz="1600" dirty="0"/>
          </a:p>
          <a:p>
            <a:r>
              <a:rPr lang="en-US" altLang="zh-CN" sz="1600" dirty="0"/>
              <a:t>{</a:t>
            </a:r>
            <a:endParaRPr lang="zh-CN" altLang="zh-CN" sz="1600" dirty="0"/>
          </a:p>
          <a:p>
            <a:r>
              <a:rPr lang="en-US" altLang="zh-CN" sz="1600" dirty="0"/>
              <a:t>    </a:t>
            </a:r>
            <a:r>
              <a:rPr lang="en-US" altLang="zh-CN" sz="1600" dirty="0" err="1"/>
              <a:t>doSomething</a:t>
            </a:r>
            <a:r>
              <a:rPr lang="en-US" altLang="zh-CN" sz="1600" dirty="0"/>
              <a:t>();</a:t>
            </a:r>
            <a:endParaRPr lang="zh-CN" altLang="zh-CN" sz="1600" dirty="0"/>
          </a:p>
          <a:p>
            <a:r>
              <a:rPr lang="en-US" altLang="zh-CN" sz="1600" dirty="0"/>
              <a:t>}</a:t>
            </a:r>
            <a:endParaRPr lang="zh-CN" altLang="zh-CN" sz="1600" dirty="0"/>
          </a:p>
        </p:txBody>
      </p:sp>
    </p:spTree>
    <p:extLst>
      <p:ext uri="{BB962C8B-B14F-4D97-AF65-F5344CB8AC3E}">
        <p14:creationId xmlns:p14="http://schemas.microsoft.com/office/powerpoint/2010/main" val="181887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2303"/>
            <a:ext cx="9601200" cy="571348"/>
          </a:xfrm>
        </p:spPr>
        <p:txBody>
          <a:bodyPr/>
          <a:lstStyle/>
          <a:p>
            <a:r>
              <a:rPr lang="zh-CN" altLang="zh-CN" dirty="0"/>
              <a:t>程序的版式</a:t>
            </a:r>
            <a:endParaRPr lang="zh-CN" dirty="0"/>
          </a:p>
        </p:txBody>
      </p:sp>
      <p:sp>
        <p:nvSpPr>
          <p:cNvPr id="3" name="内容占位符 2"/>
          <p:cNvSpPr>
            <a:spLocks noGrp="1"/>
          </p:cNvSpPr>
          <p:nvPr>
            <p:ph idx="1"/>
          </p:nvPr>
        </p:nvSpPr>
        <p:spPr>
          <a:xfrm>
            <a:off x="1295400" y="1116529"/>
            <a:ext cx="9601200" cy="654519"/>
          </a:xfrm>
        </p:spPr>
        <p:txBody>
          <a:bodyPr>
            <a:normAutofit/>
          </a:bodyPr>
          <a:lstStyle/>
          <a:p>
            <a:pPr marL="0" lvl="0" indent="0">
              <a:buNone/>
            </a:pPr>
            <a:r>
              <a:rPr lang="zh-CN" altLang="zh-CN" b="1" dirty="0"/>
              <a:t>【规则4</a:t>
            </a:r>
            <a:r>
              <a:rPr lang="en-US" altLang="zh-CN" b="1" dirty="0"/>
              <a:t>-</a:t>
            </a:r>
            <a:r>
              <a:rPr lang="zh-CN" altLang="zh-CN" b="1" dirty="0"/>
              <a:t>5】数据结构声明</a:t>
            </a:r>
            <a:r>
              <a:rPr lang="en-US" altLang="zh-CN" b="1" dirty="0"/>
              <a:t>(</a:t>
            </a:r>
            <a:r>
              <a:rPr lang="zh-CN" altLang="zh-CN" b="1" dirty="0"/>
              <a:t>包括类、结构、联合、枚举等</a:t>
            </a:r>
            <a:r>
              <a:rPr lang="en-US" altLang="zh-CN" b="1" dirty="0"/>
              <a:t>)</a:t>
            </a:r>
            <a:r>
              <a:rPr lang="zh-CN" altLang="en-US" b="1" dirty="0"/>
              <a:t>、</a:t>
            </a:r>
            <a:r>
              <a:rPr lang="zh-CN" altLang="zh-CN" b="1" dirty="0"/>
              <a:t>全局函数</a:t>
            </a:r>
            <a:r>
              <a:rPr lang="en-US" altLang="zh-CN" b="1" dirty="0"/>
              <a:t>/</a:t>
            </a:r>
            <a:r>
              <a:rPr lang="zh-CN" altLang="zh-CN" b="1" dirty="0"/>
              <a:t>变量、静态函数</a:t>
            </a:r>
            <a:r>
              <a:rPr lang="en-US" altLang="zh-CN" b="1" dirty="0"/>
              <a:t>/</a:t>
            </a:r>
            <a:r>
              <a:rPr lang="zh-CN" altLang="zh-CN" b="1" dirty="0"/>
              <a:t>变量、类成员函数</a:t>
            </a:r>
            <a:r>
              <a:rPr lang="en-US" altLang="zh-CN" b="1" dirty="0"/>
              <a:t>/</a:t>
            </a:r>
            <a:r>
              <a:rPr lang="zh-CN" altLang="zh-CN" b="1" dirty="0"/>
              <a:t>变量，必须加以注释</a:t>
            </a:r>
            <a:endParaRPr lang="zh-CN" altLang="zh-CN" dirty="0"/>
          </a:p>
        </p:txBody>
      </p:sp>
      <p:sp>
        <p:nvSpPr>
          <p:cNvPr id="6" name="内容占位符 2"/>
          <p:cNvSpPr txBox="1">
            <a:spLocks/>
          </p:cNvSpPr>
          <p:nvPr/>
        </p:nvSpPr>
        <p:spPr>
          <a:xfrm>
            <a:off x="1295400" y="2045331"/>
            <a:ext cx="2554705" cy="4181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lvl="1"/>
            <a:r>
              <a:rPr lang="zh-CN" altLang="en-US" dirty="0"/>
              <a:t>注释的原则</a:t>
            </a:r>
            <a:endParaRPr lang="en-US" altLang="zh-CN" dirty="0"/>
          </a:p>
          <a:p>
            <a:pPr lvl="2"/>
            <a:r>
              <a:rPr lang="zh-CN" altLang="en-US" dirty="0"/>
              <a:t>应有助于对程序的阅读理解</a:t>
            </a:r>
            <a:endParaRPr lang="en-US" altLang="zh-CN" dirty="0"/>
          </a:p>
          <a:p>
            <a:pPr lvl="2"/>
            <a:r>
              <a:rPr lang="zh-CN" altLang="en-US" dirty="0"/>
              <a:t>加在该加的地方</a:t>
            </a:r>
            <a:endParaRPr lang="en-US" altLang="zh-CN" dirty="0"/>
          </a:p>
          <a:p>
            <a:pPr lvl="2"/>
            <a:r>
              <a:rPr lang="zh-CN" altLang="en-US" dirty="0"/>
              <a:t>注释语言必须准确、易懂、简洁</a:t>
            </a:r>
          </a:p>
        </p:txBody>
      </p:sp>
      <p:sp>
        <p:nvSpPr>
          <p:cNvPr id="7" name="矩形 6"/>
          <p:cNvSpPr/>
          <p:nvPr/>
        </p:nvSpPr>
        <p:spPr>
          <a:xfrm>
            <a:off x="4119613" y="2440772"/>
            <a:ext cx="6776987" cy="3785652"/>
          </a:xfrm>
          <a:prstGeom prst="rect">
            <a:avLst/>
          </a:prstGeom>
          <a:ln>
            <a:solidFill>
              <a:srgbClr val="00B050"/>
            </a:solidFill>
          </a:ln>
        </p:spPr>
        <p:txBody>
          <a:bodyPr wrap="square">
            <a:spAutoFit/>
          </a:bodyPr>
          <a:lstStyle/>
          <a:p>
            <a:r>
              <a:rPr lang="en-US" altLang="zh-CN" sz="1600" dirty="0"/>
              <a:t>// </a:t>
            </a:r>
            <a:r>
              <a:rPr lang="zh-CN" altLang="zh-CN" sz="1600" dirty="0"/>
              <a:t>矩形类</a:t>
            </a:r>
          </a:p>
          <a:p>
            <a:r>
              <a:rPr lang="en-US" altLang="zh-CN" sz="1600" dirty="0"/>
              <a:t>// </a:t>
            </a:r>
            <a:r>
              <a:rPr lang="zh-CN" altLang="zh-CN" sz="1600" dirty="0"/>
              <a:t>本类定义了矩形的坐标、宽高等属性及设置方法，也实现了矩形的绘制。</a:t>
            </a:r>
          </a:p>
          <a:p>
            <a:r>
              <a:rPr lang="en-US" altLang="zh-CN" sz="1600" dirty="0"/>
              <a:t>class </a:t>
            </a:r>
            <a:r>
              <a:rPr lang="en-US" altLang="zh-CN" sz="1600" dirty="0" err="1"/>
              <a:t>CRect</a:t>
            </a:r>
            <a:r>
              <a:rPr lang="en-US" altLang="zh-CN" sz="1600" dirty="0"/>
              <a:t> : public </a:t>
            </a:r>
            <a:r>
              <a:rPr lang="en-US" altLang="zh-CN" sz="1600" dirty="0" err="1"/>
              <a:t>CShape</a:t>
            </a:r>
            <a:endParaRPr lang="zh-CN" altLang="zh-CN" sz="1600" dirty="0"/>
          </a:p>
          <a:p>
            <a:r>
              <a:rPr lang="en-US" altLang="zh-CN" sz="1600" dirty="0"/>
              <a:t>{</a:t>
            </a:r>
            <a:endParaRPr lang="zh-CN" altLang="zh-CN" sz="1600" dirty="0"/>
          </a:p>
          <a:p>
            <a:r>
              <a:rPr lang="en-US" altLang="zh-CN" sz="1600" dirty="0"/>
              <a:t>public:</a:t>
            </a:r>
            <a:endParaRPr lang="zh-CN" altLang="zh-CN" sz="1600" dirty="0"/>
          </a:p>
          <a:p>
            <a:r>
              <a:rPr lang="en-US" altLang="zh-CN" sz="1600" dirty="0"/>
              <a:t>    // </a:t>
            </a:r>
            <a:r>
              <a:rPr lang="zh-CN" altLang="zh-CN" sz="1600" dirty="0"/>
              <a:t>设置坐标</a:t>
            </a:r>
          </a:p>
          <a:p>
            <a:r>
              <a:rPr lang="en-US" altLang="zh-CN" sz="1600" dirty="0"/>
              <a:t>    // </a:t>
            </a:r>
            <a:r>
              <a:rPr lang="zh-CN" altLang="zh-CN" sz="1600" dirty="0"/>
              <a:t>输入参数：</a:t>
            </a:r>
            <a:r>
              <a:rPr lang="en-US" altLang="zh-CN" sz="1600" dirty="0"/>
              <a:t>x </a:t>
            </a:r>
            <a:r>
              <a:rPr lang="zh-CN" altLang="zh-CN" sz="1600" dirty="0"/>
              <a:t>左上角横坐标，</a:t>
            </a:r>
            <a:r>
              <a:rPr lang="en-US" altLang="zh-CN" sz="1600" dirty="0"/>
              <a:t>y </a:t>
            </a:r>
            <a:r>
              <a:rPr lang="zh-CN" altLang="zh-CN" sz="1600" dirty="0"/>
              <a:t>左上角纵坐标，</a:t>
            </a:r>
            <a:r>
              <a:rPr lang="en-US" altLang="zh-CN" sz="1600" dirty="0"/>
              <a:t>width </a:t>
            </a:r>
            <a:r>
              <a:rPr lang="zh-CN" altLang="zh-CN" sz="1600" dirty="0"/>
              <a:t>矩形宽度， </a:t>
            </a:r>
            <a:r>
              <a:rPr lang="en-US" altLang="zh-CN" sz="1600" dirty="0"/>
              <a:t>height </a:t>
            </a:r>
            <a:r>
              <a:rPr lang="zh-CN" altLang="zh-CN" sz="1600" dirty="0"/>
              <a:t>矩形高度</a:t>
            </a:r>
          </a:p>
          <a:p>
            <a:r>
              <a:rPr lang="en-US" altLang="zh-CN" sz="1600" dirty="0"/>
              <a:t>    void </a:t>
            </a:r>
            <a:r>
              <a:rPr lang="en-US" altLang="zh-CN" sz="1600" dirty="0" err="1"/>
              <a:t>setRect</a:t>
            </a:r>
            <a:r>
              <a:rPr lang="en-US" altLang="zh-CN" sz="1600" dirty="0"/>
              <a:t>(float x, float y, float width, float height);</a:t>
            </a:r>
            <a:endParaRPr lang="zh-CN" altLang="zh-CN" sz="1600" dirty="0"/>
          </a:p>
          <a:p>
            <a:r>
              <a:rPr lang="en-US" altLang="zh-CN" sz="1600" dirty="0"/>
              <a:t>    …</a:t>
            </a:r>
            <a:endParaRPr lang="zh-CN" altLang="zh-CN" sz="1600" dirty="0"/>
          </a:p>
          <a:p>
            <a:r>
              <a:rPr lang="en-US" altLang="zh-CN" sz="1600" dirty="0"/>
              <a:t>private</a:t>
            </a:r>
            <a:r>
              <a:rPr lang="zh-CN" altLang="zh-CN" sz="1600" dirty="0"/>
              <a:t>：</a:t>
            </a:r>
          </a:p>
          <a:p>
            <a:r>
              <a:rPr lang="en-US" altLang="zh-CN" sz="1600" dirty="0"/>
              <a:t>    // </a:t>
            </a:r>
            <a:r>
              <a:rPr lang="zh-CN" altLang="zh-CN" sz="1600" dirty="0"/>
              <a:t>宽度</a:t>
            </a:r>
          </a:p>
          <a:p>
            <a:r>
              <a:rPr lang="en-US" altLang="zh-CN" sz="1600" dirty="0"/>
              <a:t>    float </a:t>
            </a:r>
            <a:r>
              <a:rPr lang="en-US" altLang="zh-CN" sz="1600" dirty="0" err="1"/>
              <a:t>m_width</a:t>
            </a:r>
            <a:r>
              <a:rPr lang="en-US" altLang="zh-CN" sz="1600" dirty="0"/>
              <a:t>;</a:t>
            </a:r>
            <a:endParaRPr lang="zh-CN" altLang="zh-CN" sz="1600" dirty="0"/>
          </a:p>
          <a:p>
            <a:r>
              <a:rPr lang="en-US" altLang="zh-CN" sz="1600" dirty="0"/>
              <a:t>    …</a:t>
            </a:r>
            <a:endParaRPr lang="zh-CN" altLang="zh-CN" sz="1600" dirty="0"/>
          </a:p>
          <a:p>
            <a:r>
              <a:rPr lang="en-US" altLang="zh-CN" sz="1600" dirty="0"/>
              <a:t>};</a:t>
            </a:r>
            <a:endParaRPr lang="zh-CN" altLang="zh-CN" sz="1600" dirty="0"/>
          </a:p>
        </p:txBody>
      </p:sp>
    </p:spTree>
    <p:extLst>
      <p:ext uri="{BB962C8B-B14F-4D97-AF65-F5344CB8AC3E}">
        <p14:creationId xmlns:p14="http://schemas.microsoft.com/office/powerpoint/2010/main" val="42402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2303"/>
            <a:ext cx="9601200" cy="571348"/>
          </a:xfrm>
        </p:spPr>
        <p:txBody>
          <a:bodyPr/>
          <a:lstStyle/>
          <a:p>
            <a:r>
              <a:rPr lang="zh-CN" altLang="zh-CN" dirty="0"/>
              <a:t>程序的版式</a:t>
            </a:r>
            <a:endParaRPr lang="zh-CN" dirty="0"/>
          </a:p>
        </p:txBody>
      </p:sp>
      <p:sp>
        <p:nvSpPr>
          <p:cNvPr id="3" name="内容占位符 2"/>
          <p:cNvSpPr>
            <a:spLocks noGrp="1"/>
          </p:cNvSpPr>
          <p:nvPr>
            <p:ph idx="1"/>
          </p:nvPr>
        </p:nvSpPr>
        <p:spPr>
          <a:xfrm>
            <a:off x="1295400" y="1116529"/>
            <a:ext cx="9601200" cy="1511168"/>
          </a:xfrm>
        </p:spPr>
        <p:txBody>
          <a:bodyPr>
            <a:normAutofit/>
          </a:bodyPr>
          <a:lstStyle/>
          <a:p>
            <a:pPr marL="0" indent="0">
              <a:buNone/>
            </a:pPr>
            <a:r>
              <a:rPr lang="en-US" altLang="zh-CN" b="1" dirty="0"/>
              <a:t>【</a:t>
            </a:r>
            <a:r>
              <a:rPr lang="zh-CN" altLang="en-US" b="1" dirty="0"/>
              <a:t>建议</a:t>
            </a:r>
            <a:r>
              <a:rPr lang="en-US" altLang="zh-CN" b="1" dirty="0"/>
              <a:t>4-2】</a:t>
            </a:r>
            <a:r>
              <a:rPr lang="zh-CN" altLang="en-US" b="1" dirty="0"/>
              <a:t>边写代码边注释，修改代码同时修改相应的注释，以保证注释与代码的一致性；不再有用的注释要删除。</a:t>
            </a:r>
          </a:p>
          <a:p>
            <a:pPr marL="0" indent="0">
              <a:buNone/>
            </a:pPr>
            <a:r>
              <a:rPr lang="en-US" altLang="zh-CN" b="1" dirty="0"/>
              <a:t>【</a:t>
            </a:r>
            <a:r>
              <a:rPr lang="zh-CN" altLang="en-US" b="1" dirty="0"/>
              <a:t>规则</a:t>
            </a:r>
            <a:r>
              <a:rPr lang="en-US" altLang="zh-CN" b="1" dirty="0"/>
              <a:t>4-6】</a:t>
            </a:r>
            <a:r>
              <a:rPr lang="zh-CN" altLang="en-US" b="1" dirty="0"/>
              <a:t>程序中的无用代码直接删除，只保留最新的代码和注释；</a:t>
            </a:r>
          </a:p>
        </p:txBody>
      </p:sp>
      <p:sp>
        <p:nvSpPr>
          <p:cNvPr id="6" name="内容占位符 2"/>
          <p:cNvSpPr txBox="1">
            <a:spLocks/>
          </p:cNvSpPr>
          <p:nvPr/>
        </p:nvSpPr>
        <p:spPr>
          <a:xfrm>
            <a:off x="1295400" y="3003082"/>
            <a:ext cx="4075497" cy="2068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lvl="1"/>
            <a:r>
              <a:rPr lang="zh-CN" altLang="en-US" dirty="0"/>
              <a:t>注意：不要指望回过头再写注释</a:t>
            </a:r>
            <a:endParaRPr lang="en-US" altLang="zh-CN" dirty="0"/>
          </a:p>
          <a:p>
            <a:pPr lvl="1"/>
            <a:r>
              <a:rPr lang="zh-CN" altLang="en-US" dirty="0"/>
              <a:t>可通过</a:t>
            </a:r>
            <a:r>
              <a:rPr lang="en-US" altLang="zh-CN" dirty="0"/>
              <a:t>SVN</a:t>
            </a:r>
            <a:r>
              <a:rPr lang="zh-CN" altLang="en-US" dirty="0"/>
              <a:t>进行源代码版本管理，查看代码进化过程</a:t>
            </a:r>
          </a:p>
        </p:txBody>
      </p:sp>
    </p:spTree>
    <p:extLst>
      <p:ext uri="{BB962C8B-B14F-4D97-AF65-F5344CB8AC3E}">
        <p14:creationId xmlns:p14="http://schemas.microsoft.com/office/powerpoint/2010/main" val="258338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2303"/>
            <a:ext cx="9601200" cy="571348"/>
          </a:xfrm>
        </p:spPr>
        <p:txBody>
          <a:bodyPr/>
          <a:lstStyle/>
          <a:p>
            <a:r>
              <a:rPr lang="zh-CN" altLang="zh-CN" dirty="0"/>
              <a:t>命名规则</a:t>
            </a:r>
            <a:endParaRPr lang="zh-CN" dirty="0"/>
          </a:p>
        </p:txBody>
      </p:sp>
      <p:sp>
        <p:nvSpPr>
          <p:cNvPr id="3" name="内容占位符 2"/>
          <p:cNvSpPr>
            <a:spLocks noGrp="1"/>
          </p:cNvSpPr>
          <p:nvPr>
            <p:ph idx="1"/>
          </p:nvPr>
        </p:nvSpPr>
        <p:spPr>
          <a:xfrm>
            <a:off x="1295400" y="1116529"/>
            <a:ext cx="9601200" cy="654519"/>
          </a:xfrm>
        </p:spPr>
        <p:txBody>
          <a:bodyPr>
            <a:normAutofit/>
          </a:bodyPr>
          <a:lstStyle/>
          <a:p>
            <a:pPr marL="0" lvl="0" indent="0">
              <a:buNone/>
            </a:pPr>
            <a:r>
              <a:rPr lang="zh-CN" altLang="zh-CN" b="1" dirty="0"/>
              <a:t>【规则5</a:t>
            </a:r>
            <a:r>
              <a:rPr lang="en-US" altLang="zh-CN" b="1" dirty="0"/>
              <a:t>-</a:t>
            </a:r>
            <a:r>
              <a:rPr lang="zh-CN" altLang="zh-CN" b="1" dirty="0"/>
              <a:t>1】变量命名时，全局变量加前缀</a:t>
            </a:r>
            <a:r>
              <a:rPr lang="en-US" altLang="zh-CN" b="1" dirty="0"/>
              <a:t>g_</a:t>
            </a:r>
            <a:r>
              <a:rPr lang="zh-CN" altLang="zh-CN" b="1" dirty="0"/>
              <a:t>（表示</a:t>
            </a:r>
            <a:r>
              <a:rPr lang="en-US" altLang="zh-CN" b="1" dirty="0"/>
              <a:t>global</a:t>
            </a:r>
            <a:r>
              <a:rPr lang="zh-CN" altLang="zh-CN" b="1" dirty="0"/>
              <a:t>），类数据成员加前缀</a:t>
            </a:r>
            <a:r>
              <a:rPr lang="en-US" altLang="zh-CN" b="1" dirty="0"/>
              <a:t>m_</a:t>
            </a:r>
            <a:r>
              <a:rPr lang="zh-CN" altLang="zh-CN" b="1" dirty="0"/>
              <a:t>（表示</a:t>
            </a:r>
            <a:r>
              <a:rPr lang="en-US" altLang="zh-CN" b="1" dirty="0"/>
              <a:t>member</a:t>
            </a:r>
            <a:r>
              <a:rPr lang="zh-CN" altLang="zh-CN" b="1" dirty="0"/>
              <a:t>），静态变量加前缀</a:t>
            </a:r>
            <a:r>
              <a:rPr lang="en-US" altLang="zh-CN" b="1" dirty="0"/>
              <a:t>s_</a:t>
            </a:r>
            <a:r>
              <a:rPr lang="zh-CN" altLang="zh-CN" b="1" dirty="0"/>
              <a:t>（表示</a:t>
            </a:r>
            <a:r>
              <a:rPr lang="en-US" altLang="zh-CN" b="1" dirty="0"/>
              <a:t>static</a:t>
            </a:r>
            <a:r>
              <a:rPr lang="zh-CN" altLang="zh-CN" b="1" dirty="0"/>
              <a:t>）</a:t>
            </a:r>
            <a:endParaRPr lang="zh-CN" altLang="zh-CN" dirty="0"/>
          </a:p>
        </p:txBody>
      </p:sp>
      <p:sp>
        <p:nvSpPr>
          <p:cNvPr id="7" name="矩形 6"/>
          <p:cNvSpPr/>
          <p:nvPr/>
        </p:nvSpPr>
        <p:spPr>
          <a:xfrm>
            <a:off x="1295400" y="3331835"/>
            <a:ext cx="3257350" cy="2800767"/>
          </a:xfrm>
          <a:prstGeom prst="rect">
            <a:avLst/>
          </a:prstGeom>
          <a:ln>
            <a:solidFill>
              <a:srgbClr val="00B050"/>
            </a:solidFill>
          </a:ln>
        </p:spPr>
        <p:txBody>
          <a:bodyPr wrap="square">
            <a:spAutoFit/>
          </a:bodyPr>
          <a:lstStyle/>
          <a:p>
            <a:r>
              <a:rPr lang="en-US" altLang="zh-CN" sz="1600" dirty="0"/>
              <a:t>// </a:t>
            </a:r>
            <a:r>
              <a:rPr lang="zh-CN" altLang="en-US" sz="1600" dirty="0"/>
              <a:t>全局变量</a:t>
            </a:r>
            <a:endParaRPr lang="en-US" altLang="zh-CN" sz="1600" dirty="0"/>
          </a:p>
          <a:p>
            <a:r>
              <a:rPr lang="en-US" altLang="zh-CN" sz="1600" dirty="0" err="1"/>
              <a:t>int</a:t>
            </a:r>
            <a:r>
              <a:rPr lang="en-US" altLang="zh-CN" sz="1600" dirty="0"/>
              <a:t> </a:t>
            </a:r>
            <a:r>
              <a:rPr lang="en-US" altLang="zh-CN" sz="1600" dirty="0" err="1"/>
              <a:t>g_howManyPeople</a:t>
            </a:r>
            <a:r>
              <a:rPr lang="en-US" altLang="zh-CN" sz="1600" dirty="0"/>
              <a:t> = 100;</a:t>
            </a:r>
            <a:endParaRPr lang="zh-CN" altLang="en-US" sz="1600" dirty="0"/>
          </a:p>
          <a:p>
            <a:r>
              <a:rPr lang="en-US" altLang="zh-CN" sz="1600" dirty="0"/>
              <a:t>// </a:t>
            </a:r>
            <a:r>
              <a:rPr lang="zh-CN" altLang="en-US" sz="1600" dirty="0"/>
              <a:t>静态变量</a:t>
            </a:r>
          </a:p>
          <a:p>
            <a:r>
              <a:rPr lang="en-US" altLang="zh-CN" sz="1600" dirty="0"/>
              <a:t>static </a:t>
            </a:r>
            <a:r>
              <a:rPr lang="en-US" altLang="zh-CN" sz="1600" dirty="0" err="1"/>
              <a:t>int</a:t>
            </a:r>
            <a:r>
              <a:rPr lang="en-US" altLang="zh-CN" sz="1600" dirty="0"/>
              <a:t> </a:t>
            </a:r>
            <a:r>
              <a:rPr lang="en-US" altLang="zh-CN" sz="1600" dirty="0" err="1"/>
              <a:t>s_initValue</a:t>
            </a:r>
            <a:r>
              <a:rPr lang="en-US" altLang="zh-CN" sz="1600" dirty="0"/>
              <a:t> = 10;</a:t>
            </a:r>
          </a:p>
          <a:p>
            <a:endParaRPr lang="en-US" altLang="zh-CN" sz="1600" dirty="0"/>
          </a:p>
          <a:p>
            <a:r>
              <a:rPr lang="en-US" altLang="zh-CN" sz="1600" dirty="0" err="1"/>
              <a:t>enum</a:t>
            </a:r>
            <a:r>
              <a:rPr lang="en-US" altLang="zh-CN" sz="1600" dirty="0"/>
              <a:t> </a:t>
            </a:r>
            <a:r>
              <a:rPr lang="en-US" altLang="zh-CN" sz="1600" dirty="0" err="1"/>
              <a:t>EShape</a:t>
            </a:r>
            <a:endParaRPr lang="en-US" altLang="zh-CN" sz="1600" dirty="0"/>
          </a:p>
          <a:p>
            <a:r>
              <a:rPr lang="en-US" altLang="zh-CN" sz="1600" dirty="0"/>
              <a:t>{</a:t>
            </a:r>
          </a:p>
          <a:p>
            <a:r>
              <a:rPr lang="en-US" altLang="zh-CN" sz="1600" dirty="0"/>
              <a:t>   </a:t>
            </a:r>
            <a:r>
              <a:rPr lang="en-US" altLang="zh-CN" sz="1600" dirty="0" err="1"/>
              <a:t>EShape_Rect</a:t>
            </a:r>
            <a:r>
              <a:rPr lang="en-US" altLang="zh-CN" sz="1600" dirty="0"/>
              <a:t>,</a:t>
            </a:r>
          </a:p>
          <a:p>
            <a:r>
              <a:rPr lang="en-US" altLang="zh-CN" sz="1600" dirty="0"/>
              <a:t>   </a:t>
            </a:r>
            <a:r>
              <a:rPr lang="en-US" altLang="zh-CN" sz="1600" dirty="0" err="1"/>
              <a:t>EShape_Circle</a:t>
            </a:r>
            <a:r>
              <a:rPr lang="en-US" altLang="zh-CN" sz="1600" dirty="0"/>
              <a:t>,</a:t>
            </a:r>
          </a:p>
          <a:p>
            <a:r>
              <a:rPr lang="en-US" altLang="zh-CN" sz="1600" dirty="0"/>
              <a:t>   ...</a:t>
            </a:r>
          </a:p>
          <a:p>
            <a:r>
              <a:rPr lang="en-US" altLang="zh-CN" sz="1600" dirty="0"/>
              <a:t>};</a:t>
            </a:r>
          </a:p>
        </p:txBody>
      </p:sp>
      <p:sp>
        <p:nvSpPr>
          <p:cNvPr id="8" name="矩形 7"/>
          <p:cNvSpPr/>
          <p:nvPr/>
        </p:nvSpPr>
        <p:spPr>
          <a:xfrm>
            <a:off x="5014762" y="2593172"/>
            <a:ext cx="5881838" cy="3539430"/>
          </a:xfrm>
          <a:prstGeom prst="rect">
            <a:avLst/>
          </a:prstGeom>
          <a:ln>
            <a:solidFill>
              <a:srgbClr val="00B050"/>
            </a:solidFill>
          </a:ln>
        </p:spPr>
        <p:txBody>
          <a:bodyPr wrap="square">
            <a:spAutoFit/>
          </a:bodyPr>
          <a:lstStyle/>
          <a:p>
            <a:r>
              <a:rPr lang="en-US" altLang="zh-CN" sz="1600" dirty="0"/>
              <a:t>class </a:t>
            </a:r>
            <a:r>
              <a:rPr lang="en-US" altLang="zh-CN" sz="1600" dirty="0" err="1"/>
              <a:t>CRect</a:t>
            </a:r>
            <a:endParaRPr lang="en-US" altLang="zh-CN" sz="1600" dirty="0"/>
          </a:p>
          <a:p>
            <a:r>
              <a:rPr lang="en-US" altLang="zh-CN" sz="1600" dirty="0"/>
              <a:t>{</a:t>
            </a:r>
          </a:p>
          <a:p>
            <a:r>
              <a:rPr lang="en-US" altLang="zh-CN" sz="1600" dirty="0"/>
              <a:t>public:</a:t>
            </a:r>
          </a:p>
          <a:p>
            <a:r>
              <a:rPr lang="en-US" altLang="zh-CN" sz="1600" dirty="0"/>
              <a:t>   void </a:t>
            </a:r>
            <a:r>
              <a:rPr lang="en-US" altLang="zh-CN" sz="1600" dirty="0" err="1"/>
              <a:t>setValue</a:t>
            </a:r>
            <a:r>
              <a:rPr lang="en-US" altLang="zh-CN" sz="1600" dirty="0"/>
              <a:t>(</a:t>
            </a:r>
            <a:r>
              <a:rPr lang="en-US" altLang="zh-CN" sz="1600" dirty="0" err="1"/>
              <a:t>int</a:t>
            </a:r>
            <a:r>
              <a:rPr lang="en-US" altLang="zh-CN" sz="1600" dirty="0"/>
              <a:t> width, </a:t>
            </a:r>
            <a:r>
              <a:rPr lang="en-US" altLang="zh-CN" sz="1600" dirty="0" err="1"/>
              <a:t>int</a:t>
            </a:r>
            <a:r>
              <a:rPr lang="en-US" altLang="zh-CN" sz="1600" dirty="0"/>
              <a:t> height);</a:t>
            </a:r>
          </a:p>
          <a:p>
            <a:r>
              <a:rPr lang="en-US" altLang="zh-CN" sz="1600" dirty="0"/>
              <a:t>private:</a:t>
            </a:r>
          </a:p>
          <a:p>
            <a:r>
              <a:rPr lang="en-US" altLang="zh-CN" sz="1600" dirty="0"/>
              <a:t>   </a:t>
            </a:r>
            <a:r>
              <a:rPr lang="en-US" altLang="zh-CN" sz="1600" dirty="0" err="1"/>
              <a:t>int</a:t>
            </a:r>
            <a:r>
              <a:rPr lang="en-US" altLang="zh-CN" sz="1600" dirty="0"/>
              <a:t> </a:t>
            </a:r>
            <a:r>
              <a:rPr lang="en-US" altLang="zh-CN" sz="1600" dirty="0" err="1"/>
              <a:t>m_width</a:t>
            </a:r>
            <a:r>
              <a:rPr lang="en-US" altLang="zh-CN" sz="1600" dirty="0"/>
              <a:t>;		// </a:t>
            </a:r>
            <a:r>
              <a:rPr lang="zh-CN" altLang="en-US" sz="1600" dirty="0"/>
              <a:t>成员变量</a:t>
            </a:r>
          </a:p>
          <a:p>
            <a:r>
              <a:rPr lang="zh-CN" altLang="en-US" sz="1600" dirty="0"/>
              <a:t>   </a:t>
            </a:r>
            <a:r>
              <a:rPr lang="en-US" altLang="zh-CN" sz="1600" dirty="0" err="1"/>
              <a:t>int</a:t>
            </a:r>
            <a:r>
              <a:rPr lang="en-US" altLang="zh-CN" sz="1600" dirty="0"/>
              <a:t> </a:t>
            </a:r>
            <a:r>
              <a:rPr lang="en-US" altLang="zh-CN" sz="1600" dirty="0" err="1"/>
              <a:t>m_height</a:t>
            </a:r>
            <a:r>
              <a:rPr lang="en-US" altLang="zh-CN" sz="1600" dirty="0"/>
              <a:t>;		// </a:t>
            </a:r>
            <a:r>
              <a:rPr lang="zh-CN" altLang="en-US" sz="1600" dirty="0"/>
              <a:t>成员变量</a:t>
            </a:r>
          </a:p>
          <a:p>
            <a:r>
              <a:rPr lang="en-US" altLang="zh-CN" sz="1600" dirty="0"/>
              <a:t>};</a:t>
            </a:r>
          </a:p>
          <a:p>
            <a:endParaRPr lang="en-US" altLang="zh-CN" sz="1600" dirty="0"/>
          </a:p>
          <a:p>
            <a:r>
              <a:rPr lang="en-US" altLang="zh-CN" sz="1600" dirty="0"/>
              <a:t>void </a:t>
            </a:r>
            <a:r>
              <a:rPr lang="en-US" altLang="zh-CN" sz="1600" dirty="0" err="1"/>
              <a:t>CRect</a:t>
            </a:r>
            <a:r>
              <a:rPr lang="en-US" altLang="zh-CN" sz="1600" dirty="0"/>
              <a:t>::</a:t>
            </a:r>
            <a:r>
              <a:rPr lang="en-US" altLang="zh-CN" sz="1600" dirty="0" err="1"/>
              <a:t>setValue</a:t>
            </a:r>
            <a:r>
              <a:rPr lang="en-US" altLang="zh-CN" sz="1600" dirty="0"/>
              <a:t>((</a:t>
            </a:r>
            <a:r>
              <a:rPr lang="en-US" altLang="zh-CN" sz="1600" dirty="0" err="1"/>
              <a:t>int</a:t>
            </a:r>
            <a:r>
              <a:rPr lang="en-US" altLang="zh-CN" sz="1600" dirty="0"/>
              <a:t> width, </a:t>
            </a:r>
            <a:r>
              <a:rPr lang="en-US" altLang="zh-CN" sz="1600" dirty="0" err="1"/>
              <a:t>int</a:t>
            </a:r>
            <a:r>
              <a:rPr lang="en-US" altLang="zh-CN" sz="1600" dirty="0"/>
              <a:t> height)</a:t>
            </a:r>
          </a:p>
          <a:p>
            <a:r>
              <a:rPr lang="en-US" altLang="zh-CN" sz="1600" dirty="0"/>
              <a:t>{</a:t>
            </a:r>
          </a:p>
          <a:p>
            <a:r>
              <a:rPr lang="en-US" altLang="zh-CN" sz="1600" dirty="0"/>
              <a:t>   </a:t>
            </a:r>
            <a:r>
              <a:rPr lang="en-US" altLang="zh-CN" sz="1600" dirty="0" err="1"/>
              <a:t>m_width</a:t>
            </a:r>
            <a:r>
              <a:rPr lang="en-US" altLang="zh-CN" sz="1600" dirty="0"/>
              <a:t> = width;		// </a:t>
            </a:r>
            <a:r>
              <a:rPr lang="zh-CN" altLang="en-US" sz="1600" dirty="0"/>
              <a:t>加前缀后不会和参数发生冲突</a:t>
            </a:r>
          </a:p>
          <a:p>
            <a:r>
              <a:rPr lang="zh-CN" altLang="en-US" sz="1600" dirty="0"/>
              <a:t>   </a:t>
            </a:r>
            <a:r>
              <a:rPr lang="en-US" altLang="zh-CN" sz="1600" dirty="0" err="1"/>
              <a:t>m_height</a:t>
            </a:r>
            <a:r>
              <a:rPr lang="en-US" altLang="zh-CN" sz="1600" dirty="0"/>
              <a:t> = height;</a:t>
            </a:r>
          </a:p>
          <a:p>
            <a:r>
              <a:rPr lang="en-US" altLang="zh-CN" sz="1600" dirty="0"/>
              <a:t>}</a:t>
            </a:r>
          </a:p>
        </p:txBody>
      </p:sp>
    </p:spTree>
    <p:extLst>
      <p:ext uri="{BB962C8B-B14F-4D97-AF65-F5344CB8AC3E}">
        <p14:creationId xmlns:p14="http://schemas.microsoft.com/office/powerpoint/2010/main" val="76070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2303"/>
            <a:ext cx="9601200" cy="571348"/>
          </a:xfrm>
        </p:spPr>
        <p:txBody>
          <a:bodyPr/>
          <a:lstStyle/>
          <a:p>
            <a:r>
              <a:rPr lang="zh-CN" altLang="zh-CN" dirty="0"/>
              <a:t>命名规则</a:t>
            </a:r>
            <a:endParaRPr lang="zh-CN" dirty="0"/>
          </a:p>
        </p:txBody>
      </p:sp>
      <p:sp>
        <p:nvSpPr>
          <p:cNvPr id="3" name="内容占位符 2"/>
          <p:cNvSpPr>
            <a:spLocks noGrp="1"/>
          </p:cNvSpPr>
          <p:nvPr>
            <p:ph idx="1"/>
          </p:nvPr>
        </p:nvSpPr>
        <p:spPr>
          <a:xfrm>
            <a:off x="1295400" y="1116530"/>
            <a:ext cx="9601200" cy="2136809"/>
          </a:xfrm>
        </p:spPr>
        <p:txBody>
          <a:bodyPr>
            <a:normAutofit/>
          </a:bodyPr>
          <a:lstStyle/>
          <a:p>
            <a:pPr marL="0" lvl="0" indent="0">
              <a:buNone/>
            </a:pPr>
            <a:r>
              <a:rPr lang="en-US" altLang="zh-CN" b="1" dirty="0"/>
              <a:t>【</a:t>
            </a:r>
            <a:r>
              <a:rPr lang="zh-CN" altLang="en-US" b="1" dirty="0"/>
              <a:t>规则</a:t>
            </a:r>
            <a:r>
              <a:rPr lang="en-US" altLang="zh-CN" b="1" dirty="0"/>
              <a:t>5-2】</a:t>
            </a:r>
            <a:r>
              <a:rPr lang="zh-CN" altLang="en-US" b="1" dirty="0"/>
              <a:t>函数、变量和参数用小写字母开头的单词或词组命名，使用词组时，除第一个单词外，后续单词首字母大写；宏定义全用大写的字母，用下划线分隔单词；枚举值用枚举类型（或其缩写）加枚举名的方式定义，中间以下划线分隔；名称应尽量具备自注释性</a:t>
            </a:r>
            <a:endParaRPr lang="en-US" altLang="zh-CN" b="1" dirty="0"/>
          </a:p>
          <a:p>
            <a:pPr marL="0" indent="0">
              <a:buNone/>
            </a:pPr>
            <a:r>
              <a:rPr lang="zh-CN" altLang="zh-CN" b="1" dirty="0"/>
              <a:t>【规则5</a:t>
            </a:r>
            <a:r>
              <a:rPr lang="en-US" altLang="zh-CN" b="1" dirty="0"/>
              <a:t>-</a:t>
            </a:r>
            <a:r>
              <a:rPr lang="zh-CN" altLang="zh-CN" b="1" dirty="0"/>
              <a:t>3】类名加前缀</a:t>
            </a:r>
            <a:r>
              <a:rPr lang="en-US" altLang="zh-CN" b="1" dirty="0"/>
              <a:t>C</a:t>
            </a:r>
            <a:r>
              <a:rPr lang="zh-CN" altLang="zh-CN" b="1" dirty="0"/>
              <a:t>（表示</a:t>
            </a:r>
            <a:r>
              <a:rPr lang="en-US" altLang="zh-CN" b="1" dirty="0"/>
              <a:t>class</a:t>
            </a:r>
            <a:r>
              <a:rPr lang="zh-CN" altLang="zh-CN" b="1" dirty="0"/>
              <a:t>），结构名加前缀</a:t>
            </a:r>
            <a:r>
              <a:rPr lang="en-US" altLang="zh-CN" b="1" dirty="0"/>
              <a:t>S</a:t>
            </a:r>
            <a:r>
              <a:rPr lang="zh-CN" altLang="zh-CN" b="1" dirty="0"/>
              <a:t>（表示</a:t>
            </a:r>
            <a:r>
              <a:rPr lang="en-US" altLang="zh-CN" b="1" dirty="0" err="1"/>
              <a:t>struct</a:t>
            </a:r>
            <a:r>
              <a:rPr lang="zh-CN" altLang="zh-CN" b="1" dirty="0"/>
              <a:t>），枚举名加前缀</a:t>
            </a:r>
            <a:r>
              <a:rPr lang="en-US" altLang="zh-CN" b="1" dirty="0"/>
              <a:t>E</a:t>
            </a:r>
            <a:r>
              <a:rPr lang="zh-CN" altLang="zh-CN" b="1" dirty="0"/>
              <a:t>（表示</a:t>
            </a:r>
            <a:r>
              <a:rPr lang="en-US" altLang="zh-CN" b="1" dirty="0" err="1"/>
              <a:t>enum</a:t>
            </a:r>
            <a:r>
              <a:rPr lang="en-US" altLang="zh-CN" b="1" dirty="0"/>
              <a:t>)</a:t>
            </a:r>
            <a:r>
              <a:rPr lang="zh-CN" altLang="en-US" b="1" dirty="0"/>
              <a:t>，</a:t>
            </a:r>
            <a:r>
              <a:rPr lang="zh-CN" altLang="zh-CN" b="1" dirty="0"/>
              <a:t>联合体加前缀</a:t>
            </a:r>
            <a:r>
              <a:rPr lang="en-US" altLang="zh-CN" b="1" dirty="0"/>
              <a:t>U</a:t>
            </a:r>
            <a:r>
              <a:rPr lang="zh-CN" altLang="en-US" b="1" dirty="0"/>
              <a:t>（</a:t>
            </a:r>
            <a:r>
              <a:rPr lang="zh-CN" altLang="zh-CN" b="1" dirty="0"/>
              <a:t>表示</a:t>
            </a:r>
            <a:r>
              <a:rPr lang="en-US" altLang="zh-CN" b="1" dirty="0"/>
              <a:t>union </a:t>
            </a:r>
            <a:r>
              <a:rPr lang="zh-CN" altLang="en-US" b="1" dirty="0"/>
              <a:t>）</a:t>
            </a:r>
            <a:endParaRPr lang="zh-CN" altLang="zh-CN" dirty="0"/>
          </a:p>
        </p:txBody>
      </p:sp>
      <p:sp>
        <p:nvSpPr>
          <p:cNvPr id="9" name="矩形 8"/>
          <p:cNvSpPr/>
          <p:nvPr/>
        </p:nvSpPr>
        <p:spPr>
          <a:xfrm>
            <a:off x="1295399" y="3331835"/>
            <a:ext cx="2968593" cy="2554545"/>
          </a:xfrm>
          <a:prstGeom prst="rect">
            <a:avLst/>
          </a:prstGeom>
          <a:ln>
            <a:solidFill>
              <a:srgbClr val="00B050"/>
            </a:solidFill>
          </a:ln>
        </p:spPr>
        <p:txBody>
          <a:bodyPr wrap="square">
            <a:spAutoFit/>
          </a:bodyPr>
          <a:lstStyle/>
          <a:p>
            <a:r>
              <a:rPr lang="en-US" altLang="zh-CN" sz="1600" dirty="0" err="1"/>
              <a:t>int</a:t>
            </a:r>
            <a:r>
              <a:rPr lang="en-US" altLang="zh-CN" sz="1600" dirty="0"/>
              <a:t> </a:t>
            </a:r>
            <a:r>
              <a:rPr lang="en-US" altLang="zh-CN" sz="1600" dirty="0" err="1"/>
              <a:t>g_howManyPeople</a:t>
            </a:r>
            <a:r>
              <a:rPr lang="en-US" altLang="zh-CN" sz="1600" dirty="0"/>
              <a:t> = 100;</a:t>
            </a:r>
            <a:endParaRPr lang="zh-CN" altLang="en-US" sz="1600" dirty="0"/>
          </a:p>
          <a:p>
            <a:r>
              <a:rPr lang="en-US" altLang="zh-CN" sz="1600" dirty="0"/>
              <a:t>static </a:t>
            </a:r>
            <a:r>
              <a:rPr lang="en-US" altLang="zh-CN" sz="1600" dirty="0" err="1"/>
              <a:t>int</a:t>
            </a:r>
            <a:r>
              <a:rPr lang="en-US" altLang="zh-CN" sz="1600" dirty="0"/>
              <a:t> </a:t>
            </a:r>
            <a:r>
              <a:rPr lang="en-US" altLang="zh-CN" sz="1600" dirty="0" err="1"/>
              <a:t>s_initValue</a:t>
            </a:r>
            <a:r>
              <a:rPr lang="en-US" altLang="zh-CN" sz="1600" dirty="0"/>
              <a:t> = 10;</a:t>
            </a:r>
          </a:p>
          <a:p>
            <a:r>
              <a:rPr lang="en-US" altLang="zh-CN" sz="1600" dirty="0"/>
              <a:t>#define MAX_LENGTH 100</a:t>
            </a:r>
          </a:p>
          <a:p>
            <a:endParaRPr lang="en-US" altLang="zh-CN" sz="1600" dirty="0"/>
          </a:p>
          <a:p>
            <a:r>
              <a:rPr lang="en-US" altLang="zh-CN" sz="1600" dirty="0" err="1"/>
              <a:t>enum</a:t>
            </a:r>
            <a:r>
              <a:rPr lang="en-US" altLang="zh-CN" sz="1600" dirty="0"/>
              <a:t> </a:t>
            </a:r>
            <a:r>
              <a:rPr lang="en-US" altLang="zh-CN" sz="1600" dirty="0" err="1"/>
              <a:t>EShape</a:t>
            </a:r>
            <a:endParaRPr lang="en-US" altLang="zh-CN" sz="1600" dirty="0"/>
          </a:p>
          <a:p>
            <a:r>
              <a:rPr lang="en-US" altLang="zh-CN" sz="1600" dirty="0"/>
              <a:t>{</a:t>
            </a:r>
          </a:p>
          <a:p>
            <a:r>
              <a:rPr lang="en-US" altLang="zh-CN" sz="1600" dirty="0"/>
              <a:t>   </a:t>
            </a:r>
            <a:r>
              <a:rPr lang="en-US" altLang="zh-CN" sz="1600" dirty="0" err="1"/>
              <a:t>EShape_Rect</a:t>
            </a:r>
            <a:r>
              <a:rPr lang="en-US" altLang="zh-CN" sz="1600" dirty="0"/>
              <a:t>,</a:t>
            </a:r>
          </a:p>
          <a:p>
            <a:r>
              <a:rPr lang="en-US" altLang="zh-CN" sz="1600" dirty="0"/>
              <a:t>   </a:t>
            </a:r>
            <a:r>
              <a:rPr lang="en-US" altLang="zh-CN" sz="1600" dirty="0" err="1"/>
              <a:t>EShape_Circle</a:t>
            </a:r>
            <a:r>
              <a:rPr lang="en-US" altLang="zh-CN" sz="1600" dirty="0"/>
              <a:t>,</a:t>
            </a:r>
          </a:p>
          <a:p>
            <a:r>
              <a:rPr lang="en-US" altLang="zh-CN" sz="1600" dirty="0"/>
              <a:t>   ...</a:t>
            </a:r>
          </a:p>
          <a:p>
            <a:r>
              <a:rPr lang="en-US" altLang="zh-CN" sz="1600" dirty="0"/>
              <a:t>};</a:t>
            </a:r>
          </a:p>
        </p:txBody>
      </p:sp>
      <p:sp>
        <p:nvSpPr>
          <p:cNvPr id="10" name="矩形 9"/>
          <p:cNvSpPr/>
          <p:nvPr/>
        </p:nvSpPr>
        <p:spPr>
          <a:xfrm>
            <a:off x="4702342" y="3578056"/>
            <a:ext cx="2877954" cy="2308324"/>
          </a:xfrm>
          <a:prstGeom prst="rect">
            <a:avLst/>
          </a:prstGeom>
          <a:ln>
            <a:solidFill>
              <a:srgbClr val="00B050"/>
            </a:solidFill>
          </a:ln>
        </p:spPr>
        <p:txBody>
          <a:bodyPr wrap="square">
            <a:spAutoFit/>
          </a:bodyPr>
          <a:lstStyle/>
          <a:p>
            <a:r>
              <a:rPr lang="en-US" altLang="zh-CN" sz="1600" dirty="0"/>
              <a:t>class </a:t>
            </a:r>
            <a:r>
              <a:rPr lang="en-US" altLang="zh-CN" sz="1600" dirty="0" err="1"/>
              <a:t>CStudent</a:t>
            </a:r>
            <a:r>
              <a:rPr lang="en-US" altLang="zh-CN" sz="1600" dirty="0"/>
              <a:t>    // </a:t>
            </a:r>
            <a:r>
              <a:rPr lang="zh-CN" altLang="zh-CN" sz="1600" dirty="0"/>
              <a:t>类名称</a:t>
            </a:r>
          </a:p>
          <a:p>
            <a:r>
              <a:rPr lang="en-US" altLang="zh-CN" sz="1600" dirty="0"/>
              <a:t>{</a:t>
            </a:r>
            <a:endParaRPr lang="zh-CN" altLang="zh-CN" sz="1600" dirty="0"/>
          </a:p>
          <a:p>
            <a:r>
              <a:rPr lang="en-US" altLang="zh-CN" sz="1600" dirty="0"/>
              <a:t>…</a:t>
            </a:r>
            <a:endParaRPr lang="zh-CN" altLang="zh-CN" sz="1600" dirty="0"/>
          </a:p>
          <a:p>
            <a:r>
              <a:rPr lang="en-US" altLang="zh-CN" sz="1600" dirty="0"/>
              <a:t>};</a:t>
            </a:r>
          </a:p>
          <a:p>
            <a:endParaRPr lang="zh-CN" altLang="zh-CN" sz="1600" dirty="0"/>
          </a:p>
          <a:p>
            <a:r>
              <a:rPr lang="en-US" altLang="zh-CN" sz="1600" dirty="0" err="1"/>
              <a:t>struct</a:t>
            </a:r>
            <a:r>
              <a:rPr lang="en-US" altLang="zh-CN" sz="1600" dirty="0"/>
              <a:t> </a:t>
            </a:r>
            <a:r>
              <a:rPr lang="en-US" altLang="zh-CN" sz="1600" dirty="0" err="1"/>
              <a:t>SRect</a:t>
            </a:r>
            <a:r>
              <a:rPr lang="en-US" altLang="zh-CN" sz="1600" dirty="0"/>
              <a:t>        // </a:t>
            </a:r>
            <a:r>
              <a:rPr lang="zh-CN" altLang="zh-CN" sz="1600" dirty="0"/>
              <a:t>结构名称</a:t>
            </a:r>
            <a:endParaRPr lang="en-US" altLang="zh-CN" sz="1600" dirty="0"/>
          </a:p>
          <a:p>
            <a:r>
              <a:rPr lang="en-US" altLang="zh-CN" sz="1600" dirty="0"/>
              <a:t>{</a:t>
            </a:r>
            <a:endParaRPr lang="zh-CN" altLang="zh-CN" sz="1600" dirty="0"/>
          </a:p>
          <a:p>
            <a:r>
              <a:rPr lang="en-US" altLang="zh-CN" sz="1600" dirty="0"/>
              <a:t>…</a:t>
            </a:r>
            <a:endParaRPr lang="zh-CN" altLang="zh-CN" sz="1600" dirty="0"/>
          </a:p>
          <a:p>
            <a:r>
              <a:rPr lang="en-US" altLang="zh-CN" sz="1600" dirty="0"/>
              <a:t>};</a:t>
            </a:r>
            <a:endParaRPr lang="zh-CN" altLang="zh-CN" sz="1600" dirty="0"/>
          </a:p>
        </p:txBody>
      </p:sp>
      <p:sp>
        <p:nvSpPr>
          <p:cNvPr id="11" name="矩形 10"/>
          <p:cNvSpPr/>
          <p:nvPr/>
        </p:nvSpPr>
        <p:spPr>
          <a:xfrm>
            <a:off x="8018646" y="4809162"/>
            <a:ext cx="2877954" cy="1077218"/>
          </a:xfrm>
          <a:prstGeom prst="rect">
            <a:avLst/>
          </a:prstGeom>
          <a:ln>
            <a:solidFill>
              <a:srgbClr val="00B050"/>
            </a:solidFill>
          </a:ln>
        </p:spPr>
        <p:txBody>
          <a:bodyPr wrap="square">
            <a:spAutoFit/>
          </a:bodyPr>
          <a:lstStyle/>
          <a:p>
            <a:r>
              <a:rPr lang="en-US" altLang="zh-CN" sz="1600" dirty="0"/>
              <a:t>union </a:t>
            </a:r>
            <a:r>
              <a:rPr lang="en-US" altLang="zh-CN" sz="1600" dirty="0" err="1"/>
              <a:t>USimple</a:t>
            </a:r>
            <a:r>
              <a:rPr lang="en-US" altLang="zh-CN" sz="1600" dirty="0"/>
              <a:t>    // </a:t>
            </a:r>
            <a:r>
              <a:rPr lang="zh-CN" altLang="en-US" sz="1600" dirty="0"/>
              <a:t>联合</a:t>
            </a:r>
            <a:r>
              <a:rPr lang="zh-CN" altLang="zh-CN" sz="1600" dirty="0"/>
              <a:t>名称</a:t>
            </a:r>
            <a:endParaRPr lang="en-US" altLang="zh-CN" sz="1600" dirty="0"/>
          </a:p>
          <a:p>
            <a:r>
              <a:rPr lang="en-US" altLang="zh-CN" sz="1600" dirty="0"/>
              <a:t>{</a:t>
            </a:r>
            <a:endParaRPr lang="zh-CN" altLang="zh-CN" sz="1600" dirty="0"/>
          </a:p>
          <a:p>
            <a:r>
              <a:rPr lang="en-US" altLang="zh-CN" sz="1600" dirty="0"/>
              <a:t>…</a:t>
            </a:r>
            <a:endParaRPr lang="zh-CN" altLang="zh-CN" sz="1600" dirty="0"/>
          </a:p>
          <a:p>
            <a:r>
              <a:rPr lang="en-US" altLang="zh-CN" sz="1600" dirty="0"/>
              <a:t>};</a:t>
            </a:r>
          </a:p>
        </p:txBody>
      </p:sp>
    </p:spTree>
    <p:extLst>
      <p:ext uri="{BB962C8B-B14F-4D97-AF65-F5344CB8AC3E}">
        <p14:creationId xmlns:p14="http://schemas.microsoft.com/office/powerpoint/2010/main" val="54611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2303"/>
            <a:ext cx="9601200" cy="571348"/>
          </a:xfrm>
        </p:spPr>
        <p:txBody>
          <a:bodyPr/>
          <a:lstStyle/>
          <a:p>
            <a:r>
              <a:rPr lang="zh-CN" altLang="zh-CN" dirty="0"/>
              <a:t>表达式和基本语句</a:t>
            </a:r>
            <a:endParaRPr lang="zh-CN" dirty="0"/>
          </a:p>
        </p:txBody>
      </p:sp>
      <p:sp>
        <p:nvSpPr>
          <p:cNvPr id="3" name="内容占位符 2"/>
          <p:cNvSpPr>
            <a:spLocks noGrp="1"/>
          </p:cNvSpPr>
          <p:nvPr>
            <p:ph idx="1"/>
          </p:nvPr>
        </p:nvSpPr>
        <p:spPr>
          <a:xfrm>
            <a:off x="1295400" y="1116528"/>
            <a:ext cx="9601200" cy="1260911"/>
          </a:xfrm>
        </p:spPr>
        <p:txBody>
          <a:bodyPr>
            <a:normAutofit/>
          </a:bodyPr>
          <a:lstStyle/>
          <a:p>
            <a:pPr marL="0" indent="0">
              <a:buNone/>
            </a:pPr>
            <a:r>
              <a:rPr lang="zh-CN" altLang="zh-CN" b="1" dirty="0"/>
              <a:t>【规则6</a:t>
            </a:r>
            <a:r>
              <a:rPr lang="en-US" altLang="zh-CN" b="1" dirty="0"/>
              <a:t>-</a:t>
            </a:r>
            <a:r>
              <a:rPr lang="zh-CN" altLang="zh-CN" b="1" dirty="0"/>
              <a:t>1】变量比较时，浮点变量不可用“</a:t>
            </a:r>
            <a:r>
              <a:rPr lang="en-US" altLang="zh-CN" b="1" dirty="0"/>
              <a:t>==</a:t>
            </a:r>
            <a:r>
              <a:rPr lang="zh-CN" altLang="zh-CN" b="1" dirty="0"/>
              <a:t>”或“</a:t>
            </a:r>
            <a:r>
              <a:rPr lang="en-US" altLang="zh-CN" b="1" dirty="0"/>
              <a:t>!=</a:t>
            </a:r>
            <a:r>
              <a:rPr lang="zh-CN" altLang="zh-CN" b="1" dirty="0"/>
              <a:t>”与任何数字比较；指针变量用“</a:t>
            </a:r>
            <a:r>
              <a:rPr lang="en-US" altLang="zh-CN" b="1" dirty="0"/>
              <a:t>==</a:t>
            </a:r>
            <a:r>
              <a:rPr lang="zh-CN" altLang="zh-CN" b="1" dirty="0"/>
              <a:t>”或“</a:t>
            </a:r>
            <a:r>
              <a:rPr lang="en-US" altLang="zh-CN" b="1" dirty="0"/>
              <a:t>!=</a:t>
            </a:r>
            <a:r>
              <a:rPr lang="zh-CN" altLang="zh-CN" b="1" dirty="0"/>
              <a:t>”与</a:t>
            </a:r>
            <a:r>
              <a:rPr lang="en-US" altLang="zh-CN" b="1" dirty="0"/>
              <a:t>NULL</a:t>
            </a:r>
            <a:r>
              <a:rPr lang="zh-CN" altLang="zh-CN" b="1" dirty="0"/>
              <a:t>比较，而且</a:t>
            </a:r>
            <a:r>
              <a:rPr lang="en-US" altLang="zh-CN" b="1" dirty="0"/>
              <a:t> NULL </a:t>
            </a:r>
            <a:r>
              <a:rPr lang="zh-CN" altLang="zh-CN" b="1" dirty="0"/>
              <a:t>作为左值进行判断；布尔变量不可直接与</a:t>
            </a:r>
            <a:r>
              <a:rPr lang="en-US" altLang="zh-CN" b="1" dirty="0"/>
              <a:t>true</a:t>
            </a:r>
            <a:r>
              <a:rPr lang="zh-CN" altLang="zh-CN" b="1" dirty="0"/>
              <a:t>、</a:t>
            </a:r>
            <a:r>
              <a:rPr lang="en-US" altLang="zh-CN" b="1" dirty="0"/>
              <a:t>false</a:t>
            </a:r>
            <a:r>
              <a:rPr lang="zh-CN" altLang="zh-CN" b="1" dirty="0"/>
              <a:t>或者</a:t>
            </a:r>
            <a:r>
              <a:rPr lang="en-US" altLang="zh-CN" b="1" dirty="0"/>
              <a:t> 1</a:t>
            </a:r>
            <a:r>
              <a:rPr lang="zh-CN" altLang="zh-CN" b="1" dirty="0"/>
              <a:t>、</a:t>
            </a:r>
            <a:r>
              <a:rPr lang="en-US" altLang="zh-CN" b="1" dirty="0"/>
              <a:t>0 </a:t>
            </a:r>
            <a:r>
              <a:rPr lang="zh-CN" altLang="zh-CN" b="1" dirty="0"/>
              <a:t>进行比较；整形变量需要使用</a:t>
            </a:r>
            <a:r>
              <a:rPr lang="en-US" altLang="zh-CN" b="1" dirty="0"/>
              <a:t>==</a:t>
            </a:r>
            <a:r>
              <a:rPr lang="zh-CN" altLang="zh-CN" b="1" dirty="0"/>
              <a:t>或</a:t>
            </a:r>
            <a:r>
              <a:rPr lang="en-US" altLang="zh-CN" b="1" dirty="0"/>
              <a:t>!=</a:t>
            </a:r>
            <a:r>
              <a:rPr lang="zh-CN" altLang="zh-CN" b="1" dirty="0"/>
              <a:t>与</a:t>
            </a:r>
            <a:r>
              <a:rPr lang="en-US" altLang="zh-CN" b="1" dirty="0"/>
              <a:t>0</a:t>
            </a:r>
            <a:r>
              <a:rPr lang="zh-CN" altLang="zh-CN" b="1" dirty="0"/>
              <a:t>直接比较，不能直接做布尔量判定；变量与常量比较时常量作为左值</a:t>
            </a:r>
            <a:endParaRPr lang="en-US" altLang="zh-CN" b="1" dirty="0"/>
          </a:p>
        </p:txBody>
      </p:sp>
      <p:sp>
        <p:nvSpPr>
          <p:cNvPr id="6" name="内容占位符 2"/>
          <p:cNvSpPr txBox="1">
            <a:spLocks/>
          </p:cNvSpPr>
          <p:nvPr/>
        </p:nvSpPr>
        <p:spPr>
          <a:xfrm>
            <a:off x="1295400" y="2560316"/>
            <a:ext cx="4075497" cy="3666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lvl="1"/>
            <a:r>
              <a:rPr lang="zh-CN" altLang="en-US" dirty="0"/>
              <a:t>说明</a:t>
            </a:r>
          </a:p>
          <a:p>
            <a:pPr lvl="2"/>
            <a:r>
              <a:rPr lang="zh-CN" altLang="zh-CN" dirty="0"/>
              <a:t>浮点数都有精度限制，采用实际允许的最小误差转换为</a:t>
            </a:r>
            <a:r>
              <a:rPr lang="en-US" altLang="zh-CN" dirty="0"/>
              <a:t>&gt;=</a:t>
            </a:r>
            <a:r>
              <a:rPr lang="zh-CN" altLang="zh-CN" dirty="0"/>
              <a:t>或</a:t>
            </a:r>
            <a:r>
              <a:rPr lang="en-US" altLang="zh-CN" dirty="0"/>
              <a:t>&lt;=</a:t>
            </a:r>
            <a:r>
              <a:rPr lang="zh-CN" altLang="zh-CN" dirty="0"/>
              <a:t>的形式</a:t>
            </a:r>
            <a:endParaRPr lang="en-US" altLang="zh-CN" dirty="0"/>
          </a:p>
          <a:p>
            <a:pPr lvl="2"/>
            <a:r>
              <a:rPr lang="zh-CN" altLang="zh-CN" dirty="0"/>
              <a:t>指针变量不能直接应用于条件语句</a:t>
            </a:r>
            <a:endParaRPr lang="en-US" altLang="zh-CN" dirty="0"/>
          </a:p>
          <a:p>
            <a:pPr lvl="2"/>
            <a:r>
              <a:rPr lang="zh-CN" altLang="zh-CN" dirty="0"/>
              <a:t>防止书写错误为</a:t>
            </a:r>
            <a:r>
              <a:rPr lang="en-US" altLang="zh-CN" dirty="0"/>
              <a:t>=NULL</a:t>
            </a:r>
            <a:r>
              <a:rPr lang="zh-CN" altLang="zh-CN" dirty="0"/>
              <a:t>，要将</a:t>
            </a:r>
            <a:r>
              <a:rPr lang="en-US" altLang="zh-CN" dirty="0"/>
              <a:t>NULL</a:t>
            </a:r>
            <a:r>
              <a:rPr lang="zh-CN" altLang="zh-CN" dirty="0"/>
              <a:t>作为左值判断</a:t>
            </a:r>
            <a:endParaRPr lang="en-US" altLang="zh-CN" dirty="0"/>
          </a:p>
          <a:p>
            <a:pPr lvl="2"/>
            <a:r>
              <a:rPr lang="zh-CN" altLang="zh-CN" dirty="0"/>
              <a:t>布尔变量零值表示</a:t>
            </a:r>
            <a:r>
              <a:rPr lang="en-US" altLang="zh-CN" dirty="0"/>
              <a:t>false</a:t>
            </a:r>
            <a:r>
              <a:rPr lang="zh-CN" altLang="zh-CN" dirty="0"/>
              <a:t>，而任何非零值都为</a:t>
            </a:r>
            <a:r>
              <a:rPr lang="en-US" altLang="zh-CN" dirty="0"/>
              <a:t>true</a:t>
            </a:r>
            <a:endParaRPr lang="zh-CN" altLang="en-US" dirty="0"/>
          </a:p>
        </p:txBody>
      </p:sp>
      <p:sp>
        <p:nvSpPr>
          <p:cNvPr id="7" name="矩形 6"/>
          <p:cNvSpPr/>
          <p:nvPr/>
        </p:nvSpPr>
        <p:spPr>
          <a:xfrm>
            <a:off x="5804034" y="2533105"/>
            <a:ext cx="5092566" cy="3693319"/>
          </a:xfrm>
          <a:prstGeom prst="rect">
            <a:avLst/>
          </a:prstGeom>
          <a:ln>
            <a:solidFill>
              <a:srgbClr val="00B050"/>
            </a:solidFill>
          </a:ln>
        </p:spPr>
        <p:txBody>
          <a:bodyPr wrap="square">
            <a:spAutoFit/>
          </a:bodyPr>
          <a:lstStyle/>
          <a:p>
            <a:r>
              <a:rPr lang="en-US" altLang="zh-CN" dirty="0"/>
              <a:t>// </a:t>
            </a:r>
            <a:r>
              <a:rPr lang="zh-CN" altLang="zh-CN" dirty="0"/>
              <a:t>浮点数允许误差</a:t>
            </a:r>
            <a:endParaRPr lang="en-US" altLang="zh-CN" dirty="0"/>
          </a:p>
          <a:p>
            <a:r>
              <a:rPr lang="en-US" altLang="zh-CN" dirty="0"/>
              <a:t>#define EPSILON </a:t>
            </a:r>
            <a:r>
              <a:rPr lang="zh-CN" altLang="zh-CN" dirty="0"/>
              <a:t>1.0e-0</a:t>
            </a:r>
            <a:r>
              <a:rPr lang="en-US" altLang="zh-CN" dirty="0"/>
              <a:t>6</a:t>
            </a:r>
            <a:r>
              <a:rPr lang="zh-CN" altLang="zh-CN" dirty="0"/>
              <a:t>F</a:t>
            </a:r>
            <a:endParaRPr lang="en-US" altLang="zh-CN" dirty="0"/>
          </a:p>
          <a:p>
            <a:r>
              <a:rPr lang="en-US" altLang="zh-CN" dirty="0"/>
              <a:t>// </a:t>
            </a:r>
            <a:r>
              <a:rPr lang="zh-CN" altLang="zh-CN" dirty="0"/>
              <a:t>判断浮点数相等</a:t>
            </a:r>
          </a:p>
          <a:p>
            <a:r>
              <a:rPr lang="en-US" altLang="zh-CN" dirty="0"/>
              <a:t>if ( (x &gt;= y - EPSILON) &amp;&amp; (x &lt;= y + EPSILON))</a:t>
            </a:r>
          </a:p>
          <a:p>
            <a:endParaRPr lang="en-US" altLang="zh-CN" dirty="0"/>
          </a:p>
          <a:p>
            <a:r>
              <a:rPr lang="en-US" altLang="zh-CN" dirty="0"/>
              <a:t>// </a:t>
            </a:r>
            <a:r>
              <a:rPr lang="zh-CN" altLang="zh-CN" dirty="0"/>
              <a:t>判断指针为空</a:t>
            </a:r>
            <a:endParaRPr lang="en-US" altLang="zh-CN" dirty="0"/>
          </a:p>
          <a:p>
            <a:r>
              <a:rPr lang="en-US" altLang="zh-CN" dirty="0"/>
              <a:t>if (NULL == pointer)</a:t>
            </a:r>
          </a:p>
          <a:p>
            <a:endParaRPr lang="en-US" altLang="zh-CN" dirty="0"/>
          </a:p>
          <a:p>
            <a:r>
              <a:rPr lang="en-US" altLang="zh-CN" dirty="0"/>
              <a:t>// </a:t>
            </a:r>
            <a:r>
              <a:rPr lang="zh-CN" altLang="zh-CN" dirty="0"/>
              <a:t>判断布尔值为</a:t>
            </a:r>
            <a:r>
              <a:rPr lang="en-US" altLang="zh-CN" dirty="0"/>
              <a:t>TRUE</a:t>
            </a:r>
            <a:endParaRPr lang="zh-CN" altLang="zh-CN" dirty="0"/>
          </a:p>
          <a:p>
            <a:r>
              <a:rPr lang="en-US" altLang="zh-CN" dirty="0"/>
              <a:t>if (</a:t>
            </a:r>
            <a:r>
              <a:rPr lang="en-US" altLang="zh-CN" dirty="0" err="1"/>
              <a:t>bContinue</a:t>
            </a:r>
            <a:r>
              <a:rPr lang="en-US" altLang="zh-CN" dirty="0"/>
              <a:t>) </a:t>
            </a:r>
          </a:p>
          <a:p>
            <a:endParaRPr lang="en-US" altLang="zh-CN" dirty="0"/>
          </a:p>
          <a:p>
            <a:r>
              <a:rPr lang="en-US" altLang="zh-CN" dirty="0"/>
              <a:t>// </a:t>
            </a:r>
            <a:r>
              <a:rPr lang="zh-CN" altLang="zh-CN" dirty="0"/>
              <a:t>判断整数为</a:t>
            </a:r>
            <a:r>
              <a:rPr lang="en-US" altLang="zh-CN" dirty="0"/>
              <a:t>0</a:t>
            </a:r>
          </a:p>
          <a:p>
            <a:r>
              <a:rPr lang="en-US" altLang="zh-CN" dirty="0"/>
              <a:t>if (0 == </a:t>
            </a:r>
            <a:r>
              <a:rPr lang="en-US" altLang="zh-CN" dirty="0" err="1"/>
              <a:t>nCount</a:t>
            </a:r>
            <a:r>
              <a:rPr lang="en-US" altLang="zh-CN" dirty="0"/>
              <a:t>)</a:t>
            </a:r>
            <a:endParaRPr lang="zh-CN" altLang="zh-CN" dirty="0"/>
          </a:p>
        </p:txBody>
      </p:sp>
    </p:spTree>
    <p:extLst>
      <p:ext uri="{BB962C8B-B14F-4D97-AF65-F5344CB8AC3E}">
        <p14:creationId xmlns:p14="http://schemas.microsoft.com/office/powerpoint/2010/main" val="105367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2303"/>
            <a:ext cx="9601200" cy="571348"/>
          </a:xfrm>
        </p:spPr>
        <p:txBody>
          <a:bodyPr/>
          <a:lstStyle/>
          <a:p>
            <a:r>
              <a:rPr lang="zh-CN" altLang="zh-CN" dirty="0"/>
              <a:t>表达式和基本语句</a:t>
            </a:r>
            <a:endParaRPr lang="zh-CN" dirty="0"/>
          </a:p>
        </p:txBody>
      </p:sp>
      <p:sp>
        <p:nvSpPr>
          <p:cNvPr id="3" name="内容占位符 2"/>
          <p:cNvSpPr>
            <a:spLocks noGrp="1"/>
          </p:cNvSpPr>
          <p:nvPr>
            <p:ph idx="1"/>
          </p:nvPr>
        </p:nvSpPr>
        <p:spPr>
          <a:xfrm>
            <a:off x="1295400" y="1116528"/>
            <a:ext cx="9601200" cy="721898"/>
          </a:xfrm>
        </p:spPr>
        <p:txBody>
          <a:bodyPr vert="horz" lIns="91440" tIns="45720" rIns="91440" bIns="45720" rtlCol="0">
            <a:normAutofit/>
          </a:bodyPr>
          <a:lstStyle/>
          <a:p>
            <a:pPr marL="0" indent="0">
              <a:buNone/>
            </a:pPr>
            <a:r>
              <a:rPr lang="zh-CN" altLang="zh-CN" b="1" dirty="0"/>
              <a:t>【规则6</a:t>
            </a:r>
            <a:r>
              <a:rPr lang="en-US" altLang="zh-CN" b="1" dirty="0"/>
              <a:t>-</a:t>
            </a:r>
            <a:r>
              <a:rPr lang="zh-CN" altLang="zh-CN" b="1" dirty="0"/>
              <a:t>2】相同内容的</a:t>
            </a:r>
            <a:r>
              <a:rPr lang="en-US" altLang="zh-CN" b="1" dirty="0"/>
              <a:t>case</a:t>
            </a:r>
            <a:r>
              <a:rPr lang="zh-CN" altLang="zh-CN" b="1" dirty="0"/>
              <a:t>可以合并，其他情况下每个</a:t>
            </a:r>
            <a:r>
              <a:rPr lang="en-US" altLang="zh-CN" b="1" dirty="0"/>
              <a:t>case</a:t>
            </a:r>
            <a:r>
              <a:rPr lang="zh-CN" altLang="zh-CN" b="1" dirty="0"/>
              <a:t>语句的结尾需要加</a:t>
            </a:r>
            <a:r>
              <a:rPr lang="en-US" altLang="zh-CN" b="1" dirty="0"/>
              <a:t>break</a:t>
            </a:r>
            <a:r>
              <a:rPr lang="zh-CN" altLang="zh-CN" b="1" dirty="0"/>
              <a:t>防止重叠</a:t>
            </a:r>
            <a:r>
              <a:rPr lang="zh-CN" altLang="en-US" b="1" dirty="0"/>
              <a:t>；</a:t>
            </a:r>
            <a:r>
              <a:rPr lang="zh-CN" altLang="zh-CN" b="1" dirty="0"/>
              <a:t>不能缺少</a:t>
            </a:r>
            <a:r>
              <a:rPr lang="en-US" altLang="zh-CN" b="1" dirty="0"/>
              <a:t>default</a:t>
            </a:r>
            <a:r>
              <a:rPr lang="zh-CN" altLang="zh-CN" b="1" dirty="0"/>
              <a:t>分支，</a:t>
            </a:r>
            <a:r>
              <a:rPr lang="en-US" altLang="zh-CN" b="1" dirty="0"/>
              <a:t>default</a:t>
            </a:r>
            <a:r>
              <a:rPr lang="zh-CN" altLang="zh-CN" b="1" dirty="0"/>
              <a:t>分支也要加</a:t>
            </a:r>
            <a:r>
              <a:rPr lang="en-US" altLang="zh-CN" b="1" dirty="0"/>
              <a:t>break</a:t>
            </a:r>
          </a:p>
        </p:txBody>
      </p:sp>
      <p:sp>
        <p:nvSpPr>
          <p:cNvPr id="6" name="内容占位符 2"/>
          <p:cNvSpPr txBox="1">
            <a:spLocks/>
          </p:cNvSpPr>
          <p:nvPr/>
        </p:nvSpPr>
        <p:spPr>
          <a:xfrm>
            <a:off x="1295400" y="2560316"/>
            <a:ext cx="4248752" cy="3666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lvl="1"/>
            <a:r>
              <a:rPr lang="zh-CN" altLang="en-US" dirty="0"/>
              <a:t>说明</a:t>
            </a:r>
          </a:p>
          <a:p>
            <a:pPr lvl="2"/>
            <a:r>
              <a:rPr lang="zh-CN" altLang="en-US" dirty="0"/>
              <a:t>增加</a:t>
            </a:r>
            <a:r>
              <a:rPr lang="en-US" altLang="zh-CN" dirty="0"/>
              <a:t>default</a:t>
            </a:r>
            <a:r>
              <a:rPr lang="zh-CN" altLang="en-US" dirty="0"/>
              <a:t>分支，避免</a:t>
            </a:r>
            <a:r>
              <a:rPr lang="en-US" altLang="zh-CN" dirty="0"/>
              <a:t>case </a:t>
            </a:r>
            <a:r>
              <a:rPr lang="zh-CN" altLang="zh-CN" dirty="0"/>
              <a:t>没有完全覆盖所有枚举值产生编译警告</a:t>
            </a:r>
            <a:endParaRPr lang="en-US" altLang="zh-CN" dirty="0"/>
          </a:p>
          <a:p>
            <a:pPr lvl="2"/>
            <a:r>
              <a:rPr lang="en-US" altLang="zh-CN" dirty="0"/>
              <a:t>default</a:t>
            </a:r>
            <a:r>
              <a:rPr lang="zh-CN" altLang="en-US" dirty="0"/>
              <a:t>分支</a:t>
            </a:r>
            <a:r>
              <a:rPr lang="zh-CN" altLang="zh-CN" dirty="0"/>
              <a:t>插入断言或输出调试信息</a:t>
            </a:r>
            <a:r>
              <a:rPr lang="zh-CN" altLang="en-US" dirty="0"/>
              <a:t>，帮助</a:t>
            </a:r>
            <a:r>
              <a:rPr lang="zh-CN" altLang="zh-CN" dirty="0"/>
              <a:t>程序员得到提示</a:t>
            </a:r>
            <a:endParaRPr lang="zh-CN" altLang="en-US" dirty="0"/>
          </a:p>
        </p:txBody>
      </p:sp>
      <p:sp>
        <p:nvSpPr>
          <p:cNvPr id="7" name="矩形 6"/>
          <p:cNvSpPr/>
          <p:nvPr/>
        </p:nvSpPr>
        <p:spPr>
          <a:xfrm>
            <a:off x="5804034" y="1979107"/>
            <a:ext cx="5092566" cy="4247317"/>
          </a:xfrm>
          <a:prstGeom prst="rect">
            <a:avLst/>
          </a:prstGeom>
          <a:ln>
            <a:solidFill>
              <a:srgbClr val="00B050"/>
            </a:solidFill>
          </a:ln>
        </p:spPr>
        <p:txBody>
          <a:bodyPr wrap="square">
            <a:spAutoFit/>
          </a:bodyPr>
          <a:lstStyle/>
          <a:p>
            <a:r>
              <a:rPr lang="en-US" altLang="zh-CN" dirty="0"/>
              <a:t>switch(</a:t>
            </a:r>
            <a:r>
              <a:rPr lang="en-US" altLang="zh-CN" dirty="0" err="1"/>
              <a:t>EShape</a:t>
            </a:r>
            <a:r>
              <a:rPr lang="en-US" altLang="zh-CN" dirty="0"/>
              <a:t>)</a:t>
            </a:r>
            <a:endParaRPr lang="zh-CN" altLang="zh-CN" dirty="0"/>
          </a:p>
          <a:p>
            <a:r>
              <a:rPr lang="en-US" altLang="zh-CN" dirty="0"/>
              <a:t>{</a:t>
            </a:r>
            <a:endParaRPr lang="zh-CN" altLang="zh-CN" dirty="0"/>
          </a:p>
          <a:p>
            <a:r>
              <a:rPr lang="en-US" altLang="zh-CN" dirty="0"/>
              <a:t>   case </a:t>
            </a:r>
            <a:r>
              <a:rPr lang="en-US" altLang="zh-CN" dirty="0" err="1"/>
              <a:t>EShape_Rect</a:t>
            </a:r>
            <a:r>
              <a:rPr lang="en-US" altLang="zh-CN" dirty="0"/>
              <a:t>:</a:t>
            </a:r>
            <a:endParaRPr lang="zh-CN" altLang="zh-CN" dirty="0"/>
          </a:p>
          <a:p>
            <a:r>
              <a:rPr lang="en-US" altLang="zh-CN" dirty="0"/>
              <a:t>      ...</a:t>
            </a:r>
            <a:endParaRPr lang="zh-CN" altLang="zh-CN" dirty="0"/>
          </a:p>
          <a:p>
            <a:r>
              <a:rPr lang="en-US" altLang="zh-CN" dirty="0"/>
              <a:t>      break;</a:t>
            </a:r>
            <a:endParaRPr lang="zh-CN" altLang="zh-CN" dirty="0"/>
          </a:p>
          <a:p>
            <a:r>
              <a:rPr lang="en-US" altLang="zh-CN" dirty="0"/>
              <a:t>   // </a:t>
            </a:r>
            <a:r>
              <a:rPr lang="zh-CN" altLang="zh-CN" dirty="0"/>
              <a:t>圆形与椭圆处理方式一致</a:t>
            </a:r>
          </a:p>
          <a:p>
            <a:r>
              <a:rPr lang="en-US" altLang="zh-CN" dirty="0"/>
              <a:t>   case </a:t>
            </a:r>
            <a:r>
              <a:rPr lang="en-US" altLang="zh-CN" dirty="0" err="1"/>
              <a:t>EShape_Circle</a:t>
            </a:r>
            <a:r>
              <a:rPr lang="en-US" altLang="zh-CN" dirty="0"/>
              <a:t>:</a:t>
            </a:r>
            <a:endParaRPr lang="zh-CN" altLang="zh-CN" dirty="0"/>
          </a:p>
          <a:p>
            <a:r>
              <a:rPr lang="en-US" altLang="zh-CN" dirty="0"/>
              <a:t>   case </a:t>
            </a:r>
            <a:r>
              <a:rPr lang="en-US" altLang="zh-CN" dirty="0" err="1"/>
              <a:t>EShape_Ellipse</a:t>
            </a:r>
            <a:r>
              <a:rPr lang="en-US" altLang="zh-CN" dirty="0"/>
              <a:t>:</a:t>
            </a:r>
            <a:endParaRPr lang="zh-CN" altLang="zh-CN" dirty="0"/>
          </a:p>
          <a:p>
            <a:r>
              <a:rPr lang="en-US" altLang="zh-CN" dirty="0"/>
              <a:t>      ...</a:t>
            </a:r>
            <a:endParaRPr lang="zh-CN" altLang="zh-CN" dirty="0"/>
          </a:p>
          <a:p>
            <a:r>
              <a:rPr lang="en-US" altLang="zh-CN" dirty="0"/>
              <a:t>      break;</a:t>
            </a:r>
            <a:endParaRPr lang="zh-CN" altLang="zh-CN" dirty="0"/>
          </a:p>
          <a:p>
            <a:r>
              <a:rPr lang="en-US" altLang="zh-CN" dirty="0"/>
              <a:t>   default:</a:t>
            </a:r>
            <a:endParaRPr lang="zh-CN" altLang="zh-CN" dirty="0"/>
          </a:p>
          <a:p>
            <a:r>
              <a:rPr lang="en-US" altLang="zh-CN" dirty="0"/>
              <a:t>      // </a:t>
            </a:r>
            <a:r>
              <a:rPr lang="zh-CN" altLang="zh-CN" dirty="0"/>
              <a:t>错误情况可用断言调试</a:t>
            </a:r>
          </a:p>
          <a:p>
            <a:r>
              <a:rPr lang="en-US" altLang="zh-CN" dirty="0"/>
              <a:t>      assert(FALSE &amp;&amp; “</a:t>
            </a:r>
            <a:r>
              <a:rPr lang="zh-CN" altLang="zh-CN" dirty="0"/>
              <a:t>不应该执行到此处</a:t>
            </a:r>
            <a:r>
              <a:rPr lang="en-US" altLang="zh-CN" dirty="0"/>
              <a:t>”);</a:t>
            </a:r>
          </a:p>
          <a:p>
            <a:r>
              <a:rPr lang="en-US" altLang="zh-CN" dirty="0"/>
              <a:t>      break;</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377400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2303"/>
            <a:ext cx="9601200" cy="571348"/>
          </a:xfrm>
        </p:spPr>
        <p:txBody>
          <a:bodyPr/>
          <a:lstStyle/>
          <a:p>
            <a:r>
              <a:rPr lang="zh-CN" altLang="zh-CN" dirty="0"/>
              <a:t>表达式和基本语句</a:t>
            </a:r>
            <a:endParaRPr lang="zh-CN" dirty="0"/>
          </a:p>
        </p:txBody>
      </p:sp>
      <p:sp>
        <p:nvSpPr>
          <p:cNvPr id="3" name="内容占位符 2"/>
          <p:cNvSpPr>
            <a:spLocks noGrp="1"/>
          </p:cNvSpPr>
          <p:nvPr>
            <p:ph idx="1"/>
          </p:nvPr>
        </p:nvSpPr>
        <p:spPr>
          <a:xfrm>
            <a:off x="1295400" y="1116527"/>
            <a:ext cx="9601200" cy="779649"/>
          </a:xfrm>
        </p:spPr>
        <p:txBody>
          <a:bodyPr vert="horz" lIns="91440" tIns="45720" rIns="91440" bIns="45720" rtlCol="0">
            <a:normAutofit/>
          </a:bodyPr>
          <a:lstStyle/>
          <a:p>
            <a:pPr marL="0" indent="0">
              <a:buNone/>
            </a:pPr>
            <a:r>
              <a:rPr lang="zh-CN" altLang="zh-CN" b="1" dirty="0"/>
              <a:t>【建议6</a:t>
            </a:r>
            <a:r>
              <a:rPr lang="en-US" altLang="zh-CN" b="1" dirty="0"/>
              <a:t>-</a:t>
            </a:r>
            <a:r>
              <a:rPr lang="zh-CN" altLang="zh-CN" b="1" dirty="0"/>
              <a:t>1】注意运算符的优先级。如果代码行中的运算符比较多，应使用括号确定表达式的操作顺序，避免使用默认的优先级</a:t>
            </a:r>
            <a:endParaRPr lang="en-US" altLang="zh-CN" b="1" dirty="0"/>
          </a:p>
        </p:txBody>
      </p:sp>
      <p:sp>
        <p:nvSpPr>
          <p:cNvPr id="6" name="内容占位符 2"/>
          <p:cNvSpPr txBox="1">
            <a:spLocks/>
          </p:cNvSpPr>
          <p:nvPr/>
        </p:nvSpPr>
        <p:spPr>
          <a:xfrm>
            <a:off x="1295401" y="2560316"/>
            <a:ext cx="3796364" cy="3666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lvl="1"/>
            <a:r>
              <a:rPr lang="zh-CN" altLang="en-US" dirty="0"/>
              <a:t>说明</a:t>
            </a:r>
          </a:p>
          <a:p>
            <a:pPr lvl="2"/>
            <a:r>
              <a:rPr lang="zh-CN" altLang="en-US" dirty="0"/>
              <a:t>防止产生歧义并提高可读性</a:t>
            </a:r>
          </a:p>
        </p:txBody>
      </p:sp>
      <p:graphicFrame>
        <p:nvGraphicFramePr>
          <p:cNvPr id="8" name="表格 7"/>
          <p:cNvGraphicFramePr>
            <a:graphicFrameLocks noGrp="1"/>
          </p:cNvGraphicFramePr>
          <p:nvPr>
            <p:extLst>
              <p:ext uri="{D42A27DB-BD31-4B8C-83A1-F6EECF244321}">
                <p14:modId xmlns:p14="http://schemas.microsoft.com/office/powerpoint/2010/main" val="3114985606"/>
              </p:ext>
            </p:extLst>
          </p:nvPr>
        </p:nvGraphicFramePr>
        <p:xfrm>
          <a:off x="5284268" y="3184404"/>
          <a:ext cx="5612332" cy="3042020"/>
        </p:xfrm>
        <a:graphic>
          <a:graphicData uri="http://schemas.openxmlformats.org/drawingml/2006/table">
            <a:tbl>
              <a:tblPr>
                <a:tableStyleId>{BC89EF96-8CEA-46FF-86C4-4CE0E7609802}</a:tableStyleId>
              </a:tblPr>
              <a:tblGrid>
                <a:gridCol w="5612332">
                  <a:extLst>
                    <a:ext uri="{9D8B030D-6E8A-4147-A177-3AD203B41FA5}">
                      <a16:colId xmlns:a16="http://schemas.microsoft.com/office/drawing/2014/main" val="3253001190"/>
                    </a:ext>
                  </a:extLst>
                </a:gridCol>
              </a:tblGrid>
              <a:tr h="1010653">
                <a:tc>
                  <a:txBody>
                    <a:bodyPr/>
                    <a:lstStyle/>
                    <a:p>
                      <a:pPr marL="0" marR="0" lvl="0" indent="0" algn="just" defTabSz="914400" rtl="0" eaLnBrk="1" fontAlgn="auto" latinLnBrk="0" hangingPunct="1">
                        <a:lnSpc>
                          <a:spcPct val="100000"/>
                        </a:lnSpc>
                        <a:spcBef>
                          <a:spcPts val="0"/>
                        </a:spcBef>
                        <a:spcAft>
                          <a:spcPts val="0"/>
                        </a:spcAft>
                        <a:buClrTx/>
                        <a:buSzTx/>
                        <a:buFontTx/>
                        <a:buNone/>
                        <a:tabLst>
                          <a:tab pos="2606675" algn="l"/>
                        </a:tabLst>
                        <a:defRPr/>
                      </a:pPr>
                      <a:r>
                        <a:rPr lang="en-US" altLang="zh-CN" sz="1800" kern="72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800" kern="7200" dirty="0">
                          <a:effectLst/>
                        </a:rPr>
                        <a:t>不良的风格</a:t>
                      </a:r>
                    </a:p>
                    <a:p>
                      <a:pPr algn="just">
                        <a:spcAft>
                          <a:spcPts val="0"/>
                        </a:spcAft>
                        <a:tabLst>
                          <a:tab pos="2606675" algn="l"/>
                        </a:tabLst>
                      </a:pPr>
                      <a:r>
                        <a:rPr lang="en-US" altLang="zh-CN" sz="1800" kern="7200" dirty="0">
                          <a:effectLst/>
                          <a:latin typeface="宋体" panose="02010600030101010101" pitchFamily="2" charset="-122"/>
                          <a:ea typeface="宋体" panose="02010600030101010101" pitchFamily="2" charset="-122"/>
                          <a:cs typeface="Times New Roman" panose="02020603050405020304" pitchFamily="18" charset="0"/>
                        </a:rPr>
                        <a:t>word = high &lt;&lt; 8 | low</a:t>
                      </a:r>
                    </a:p>
                    <a:p>
                      <a:pPr algn="just">
                        <a:spcAft>
                          <a:spcPts val="0"/>
                        </a:spcAft>
                        <a:tabLst>
                          <a:tab pos="2606675" algn="l"/>
                        </a:tabLst>
                      </a:pPr>
                      <a:r>
                        <a:rPr lang="en-US" altLang="zh-CN" sz="1800" kern="7200" dirty="0">
                          <a:effectLst/>
                          <a:latin typeface="宋体" panose="02010600030101010101" pitchFamily="2" charset="-122"/>
                          <a:ea typeface="宋体" panose="02010600030101010101" pitchFamily="2" charset="-122"/>
                          <a:cs typeface="Times New Roman" panose="02020603050405020304" pitchFamily="18" charset="0"/>
                        </a:rPr>
                        <a:t>if (a | b &amp;&amp; a &amp; c)</a:t>
                      </a:r>
                      <a:endParaRPr lang="zh-CN" sz="1800" kern="7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642571"/>
                  </a:ext>
                </a:extLst>
              </a:tr>
              <a:tr h="2031367">
                <a:tc>
                  <a:txBody>
                    <a:bodyPr/>
                    <a:lstStyle/>
                    <a:p>
                      <a:r>
                        <a:rPr lang="en-US" altLang="zh-CN" sz="1800" dirty="0"/>
                        <a:t>// </a:t>
                      </a:r>
                      <a:r>
                        <a:rPr lang="zh-CN" altLang="zh-CN" sz="1800" dirty="0"/>
                        <a:t>使用括号保证优先进行比较，而后进行逻辑与计算</a:t>
                      </a:r>
                    </a:p>
                    <a:p>
                      <a:r>
                        <a:rPr lang="en-US" altLang="zh-CN" sz="1800" dirty="0"/>
                        <a:t>if ((long_variable1 &gt;= long_variable12)</a:t>
                      </a:r>
                      <a:endParaRPr lang="zh-CN" altLang="zh-CN" sz="1800" dirty="0"/>
                    </a:p>
                    <a:p>
                      <a:r>
                        <a:rPr lang="en-US" altLang="zh-CN" sz="1800" dirty="0"/>
                        <a:t>    &amp;&amp; (long_variable3 &lt;= long_variable14)</a:t>
                      </a:r>
                      <a:endParaRPr lang="zh-CN" altLang="zh-CN" sz="1800" dirty="0"/>
                    </a:p>
                    <a:p>
                      <a:r>
                        <a:rPr lang="en-US" altLang="zh-CN" sz="1800" dirty="0"/>
                        <a:t>    &amp;&amp; (long_variable5 &lt;= long_variable16))</a:t>
                      </a:r>
                    </a:p>
                    <a:p>
                      <a:pPr marL="0" algn="l" defTabSz="914400" rtl="0" eaLnBrk="1" latinLnBrk="0" hangingPunct="1"/>
                      <a:r>
                        <a:rPr lang="en-US" altLang="zh-CN" sz="1800" kern="1200" dirty="0">
                          <a:solidFill>
                            <a:schemeClr val="tx1"/>
                          </a:solidFill>
                          <a:latin typeface="+mn-lt"/>
                          <a:ea typeface="+mn-ea"/>
                          <a:cs typeface="+mn-cs"/>
                        </a:rPr>
                        <a:t>{</a:t>
                      </a:r>
                      <a:endParaRPr lang="zh-CN" altLang="zh-CN" sz="1800" kern="1200" dirty="0">
                        <a:solidFill>
                          <a:schemeClr val="tx1"/>
                        </a:solidFill>
                        <a:latin typeface="+mn-lt"/>
                        <a:ea typeface="+mn-ea"/>
                        <a:cs typeface="+mn-cs"/>
                      </a:endParaRPr>
                    </a:p>
                    <a:p>
                      <a:pPr marL="0" algn="l" defTabSz="914400" rtl="0" eaLnBrk="1" latinLnBrk="0" hangingPunct="1"/>
                      <a:r>
                        <a:rPr lang="en-US" altLang="zh-CN" sz="1800" kern="1200" dirty="0">
                          <a:solidFill>
                            <a:schemeClr val="tx1"/>
                          </a:solidFill>
                          <a:latin typeface="+mn-lt"/>
                          <a:ea typeface="+mn-ea"/>
                          <a:cs typeface="+mn-cs"/>
                        </a:rPr>
                        <a:t>    </a:t>
                      </a:r>
                      <a:r>
                        <a:rPr lang="en-US" altLang="zh-CN" sz="1800" kern="1200" dirty="0" err="1">
                          <a:solidFill>
                            <a:schemeClr val="tx1"/>
                          </a:solidFill>
                          <a:latin typeface="+mn-lt"/>
                          <a:ea typeface="+mn-ea"/>
                          <a:cs typeface="+mn-cs"/>
                        </a:rPr>
                        <a:t>doSomething</a:t>
                      </a:r>
                      <a:r>
                        <a:rPr lang="en-US" altLang="zh-CN" sz="1800" kern="1200" dirty="0">
                          <a:solidFill>
                            <a:schemeClr val="tx1"/>
                          </a:solidFill>
                          <a:latin typeface="+mn-lt"/>
                          <a:ea typeface="+mn-ea"/>
                          <a:cs typeface="+mn-cs"/>
                        </a:rPr>
                        <a:t>();</a:t>
                      </a:r>
                    </a:p>
                    <a:p>
                      <a:pPr marL="0" algn="l" defTabSz="914400" rtl="0" eaLnBrk="1" latinLnBrk="0" hangingPunct="1"/>
                      <a:r>
                        <a:rPr lang="en-US" altLang="zh-CN" sz="1800" kern="1200" dirty="0">
                          <a:solidFill>
                            <a:schemeClr val="tx1"/>
                          </a:solidFill>
                          <a:latin typeface="+mn-lt"/>
                          <a:ea typeface="+mn-ea"/>
                          <a:cs typeface="+mn-cs"/>
                        </a:rPr>
                        <a:t>}</a:t>
                      </a:r>
                      <a:endParaRPr lang="zh-CN" sz="180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1987335713"/>
                  </a:ext>
                </a:extLst>
              </a:tr>
            </a:tbl>
          </a:graphicData>
        </a:graphic>
      </p:graphicFrame>
    </p:spTree>
    <p:extLst>
      <p:ext uri="{BB962C8B-B14F-4D97-AF65-F5344CB8AC3E}">
        <p14:creationId xmlns:p14="http://schemas.microsoft.com/office/powerpoint/2010/main" val="58652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2303"/>
            <a:ext cx="9601200" cy="571348"/>
          </a:xfrm>
        </p:spPr>
        <p:txBody>
          <a:bodyPr/>
          <a:lstStyle/>
          <a:p>
            <a:r>
              <a:rPr lang="zh-CN" altLang="zh-CN" dirty="0"/>
              <a:t>函数设计</a:t>
            </a:r>
            <a:endParaRPr lang="zh-CN" dirty="0"/>
          </a:p>
        </p:txBody>
      </p:sp>
      <p:sp>
        <p:nvSpPr>
          <p:cNvPr id="3" name="内容占位符 2"/>
          <p:cNvSpPr>
            <a:spLocks noGrp="1"/>
          </p:cNvSpPr>
          <p:nvPr>
            <p:ph idx="1"/>
          </p:nvPr>
        </p:nvSpPr>
        <p:spPr>
          <a:xfrm>
            <a:off x="1295400" y="1116527"/>
            <a:ext cx="9601200" cy="972155"/>
          </a:xfrm>
        </p:spPr>
        <p:txBody>
          <a:bodyPr vert="horz" lIns="91440" tIns="45720" rIns="91440" bIns="45720" rtlCol="0">
            <a:normAutofit/>
          </a:bodyPr>
          <a:lstStyle/>
          <a:p>
            <a:pPr marL="0" indent="0">
              <a:buNone/>
            </a:pPr>
            <a:r>
              <a:rPr lang="en-US" altLang="zh-CN" b="1" dirty="0"/>
              <a:t>【</a:t>
            </a:r>
            <a:r>
              <a:rPr lang="zh-CN" altLang="en-US" b="1" dirty="0"/>
              <a:t>建议</a:t>
            </a:r>
            <a:r>
              <a:rPr lang="en-US" altLang="zh-CN" b="1" dirty="0"/>
              <a:t>7-1】</a:t>
            </a:r>
            <a:r>
              <a:rPr lang="zh-CN" altLang="en-US" b="1" dirty="0"/>
              <a:t>函数的功能要单一，不要设计多用途的函数；函数体的规模要小，平均代码行数≤</a:t>
            </a:r>
            <a:r>
              <a:rPr lang="en-US" altLang="zh-CN" b="1" dirty="0"/>
              <a:t>100</a:t>
            </a:r>
            <a:r>
              <a:rPr lang="zh-CN" altLang="en-US" b="1" dirty="0"/>
              <a:t>，超出比例不能超过</a:t>
            </a:r>
            <a:r>
              <a:rPr lang="en-US" altLang="zh-CN" b="1" dirty="0"/>
              <a:t>0.5%</a:t>
            </a:r>
            <a:r>
              <a:rPr lang="zh-CN" altLang="en-US" b="1" dirty="0"/>
              <a:t>，建议函数体最好控制在</a:t>
            </a:r>
            <a:r>
              <a:rPr lang="en-US" altLang="zh-CN" b="1" dirty="0"/>
              <a:t>50</a:t>
            </a:r>
            <a:r>
              <a:rPr lang="zh-CN" altLang="en-US" b="1" dirty="0"/>
              <a:t>行以内；函数的圈复杂度平均小于</a:t>
            </a:r>
            <a:r>
              <a:rPr lang="en-US" altLang="zh-CN" b="1" dirty="0"/>
              <a:t>10</a:t>
            </a:r>
            <a:r>
              <a:rPr lang="zh-CN" altLang="en-US" b="1" dirty="0"/>
              <a:t>，超出比例不能超过</a:t>
            </a:r>
            <a:r>
              <a:rPr lang="en-US" altLang="zh-CN" b="1" dirty="0"/>
              <a:t>0.5%</a:t>
            </a:r>
          </a:p>
        </p:txBody>
      </p:sp>
      <p:sp>
        <p:nvSpPr>
          <p:cNvPr id="6" name="内容占位符 2"/>
          <p:cNvSpPr txBox="1">
            <a:spLocks/>
          </p:cNvSpPr>
          <p:nvPr/>
        </p:nvSpPr>
        <p:spPr>
          <a:xfrm>
            <a:off x="1295401" y="2560316"/>
            <a:ext cx="3796364" cy="3666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lvl="1"/>
            <a:r>
              <a:rPr lang="zh-CN" altLang="en-US" dirty="0"/>
              <a:t>带来问题</a:t>
            </a:r>
          </a:p>
          <a:p>
            <a:pPr lvl="2"/>
            <a:r>
              <a:rPr lang="zh-CN" altLang="zh-CN" dirty="0"/>
              <a:t>阅读起来很不方便</a:t>
            </a:r>
            <a:endParaRPr lang="en-US" altLang="zh-CN" dirty="0"/>
          </a:p>
          <a:p>
            <a:pPr lvl="2"/>
            <a:r>
              <a:rPr lang="zh-CN" altLang="zh-CN" dirty="0"/>
              <a:t>程序的可读性降低</a:t>
            </a:r>
            <a:endParaRPr lang="en-US" altLang="zh-CN" dirty="0"/>
          </a:p>
          <a:p>
            <a:pPr lvl="2"/>
            <a:r>
              <a:rPr lang="zh-CN" altLang="zh-CN" dirty="0"/>
              <a:t>函数的设计</a:t>
            </a:r>
            <a:r>
              <a:rPr lang="zh-CN" altLang="en-US" dirty="0"/>
              <a:t>往往</a:t>
            </a:r>
            <a:r>
              <a:rPr lang="zh-CN" altLang="zh-CN" dirty="0"/>
              <a:t>存在问题</a:t>
            </a:r>
            <a:endParaRPr lang="en-US" altLang="zh-CN" dirty="0"/>
          </a:p>
          <a:p>
            <a:pPr lvl="2"/>
            <a:endParaRPr lang="en-US" altLang="zh-CN" dirty="0"/>
          </a:p>
          <a:p>
            <a:pPr lvl="1"/>
            <a:r>
              <a:rPr lang="zh-CN" altLang="en-US" dirty="0"/>
              <a:t>解决方法</a:t>
            </a:r>
            <a:endParaRPr lang="en-US" altLang="zh-CN" dirty="0"/>
          </a:p>
          <a:p>
            <a:pPr lvl="2"/>
            <a:r>
              <a:rPr lang="zh-CN" altLang="en-US" dirty="0"/>
              <a:t>将</a:t>
            </a:r>
            <a:r>
              <a:rPr lang="zh-CN" altLang="zh-CN" dirty="0"/>
              <a:t>相对独立或重复性的部分拿出来另写一个函数</a:t>
            </a:r>
            <a:endParaRPr lang="zh-CN" altLang="en-US" dirty="0"/>
          </a:p>
        </p:txBody>
      </p:sp>
      <p:sp>
        <p:nvSpPr>
          <p:cNvPr id="7" name="内容占位符 2"/>
          <p:cNvSpPr txBox="1">
            <a:spLocks/>
          </p:cNvSpPr>
          <p:nvPr/>
        </p:nvSpPr>
        <p:spPr>
          <a:xfrm>
            <a:off x="5897078" y="2560312"/>
            <a:ext cx="3796364" cy="3666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lvl="1"/>
            <a:r>
              <a:rPr lang="zh-CN" altLang="en-US" dirty="0"/>
              <a:t>圈复杂度</a:t>
            </a:r>
            <a:endParaRPr lang="en-US" altLang="zh-CN" dirty="0"/>
          </a:p>
          <a:p>
            <a:pPr lvl="2"/>
            <a:r>
              <a:rPr lang="zh-CN" altLang="en-US" dirty="0"/>
              <a:t>用来衡量一个模块判定结构的复杂程度，数量上表现为独立线性路径条数，即合理的预防错误所需测试的最少路径条数。</a:t>
            </a:r>
            <a:endParaRPr lang="en-US" altLang="zh-CN" dirty="0"/>
          </a:p>
          <a:p>
            <a:pPr lvl="1"/>
            <a:r>
              <a:rPr lang="zh-CN" altLang="en-US" dirty="0"/>
              <a:t>举例</a:t>
            </a:r>
            <a:endParaRPr lang="en-US" altLang="zh-CN" dirty="0"/>
          </a:p>
          <a:p>
            <a:pPr lvl="2"/>
            <a:r>
              <a:rPr lang="zh-CN" altLang="en-US" dirty="0"/>
              <a:t>函数不包含控制流语句，圈复杂度为</a:t>
            </a:r>
            <a:r>
              <a:rPr lang="en-US" altLang="zh-CN" dirty="0"/>
              <a:t>1</a:t>
            </a:r>
          </a:p>
          <a:p>
            <a:pPr lvl="2"/>
            <a:r>
              <a:rPr lang="zh-CN" altLang="en-US" dirty="0"/>
              <a:t>如果仅包含一个</a:t>
            </a:r>
            <a:r>
              <a:rPr lang="en-US" altLang="zh-CN" dirty="0"/>
              <a:t>if</a:t>
            </a:r>
            <a:r>
              <a:rPr lang="zh-CN" altLang="en-US" dirty="0"/>
              <a:t>语句，且</a:t>
            </a:r>
            <a:r>
              <a:rPr lang="en-US" altLang="zh-CN" dirty="0"/>
              <a:t>if</a:t>
            </a:r>
            <a:r>
              <a:rPr lang="zh-CN" altLang="en-US" dirty="0"/>
              <a:t>语句仅有一个条件，圈复杂度为</a:t>
            </a:r>
            <a:r>
              <a:rPr lang="en-US" altLang="zh-CN" dirty="0"/>
              <a:t>2</a:t>
            </a:r>
          </a:p>
          <a:p>
            <a:pPr lvl="2"/>
            <a:r>
              <a:rPr lang="zh-CN" altLang="en-US" dirty="0"/>
              <a:t>如果包含两个嵌套的</a:t>
            </a:r>
            <a:r>
              <a:rPr lang="en-US" altLang="zh-CN" dirty="0"/>
              <a:t>if</a:t>
            </a:r>
            <a:r>
              <a:rPr lang="zh-CN" altLang="en-US" dirty="0"/>
              <a:t>语句，或是一个</a:t>
            </a:r>
            <a:r>
              <a:rPr lang="en-US" altLang="zh-CN" dirty="0"/>
              <a:t>if</a:t>
            </a:r>
            <a:r>
              <a:rPr lang="zh-CN" altLang="en-US" dirty="0"/>
              <a:t>语句有两个条件，圈复杂度为</a:t>
            </a:r>
            <a:r>
              <a:rPr lang="en-US" altLang="zh-CN" dirty="0"/>
              <a:t>3</a:t>
            </a:r>
            <a:endParaRPr lang="zh-CN" altLang="en-US" dirty="0"/>
          </a:p>
        </p:txBody>
      </p:sp>
      <p:pic>
        <p:nvPicPr>
          <p:cNvPr id="1026" name="Picture 2">
            <a:extLst>
              <a:ext uri="{FF2B5EF4-FFF2-40B4-BE49-F238E27FC236}">
                <a16:creationId xmlns:a16="http://schemas.microsoft.com/office/drawing/2014/main" id="{ADAA5F65-9A9B-FEDE-F718-475496E3B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000" y="5059556"/>
            <a:ext cx="4289778" cy="1798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89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背景调查</a:t>
            </a:r>
            <a:endParaRPr lang="zh-CN" dirty="0"/>
          </a:p>
        </p:txBody>
      </p:sp>
      <p:sp>
        <p:nvSpPr>
          <p:cNvPr id="3" name="内容占位符 2"/>
          <p:cNvSpPr>
            <a:spLocks noGrp="1"/>
          </p:cNvSpPr>
          <p:nvPr>
            <p:ph idx="1"/>
          </p:nvPr>
        </p:nvSpPr>
        <p:spPr/>
        <p:txBody>
          <a:bodyPr/>
          <a:lstStyle/>
          <a:p>
            <a:r>
              <a:rPr lang="en-US" altLang="zh-CN" dirty="0"/>
              <a:t>C/C++</a:t>
            </a:r>
            <a:r>
              <a:rPr lang="zh-CN" altLang="en-US" dirty="0"/>
              <a:t>编程背景</a:t>
            </a:r>
            <a:endParaRPr lang="en-US" altLang="zh-CN" dirty="0"/>
          </a:p>
          <a:p>
            <a:pPr lvl="1"/>
            <a:r>
              <a:rPr lang="zh-CN" altLang="en-US" dirty="0"/>
              <a:t>总人数</a:t>
            </a:r>
            <a:endParaRPr lang="en-US" altLang="zh-CN" dirty="0"/>
          </a:p>
          <a:p>
            <a:pPr lvl="1"/>
            <a:r>
              <a:rPr lang="zh-CN" altLang="en-US" dirty="0"/>
              <a:t>学习过</a:t>
            </a:r>
            <a:r>
              <a:rPr lang="en-US" altLang="zh-CN" dirty="0"/>
              <a:t>C/C++</a:t>
            </a:r>
            <a:r>
              <a:rPr lang="zh-CN" altLang="en-US" dirty="0"/>
              <a:t>的人数</a:t>
            </a:r>
            <a:endParaRPr lang="en-US" altLang="zh-CN" dirty="0"/>
          </a:p>
          <a:p>
            <a:pPr lvl="1"/>
            <a:r>
              <a:rPr lang="zh-CN" altLang="en-US" dirty="0"/>
              <a:t>了解</a:t>
            </a:r>
            <a:r>
              <a:rPr lang="en-US" altLang="zh-CN" dirty="0"/>
              <a:t>C++98/03</a:t>
            </a:r>
            <a:r>
              <a:rPr lang="zh-CN" altLang="en-US" dirty="0"/>
              <a:t>、</a:t>
            </a:r>
            <a:r>
              <a:rPr lang="en-US" altLang="zh-CN" dirty="0"/>
              <a:t>C++11/14</a:t>
            </a:r>
            <a:r>
              <a:rPr lang="zh-CN" altLang="en-US" dirty="0"/>
              <a:t>、</a:t>
            </a:r>
            <a:r>
              <a:rPr lang="en-US" altLang="zh-CN" dirty="0"/>
              <a:t>C++17</a:t>
            </a:r>
          </a:p>
          <a:p>
            <a:pPr lvl="1"/>
            <a:r>
              <a:rPr lang="zh-CN" altLang="en-US" dirty="0"/>
              <a:t>按照某种编码规范编程的人数</a:t>
            </a:r>
            <a:endParaRPr lang="en-US" altLang="zh-CN" dirty="0"/>
          </a:p>
          <a:p>
            <a:pPr lvl="1"/>
            <a:r>
              <a:rPr lang="zh-CN" altLang="en-US" dirty="0"/>
              <a:t>知道或遵守过哪些编程规范</a:t>
            </a:r>
            <a:endParaRPr lang="zh-CN" dirty="0"/>
          </a:p>
        </p:txBody>
      </p:sp>
    </p:spTree>
    <p:extLst>
      <p:ext uri="{BB962C8B-B14F-4D97-AF65-F5344CB8AC3E}">
        <p14:creationId xmlns:p14="http://schemas.microsoft.com/office/powerpoint/2010/main" val="162040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2303"/>
            <a:ext cx="9601200" cy="571348"/>
          </a:xfrm>
        </p:spPr>
        <p:txBody>
          <a:bodyPr/>
          <a:lstStyle/>
          <a:p>
            <a:r>
              <a:rPr lang="zh-CN" altLang="zh-CN" dirty="0"/>
              <a:t>函数设计</a:t>
            </a:r>
            <a:endParaRPr lang="zh-CN" dirty="0"/>
          </a:p>
        </p:txBody>
      </p:sp>
      <p:sp>
        <p:nvSpPr>
          <p:cNvPr id="3" name="内容占位符 2"/>
          <p:cNvSpPr>
            <a:spLocks noGrp="1"/>
          </p:cNvSpPr>
          <p:nvPr>
            <p:ph idx="1"/>
          </p:nvPr>
        </p:nvSpPr>
        <p:spPr>
          <a:xfrm>
            <a:off x="1295400" y="1116528"/>
            <a:ext cx="9601200" cy="673772"/>
          </a:xfrm>
        </p:spPr>
        <p:txBody>
          <a:bodyPr vert="horz" lIns="91440" tIns="45720" rIns="91440" bIns="45720" rtlCol="0">
            <a:normAutofit/>
          </a:bodyPr>
          <a:lstStyle/>
          <a:p>
            <a:pPr marL="0" indent="0">
              <a:buNone/>
            </a:pPr>
            <a:r>
              <a:rPr lang="en-US" altLang="zh-CN" b="1" dirty="0"/>
              <a:t>【</a:t>
            </a:r>
            <a:r>
              <a:rPr lang="zh-CN" altLang="en-US" b="1" dirty="0"/>
              <a:t>建议</a:t>
            </a:r>
            <a:r>
              <a:rPr lang="en-US" altLang="zh-CN" b="1" dirty="0"/>
              <a:t>7-2】</a:t>
            </a:r>
            <a:r>
              <a:rPr lang="zh-CN" altLang="en-US" b="1" dirty="0"/>
              <a:t>对非基本类型应尽可能使用引用（首选）或指针来传递参数；参数用作输出时应尽量使用引用而不是指针；尽可能用</a:t>
            </a:r>
            <a:r>
              <a:rPr lang="en-US" altLang="zh-CN" b="1" dirty="0" err="1"/>
              <a:t>const</a:t>
            </a:r>
            <a:r>
              <a:rPr lang="zh-CN" altLang="en-US" b="1" dirty="0"/>
              <a:t>修饰函数的参数</a:t>
            </a:r>
            <a:endParaRPr lang="en-US" altLang="zh-CN" b="1" dirty="0"/>
          </a:p>
        </p:txBody>
      </p:sp>
      <p:sp>
        <p:nvSpPr>
          <p:cNvPr id="6" name="内容占位符 2"/>
          <p:cNvSpPr txBox="1">
            <a:spLocks/>
          </p:cNvSpPr>
          <p:nvPr/>
        </p:nvSpPr>
        <p:spPr>
          <a:xfrm>
            <a:off x="1295401" y="2560316"/>
            <a:ext cx="3796364" cy="3666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lvl="1"/>
            <a:r>
              <a:rPr lang="zh-CN" altLang="en-US" dirty="0"/>
              <a:t>非基本类型</a:t>
            </a:r>
            <a:endParaRPr lang="en-US" altLang="zh-CN" dirty="0"/>
          </a:p>
          <a:p>
            <a:pPr marL="548640" lvl="2" indent="0">
              <a:buNone/>
            </a:pPr>
            <a:r>
              <a:rPr lang="zh-CN" altLang="en-US" dirty="0"/>
              <a:t>自定义的类</a:t>
            </a:r>
            <a:r>
              <a:rPr lang="en-US" altLang="zh-CN" dirty="0"/>
              <a:t>(class)</a:t>
            </a:r>
            <a:r>
              <a:rPr lang="zh-CN" altLang="en-US" dirty="0"/>
              <a:t>、结构</a:t>
            </a:r>
            <a:r>
              <a:rPr lang="en-US" altLang="zh-CN" dirty="0"/>
              <a:t>(</a:t>
            </a:r>
            <a:r>
              <a:rPr lang="en-US" altLang="zh-CN" dirty="0" err="1"/>
              <a:t>struct</a:t>
            </a:r>
            <a:r>
              <a:rPr lang="en-US" altLang="zh-CN" dirty="0"/>
              <a:t>)</a:t>
            </a:r>
            <a:r>
              <a:rPr lang="zh-CN" altLang="en-US" dirty="0"/>
              <a:t>和联合</a:t>
            </a:r>
            <a:r>
              <a:rPr lang="en-US" altLang="zh-CN" dirty="0"/>
              <a:t>(union)</a:t>
            </a:r>
          </a:p>
          <a:p>
            <a:pPr lvl="1"/>
            <a:r>
              <a:rPr lang="zh-CN" altLang="en-US" dirty="0"/>
              <a:t>解决问题</a:t>
            </a:r>
            <a:endParaRPr lang="en-US" altLang="zh-CN" dirty="0"/>
          </a:p>
          <a:p>
            <a:pPr lvl="2"/>
            <a:r>
              <a:rPr lang="zh-CN" altLang="zh-CN" dirty="0"/>
              <a:t>有利于提高效率</a:t>
            </a:r>
            <a:endParaRPr lang="en-US" altLang="zh-CN" dirty="0"/>
          </a:p>
          <a:p>
            <a:pPr lvl="2"/>
            <a:r>
              <a:rPr lang="zh-CN" altLang="zh-CN" dirty="0"/>
              <a:t>有利于函数支持派生类</a:t>
            </a:r>
            <a:endParaRPr lang="en-US" altLang="zh-CN" dirty="0"/>
          </a:p>
          <a:p>
            <a:pPr lvl="2"/>
            <a:r>
              <a:rPr lang="zh-CN" altLang="zh-CN" dirty="0"/>
              <a:t>使代码显得更自然</a:t>
            </a:r>
            <a:endParaRPr lang="en-US" altLang="zh-CN" dirty="0"/>
          </a:p>
          <a:p>
            <a:pPr lvl="2"/>
            <a:r>
              <a:rPr lang="zh-CN" altLang="zh-CN" dirty="0"/>
              <a:t>防止调用者传入错误的指针值而引起系统崩溃</a:t>
            </a:r>
            <a:endParaRPr lang="en-US" altLang="zh-CN" dirty="0"/>
          </a:p>
          <a:p>
            <a:pPr lvl="2"/>
            <a:r>
              <a:rPr lang="zh-CN" altLang="en-US" dirty="0"/>
              <a:t>加上</a:t>
            </a:r>
            <a:r>
              <a:rPr lang="en-US" altLang="zh-CN" dirty="0" err="1"/>
              <a:t>const</a:t>
            </a:r>
            <a:r>
              <a:rPr lang="zh-CN" altLang="en-US" dirty="0"/>
              <a:t>修饰，以防止函数中意外地将其修改</a:t>
            </a:r>
          </a:p>
        </p:txBody>
      </p:sp>
      <p:sp>
        <p:nvSpPr>
          <p:cNvPr id="8" name="矩形 7"/>
          <p:cNvSpPr/>
          <p:nvPr/>
        </p:nvSpPr>
        <p:spPr>
          <a:xfrm>
            <a:off x="5689333" y="4749096"/>
            <a:ext cx="5207267" cy="1477328"/>
          </a:xfrm>
          <a:prstGeom prst="rect">
            <a:avLst/>
          </a:prstGeom>
          <a:ln>
            <a:solidFill>
              <a:srgbClr val="00B050"/>
            </a:solidFill>
          </a:ln>
        </p:spPr>
        <p:txBody>
          <a:bodyPr wrap="square">
            <a:spAutoFit/>
          </a:bodyPr>
          <a:lstStyle/>
          <a:p>
            <a:r>
              <a:rPr lang="en-US" altLang="zh-CN" dirty="0"/>
              <a:t>// </a:t>
            </a:r>
            <a:r>
              <a:rPr lang="en-US" altLang="zh-CN" dirty="0" err="1"/>
              <a:t>func</a:t>
            </a:r>
            <a:r>
              <a:rPr lang="zh-CN" altLang="zh-CN" dirty="0"/>
              <a:t>函数</a:t>
            </a:r>
          </a:p>
          <a:p>
            <a:r>
              <a:rPr lang="en-US" altLang="zh-CN" dirty="0"/>
              <a:t>// </a:t>
            </a:r>
            <a:r>
              <a:rPr lang="zh-CN" altLang="zh-CN" dirty="0"/>
              <a:t>输入参数：</a:t>
            </a:r>
            <a:r>
              <a:rPr lang="en-US" altLang="zh-CN" dirty="0"/>
              <a:t>input </a:t>
            </a:r>
            <a:r>
              <a:rPr lang="zh-CN" altLang="zh-CN" dirty="0"/>
              <a:t>输入</a:t>
            </a:r>
          </a:p>
          <a:p>
            <a:r>
              <a:rPr lang="en-US" altLang="zh-CN" dirty="0"/>
              <a:t>// </a:t>
            </a:r>
            <a:r>
              <a:rPr lang="zh-CN" altLang="zh-CN" dirty="0"/>
              <a:t>输出参数：</a:t>
            </a:r>
            <a:r>
              <a:rPr lang="en-US" altLang="zh-CN" dirty="0"/>
              <a:t>output </a:t>
            </a:r>
            <a:r>
              <a:rPr lang="zh-CN" altLang="zh-CN" dirty="0"/>
              <a:t>输出</a:t>
            </a:r>
          </a:p>
          <a:p>
            <a:r>
              <a:rPr lang="en-US" altLang="zh-CN" dirty="0"/>
              <a:t>// </a:t>
            </a:r>
            <a:r>
              <a:rPr lang="zh-CN" altLang="zh-CN" dirty="0"/>
              <a:t>返回值：错误码</a:t>
            </a:r>
          </a:p>
          <a:p>
            <a:r>
              <a:rPr lang="en-US" altLang="zh-CN" dirty="0" err="1"/>
              <a:t>int</a:t>
            </a:r>
            <a:r>
              <a:rPr lang="en-US" altLang="zh-CN" dirty="0"/>
              <a:t> </a:t>
            </a:r>
            <a:r>
              <a:rPr lang="en-US" altLang="zh-CN" dirty="0" err="1"/>
              <a:t>func</a:t>
            </a:r>
            <a:r>
              <a:rPr lang="en-US" altLang="zh-CN" dirty="0"/>
              <a:t>(</a:t>
            </a:r>
            <a:r>
              <a:rPr lang="en-US" altLang="zh-CN" dirty="0" err="1"/>
              <a:t>const</a:t>
            </a:r>
            <a:r>
              <a:rPr lang="en-US" altLang="zh-CN" dirty="0"/>
              <a:t> </a:t>
            </a:r>
            <a:r>
              <a:rPr lang="en-US" altLang="zh-CN" dirty="0" err="1"/>
              <a:t>CObject</a:t>
            </a:r>
            <a:r>
              <a:rPr lang="en-US" altLang="zh-CN" dirty="0"/>
              <a:t>&amp; input, </a:t>
            </a:r>
            <a:r>
              <a:rPr lang="en-US" altLang="zh-CN" dirty="0" err="1"/>
              <a:t>CObject</a:t>
            </a:r>
            <a:r>
              <a:rPr lang="en-US" altLang="zh-CN" dirty="0"/>
              <a:t>&amp; output);</a:t>
            </a:r>
            <a:endParaRPr lang="zh-CN" altLang="zh-CN" dirty="0"/>
          </a:p>
        </p:txBody>
      </p:sp>
    </p:spTree>
    <p:extLst>
      <p:ext uri="{BB962C8B-B14F-4D97-AF65-F5344CB8AC3E}">
        <p14:creationId xmlns:p14="http://schemas.microsoft.com/office/powerpoint/2010/main" val="102840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2303"/>
            <a:ext cx="9601200" cy="571348"/>
          </a:xfrm>
        </p:spPr>
        <p:txBody>
          <a:bodyPr/>
          <a:lstStyle/>
          <a:p>
            <a:r>
              <a:rPr lang="zh-CN" altLang="zh-CN" dirty="0"/>
              <a:t>内存管理</a:t>
            </a:r>
            <a:endParaRPr lang="zh-CN" dirty="0"/>
          </a:p>
        </p:txBody>
      </p:sp>
      <p:sp>
        <p:nvSpPr>
          <p:cNvPr id="3" name="内容占位符 2"/>
          <p:cNvSpPr>
            <a:spLocks noGrp="1"/>
          </p:cNvSpPr>
          <p:nvPr>
            <p:ph idx="1"/>
          </p:nvPr>
        </p:nvSpPr>
        <p:spPr>
          <a:xfrm>
            <a:off x="1295400" y="1116528"/>
            <a:ext cx="9601200" cy="673772"/>
          </a:xfrm>
        </p:spPr>
        <p:txBody>
          <a:bodyPr vert="horz" lIns="91440" tIns="45720" rIns="91440" bIns="45720" rtlCol="0">
            <a:normAutofit/>
          </a:bodyPr>
          <a:lstStyle/>
          <a:p>
            <a:pPr marL="0" indent="0">
              <a:buNone/>
            </a:pPr>
            <a:r>
              <a:rPr lang="en-US" altLang="zh-CN" b="1" dirty="0"/>
              <a:t>【</a:t>
            </a:r>
            <a:r>
              <a:rPr lang="zh-CN" altLang="en-US" b="1" dirty="0"/>
              <a:t>规则</a:t>
            </a:r>
            <a:r>
              <a:rPr lang="en-US" altLang="zh-CN" b="1" dirty="0"/>
              <a:t>8-1】</a:t>
            </a:r>
            <a:r>
              <a:rPr lang="zh-CN" altLang="en-US" b="1" dirty="0"/>
              <a:t>在定义变量的同时初始化该变量；数组、动态分配内存亦应即赋初值</a:t>
            </a:r>
            <a:endParaRPr lang="en-US" altLang="zh-CN" b="1" dirty="0"/>
          </a:p>
        </p:txBody>
      </p:sp>
      <p:sp>
        <p:nvSpPr>
          <p:cNvPr id="6" name="内容占位符 2"/>
          <p:cNvSpPr txBox="1">
            <a:spLocks/>
          </p:cNvSpPr>
          <p:nvPr/>
        </p:nvSpPr>
        <p:spPr>
          <a:xfrm>
            <a:off x="1295401" y="2560316"/>
            <a:ext cx="3796364" cy="3666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lvl="1"/>
            <a:r>
              <a:rPr lang="zh-CN" altLang="en-US" dirty="0"/>
              <a:t>解决问题</a:t>
            </a:r>
            <a:endParaRPr lang="en-US" altLang="zh-CN" dirty="0"/>
          </a:p>
          <a:p>
            <a:pPr lvl="2"/>
            <a:r>
              <a:rPr lang="zh-CN" altLang="zh-CN" dirty="0"/>
              <a:t>如果变量的引用处和其定义处相隔比较远，变量的初始化很容易被忘记。</a:t>
            </a:r>
            <a:endParaRPr lang="en-US" altLang="zh-CN" dirty="0"/>
          </a:p>
          <a:p>
            <a:pPr lvl="2"/>
            <a:r>
              <a:rPr lang="zh-CN" altLang="zh-CN" dirty="0"/>
              <a:t>如果引用了未被初始化的变量，可能会导致程序错误。</a:t>
            </a:r>
            <a:endParaRPr lang="en-US" altLang="zh-CN" dirty="0"/>
          </a:p>
          <a:p>
            <a:pPr lvl="2"/>
            <a:r>
              <a:rPr lang="zh-CN" altLang="zh-CN" dirty="0"/>
              <a:t>有助于减少隐患。</a:t>
            </a:r>
            <a:endParaRPr lang="zh-CN" altLang="en-US" dirty="0"/>
          </a:p>
        </p:txBody>
      </p:sp>
      <p:sp>
        <p:nvSpPr>
          <p:cNvPr id="8" name="矩形 7"/>
          <p:cNvSpPr/>
          <p:nvPr/>
        </p:nvSpPr>
        <p:spPr>
          <a:xfrm>
            <a:off x="5689333" y="2810104"/>
            <a:ext cx="5207267" cy="3416320"/>
          </a:xfrm>
          <a:prstGeom prst="rect">
            <a:avLst/>
          </a:prstGeom>
          <a:ln>
            <a:solidFill>
              <a:srgbClr val="00B050"/>
            </a:solidFill>
          </a:ln>
        </p:spPr>
        <p:txBody>
          <a:bodyPr wrap="square">
            <a:spAutoFit/>
          </a:bodyPr>
          <a:lstStyle/>
          <a:p>
            <a:r>
              <a:rPr lang="en-US" altLang="zh-CN" dirty="0" err="1"/>
              <a:t>int</a:t>
            </a:r>
            <a:r>
              <a:rPr lang="en-US" altLang="zh-CN" dirty="0"/>
              <a:t> width = 10;	// </a:t>
            </a:r>
            <a:r>
              <a:rPr lang="zh-CN" altLang="zh-CN" dirty="0"/>
              <a:t>定义并初绐化</a:t>
            </a:r>
            <a:r>
              <a:rPr lang="en-US" altLang="zh-CN" dirty="0"/>
              <a:t>width</a:t>
            </a:r>
            <a:endParaRPr lang="zh-CN" altLang="zh-CN" dirty="0"/>
          </a:p>
          <a:p>
            <a:r>
              <a:rPr lang="en-US" altLang="zh-CN" dirty="0"/>
              <a:t>char *p = NULL;    // </a:t>
            </a:r>
            <a:r>
              <a:rPr lang="zh-CN" altLang="zh-CN" dirty="0"/>
              <a:t>指针变量初始化为空，防止指向非法地址</a:t>
            </a:r>
            <a:endParaRPr lang="en-US" altLang="zh-CN" dirty="0"/>
          </a:p>
          <a:p>
            <a:endParaRPr lang="zh-CN" altLang="zh-CN" dirty="0"/>
          </a:p>
          <a:p>
            <a:r>
              <a:rPr lang="en-US" altLang="zh-CN" dirty="0" err="1"/>
              <a:t>int</a:t>
            </a:r>
            <a:r>
              <a:rPr lang="en-US" altLang="zh-CN" dirty="0"/>
              <a:t> array[10];	// </a:t>
            </a:r>
            <a:r>
              <a:rPr lang="zh-CN" altLang="zh-CN" dirty="0"/>
              <a:t>定义数组</a:t>
            </a:r>
          </a:p>
          <a:p>
            <a:r>
              <a:rPr lang="en-US" altLang="zh-CN" dirty="0"/>
              <a:t>// </a:t>
            </a:r>
            <a:r>
              <a:rPr lang="zh-CN" altLang="zh-CN" dirty="0"/>
              <a:t>初始化数组为</a:t>
            </a:r>
            <a:r>
              <a:rPr lang="en-US" altLang="zh-CN" dirty="0"/>
              <a:t>0</a:t>
            </a:r>
          </a:p>
          <a:p>
            <a:r>
              <a:rPr lang="en-US" altLang="zh-CN" dirty="0" err="1"/>
              <a:t>memset</a:t>
            </a:r>
            <a:r>
              <a:rPr lang="en-US" altLang="zh-CN" dirty="0"/>
              <a:t>(</a:t>
            </a:r>
            <a:r>
              <a:rPr lang="zh-CN" altLang="zh-CN" dirty="0"/>
              <a:t>(void*)</a:t>
            </a:r>
            <a:r>
              <a:rPr lang="en-US" altLang="zh-CN" dirty="0"/>
              <a:t>array</a:t>
            </a:r>
            <a:r>
              <a:rPr lang="zh-CN" altLang="zh-CN" dirty="0"/>
              <a:t>, 0, sizeof(int)*</a:t>
            </a:r>
            <a:r>
              <a:rPr lang="en-US" altLang="zh-CN" dirty="0"/>
              <a:t>1</a:t>
            </a:r>
            <a:r>
              <a:rPr lang="zh-CN" altLang="zh-CN" dirty="0"/>
              <a:t>0</a:t>
            </a:r>
            <a:r>
              <a:rPr lang="en-US" altLang="zh-CN" dirty="0"/>
              <a:t>);</a:t>
            </a:r>
          </a:p>
          <a:p>
            <a:endParaRPr lang="zh-CN" altLang="zh-CN" dirty="0"/>
          </a:p>
          <a:p>
            <a:r>
              <a:rPr lang="en-US" altLang="zh-CN" dirty="0" err="1"/>
              <a:t>int</a:t>
            </a:r>
            <a:r>
              <a:rPr lang="zh-CN" altLang="zh-CN" dirty="0"/>
              <a:t>* </a:t>
            </a:r>
            <a:r>
              <a:rPr lang="en-US" altLang="zh-CN" dirty="0" err="1"/>
              <a:t>pArray</a:t>
            </a:r>
            <a:r>
              <a:rPr lang="en-US" altLang="zh-CN" dirty="0"/>
              <a:t> </a:t>
            </a:r>
            <a:r>
              <a:rPr lang="zh-CN" altLang="zh-CN" dirty="0"/>
              <a:t>= NULL;</a:t>
            </a:r>
            <a:r>
              <a:rPr lang="en-US" altLang="zh-CN" dirty="0"/>
              <a:t>	// </a:t>
            </a:r>
            <a:r>
              <a:rPr lang="zh-CN" altLang="zh-CN" dirty="0"/>
              <a:t>定义数组指针</a:t>
            </a:r>
          </a:p>
          <a:p>
            <a:r>
              <a:rPr lang="en-US" altLang="zh-CN" dirty="0" err="1"/>
              <a:t>pArray</a:t>
            </a:r>
            <a:r>
              <a:rPr lang="en-US" altLang="zh-CN" dirty="0"/>
              <a:t> </a:t>
            </a:r>
            <a:r>
              <a:rPr lang="zh-CN" altLang="zh-CN" dirty="0"/>
              <a:t>= new </a:t>
            </a:r>
            <a:r>
              <a:rPr lang="en-US" altLang="zh-CN" dirty="0" err="1"/>
              <a:t>int</a:t>
            </a:r>
            <a:r>
              <a:rPr lang="zh-CN" altLang="zh-CN" dirty="0"/>
              <a:t>[</a:t>
            </a:r>
            <a:r>
              <a:rPr lang="en-US" altLang="zh-CN" dirty="0"/>
              <a:t>10</a:t>
            </a:r>
            <a:r>
              <a:rPr lang="zh-CN" altLang="zh-CN" dirty="0"/>
              <a:t>];</a:t>
            </a:r>
            <a:r>
              <a:rPr lang="en-US" altLang="zh-CN" dirty="0"/>
              <a:t>	// </a:t>
            </a:r>
            <a:r>
              <a:rPr lang="zh-CN" altLang="zh-CN" dirty="0"/>
              <a:t>动态分配内存</a:t>
            </a:r>
            <a:endParaRPr lang="en-US" altLang="zh-CN" dirty="0"/>
          </a:p>
          <a:p>
            <a:r>
              <a:rPr lang="en-US" altLang="zh-CN" dirty="0"/>
              <a:t>// </a:t>
            </a:r>
            <a:r>
              <a:rPr lang="zh-CN" altLang="zh-CN" dirty="0"/>
              <a:t>初始化数组为</a:t>
            </a:r>
            <a:r>
              <a:rPr lang="en-US" altLang="zh-CN" dirty="0"/>
              <a:t>0</a:t>
            </a:r>
            <a:endParaRPr lang="zh-CN" altLang="zh-CN" dirty="0"/>
          </a:p>
          <a:p>
            <a:r>
              <a:rPr lang="zh-CN" altLang="zh-CN" dirty="0"/>
              <a:t>memset((void*)</a:t>
            </a:r>
            <a:r>
              <a:rPr lang="en-US" altLang="zh-CN" dirty="0" err="1"/>
              <a:t>pArray</a:t>
            </a:r>
            <a:r>
              <a:rPr lang="en-US" altLang="zh-CN" dirty="0"/>
              <a:t> </a:t>
            </a:r>
            <a:r>
              <a:rPr lang="zh-CN" altLang="zh-CN" dirty="0"/>
              <a:t>, 0, sizeof(int)*</a:t>
            </a:r>
            <a:r>
              <a:rPr lang="en-US" altLang="zh-CN" dirty="0"/>
              <a:t>1</a:t>
            </a:r>
            <a:r>
              <a:rPr lang="zh-CN" altLang="zh-CN" dirty="0"/>
              <a:t>0);</a:t>
            </a:r>
          </a:p>
        </p:txBody>
      </p:sp>
    </p:spTree>
    <p:extLst>
      <p:ext uri="{BB962C8B-B14F-4D97-AF65-F5344CB8AC3E}">
        <p14:creationId xmlns:p14="http://schemas.microsoft.com/office/powerpoint/2010/main" val="314714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2303"/>
            <a:ext cx="9601200" cy="571348"/>
          </a:xfrm>
        </p:spPr>
        <p:txBody>
          <a:bodyPr/>
          <a:lstStyle/>
          <a:p>
            <a:r>
              <a:rPr lang="zh-CN" altLang="zh-CN" dirty="0"/>
              <a:t>内存管理</a:t>
            </a:r>
            <a:endParaRPr lang="zh-CN" dirty="0"/>
          </a:p>
        </p:txBody>
      </p:sp>
      <p:sp>
        <p:nvSpPr>
          <p:cNvPr id="3" name="内容占位符 2"/>
          <p:cNvSpPr>
            <a:spLocks noGrp="1"/>
          </p:cNvSpPr>
          <p:nvPr>
            <p:ph idx="1"/>
          </p:nvPr>
        </p:nvSpPr>
        <p:spPr>
          <a:xfrm>
            <a:off x="1295400" y="1116528"/>
            <a:ext cx="9601200" cy="673772"/>
          </a:xfrm>
        </p:spPr>
        <p:txBody>
          <a:bodyPr vert="horz" lIns="91440" tIns="45720" rIns="91440" bIns="45720" rtlCol="0">
            <a:normAutofit/>
          </a:bodyPr>
          <a:lstStyle/>
          <a:p>
            <a:pPr marL="0" indent="0">
              <a:buNone/>
            </a:pPr>
            <a:r>
              <a:rPr lang="en-US" altLang="zh-CN" b="1" dirty="0"/>
              <a:t>【</a:t>
            </a:r>
            <a:r>
              <a:rPr lang="zh-CN" altLang="en-US" b="1" dirty="0"/>
              <a:t>规则</a:t>
            </a:r>
            <a:r>
              <a:rPr lang="en-US" altLang="zh-CN" b="1" dirty="0"/>
              <a:t>8-2】</a:t>
            </a:r>
            <a:r>
              <a:rPr lang="zh-CN" altLang="en-US" b="1" dirty="0"/>
              <a:t>用</a:t>
            </a:r>
            <a:r>
              <a:rPr lang="en-US" altLang="zh-CN" b="1" dirty="0"/>
              <a:t>free</a:t>
            </a:r>
            <a:r>
              <a:rPr lang="zh-CN" altLang="en-US" b="1" dirty="0"/>
              <a:t>或</a:t>
            </a:r>
            <a:r>
              <a:rPr lang="en-US" altLang="zh-CN" b="1" dirty="0"/>
              <a:t>delete</a:t>
            </a:r>
            <a:r>
              <a:rPr lang="zh-CN" altLang="en-US" b="1" dirty="0"/>
              <a:t>释放了内存之后，立即将指针设置为</a:t>
            </a:r>
            <a:r>
              <a:rPr lang="en-US" altLang="zh-CN" b="1" dirty="0"/>
              <a:t>NULL</a:t>
            </a:r>
            <a:r>
              <a:rPr lang="zh-CN" altLang="en-US" b="1" dirty="0"/>
              <a:t>，防止产生“野指针”</a:t>
            </a:r>
            <a:endParaRPr lang="en-US" altLang="zh-CN" b="1" dirty="0"/>
          </a:p>
        </p:txBody>
      </p:sp>
      <p:sp>
        <p:nvSpPr>
          <p:cNvPr id="6" name="内容占位符 2"/>
          <p:cNvSpPr txBox="1">
            <a:spLocks/>
          </p:cNvSpPr>
          <p:nvPr/>
        </p:nvSpPr>
        <p:spPr>
          <a:xfrm>
            <a:off x="1295401" y="2560316"/>
            <a:ext cx="3796364" cy="3666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lvl="1"/>
            <a:r>
              <a:rPr lang="zh-CN" altLang="en-US" dirty="0"/>
              <a:t>说明</a:t>
            </a:r>
            <a:endParaRPr lang="en-US" altLang="zh-CN" dirty="0"/>
          </a:p>
          <a:p>
            <a:pPr lvl="2"/>
            <a:r>
              <a:rPr lang="zh-CN" altLang="zh-CN" dirty="0"/>
              <a:t>内存释放以后已经被回收而不可访问</a:t>
            </a:r>
            <a:endParaRPr lang="en-US" altLang="zh-CN" dirty="0"/>
          </a:p>
          <a:p>
            <a:pPr lvl="2"/>
            <a:r>
              <a:rPr lang="zh-CN" altLang="zh-CN" dirty="0"/>
              <a:t>内存</a:t>
            </a:r>
            <a:r>
              <a:rPr lang="zh-CN" altLang="en-US" dirty="0"/>
              <a:t>可能</a:t>
            </a:r>
            <a:r>
              <a:rPr lang="zh-CN" altLang="zh-CN" dirty="0"/>
              <a:t>被重新分配给其他对象，可导致严重的数据错误</a:t>
            </a:r>
            <a:endParaRPr lang="zh-CN" altLang="en-US" dirty="0"/>
          </a:p>
        </p:txBody>
      </p:sp>
      <p:sp>
        <p:nvSpPr>
          <p:cNvPr id="8" name="矩形 7"/>
          <p:cNvSpPr/>
          <p:nvPr/>
        </p:nvSpPr>
        <p:spPr>
          <a:xfrm>
            <a:off x="5689333" y="5026095"/>
            <a:ext cx="5207267" cy="1200329"/>
          </a:xfrm>
          <a:prstGeom prst="rect">
            <a:avLst/>
          </a:prstGeom>
          <a:ln>
            <a:solidFill>
              <a:srgbClr val="00B050"/>
            </a:solidFill>
          </a:ln>
        </p:spPr>
        <p:txBody>
          <a:bodyPr wrap="square">
            <a:spAutoFit/>
          </a:bodyPr>
          <a:lstStyle/>
          <a:p>
            <a:r>
              <a:rPr lang="en-US" altLang="zh-CN" dirty="0" err="1"/>
              <a:t>CRect</a:t>
            </a:r>
            <a:r>
              <a:rPr lang="en-US" altLang="zh-CN" dirty="0"/>
              <a:t>* </a:t>
            </a:r>
            <a:r>
              <a:rPr lang="en-US" altLang="zh-CN" dirty="0" err="1"/>
              <a:t>pRect</a:t>
            </a:r>
            <a:r>
              <a:rPr lang="en-US" altLang="zh-CN" dirty="0"/>
              <a:t> = new </a:t>
            </a:r>
            <a:r>
              <a:rPr lang="en-US" altLang="zh-CN" dirty="0" err="1"/>
              <a:t>CRect</a:t>
            </a:r>
            <a:r>
              <a:rPr lang="en-US" altLang="zh-CN" dirty="0"/>
              <a:t>;</a:t>
            </a:r>
          </a:p>
          <a:p>
            <a:r>
              <a:rPr lang="en-US" altLang="zh-CN" dirty="0"/>
              <a:t>…</a:t>
            </a:r>
          </a:p>
          <a:p>
            <a:r>
              <a:rPr lang="en-US" altLang="zh-CN" dirty="0"/>
              <a:t>delete </a:t>
            </a:r>
            <a:r>
              <a:rPr lang="en-US" altLang="zh-CN" dirty="0" err="1"/>
              <a:t>pRect</a:t>
            </a:r>
            <a:r>
              <a:rPr lang="en-US" altLang="zh-CN" dirty="0"/>
              <a:t>;</a:t>
            </a:r>
            <a:endParaRPr lang="zh-CN" altLang="zh-CN" dirty="0"/>
          </a:p>
          <a:p>
            <a:r>
              <a:rPr lang="en-US" altLang="zh-CN" dirty="0" err="1"/>
              <a:t>pRect</a:t>
            </a:r>
            <a:r>
              <a:rPr lang="en-US" altLang="zh-CN" dirty="0"/>
              <a:t> = NULL;	// </a:t>
            </a:r>
            <a:r>
              <a:rPr lang="zh-CN" altLang="zh-CN" dirty="0"/>
              <a:t>内存释放后置为</a:t>
            </a:r>
            <a:r>
              <a:rPr lang="en-US" altLang="zh-CN" dirty="0"/>
              <a:t>NULL</a:t>
            </a:r>
            <a:endParaRPr lang="zh-CN" altLang="zh-CN" dirty="0"/>
          </a:p>
        </p:txBody>
      </p:sp>
    </p:spTree>
    <p:extLst>
      <p:ext uri="{BB962C8B-B14F-4D97-AF65-F5344CB8AC3E}">
        <p14:creationId xmlns:p14="http://schemas.microsoft.com/office/powerpoint/2010/main" val="14990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1295400" y="362303"/>
            <a:ext cx="9601200" cy="1069940"/>
          </a:xfrm>
          <a:prstGeom prst="rect">
            <a:avLst/>
          </a:prstGeom>
        </p:spPr>
        <p:txBody>
          <a:bodyPr anchor="b"/>
          <a:lstStyle>
            <a:lvl1pPr algn="l" defTabSz="914400" rtl="0" eaLnBrk="1" latinLnBrk="0" hangingPunct="1">
              <a:lnSpc>
                <a:spcPct val="90000"/>
              </a:lnSpc>
              <a:spcBef>
                <a:spcPct val="0"/>
              </a:spcBef>
              <a:buNone/>
              <a:defRPr lang="zh-CN" sz="3200" kern="1200">
                <a:solidFill>
                  <a:schemeClr val="accent1"/>
                </a:solidFill>
                <a:latin typeface="+mj-lt"/>
                <a:ea typeface="Microsoft YaHei UI" panose="020B0503020204020204" pitchFamily="34" charset="-122"/>
                <a:cs typeface="+mj-cs"/>
              </a:defRPr>
            </a:lvl1pPr>
          </a:lstStyle>
          <a:p>
            <a:r>
              <a:rPr lang="zh-CN" altLang="en-US" dirty="0"/>
              <a:t>学习建议</a:t>
            </a:r>
          </a:p>
        </p:txBody>
      </p:sp>
      <p:sp>
        <p:nvSpPr>
          <p:cNvPr id="9" name="内容占位符 2"/>
          <p:cNvSpPr txBox="1">
            <a:spLocks/>
          </p:cNvSpPr>
          <p:nvPr/>
        </p:nvSpPr>
        <p:spPr>
          <a:xfrm>
            <a:off x="1295400" y="1828799"/>
            <a:ext cx="9601200" cy="4348163"/>
          </a:xfrm>
          <a:prstGeom prst="rect">
            <a:avLst/>
          </a:prstGeom>
        </p:spPr>
        <p:txBody>
          <a:bodyPr>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r>
              <a:rPr lang="zh-CN" altLang="en-US" dirty="0"/>
              <a:t>熟练掌握</a:t>
            </a:r>
            <a:r>
              <a:rPr lang="en-US" altLang="zh-CN" dirty="0"/>
              <a:t>《</a:t>
            </a:r>
            <a:r>
              <a:rPr lang="zh-CN" altLang="en-US" dirty="0"/>
              <a:t>部门</a:t>
            </a:r>
            <a:r>
              <a:rPr lang="en-US" altLang="zh-CN" dirty="0"/>
              <a:t>C++</a:t>
            </a:r>
            <a:r>
              <a:rPr lang="zh-CN" altLang="en-US" dirty="0"/>
              <a:t>编码规范</a:t>
            </a:r>
            <a:r>
              <a:rPr lang="en-US" altLang="zh-CN" dirty="0"/>
              <a:t>》</a:t>
            </a:r>
          </a:p>
          <a:p>
            <a:pPr lvl="1"/>
            <a:r>
              <a:rPr lang="en-US" altLang="zh-CN" dirty="0"/>
              <a:t>15</a:t>
            </a:r>
            <a:r>
              <a:rPr lang="zh-CN" altLang="en-US" dirty="0"/>
              <a:t>条规则，</a:t>
            </a:r>
            <a:r>
              <a:rPr lang="en-US" altLang="zh-CN" dirty="0"/>
              <a:t>5</a:t>
            </a:r>
            <a:r>
              <a:rPr lang="zh-CN" altLang="en-US" dirty="0"/>
              <a:t>条建议</a:t>
            </a:r>
            <a:endParaRPr lang="en-US" altLang="zh-CN" dirty="0"/>
          </a:p>
          <a:p>
            <a:r>
              <a:rPr lang="zh-CN" altLang="en-US" dirty="0"/>
              <a:t>提升学习</a:t>
            </a:r>
            <a:r>
              <a:rPr lang="en-US" altLang="zh-CN" dirty="0"/>
              <a:t>《Q/JC GL 0310-2020 C&amp;C++</a:t>
            </a:r>
            <a:r>
              <a:rPr lang="zh-CN" altLang="en-US" dirty="0"/>
              <a:t>编码规范</a:t>
            </a:r>
            <a:r>
              <a:rPr lang="en-US" altLang="zh-CN" dirty="0"/>
              <a:t>》</a:t>
            </a:r>
          </a:p>
          <a:p>
            <a:pPr lvl="1"/>
            <a:r>
              <a:rPr lang="en-US" altLang="zh-CN" dirty="0"/>
              <a:t>100</a:t>
            </a:r>
            <a:r>
              <a:rPr lang="zh-CN" altLang="en-US" dirty="0"/>
              <a:t>条规则，</a:t>
            </a:r>
            <a:r>
              <a:rPr lang="en-US" altLang="zh-CN" dirty="0"/>
              <a:t>5</a:t>
            </a:r>
            <a:r>
              <a:rPr lang="zh-CN" altLang="en-US" dirty="0"/>
              <a:t>条建议</a:t>
            </a:r>
          </a:p>
        </p:txBody>
      </p:sp>
    </p:spTree>
    <p:extLst>
      <p:ext uri="{BB962C8B-B14F-4D97-AF65-F5344CB8AC3E}">
        <p14:creationId xmlns:p14="http://schemas.microsoft.com/office/powerpoint/2010/main" val="3753128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谢谢大家的学习！</a:t>
            </a:r>
            <a:endParaRPr lang="zh-CN" dirty="0"/>
          </a:p>
        </p:txBody>
      </p:sp>
      <p:sp>
        <p:nvSpPr>
          <p:cNvPr id="3" name="副标题 2"/>
          <p:cNvSpPr>
            <a:spLocks noGrp="1"/>
          </p:cNvSpPr>
          <p:nvPr>
            <p:ph type="subTitle" idx="1"/>
          </p:nvPr>
        </p:nvSpPr>
        <p:spPr/>
        <p:txBody>
          <a:bodyPr/>
          <a:lstStyle/>
          <a:p>
            <a:r>
              <a:rPr lang="zh-CN" altLang="en-US" dirty="0"/>
              <a:t>提问交流</a:t>
            </a:r>
            <a:r>
              <a:rPr lang="en-US" altLang="zh-CN" dirty="0"/>
              <a:t>…</a:t>
            </a:r>
            <a:endParaRPr lang="zh-CN" dirty="0"/>
          </a:p>
        </p:txBody>
      </p:sp>
    </p:spTree>
    <p:extLst>
      <p:ext uri="{BB962C8B-B14F-4D97-AF65-F5344CB8AC3E}">
        <p14:creationId xmlns:p14="http://schemas.microsoft.com/office/powerpoint/2010/main" val="78458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代码阅读</a:t>
            </a:r>
            <a:endParaRPr lang="zh-CN" dirty="0"/>
          </a:p>
        </p:txBody>
      </p:sp>
      <p:sp>
        <p:nvSpPr>
          <p:cNvPr id="3" name="内容占位符 2"/>
          <p:cNvSpPr>
            <a:spLocks noGrp="1"/>
          </p:cNvSpPr>
          <p:nvPr>
            <p:ph idx="1"/>
          </p:nvPr>
        </p:nvSpPr>
        <p:spPr/>
        <p:txBody>
          <a:bodyPr>
            <a:normAutofit fontScale="70000" lnSpcReduction="20000"/>
          </a:bodyPr>
          <a:lstStyle/>
          <a:p>
            <a:r>
              <a:rPr lang="zh-CN" altLang="en-US" dirty="0"/>
              <a:t>下面代码是什么功能</a:t>
            </a:r>
            <a:endParaRPr lang="en-US" altLang="zh-CN" dirty="0"/>
          </a:p>
          <a:p>
            <a:pPr marL="0" indent="0" latinLnBrk="1">
              <a:buNone/>
            </a:pPr>
            <a:r>
              <a:rPr lang="en-US" altLang="zh-CN" b="1" dirty="0"/>
              <a:t>void</a:t>
            </a:r>
            <a:r>
              <a:rPr lang="en-US" altLang="zh-CN" dirty="0"/>
              <a:t> _(</a:t>
            </a:r>
            <a:r>
              <a:rPr lang="en-US" altLang="zh-CN" b="1" dirty="0"/>
              <a:t>int</a:t>
            </a:r>
            <a:r>
              <a:rPr lang="en-US" altLang="zh-CN" dirty="0"/>
              <a:t> __, </a:t>
            </a:r>
            <a:r>
              <a:rPr lang="en-US" altLang="zh-CN" b="1" dirty="0"/>
              <a:t>int</a:t>
            </a:r>
            <a:r>
              <a:rPr lang="en-US" altLang="zh-CN" dirty="0"/>
              <a:t> ___, </a:t>
            </a:r>
            <a:r>
              <a:rPr lang="en-US" altLang="zh-CN" b="1" dirty="0"/>
              <a:t>int</a:t>
            </a:r>
            <a:r>
              <a:rPr lang="en-US" altLang="zh-CN" dirty="0"/>
              <a:t> ____, </a:t>
            </a:r>
            <a:r>
              <a:rPr lang="en-US" altLang="zh-CN" b="1" dirty="0"/>
              <a:t>int</a:t>
            </a:r>
            <a:r>
              <a:rPr lang="en-US" altLang="zh-CN" dirty="0"/>
              <a:t> _____)  {  </a:t>
            </a:r>
          </a:p>
          <a:p>
            <a:pPr marL="0" indent="0" latinLnBrk="1">
              <a:buNone/>
            </a:pPr>
            <a:r>
              <a:rPr lang="en-US" altLang="zh-CN" dirty="0"/>
              <a:t>    ((___ / __) &lt;= _____) ? _(__,___+_____,____,_____) : !(___ % __) ? _(__,___+_____,___ % __, _____) :  </a:t>
            </a:r>
          </a:p>
          <a:p>
            <a:pPr marL="0" indent="0" latinLnBrk="1">
              <a:buNone/>
            </a:pPr>
            <a:r>
              <a:rPr lang="en-US" altLang="zh-CN" dirty="0"/>
              <a:t>    ((___ % __)==(___ / __) &amp;&amp; !____) ? (</a:t>
            </a:r>
            <a:r>
              <a:rPr lang="en-US" altLang="zh-CN" dirty="0" err="1"/>
              <a:t>printf</a:t>
            </a:r>
            <a:r>
              <a:rPr lang="en-US" altLang="zh-CN" dirty="0"/>
              <a:t>("%dt",(___ / __)),  </a:t>
            </a:r>
          </a:p>
          <a:p>
            <a:pPr marL="0" indent="0" latinLnBrk="1">
              <a:buNone/>
            </a:pPr>
            <a:r>
              <a:rPr lang="en-US" altLang="zh-CN" dirty="0"/>
              <a:t>    _(__,___+_____,____,_____)) : ((___ % __) &gt; _____ &amp;&amp; (___ % __) &lt; (___ / __)) ?  </a:t>
            </a:r>
          </a:p>
          <a:p>
            <a:pPr marL="0" indent="0" latinLnBrk="1">
              <a:buNone/>
            </a:pPr>
            <a:r>
              <a:rPr lang="en-US" altLang="zh-CN" dirty="0"/>
              <a:t>    _(__,___+_____,____,_____ + !((___ / __) % (___ % __))) : (___ &lt; __ * __) ?  </a:t>
            </a:r>
          </a:p>
          <a:p>
            <a:pPr marL="0" indent="0" latinLnBrk="1">
              <a:buNone/>
            </a:pPr>
            <a:r>
              <a:rPr lang="en-US" altLang="zh-CN" dirty="0"/>
              <a:t>    _(__,___+_____,____,_____) : 0;  </a:t>
            </a:r>
          </a:p>
          <a:p>
            <a:pPr marL="0" indent="0" latinLnBrk="1">
              <a:buNone/>
            </a:pPr>
            <a:r>
              <a:rPr lang="en-US" altLang="zh-CN" dirty="0"/>
              <a:t>}  </a:t>
            </a:r>
          </a:p>
          <a:p>
            <a:pPr marL="0" indent="0" latinLnBrk="1">
              <a:buNone/>
            </a:pPr>
            <a:r>
              <a:rPr lang="en-US" altLang="zh-CN" b="1" dirty="0"/>
              <a:t>int</a:t>
            </a:r>
            <a:r>
              <a:rPr lang="en-US" altLang="zh-CN" dirty="0"/>
              <a:t> main() {  </a:t>
            </a:r>
          </a:p>
          <a:p>
            <a:pPr marL="0" indent="0" latinLnBrk="1">
              <a:buNone/>
            </a:pPr>
            <a:r>
              <a:rPr lang="en-US" altLang="zh-CN" dirty="0"/>
              <a:t>    _(100,0,0,1);  </a:t>
            </a:r>
          </a:p>
          <a:p>
            <a:pPr marL="0" indent="0" latinLnBrk="1">
              <a:buNone/>
            </a:pPr>
            <a:r>
              <a:rPr lang="en-US" altLang="zh-CN" dirty="0"/>
              <a:t>}  </a:t>
            </a:r>
          </a:p>
        </p:txBody>
      </p:sp>
      <p:sp>
        <p:nvSpPr>
          <p:cNvPr id="7" name="Rectangle 4"/>
          <p:cNvSpPr>
            <a:spLocks noChangeArrowheads="1"/>
          </p:cNvSpPr>
          <p:nvPr/>
        </p:nvSpPr>
        <p:spPr bwMode="auto">
          <a:xfrm>
            <a:off x="0" y="9975"/>
            <a:ext cx="65" cy="43724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052768D1-3BCB-4EC2-8DF2-5CA865116904}"/>
              </a:ext>
            </a:extLst>
          </p:cNvPr>
          <p:cNvPicPr>
            <a:picLocks noChangeAspect="1"/>
          </p:cNvPicPr>
          <p:nvPr/>
        </p:nvPicPr>
        <p:blipFill>
          <a:blip r:embed="rId3"/>
          <a:stretch>
            <a:fillRect/>
          </a:stretch>
        </p:blipFill>
        <p:spPr>
          <a:xfrm>
            <a:off x="4274280" y="141972"/>
            <a:ext cx="5690720" cy="6574055"/>
          </a:xfrm>
          <a:prstGeom prst="rect">
            <a:avLst/>
          </a:prstGeom>
        </p:spPr>
      </p:pic>
    </p:spTree>
    <p:extLst>
      <p:ext uri="{BB962C8B-B14F-4D97-AF65-F5344CB8AC3E}">
        <p14:creationId xmlns:p14="http://schemas.microsoft.com/office/powerpoint/2010/main" val="362932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3"/>
                                        </p:tgtEl>
                                      </p:cBhvr>
                                    </p:animEffect>
                                    <p:anim calcmode="lin" valueType="num">
                                      <p:cBhvr>
                                        <p:cTn id="7" dur="1000"/>
                                        <p:tgtEl>
                                          <p:spTgt spid="3"/>
                                        </p:tgtEl>
                                        <p:attrNameLst>
                                          <p:attrName>ppt_x</p:attrName>
                                        </p:attrNameLst>
                                      </p:cBhvr>
                                      <p:tavLst>
                                        <p:tav tm="0">
                                          <p:val>
                                            <p:strVal val="ppt_x"/>
                                          </p:val>
                                        </p:tav>
                                        <p:tav tm="100000">
                                          <p:val>
                                            <p:strVal val="ppt_x"/>
                                          </p:val>
                                        </p:tav>
                                      </p:tavLst>
                                    </p:anim>
                                    <p:anim calcmode="lin" valueType="num">
                                      <p:cBhvr>
                                        <p:cTn id="8" dur="1000"/>
                                        <p:tgtEl>
                                          <p:spTgt spid="3"/>
                                        </p:tgtEl>
                                        <p:attrNameLst>
                                          <p:attrName>ppt_y</p:attrName>
                                        </p:attrNameLst>
                                      </p:cBhvr>
                                      <p:tavLst>
                                        <p:tav tm="0">
                                          <p:val>
                                            <p:strVal val="ppt_y"/>
                                          </p:val>
                                        </p:tav>
                                        <p:tav tm="100000">
                                          <p:val>
                                            <p:strVal val="ppt_y+.1"/>
                                          </p:val>
                                        </p:tav>
                                      </p:tavLst>
                                    </p:anim>
                                    <p:set>
                                      <p:cBhvr>
                                        <p:cTn id="9" dur="1" fill="hold">
                                          <p:stCondLst>
                                            <p:cond delay="999"/>
                                          </p:stCondLst>
                                        </p:cTn>
                                        <p:tgtEl>
                                          <p:spTgt spid="3"/>
                                        </p:tgtEl>
                                        <p:attrNameLst>
                                          <p:attrName>style.visibility</p:attrName>
                                        </p:attrNameLst>
                                      </p:cBhvr>
                                      <p:to>
                                        <p:strVal val="hidden"/>
                                      </p:to>
                                    </p:se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规范背景</a:t>
            </a:r>
            <a:endParaRPr lang="zh-CN" dirty="0"/>
          </a:p>
        </p:txBody>
      </p:sp>
      <p:sp>
        <p:nvSpPr>
          <p:cNvPr id="3" name="内容占位符 2"/>
          <p:cNvSpPr>
            <a:spLocks noGrp="1"/>
          </p:cNvSpPr>
          <p:nvPr>
            <p:ph idx="1"/>
          </p:nvPr>
        </p:nvSpPr>
        <p:spPr/>
        <p:txBody>
          <a:bodyPr>
            <a:normAutofit/>
          </a:bodyPr>
          <a:lstStyle/>
          <a:p>
            <a:r>
              <a:rPr lang="zh-CN" altLang="en-US" dirty="0"/>
              <a:t>公司级别</a:t>
            </a:r>
            <a:r>
              <a:rPr lang="en-US" altLang="zh-CN" dirty="0"/>
              <a:t>《Q/JC GL 0310-2020 C&amp;C++</a:t>
            </a:r>
            <a:r>
              <a:rPr lang="zh-CN" altLang="en-US" dirty="0"/>
              <a:t>编码规范</a:t>
            </a:r>
            <a:r>
              <a:rPr lang="en-US" altLang="zh-CN" dirty="0"/>
              <a:t>》</a:t>
            </a:r>
          </a:p>
          <a:p>
            <a:pPr lvl="1"/>
            <a:r>
              <a:rPr lang="en-US" altLang="zh-CN" dirty="0"/>
              <a:t>100</a:t>
            </a:r>
            <a:r>
              <a:rPr lang="zh-CN" altLang="en-US" dirty="0"/>
              <a:t>条规则，</a:t>
            </a:r>
            <a:r>
              <a:rPr lang="en-US" altLang="zh-CN" dirty="0"/>
              <a:t>5</a:t>
            </a:r>
            <a:r>
              <a:rPr lang="zh-CN" altLang="en-US" dirty="0"/>
              <a:t>条建议</a:t>
            </a:r>
            <a:endParaRPr lang="en-US" altLang="zh-CN" dirty="0"/>
          </a:p>
          <a:p>
            <a:r>
              <a:rPr lang="zh-CN" altLang="en-US" dirty="0"/>
              <a:t>部门级别继续沿用</a:t>
            </a:r>
            <a:r>
              <a:rPr lang="en-US" altLang="zh-CN" dirty="0"/>
              <a:t>《</a:t>
            </a:r>
            <a:r>
              <a:rPr lang="zh-CN" altLang="en-US" dirty="0"/>
              <a:t>电网自动化事业部编码规范</a:t>
            </a:r>
            <a:r>
              <a:rPr lang="en-US" altLang="zh-CN" dirty="0"/>
              <a:t>》</a:t>
            </a:r>
          </a:p>
          <a:p>
            <a:pPr lvl="1"/>
            <a:r>
              <a:rPr lang="en-US" altLang="zh-CN" dirty="0"/>
              <a:t>15</a:t>
            </a:r>
            <a:r>
              <a:rPr lang="zh-CN" altLang="en-US" dirty="0"/>
              <a:t>条规则，</a:t>
            </a:r>
            <a:r>
              <a:rPr lang="en-US" altLang="zh-CN" dirty="0"/>
              <a:t>5</a:t>
            </a:r>
            <a:r>
              <a:rPr lang="zh-CN" altLang="en-US" dirty="0"/>
              <a:t>条建议</a:t>
            </a:r>
            <a:endParaRPr lang="en-US" altLang="zh-CN" dirty="0"/>
          </a:p>
          <a:p>
            <a:r>
              <a:rPr lang="zh-CN" altLang="en-US" dirty="0"/>
              <a:t>规范参考</a:t>
            </a:r>
            <a:endParaRPr lang="en-US" altLang="zh-CN" dirty="0"/>
          </a:p>
          <a:p>
            <a:pPr lvl="1"/>
            <a:r>
              <a:rPr lang="zh-CN" altLang="en-US" dirty="0"/>
              <a:t>林锐编著的</a:t>
            </a:r>
            <a:r>
              <a:rPr lang="en-US" altLang="zh-CN" dirty="0"/>
              <a:t>《</a:t>
            </a:r>
            <a:r>
              <a:rPr lang="zh-CN" altLang="en-US" dirty="0"/>
              <a:t>高质量 </a:t>
            </a:r>
            <a:r>
              <a:rPr lang="en-US" altLang="zh-CN" dirty="0"/>
              <a:t>C++ </a:t>
            </a:r>
            <a:r>
              <a:rPr lang="zh-CN" altLang="en-US" dirty="0"/>
              <a:t>编程指南</a:t>
            </a:r>
            <a:r>
              <a:rPr lang="en-US" altLang="zh-CN" dirty="0"/>
              <a:t>》</a:t>
            </a:r>
          </a:p>
          <a:p>
            <a:pPr lvl="1"/>
            <a:r>
              <a:rPr lang="zh-CN" altLang="zh-CN" dirty="0"/>
              <a:t>陈世忠编著的《</a:t>
            </a:r>
            <a:r>
              <a:rPr lang="en-US" altLang="zh-CN" dirty="0"/>
              <a:t>C++</a:t>
            </a:r>
            <a:r>
              <a:rPr lang="zh-CN" altLang="zh-CN" dirty="0"/>
              <a:t>编码规范》</a:t>
            </a:r>
            <a:endParaRPr lang="en-US" altLang="zh-CN" dirty="0"/>
          </a:p>
          <a:p>
            <a:pPr lvl="1"/>
            <a:r>
              <a:rPr lang="zh-CN" altLang="zh-CN" dirty="0"/>
              <a:t>华为公司的《编程规范与范例》</a:t>
            </a:r>
            <a:endParaRPr lang="zh-CN" dirty="0"/>
          </a:p>
        </p:txBody>
      </p:sp>
    </p:spTree>
    <p:extLst>
      <p:ext uri="{BB962C8B-B14F-4D97-AF65-F5344CB8AC3E}">
        <p14:creationId xmlns:p14="http://schemas.microsoft.com/office/powerpoint/2010/main" val="390241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295400" y="362303"/>
            <a:ext cx="9601200" cy="1069940"/>
          </a:xfrm>
          <a:prstGeom prst="rect">
            <a:avLst/>
          </a:prstGeom>
        </p:spPr>
        <p:txBody>
          <a:bodyPr anchor="b"/>
          <a:lstStyle>
            <a:lvl1pPr algn="l" defTabSz="914400" rtl="0" eaLnBrk="1" latinLnBrk="0" hangingPunct="1">
              <a:lnSpc>
                <a:spcPct val="90000"/>
              </a:lnSpc>
              <a:spcBef>
                <a:spcPct val="0"/>
              </a:spcBef>
              <a:buNone/>
              <a:defRPr lang="zh-CN" sz="3200" kern="1200">
                <a:solidFill>
                  <a:schemeClr val="accent1"/>
                </a:solidFill>
                <a:latin typeface="+mj-lt"/>
                <a:ea typeface="Microsoft YaHei UI" panose="020B0503020204020204" pitchFamily="34" charset="-122"/>
                <a:cs typeface="+mj-cs"/>
              </a:defRPr>
            </a:lvl1pPr>
          </a:lstStyle>
          <a:p>
            <a:r>
              <a:rPr lang="zh-CN" altLang="en-US" dirty="0"/>
              <a:t>编码规范组织形式</a:t>
            </a:r>
          </a:p>
        </p:txBody>
      </p:sp>
      <p:sp>
        <p:nvSpPr>
          <p:cNvPr id="6" name="内容占位符 2"/>
          <p:cNvSpPr txBox="1">
            <a:spLocks/>
          </p:cNvSpPr>
          <p:nvPr/>
        </p:nvSpPr>
        <p:spPr>
          <a:xfrm>
            <a:off x="1295400" y="1828799"/>
            <a:ext cx="4094747" cy="4348163"/>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r>
              <a:rPr lang="en-US" altLang="zh-CN" dirty="0"/>
              <a:t>1 </a:t>
            </a:r>
            <a:r>
              <a:rPr lang="zh-CN" altLang="en-US" dirty="0"/>
              <a:t>文件名称及结构</a:t>
            </a:r>
          </a:p>
          <a:p>
            <a:r>
              <a:rPr lang="en-US" altLang="zh-CN" dirty="0"/>
              <a:t>2 </a:t>
            </a:r>
            <a:r>
              <a:rPr lang="zh-CN" altLang="en-US" dirty="0"/>
              <a:t>程序的版式</a:t>
            </a:r>
          </a:p>
          <a:p>
            <a:r>
              <a:rPr lang="en-US" altLang="zh-CN" dirty="0"/>
              <a:t>3 </a:t>
            </a:r>
            <a:r>
              <a:rPr lang="zh-CN" altLang="en-US" dirty="0"/>
              <a:t>命名规则</a:t>
            </a:r>
          </a:p>
          <a:p>
            <a:r>
              <a:rPr lang="en-US" altLang="zh-CN" dirty="0"/>
              <a:t>4 </a:t>
            </a:r>
            <a:r>
              <a:rPr lang="zh-CN" altLang="en-US" dirty="0"/>
              <a:t>表达式和基本语句</a:t>
            </a:r>
          </a:p>
          <a:p>
            <a:r>
              <a:rPr lang="en-US" altLang="zh-CN" dirty="0"/>
              <a:t>5 </a:t>
            </a:r>
            <a:r>
              <a:rPr lang="zh-CN" altLang="en-US" dirty="0"/>
              <a:t>函数设计</a:t>
            </a:r>
          </a:p>
          <a:p>
            <a:r>
              <a:rPr lang="en-US" altLang="zh-CN" dirty="0"/>
              <a:t>6 </a:t>
            </a:r>
            <a:r>
              <a:rPr lang="zh-CN" altLang="en-US" dirty="0"/>
              <a:t>内存管理</a:t>
            </a:r>
          </a:p>
        </p:txBody>
      </p:sp>
      <p:sp>
        <p:nvSpPr>
          <p:cNvPr id="7" name="内容占位符 2"/>
          <p:cNvSpPr txBox="1">
            <a:spLocks/>
          </p:cNvSpPr>
          <p:nvPr/>
        </p:nvSpPr>
        <p:spPr>
          <a:xfrm>
            <a:off x="6801853" y="3021102"/>
            <a:ext cx="4094747" cy="1963555"/>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r>
              <a:rPr lang="zh-CN" altLang="en-US" dirty="0"/>
              <a:t>规范分类</a:t>
            </a:r>
            <a:endParaRPr lang="en-US" altLang="zh-CN" dirty="0"/>
          </a:p>
          <a:p>
            <a:pPr lvl="1"/>
            <a:r>
              <a:rPr lang="zh-CN" altLang="zh-CN" dirty="0"/>
              <a:t>规则</a:t>
            </a:r>
            <a:r>
              <a:rPr lang="zh-CN" altLang="en-US" dirty="0"/>
              <a:t>，</a:t>
            </a:r>
            <a:r>
              <a:rPr lang="zh-CN" altLang="zh-CN" dirty="0"/>
              <a:t>编程者必须遵守的</a:t>
            </a:r>
            <a:endParaRPr lang="en-US" altLang="zh-CN" dirty="0"/>
          </a:p>
          <a:p>
            <a:pPr lvl="1"/>
            <a:r>
              <a:rPr lang="zh-CN" altLang="en-US" dirty="0"/>
              <a:t>建议，不做强制性要求，但推荐编程者采纳</a:t>
            </a:r>
            <a:endParaRPr lang="en-US" altLang="zh-CN" dirty="0"/>
          </a:p>
        </p:txBody>
      </p:sp>
    </p:spTree>
    <p:extLst>
      <p:ext uri="{BB962C8B-B14F-4D97-AF65-F5344CB8AC3E}">
        <p14:creationId xmlns:p14="http://schemas.microsoft.com/office/powerpoint/2010/main" val="5847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2303"/>
            <a:ext cx="9601200" cy="571348"/>
          </a:xfrm>
        </p:spPr>
        <p:txBody>
          <a:bodyPr/>
          <a:lstStyle/>
          <a:p>
            <a:r>
              <a:rPr lang="zh-CN" altLang="zh-CN" dirty="0"/>
              <a:t>文件名称及结构</a:t>
            </a:r>
            <a:endParaRPr lang="zh-CN" dirty="0"/>
          </a:p>
        </p:txBody>
      </p:sp>
      <p:sp>
        <p:nvSpPr>
          <p:cNvPr id="3" name="内容占位符 2"/>
          <p:cNvSpPr>
            <a:spLocks noGrp="1"/>
          </p:cNvSpPr>
          <p:nvPr>
            <p:ph idx="1"/>
          </p:nvPr>
        </p:nvSpPr>
        <p:spPr>
          <a:xfrm>
            <a:off x="1295400" y="1116530"/>
            <a:ext cx="9601200" cy="750772"/>
          </a:xfrm>
        </p:spPr>
        <p:txBody>
          <a:bodyPr>
            <a:normAutofit/>
          </a:bodyPr>
          <a:lstStyle/>
          <a:p>
            <a:pPr marL="0" indent="0">
              <a:buNone/>
            </a:pPr>
            <a:r>
              <a:rPr lang="zh-CN" altLang="zh-CN" b="1" dirty="0"/>
              <a:t>【规则3</a:t>
            </a:r>
            <a:r>
              <a:rPr lang="en-US" altLang="zh-CN" b="1" dirty="0"/>
              <a:t>-</a:t>
            </a:r>
            <a:r>
              <a:rPr lang="zh-CN" altLang="zh-CN" b="1" dirty="0"/>
              <a:t>1】使用</a:t>
            </a:r>
            <a:r>
              <a:rPr lang="en-US" altLang="zh-CN" b="1" dirty="0" err="1"/>
              <a:t>ifndef</a:t>
            </a:r>
            <a:r>
              <a:rPr lang="en-US" altLang="zh-CN" b="1" dirty="0"/>
              <a:t>/define/</a:t>
            </a:r>
            <a:r>
              <a:rPr lang="en-US" altLang="zh-CN" b="1" dirty="0" err="1"/>
              <a:t>endif</a:t>
            </a:r>
            <a:r>
              <a:rPr lang="zh-CN" altLang="zh-CN" b="1" dirty="0"/>
              <a:t>预处理块防止头文件被重复引用</a:t>
            </a:r>
            <a:endParaRPr lang="en-US" altLang="zh-CN" b="1" dirty="0"/>
          </a:p>
        </p:txBody>
      </p:sp>
      <p:sp>
        <p:nvSpPr>
          <p:cNvPr id="4" name="矩形 3"/>
          <p:cNvSpPr/>
          <p:nvPr/>
        </p:nvSpPr>
        <p:spPr>
          <a:xfrm>
            <a:off x="6368448" y="2136338"/>
            <a:ext cx="4934552" cy="2585323"/>
          </a:xfrm>
          <a:prstGeom prst="rect">
            <a:avLst/>
          </a:prstGeom>
          <a:ln>
            <a:solidFill>
              <a:srgbClr val="00B050"/>
            </a:solidFill>
          </a:ln>
        </p:spPr>
        <p:txBody>
          <a:bodyPr wrap="square">
            <a:spAutoFit/>
          </a:bodyPr>
          <a:lstStyle/>
          <a:p>
            <a:r>
              <a:rPr lang="en-US" altLang="zh-CN" dirty="0"/>
              <a:t>// </a:t>
            </a:r>
            <a:r>
              <a:rPr lang="zh-CN" altLang="zh-CN" dirty="0"/>
              <a:t>版权和版本声明，此处省略</a:t>
            </a:r>
            <a:endParaRPr lang="en-US" altLang="zh-CN" dirty="0"/>
          </a:p>
          <a:p>
            <a:endParaRPr lang="en-US" altLang="zh-CN" dirty="0"/>
          </a:p>
          <a:p>
            <a:r>
              <a:rPr lang="en-US" altLang="zh-CN" dirty="0"/>
              <a:t>#</a:t>
            </a:r>
            <a:r>
              <a:rPr lang="en-US" altLang="zh-CN" dirty="0" err="1"/>
              <a:t>ifndef</a:t>
            </a:r>
            <a:r>
              <a:rPr lang="en-US" altLang="zh-CN" dirty="0"/>
              <a:t>  GRAPHICS_H</a:t>
            </a:r>
          </a:p>
          <a:p>
            <a:r>
              <a:rPr lang="en-US" altLang="zh-CN" dirty="0"/>
              <a:t>#define  GRAPHICS_H</a:t>
            </a:r>
          </a:p>
          <a:p>
            <a:endParaRPr lang="en-US" altLang="zh-CN" dirty="0"/>
          </a:p>
          <a:p>
            <a:r>
              <a:rPr lang="en-US" altLang="zh-CN" dirty="0"/>
              <a:t>#include &lt;</a:t>
            </a:r>
            <a:r>
              <a:rPr lang="en-US" altLang="zh-CN" dirty="0" err="1"/>
              <a:t>math.h</a:t>
            </a:r>
            <a:r>
              <a:rPr lang="en-US" altLang="zh-CN" dirty="0"/>
              <a:t>&gt;	// </a:t>
            </a:r>
            <a:r>
              <a:rPr lang="zh-CN" altLang="zh-CN" dirty="0"/>
              <a:t>引用头文件</a:t>
            </a:r>
            <a:endParaRPr lang="en-US" altLang="zh-CN" dirty="0"/>
          </a:p>
          <a:p>
            <a:r>
              <a:rPr lang="en-US" altLang="zh-CN" dirty="0"/>
              <a:t>…	// </a:t>
            </a:r>
            <a:r>
              <a:rPr lang="zh-CN" altLang="en-US" dirty="0"/>
              <a:t>你的代码</a:t>
            </a:r>
            <a:endParaRPr lang="en-US" altLang="zh-CN" dirty="0"/>
          </a:p>
          <a:p>
            <a:endParaRPr lang="en-US" altLang="zh-CN" dirty="0"/>
          </a:p>
          <a:p>
            <a:r>
              <a:rPr lang="en-US" altLang="zh-CN" dirty="0"/>
              <a:t>#</a:t>
            </a:r>
            <a:r>
              <a:rPr lang="en-US" altLang="zh-CN" dirty="0" err="1"/>
              <a:t>endif</a:t>
            </a:r>
            <a:r>
              <a:rPr lang="en-US" altLang="zh-CN" dirty="0"/>
              <a:t> 	// GRAPHICS_H</a:t>
            </a:r>
            <a:endParaRPr lang="zh-CN" altLang="zh-CN" dirty="0"/>
          </a:p>
        </p:txBody>
      </p:sp>
      <p:sp>
        <p:nvSpPr>
          <p:cNvPr id="6" name="内容占位符 2"/>
          <p:cNvSpPr txBox="1">
            <a:spLocks/>
          </p:cNvSpPr>
          <p:nvPr/>
        </p:nvSpPr>
        <p:spPr>
          <a:xfrm>
            <a:off x="465688" y="3895604"/>
            <a:ext cx="4646665" cy="2940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lvl="1"/>
            <a:r>
              <a:rPr lang="zh-CN" altLang="en-US" dirty="0"/>
              <a:t>解决问题</a:t>
            </a:r>
          </a:p>
          <a:p>
            <a:pPr lvl="2"/>
            <a:r>
              <a:rPr lang="zh-CN" altLang="en-US" dirty="0"/>
              <a:t>避免头文件被直接或间接地多次引用</a:t>
            </a:r>
          </a:p>
          <a:p>
            <a:pPr lvl="2"/>
            <a:r>
              <a:rPr lang="zh-CN" altLang="en-US" dirty="0"/>
              <a:t>避免类型、变量、宏等重复定义或循环引用</a:t>
            </a:r>
            <a:endParaRPr lang="en-US" altLang="zh-CN" dirty="0"/>
          </a:p>
          <a:p>
            <a:pPr lvl="2"/>
            <a:r>
              <a:rPr lang="zh-CN" altLang="en-US" dirty="0"/>
              <a:t>加快编译速度</a:t>
            </a:r>
          </a:p>
          <a:p>
            <a:pPr lvl="1"/>
            <a:r>
              <a:rPr lang="zh-CN" altLang="en-US" dirty="0"/>
              <a:t>代码编写</a:t>
            </a:r>
          </a:p>
          <a:p>
            <a:pPr lvl="2"/>
            <a:r>
              <a:rPr lang="zh-CN" altLang="en-US" dirty="0"/>
              <a:t>使用预处理块，宏名</a:t>
            </a:r>
            <a:r>
              <a:rPr lang="en-US" altLang="zh-CN" dirty="0"/>
              <a:t>&lt;</a:t>
            </a:r>
            <a:r>
              <a:rPr lang="zh-CN" altLang="en-US" dirty="0"/>
              <a:t>文件名</a:t>
            </a:r>
            <a:r>
              <a:rPr lang="en-US" altLang="zh-CN" dirty="0"/>
              <a:t>&gt;_H </a:t>
            </a:r>
            <a:endParaRPr lang="zh-CN" altLang="en-US" dirty="0"/>
          </a:p>
          <a:p>
            <a:pPr lvl="2"/>
            <a:r>
              <a:rPr lang="zh-CN" altLang="en-US" dirty="0"/>
              <a:t>全部采用大写字母</a:t>
            </a:r>
          </a:p>
          <a:p>
            <a:pPr lvl="2"/>
            <a:r>
              <a:rPr lang="en-US" altLang="zh-CN" dirty="0" err="1"/>
              <a:t>endif</a:t>
            </a:r>
            <a:r>
              <a:rPr lang="zh-CN" altLang="en-US" dirty="0"/>
              <a:t>处用注释标明该宏名称</a:t>
            </a:r>
          </a:p>
          <a:p>
            <a:pPr marL="548640" lvl="2" indent="0">
              <a:buFont typeface="Arial" pitchFamily="34" charset="0"/>
              <a:buNone/>
            </a:pPr>
            <a:endParaRPr lang="zh-CN" altLang="en-US" dirty="0"/>
          </a:p>
        </p:txBody>
      </p:sp>
      <p:pic>
        <p:nvPicPr>
          <p:cNvPr id="7" name="图片 6">
            <a:extLst>
              <a:ext uri="{FF2B5EF4-FFF2-40B4-BE49-F238E27FC236}">
                <a16:creationId xmlns:a16="http://schemas.microsoft.com/office/drawing/2014/main" id="{B0397589-63EC-2F79-D72D-4F57F63AD546}"/>
              </a:ext>
            </a:extLst>
          </p:cNvPr>
          <p:cNvPicPr>
            <a:picLocks noChangeAspect="1"/>
          </p:cNvPicPr>
          <p:nvPr/>
        </p:nvPicPr>
        <p:blipFill>
          <a:blip r:embed="rId3"/>
          <a:stretch>
            <a:fillRect/>
          </a:stretch>
        </p:blipFill>
        <p:spPr>
          <a:xfrm>
            <a:off x="1604536" y="1737161"/>
            <a:ext cx="2922411" cy="2135939"/>
          </a:xfrm>
          <a:prstGeom prst="rect">
            <a:avLst/>
          </a:prstGeom>
        </p:spPr>
      </p:pic>
    </p:spTree>
    <p:extLst>
      <p:ext uri="{BB962C8B-B14F-4D97-AF65-F5344CB8AC3E}">
        <p14:creationId xmlns:p14="http://schemas.microsoft.com/office/powerpoint/2010/main" val="405034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42"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2303"/>
            <a:ext cx="9601200" cy="571348"/>
          </a:xfrm>
        </p:spPr>
        <p:txBody>
          <a:bodyPr/>
          <a:lstStyle/>
          <a:p>
            <a:r>
              <a:rPr lang="zh-CN" altLang="zh-CN" dirty="0"/>
              <a:t>文件名称及结构</a:t>
            </a:r>
            <a:endParaRPr lang="zh-CN" dirty="0"/>
          </a:p>
        </p:txBody>
      </p:sp>
      <p:sp>
        <p:nvSpPr>
          <p:cNvPr id="3" name="内容占位符 2"/>
          <p:cNvSpPr>
            <a:spLocks noGrp="1"/>
          </p:cNvSpPr>
          <p:nvPr>
            <p:ph idx="1"/>
          </p:nvPr>
        </p:nvSpPr>
        <p:spPr>
          <a:xfrm>
            <a:off x="1295400" y="1116529"/>
            <a:ext cx="9601200" cy="654519"/>
          </a:xfrm>
        </p:spPr>
        <p:txBody>
          <a:bodyPr>
            <a:normAutofit/>
          </a:bodyPr>
          <a:lstStyle/>
          <a:p>
            <a:pPr marL="0" indent="0">
              <a:buNone/>
            </a:pPr>
            <a:r>
              <a:rPr lang="zh-CN" altLang="zh-CN" b="1" dirty="0"/>
              <a:t>【规则3</a:t>
            </a:r>
            <a:r>
              <a:rPr lang="en-US" altLang="zh-CN" b="1" dirty="0"/>
              <a:t>-</a:t>
            </a:r>
            <a:r>
              <a:rPr lang="zh-CN" altLang="zh-CN" b="1" dirty="0"/>
              <a:t>2】用</a:t>
            </a:r>
            <a:r>
              <a:rPr lang="en-US" altLang="zh-CN" b="1" dirty="0"/>
              <a:t> &lt;&gt; </a:t>
            </a:r>
            <a:r>
              <a:rPr lang="zh-CN" altLang="zh-CN" b="1" dirty="0"/>
              <a:t>格式引用依赖库的头文件，用</a:t>
            </a:r>
            <a:r>
              <a:rPr lang="en-US" altLang="zh-CN" b="1" dirty="0"/>
              <a:t> "" </a:t>
            </a:r>
            <a:r>
              <a:rPr lang="zh-CN" altLang="zh-CN" b="1" dirty="0"/>
              <a:t>格式引用自定义头文件</a:t>
            </a:r>
            <a:endParaRPr lang="en-US" altLang="zh-CN" b="1" dirty="0"/>
          </a:p>
        </p:txBody>
      </p:sp>
      <p:sp>
        <p:nvSpPr>
          <p:cNvPr id="4" name="矩形 3"/>
          <p:cNvSpPr/>
          <p:nvPr/>
        </p:nvSpPr>
        <p:spPr>
          <a:xfrm>
            <a:off x="5804034" y="3987611"/>
            <a:ext cx="5092566" cy="1477328"/>
          </a:xfrm>
          <a:prstGeom prst="rect">
            <a:avLst/>
          </a:prstGeom>
          <a:ln>
            <a:solidFill>
              <a:srgbClr val="00B050"/>
            </a:solidFill>
          </a:ln>
        </p:spPr>
        <p:txBody>
          <a:bodyPr wrap="square">
            <a:spAutoFit/>
          </a:bodyPr>
          <a:lstStyle/>
          <a:p>
            <a:r>
              <a:rPr lang="en-US" altLang="zh-CN" dirty="0"/>
              <a:t>#include &lt;</a:t>
            </a:r>
            <a:r>
              <a:rPr lang="en-US" altLang="zh-CN" dirty="0" err="1"/>
              <a:t>math.h</a:t>
            </a:r>
            <a:r>
              <a:rPr lang="en-US" altLang="zh-CN" dirty="0"/>
              <a:t>&gt;	// </a:t>
            </a:r>
            <a:r>
              <a:rPr lang="zh-CN" altLang="zh-CN" dirty="0"/>
              <a:t>引用系统头文件</a:t>
            </a:r>
          </a:p>
          <a:p>
            <a:r>
              <a:rPr lang="en-US" altLang="zh-CN" dirty="0"/>
              <a:t>…</a:t>
            </a:r>
            <a:endParaRPr lang="zh-CN" altLang="zh-CN" dirty="0"/>
          </a:p>
          <a:p>
            <a:r>
              <a:rPr lang="en-US" altLang="zh-CN" dirty="0"/>
              <a:t>#include “</a:t>
            </a:r>
            <a:r>
              <a:rPr lang="en-US" altLang="zh-CN" dirty="0" err="1"/>
              <a:t>myheader.h</a:t>
            </a:r>
            <a:r>
              <a:rPr lang="en-US" altLang="zh-CN" dirty="0"/>
              <a:t>” 	// </a:t>
            </a:r>
            <a:r>
              <a:rPr lang="zh-CN" altLang="zh-CN" dirty="0"/>
              <a:t>引用自定义头文件</a:t>
            </a:r>
          </a:p>
          <a:p>
            <a:r>
              <a:rPr lang="en-US" altLang="zh-CN" dirty="0"/>
              <a:t>…</a:t>
            </a:r>
          </a:p>
          <a:p>
            <a:r>
              <a:rPr lang="en-US" altLang="zh-CN" kern="7200" dirty="0">
                <a:latin typeface="Times New Roman" panose="02020603050405020304" pitchFamily="18" charset="0"/>
                <a:ea typeface="宋体" panose="02010600030101010101" pitchFamily="2" charset="-122"/>
                <a:cs typeface="Times New Roman" panose="02020603050405020304" pitchFamily="18" charset="0"/>
              </a:rPr>
              <a:t>…	// </a:t>
            </a:r>
            <a:r>
              <a:rPr lang="zh-CN" altLang="en-US" kern="7200" dirty="0">
                <a:latin typeface="Times New Roman" panose="02020603050405020304" pitchFamily="18" charset="0"/>
                <a:ea typeface="宋体" panose="02010600030101010101" pitchFamily="2" charset="-122"/>
                <a:cs typeface="Times New Roman" panose="02020603050405020304" pitchFamily="18" charset="0"/>
              </a:rPr>
              <a:t>你的代码</a:t>
            </a:r>
            <a:endParaRPr lang="en-US" altLang="zh-CN" kern="7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内容占位符 2"/>
          <p:cNvSpPr txBox="1">
            <a:spLocks/>
          </p:cNvSpPr>
          <p:nvPr/>
        </p:nvSpPr>
        <p:spPr>
          <a:xfrm>
            <a:off x="1295400" y="2045331"/>
            <a:ext cx="4268002" cy="4181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lvl="1"/>
            <a:r>
              <a:rPr lang="zh-CN" altLang="en-US" dirty="0"/>
              <a:t>解决问题</a:t>
            </a:r>
          </a:p>
          <a:p>
            <a:pPr lvl="2"/>
            <a:r>
              <a:rPr lang="zh-CN" altLang="en-US" dirty="0"/>
              <a:t>便于识别自定义文件</a:t>
            </a:r>
            <a:endParaRPr lang="en-US" altLang="zh-CN" dirty="0"/>
          </a:p>
          <a:p>
            <a:pPr lvl="2"/>
            <a:r>
              <a:rPr lang="zh-CN" altLang="en-US" dirty="0"/>
              <a:t>加快编译速度</a:t>
            </a:r>
            <a:endParaRPr lang="en-US" altLang="zh-CN" dirty="0"/>
          </a:p>
          <a:p>
            <a:pPr lvl="1"/>
            <a:r>
              <a:rPr lang="zh-CN" altLang="en-US" dirty="0"/>
              <a:t>系统头文件</a:t>
            </a:r>
            <a:endParaRPr lang="en-US" altLang="zh-CN" dirty="0"/>
          </a:p>
          <a:p>
            <a:pPr lvl="2"/>
            <a:r>
              <a:rPr lang="zh-CN" altLang="zh-CN" dirty="0"/>
              <a:t>标准库的头文件</a:t>
            </a:r>
            <a:endParaRPr lang="en-US" altLang="zh-CN" dirty="0"/>
          </a:p>
          <a:p>
            <a:pPr lvl="2"/>
            <a:r>
              <a:rPr lang="zh-CN" altLang="zh-CN" dirty="0"/>
              <a:t>开发工具提供库的头文件</a:t>
            </a:r>
            <a:endParaRPr lang="en-US" altLang="zh-CN" dirty="0"/>
          </a:p>
          <a:p>
            <a:pPr lvl="2"/>
            <a:r>
              <a:rPr lang="zh-CN" altLang="zh-CN" dirty="0"/>
              <a:t>第三方提供库的头文件</a:t>
            </a:r>
            <a:endParaRPr lang="en-US" altLang="zh-CN" dirty="0"/>
          </a:p>
          <a:p>
            <a:pPr lvl="1"/>
            <a:r>
              <a:rPr lang="zh-CN" altLang="en-US" dirty="0"/>
              <a:t>自定义头文件</a:t>
            </a:r>
            <a:endParaRPr lang="en-US" altLang="zh-CN" dirty="0"/>
          </a:p>
          <a:p>
            <a:pPr lvl="2"/>
            <a:r>
              <a:rPr lang="zh-CN" altLang="zh-CN" dirty="0"/>
              <a:t>公司内基础库的头文件</a:t>
            </a:r>
            <a:endParaRPr lang="en-US" altLang="zh-CN" dirty="0"/>
          </a:p>
          <a:p>
            <a:pPr lvl="2"/>
            <a:r>
              <a:rPr lang="zh-CN" altLang="zh-CN" dirty="0"/>
              <a:t>项目自身产生的头文件</a:t>
            </a:r>
            <a:endParaRPr lang="zh-CN" altLang="en-US" dirty="0"/>
          </a:p>
        </p:txBody>
      </p:sp>
    </p:spTree>
    <p:extLst>
      <p:ext uri="{BB962C8B-B14F-4D97-AF65-F5344CB8AC3E}">
        <p14:creationId xmlns:p14="http://schemas.microsoft.com/office/powerpoint/2010/main" val="57346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2303"/>
            <a:ext cx="9601200" cy="571348"/>
          </a:xfrm>
        </p:spPr>
        <p:txBody>
          <a:bodyPr/>
          <a:lstStyle/>
          <a:p>
            <a:r>
              <a:rPr lang="zh-CN" altLang="zh-CN" dirty="0"/>
              <a:t>程序的版式</a:t>
            </a:r>
            <a:endParaRPr lang="zh-CN" dirty="0"/>
          </a:p>
        </p:txBody>
      </p:sp>
      <p:sp>
        <p:nvSpPr>
          <p:cNvPr id="3" name="内容占位符 2"/>
          <p:cNvSpPr>
            <a:spLocks noGrp="1"/>
          </p:cNvSpPr>
          <p:nvPr>
            <p:ph idx="1"/>
          </p:nvPr>
        </p:nvSpPr>
        <p:spPr>
          <a:xfrm>
            <a:off x="1295400" y="1116529"/>
            <a:ext cx="9601200" cy="654519"/>
          </a:xfrm>
        </p:spPr>
        <p:txBody>
          <a:bodyPr>
            <a:normAutofit/>
          </a:bodyPr>
          <a:lstStyle/>
          <a:p>
            <a:pPr marL="0" indent="0">
              <a:buNone/>
            </a:pPr>
            <a:r>
              <a:rPr lang="en-US" altLang="zh-CN" b="1" dirty="0"/>
              <a:t>【</a:t>
            </a:r>
            <a:r>
              <a:rPr lang="zh-CN" altLang="en-US" b="1" dirty="0"/>
              <a:t>规则</a:t>
            </a:r>
            <a:r>
              <a:rPr lang="en-US" altLang="zh-CN" b="1" dirty="0"/>
              <a:t>4-1】</a:t>
            </a:r>
            <a:r>
              <a:rPr lang="zh-CN" altLang="en-US" b="1" dirty="0"/>
              <a:t>程序块要采用缩进风格编写，缩进采用</a:t>
            </a:r>
            <a:r>
              <a:rPr lang="en-US" altLang="zh-CN" b="1" dirty="0"/>
              <a:t>Tab</a:t>
            </a:r>
            <a:r>
              <a:rPr lang="zh-CN" altLang="en-US" b="1" dirty="0"/>
              <a:t>符，其长度为 </a:t>
            </a:r>
            <a:r>
              <a:rPr lang="en-US" altLang="zh-CN" b="1" dirty="0"/>
              <a:t>4 </a:t>
            </a:r>
            <a:r>
              <a:rPr lang="zh-CN" altLang="en-US" b="1" dirty="0"/>
              <a:t>个空格</a:t>
            </a:r>
            <a:endParaRPr lang="en-US" altLang="zh-CN" b="1" dirty="0"/>
          </a:p>
        </p:txBody>
      </p:sp>
      <p:sp>
        <p:nvSpPr>
          <p:cNvPr id="6" name="内容占位符 2"/>
          <p:cNvSpPr txBox="1">
            <a:spLocks/>
          </p:cNvSpPr>
          <p:nvPr/>
        </p:nvSpPr>
        <p:spPr>
          <a:xfrm>
            <a:off x="1295400" y="2045331"/>
            <a:ext cx="4508634" cy="4181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lvl="1"/>
            <a:r>
              <a:rPr lang="zh-CN" altLang="en-US" dirty="0"/>
              <a:t>解决问题</a:t>
            </a:r>
          </a:p>
          <a:p>
            <a:pPr lvl="2"/>
            <a:r>
              <a:rPr lang="zh-CN" altLang="en-US" dirty="0"/>
              <a:t>可改进代码易读性</a:t>
            </a:r>
            <a:endParaRPr lang="en-US" altLang="zh-CN" dirty="0"/>
          </a:p>
          <a:p>
            <a:pPr lvl="2"/>
            <a:r>
              <a:rPr lang="zh-CN" altLang="en-US" dirty="0"/>
              <a:t>避免使用</a:t>
            </a:r>
            <a:r>
              <a:rPr lang="zh-CN" altLang="zh-CN" dirty="0"/>
              <a:t>空格</a:t>
            </a:r>
            <a:r>
              <a:rPr lang="zh-CN" altLang="en-US" dirty="0"/>
              <a:t>造成缩进</a:t>
            </a:r>
            <a:r>
              <a:rPr lang="zh-CN" altLang="zh-CN" dirty="0"/>
              <a:t>或多或缺的问题</a:t>
            </a:r>
            <a:endParaRPr lang="zh-CN" altLang="en-US" dirty="0"/>
          </a:p>
        </p:txBody>
      </p:sp>
    </p:spTree>
    <p:extLst>
      <p:ext uri="{BB962C8B-B14F-4D97-AF65-F5344CB8AC3E}">
        <p14:creationId xmlns:p14="http://schemas.microsoft.com/office/powerpoint/2010/main" val="78340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2303"/>
            <a:ext cx="9601200" cy="571348"/>
          </a:xfrm>
        </p:spPr>
        <p:txBody>
          <a:bodyPr/>
          <a:lstStyle/>
          <a:p>
            <a:r>
              <a:rPr lang="zh-CN" altLang="zh-CN" dirty="0"/>
              <a:t>程序的版式</a:t>
            </a:r>
            <a:endParaRPr lang="zh-CN" dirty="0"/>
          </a:p>
        </p:txBody>
      </p:sp>
      <p:sp>
        <p:nvSpPr>
          <p:cNvPr id="3" name="内容占位符 2"/>
          <p:cNvSpPr>
            <a:spLocks noGrp="1"/>
          </p:cNvSpPr>
          <p:nvPr>
            <p:ph idx="1"/>
          </p:nvPr>
        </p:nvSpPr>
        <p:spPr>
          <a:xfrm>
            <a:off x="1295400" y="1116529"/>
            <a:ext cx="9601200" cy="654519"/>
          </a:xfrm>
        </p:spPr>
        <p:txBody>
          <a:bodyPr>
            <a:normAutofit/>
          </a:bodyPr>
          <a:lstStyle/>
          <a:p>
            <a:pPr marL="0" indent="0">
              <a:buNone/>
            </a:pPr>
            <a:r>
              <a:rPr lang="zh-CN" altLang="zh-CN" b="1" dirty="0"/>
              <a:t>【规则4</a:t>
            </a:r>
            <a:r>
              <a:rPr lang="en-US" altLang="zh-CN" b="1" dirty="0"/>
              <a:t>-</a:t>
            </a:r>
            <a:r>
              <a:rPr lang="zh-CN" altLang="zh-CN" b="1" dirty="0"/>
              <a:t>2】二元操作符前后应加空格，一元操作符与被操作数之间不加空格</a:t>
            </a:r>
            <a:endParaRPr lang="en-US" altLang="zh-CN" b="1" dirty="0"/>
          </a:p>
        </p:txBody>
      </p:sp>
      <p:sp>
        <p:nvSpPr>
          <p:cNvPr id="6" name="内容占位符 2"/>
          <p:cNvSpPr txBox="1">
            <a:spLocks/>
          </p:cNvSpPr>
          <p:nvPr/>
        </p:nvSpPr>
        <p:spPr>
          <a:xfrm>
            <a:off x="1295400" y="2045331"/>
            <a:ext cx="4075497" cy="4181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lang="zh-CN" sz="2000" kern="1200">
                <a:solidFill>
                  <a:schemeClr val="tx1"/>
                </a:solidFill>
                <a:latin typeface="+mn-lt"/>
                <a:ea typeface="Microsoft YaHei UI" panose="020B0503020204020204" pitchFamily="34" charset="-122"/>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lang="zh-CN" sz="1800" kern="1200">
                <a:solidFill>
                  <a:schemeClr val="tx1"/>
                </a:solidFill>
                <a:latin typeface="+mn-lt"/>
                <a:ea typeface="Microsoft YaHei UI" panose="020B0503020204020204" pitchFamily="34" charset="-122"/>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lang="zh-CN" sz="1600" kern="1200">
                <a:solidFill>
                  <a:schemeClr val="tx1"/>
                </a:solidFill>
                <a:latin typeface="+mn-lt"/>
                <a:ea typeface="Microsoft YaHei UI" panose="020B0503020204020204" pitchFamily="34" charset="-122"/>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icrosoft YaHei UI" panose="020B0503020204020204" pitchFamily="34" charset="-122"/>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lang="zh-CN" sz="1400" kern="1200">
                <a:solidFill>
                  <a:schemeClr val="tx1"/>
                </a:solidFill>
                <a:latin typeface="+mn-lt"/>
                <a:ea typeface="+mn-ea"/>
                <a:cs typeface="+mn-cs"/>
              </a:defRPr>
            </a:lvl9pPr>
          </a:lstStyle>
          <a:p>
            <a:pPr lvl="1"/>
            <a:r>
              <a:rPr lang="zh-CN" altLang="en-US" dirty="0"/>
              <a:t>二元操作符</a:t>
            </a:r>
          </a:p>
          <a:p>
            <a:pPr lvl="2"/>
            <a:r>
              <a:rPr lang="zh-CN" altLang="en-US" dirty="0"/>
              <a:t>赋值操作符，如“</a:t>
            </a:r>
            <a:r>
              <a:rPr lang="en-US" altLang="zh-CN" dirty="0"/>
              <a:t>=”</a:t>
            </a:r>
            <a:r>
              <a:rPr lang="zh-CN" altLang="en-US" dirty="0"/>
              <a:t>、 “</a:t>
            </a:r>
            <a:r>
              <a:rPr lang="en-US" altLang="zh-CN" dirty="0"/>
              <a:t>+=”</a:t>
            </a:r>
          </a:p>
          <a:p>
            <a:pPr lvl="2"/>
            <a:r>
              <a:rPr lang="zh-CN" altLang="en-US" dirty="0"/>
              <a:t>比较操作符，如 </a:t>
            </a:r>
            <a:r>
              <a:rPr lang="en-US" altLang="zh-CN" dirty="0"/>
              <a:t>“&gt;=”</a:t>
            </a:r>
            <a:r>
              <a:rPr lang="zh-CN" altLang="en-US" dirty="0"/>
              <a:t>、“</a:t>
            </a:r>
            <a:r>
              <a:rPr lang="en-US" altLang="zh-CN" dirty="0"/>
              <a:t>&lt;=”</a:t>
            </a:r>
          </a:p>
          <a:p>
            <a:pPr lvl="2"/>
            <a:r>
              <a:rPr lang="zh-CN" altLang="en-US" dirty="0"/>
              <a:t>算术操作符，如 “</a:t>
            </a:r>
            <a:r>
              <a:rPr lang="en-US" altLang="zh-CN" dirty="0"/>
              <a:t>+”</a:t>
            </a:r>
            <a:r>
              <a:rPr lang="zh-CN" altLang="en-US" dirty="0"/>
              <a:t>、“*”、“</a:t>
            </a:r>
            <a:r>
              <a:rPr lang="en-US" altLang="zh-CN" dirty="0"/>
              <a:t>%”</a:t>
            </a:r>
          </a:p>
          <a:p>
            <a:pPr lvl="2"/>
            <a:r>
              <a:rPr lang="zh-CN" altLang="en-US" dirty="0"/>
              <a:t>逻辑操作符，如 “</a:t>
            </a:r>
            <a:r>
              <a:rPr lang="en-US" altLang="zh-CN" dirty="0"/>
              <a:t>&amp;&amp;”</a:t>
            </a:r>
            <a:r>
              <a:rPr lang="zh-CN" altLang="en-US" dirty="0"/>
              <a:t>、“</a:t>
            </a:r>
            <a:r>
              <a:rPr lang="en-US" altLang="zh-CN" dirty="0"/>
              <a:t>||”</a:t>
            </a:r>
          </a:p>
          <a:p>
            <a:pPr lvl="2"/>
            <a:r>
              <a:rPr lang="zh-CN" altLang="en-US" dirty="0"/>
              <a:t>位域操作符、如“</a:t>
            </a:r>
            <a:r>
              <a:rPr lang="en-US" altLang="zh-CN" dirty="0"/>
              <a:t>&lt;&lt;”</a:t>
            </a:r>
            <a:r>
              <a:rPr lang="zh-CN" altLang="en-US" dirty="0"/>
              <a:t>、</a:t>
            </a:r>
            <a:r>
              <a:rPr lang="en-US" altLang="zh-CN" dirty="0"/>
              <a:t>“^”</a:t>
            </a:r>
          </a:p>
          <a:p>
            <a:pPr lvl="1"/>
            <a:r>
              <a:rPr lang="zh-CN" altLang="en-US" dirty="0"/>
              <a:t>一元操作符</a:t>
            </a:r>
            <a:endParaRPr lang="en-US" altLang="zh-CN" dirty="0"/>
          </a:p>
          <a:p>
            <a:pPr lvl="2"/>
            <a:r>
              <a:rPr lang="zh-CN" altLang="en-US" dirty="0"/>
              <a:t>如“</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&amp;”</a:t>
            </a:r>
            <a:r>
              <a:rPr lang="zh-CN" altLang="en-US" dirty="0"/>
              <a:t>（地址运算符）</a:t>
            </a:r>
          </a:p>
        </p:txBody>
      </p:sp>
      <p:graphicFrame>
        <p:nvGraphicFramePr>
          <p:cNvPr id="5" name="表格 4"/>
          <p:cNvGraphicFramePr>
            <a:graphicFrameLocks noGrp="1"/>
          </p:cNvGraphicFramePr>
          <p:nvPr>
            <p:extLst>
              <p:ext uri="{D42A27DB-BD31-4B8C-83A1-F6EECF244321}">
                <p14:modId xmlns:p14="http://schemas.microsoft.com/office/powerpoint/2010/main" val="3310939114"/>
              </p:ext>
            </p:extLst>
          </p:nvPr>
        </p:nvGraphicFramePr>
        <p:xfrm>
          <a:off x="5786389" y="3214838"/>
          <a:ext cx="5110211" cy="3011586"/>
        </p:xfrm>
        <a:graphic>
          <a:graphicData uri="http://schemas.openxmlformats.org/drawingml/2006/table">
            <a:tbl>
              <a:tblPr>
                <a:tableStyleId>{BC89EF96-8CEA-46FF-86C4-4CE0E7609802}</a:tableStyleId>
              </a:tblPr>
              <a:tblGrid>
                <a:gridCol w="5110211">
                  <a:extLst>
                    <a:ext uri="{9D8B030D-6E8A-4147-A177-3AD203B41FA5}">
                      <a16:colId xmlns:a16="http://schemas.microsoft.com/office/drawing/2014/main" val="3253001190"/>
                    </a:ext>
                  </a:extLst>
                </a:gridCol>
              </a:tblGrid>
              <a:tr h="1095122">
                <a:tc>
                  <a:txBody>
                    <a:bodyPr/>
                    <a:lstStyle/>
                    <a:p>
                      <a:pPr algn="just">
                        <a:spcAft>
                          <a:spcPts val="0"/>
                        </a:spcAft>
                        <a:tabLst>
                          <a:tab pos="2606675" algn="l"/>
                        </a:tabLst>
                      </a:pPr>
                      <a:r>
                        <a:rPr lang="en-US" sz="1600" kern="7200" dirty="0">
                          <a:effectLst/>
                        </a:rPr>
                        <a:t>if (year &gt;= 2000) 	// </a:t>
                      </a:r>
                      <a:r>
                        <a:rPr lang="zh-CN" sz="1600" kern="7200" dirty="0">
                          <a:effectLst/>
                        </a:rPr>
                        <a:t>良好的风格</a:t>
                      </a:r>
                    </a:p>
                    <a:p>
                      <a:pPr algn="just">
                        <a:spcAft>
                          <a:spcPts val="0"/>
                        </a:spcAft>
                        <a:tabLst>
                          <a:tab pos="2606675" algn="l"/>
                        </a:tabLst>
                      </a:pPr>
                      <a:r>
                        <a:rPr lang="en-US" sz="1600" kern="7200" dirty="0">
                          <a:effectLst/>
                        </a:rPr>
                        <a:t>if(year&gt;=2000) 	// </a:t>
                      </a:r>
                      <a:r>
                        <a:rPr lang="zh-CN" sz="1600" kern="7200" dirty="0">
                          <a:effectLst/>
                        </a:rPr>
                        <a:t>不良的风格</a:t>
                      </a:r>
                    </a:p>
                    <a:p>
                      <a:pPr algn="just">
                        <a:spcAft>
                          <a:spcPts val="0"/>
                        </a:spcAft>
                        <a:tabLst>
                          <a:tab pos="2606675" algn="l"/>
                        </a:tabLst>
                      </a:pPr>
                      <a:r>
                        <a:rPr lang="en-US" sz="1600" kern="7200" dirty="0">
                          <a:effectLst/>
                        </a:rPr>
                        <a:t>if ((a&gt;=b) &amp;&amp; (c&lt;=d)) 	// </a:t>
                      </a:r>
                      <a:r>
                        <a:rPr lang="zh-CN" sz="1600" kern="7200" dirty="0">
                          <a:effectLst/>
                        </a:rPr>
                        <a:t>良好的风格</a:t>
                      </a:r>
                      <a:r>
                        <a:rPr lang="en-US" sz="1600" kern="7200" dirty="0">
                          <a:effectLst/>
                        </a:rPr>
                        <a:t>(</a:t>
                      </a:r>
                      <a:r>
                        <a:rPr lang="zh-CN" sz="1600" kern="7200" dirty="0">
                          <a:effectLst/>
                        </a:rPr>
                        <a:t>紧凑格式</a:t>
                      </a:r>
                      <a:r>
                        <a:rPr lang="en-US" sz="1600" kern="7200" dirty="0">
                          <a:effectLst/>
                        </a:rPr>
                        <a:t>)</a:t>
                      </a:r>
                      <a:endParaRPr lang="zh-CN" sz="1600" kern="7200" dirty="0">
                        <a:effectLst/>
                      </a:endParaRPr>
                    </a:p>
                    <a:p>
                      <a:pPr algn="just">
                        <a:spcAft>
                          <a:spcPts val="0"/>
                        </a:spcAft>
                        <a:tabLst>
                          <a:tab pos="2606675" algn="l"/>
                        </a:tabLst>
                      </a:pPr>
                      <a:r>
                        <a:rPr lang="en-US" sz="1600" kern="7200" dirty="0">
                          <a:effectLst/>
                        </a:rPr>
                        <a:t>if(a&gt;=b&amp;&amp;c&lt;=d) 	// </a:t>
                      </a:r>
                      <a:r>
                        <a:rPr lang="zh-CN" sz="1600" kern="7200" dirty="0">
                          <a:effectLst/>
                        </a:rPr>
                        <a:t>不良的风格</a:t>
                      </a:r>
                      <a:endParaRPr lang="zh-CN" sz="1600" kern="7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58663902"/>
                  </a:ext>
                </a:extLst>
              </a:tr>
              <a:tr h="1095122">
                <a:tc>
                  <a:txBody>
                    <a:bodyPr/>
                    <a:lstStyle/>
                    <a:p>
                      <a:pPr algn="just">
                        <a:spcAft>
                          <a:spcPts val="0"/>
                        </a:spcAft>
                        <a:tabLst>
                          <a:tab pos="2606675" algn="l"/>
                        </a:tabLst>
                      </a:pPr>
                      <a:r>
                        <a:rPr lang="en-US" sz="1600" kern="7200" dirty="0">
                          <a:effectLst/>
                        </a:rPr>
                        <a:t>for (</a:t>
                      </a:r>
                      <a:r>
                        <a:rPr lang="en-US" sz="1600" kern="7200" dirty="0" err="1">
                          <a:effectLst/>
                        </a:rPr>
                        <a:t>i</a:t>
                      </a:r>
                      <a:r>
                        <a:rPr lang="en-US" sz="1600" kern="7200" dirty="0">
                          <a:effectLst/>
                        </a:rPr>
                        <a:t> = 0; </a:t>
                      </a:r>
                      <a:r>
                        <a:rPr lang="en-US" sz="1600" kern="7200" dirty="0" err="1">
                          <a:effectLst/>
                        </a:rPr>
                        <a:t>i</a:t>
                      </a:r>
                      <a:r>
                        <a:rPr lang="en-US" sz="1600" kern="7200" dirty="0">
                          <a:effectLst/>
                        </a:rPr>
                        <a:t> &lt; 10; </a:t>
                      </a:r>
                      <a:r>
                        <a:rPr lang="en-US" sz="1600" kern="7200" dirty="0" err="1">
                          <a:effectLst/>
                        </a:rPr>
                        <a:t>i</a:t>
                      </a:r>
                      <a:r>
                        <a:rPr lang="en-US" sz="1600" kern="7200" dirty="0">
                          <a:effectLst/>
                        </a:rPr>
                        <a:t>++)	// </a:t>
                      </a:r>
                      <a:r>
                        <a:rPr lang="zh-CN" sz="1600" kern="7200" dirty="0">
                          <a:effectLst/>
                        </a:rPr>
                        <a:t>良好的风格</a:t>
                      </a:r>
                    </a:p>
                    <a:p>
                      <a:pPr algn="just">
                        <a:spcAft>
                          <a:spcPts val="0"/>
                        </a:spcAft>
                        <a:tabLst>
                          <a:tab pos="2606675" algn="l"/>
                        </a:tabLst>
                      </a:pPr>
                      <a:r>
                        <a:rPr lang="en-US" sz="1600" kern="7200" dirty="0">
                          <a:effectLst/>
                        </a:rPr>
                        <a:t>for (</a:t>
                      </a:r>
                      <a:r>
                        <a:rPr lang="en-US" sz="1600" kern="7200" dirty="0" err="1">
                          <a:effectLst/>
                        </a:rPr>
                        <a:t>i</a:t>
                      </a:r>
                      <a:r>
                        <a:rPr lang="en-US" sz="1600" kern="7200" dirty="0">
                          <a:effectLst/>
                        </a:rPr>
                        <a:t>=0; </a:t>
                      </a:r>
                      <a:r>
                        <a:rPr lang="en-US" sz="1600" kern="7200" dirty="0" err="1">
                          <a:effectLst/>
                        </a:rPr>
                        <a:t>i</a:t>
                      </a:r>
                      <a:r>
                        <a:rPr lang="en-US" sz="1600" kern="7200" dirty="0">
                          <a:effectLst/>
                        </a:rPr>
                        <a:t>&lt;10; </a:t>
                      </a:r>
                      <a:r>
                        <a:rPr lang="en-US" sz="1600" kern="7200" dirty="0" err="1">
                          <a:effectLst/>
                        </a:rPr>
                        <a:t>i</a:t>
                      </a:r>
                      <a:r>
                        <a:rPr lang="en-US" sz="1600" kern="7200" dirty="0">
                          <a:effectLst/>
                        </a:rPr>
                        <a:t>++)	// </a:t>
                      </a:r>
                      <a:r>
                        <a:rPr lang="zh-CN" sz="1600" kern="7200" dirty="0">
                          <a:effectLst/>
                        </a:rPr>
                        <a:t>良好的风格</a:t>
                      </a:r>
                      <a:r>
                        <a:rPr lang="en-US" sz="1600" kern="7200" dirty="0">
                          <a:effectLst/>
                        </a:rPr>
                        <a:t>(</a:t>
                      </a:r>
                      <a:r>
                        <a:rPr lang="zh-CN" sz="1600" kern="7200" dirty="0">
                          <a:effectLst/>
                        </a:rPr>
                        <a:t>紧凑格式</a:t>
                      </a:r>
                      <a:r>
                        <a:rPr lang="en-US" sz="1600" kern="7200" dirty="0">
                          <a:effectLst/>
                        </a:rPr>
                        <a:t>)</a:t>
                      </a:r>
                      <a:endParaRPr lang="zh-CN" sz="1600" kern="7200" dirty="0">
                        <a:effectLst/>
                      </a:endParaRPr>
                    </a:p>
                    <a:p>
                      <a:pPr algn="just">
                        <a:spcAft>
                          <a:spcPts val="0"/>
                        </a:spcAft>
                        <a:tabLst>
                          <a:tab pos="2606675" algn="l"/>
                        </a:tabLst>
                      </a:pPr>
                      <a:r>
                        <a:rPr lang="en-US" sz="1600" kern="7200" dirty="0">
                          <a:effectLst/>
                        </a:rPr>
                        <a:t>for(</a:t>
                      </a:r>
                      <a:r>
                        <a:rPr lang="en-US" sz="1600" kern="7200" dirty="0" err="1">
                          <a:effectLst/>
                        </a:rPr>
                        <a:t>i</a:t>
                      </a:r>
                      <a:r>
                        <a:rPr lang="en-US" sz="1600" kern="7200" dirty="0">
                          <a:effectLst/>
                        </a:rPr>
                        <a:t>=0;i&lt;10;i++)	// </a:t>
                      </a:r>
                      <a:r>
                        <a:rPr lang="zh-CN" sz="1600" kern="7200" dirty="0">
                          <a:effectLst/>
                        </a:rPr>
                        <a:t>不良的风格</a:t>
                      </a:r>
                    </a:p>
                    <a:p>
                      <a:pPr algn="just">
                        <a:spcAft>
                          <a:spcPts val="0"/>
                        </a:spcAft>
                        <a:tabLst>
                          <a:tab pos="2606675" algn="l"/>
                        </a:tabLst>
                      </a:pPr>
                      <a:r>
                        <a:rPr lang="en-US" sz="1600" kern="7200" dirty="0">
                          <a:effectLst/>
                        </a:rPr>
                        <a:t>for ( </a:t>
                      </a:r>
                      <a:r>
                        <a:rPr lang="en-US" sz="1600" kern="7200" dirty="0" err="1">
                          <a:effectLst/>
                        </a:rPr>
                        <a:t>i</a:t>
                      </a:r>
                      <a:r>
                        <a:rPr lang="en-US" sz="1600" kern="7200" dirty="0">
                          <a:effectLst/>
                        </a:rPr>
                        <a:t> = 0 ; </a:t>
                      </a:r>
                      <a:r>
                        <a:rPr lang="en-US" sz="1600" kern="7200" dirty="0" err="1">
                          <a:effectLst/>
                        </a:rPr>
                        <a:t>i</a:t>
                      </a:r>
                      <a:r>
                        <a:rPr lang="en-US" sz="1600" kern="7200" dirty="0">
                          <a:effectLst/>
                        </a:rPr>
                        <a:t> &lt; 10 ; </a:t>
                      </a:r>
                      <a:r>
                        <a:rPr lang="en-US" sz="1600" kern="7200" dirty="0" err="1">
                          <a:effectLst/>
                        </a:rPr>
                        <a:t>i</a:t>
                      </a:r>
                      <a:r>
                        <a:rPr lang="en-US" sz="1600" kern="7200" dirty="0">
                          <a:effectLst/>
                        </a:rPr>
                        <a:t> ++ ) 	// </a:t>
                      </a:r>
                      <a:r>
                        <a:rPr lang="zh-CN" sz="1600" kern="7200" dirty="0">
                          <a:effectLst/>
                        </a:rPr>
                        <a:t>过多的空格</a:t>
                      </a:r>
                      <a:endParaRPr lang="zh-CN" sz="1600" kern="7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642571"/>
                  </a:ext>
                </a:extLst>
              </a:tr>
              <a:tr h="821342">
                <a:tc>
                  <a:txBody>
                    <a:bodyPr/>
                    <a:lstStyle/>
                    <a:p>
                      <a:pPr algn="just">
                        <a:spcAft>
                          <a:spcPts val="0"/>
                        </a:spcAft>
                        <a:tabLst>
                          <a:tab pos="2606675" algn="l"/>
                        </a:tabLst>
                      </a:pPr>
                      <a:r>
                        <a:rPr lang="en-US" sz="1600" kern="7200" dirty="0">
                          <a:effectLst/>
                        </a:rPr>
                        <a:t>x = a &lt; b ? a : b; 	// </a:t>
                      </a:r>
                      <a:r>
                        <a:rPr lang="zh-CN" sz="1600" kern="7200" dirty="0">
                          <a:effectLst/>
                        </a:rPr>
                        <a:t>良好的风格</a:t>
                      </a:r>
                    </a:p>
                    <a:p>
                      <a:pPr algn="just">
                        <a:spcAft>
                          <a:spcPts val="0"/>
                        </a:spcAft>
                        <a:tabLst>
                          <a:tab pos="2606675" algn="l"/>
                        </a:tabLst>
                      </a:pPr>
                      <a:r>
                        <a:rPr lang="en-US" sz="1600" kern="7200" dirty="0">
                          <a:effectLst/>
                        </a:rPr>
                        <a:t>x = a&lt;b ? a : b; 	// </a:t>
                      </a:r>
                      <a:r>
                        <a:rPr lang="zh-CN" sz="1600" kern="7200" dirty="0">
                          <a:effectLst/>
                        </a:rPr>
                        <a:t>良好的风格</a:t>
                      </a:r>
                      <a:r>
                        <a:rPr lang="en-US" sz="1600" kern="7200" dirty="0">
                          <a:effectLst/>
                        </a:rPr>
                        <a:t>(</a:t>
                      </a:r>
                      <a:r>
                        <a:rPr lang="zh-CN" sz="1600" kern="7200" dirty="0">
                          <a:effectLst/>
                        </a:rPr>
                        <a:t>紧凑格式</a:t>
                      </a:r>
                      <a:r>
                        <a:rPr lang="en-US" sz="1600" kern="7200" dirty="0">
                          <a:effectLst/>
                        </a:rPr>
                        <a:t>)</a:t>
                      </a:r>
                      <a:endParaRPr lang="zh-CN" sz="1600" kern="7200" dirty="0">
                        <a:effectLst/>
                      </a:endParaRPr>
                    </a:p>
                    <a:p>
                      <a:pPr algn="just">
                        <a:spcAft>
                          <a:spcPts val="0"/>
                        </a:spcAft>
                        <a:tabLst>
                          <a:tab pos="2606675" algn="l"/>
                        </a:tabLst>
                      </a:pPr>
                      <a:r>
                        <a:rPr lang="en-US" sz="1600" kern="7200" dirty="0">
                          <a:effectLst/>
                        </a:rPr>
                        <a:t>x=a&lt;</a:t>
                      </a:r>
                      <a:r>
                        <a:rPr lang="en-US" sz="1600" kern="7200" dirty="0" err="1">
                          <a:effectLst/>
                        </a:rPr>
                        <a:t>b?a:b</a:t>
                      </a:r>
                      <a:r>
                        <a:rPr lang="en-US" sz="1600" kern="7200" dirty="0">
                          <a:effectLst/>
                        </a:rPr>
                        <a:t>; 	// </a:t>
                      </a:r>
                      <a:r>
                        <a:rPr lang="zh-CN" sz="1600" kern="7200" dirty="0">
                          <a:effectLst/>
                        </a:rPr>
                        <a:t>不良的风格</a:t>
                      </a:r>
                      <a:endParaRPr lang="zh-CN" sz="1600" kern="7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87335713"/>
                  </a:ext>
                </a:extLst>
              </a:tr>
            </a:tbl>
          </a:graphicData>
        </a:graphic>
      </p:graphicFrame>
    </p:spTree>
    <p:extLst>
      <p:ext uri="{BB962C8B-B14F-4D97-AF65-F5344CB8AC3E}">
        <p14:creationId xmlns:p14="http://schemas.microsoft.com/office/powerpoint/2010/main" val="265281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7B64C2-E5B0-424C-A90A-CEF65ED404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刷成绿色的金属演示文稿（宽屏）</Template>
  <TotalTime>0</TotalTime>
  <Words>3098</Words>
  <Application>Microsoft Office PowerPoint</Application>
  <PresentationFormat>宽屏</PresentationFormat>
  <Paragraphs>366</Paragraphs>
  <Slides>24</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Helvetica Neue</vt:lpstr>
      <vt:lpstr>宋体</vt:lpstr>
      <vt:lpstr>Arial</vt:lpstr>
      <vt:lpstr>Georgia</vt:lpstr>
      <vt:lpstr>Times New Roman</vt:lpstr>
      <vt:lpstr>Brushed Metal 16x9</vt:lpstr>
      <vt:lpstr>C++编码规范</vt:lpstr>
      <vt:lpstr>背景调查</vt:lpstr>
      <vt:lpstr>代码阅读</vt:lpstr>
      <vt:lpstr>规范背景</vt:lpstr>
      <vt:lpstr>PowerPoint 演示文稿</vt:lpstr>
      <vt:lpstr>文件名称及结构</vt:lpstr>
      <vt:lpstr>文件名称及结构</vt:lpstr>
      <vt:lpstr>程序的版式</vt:lpstr>
      <vt:lpstr>程序的版式</vt:lpstr>
      <vt:lpstr>程序的版式</vt:lpstr>
      <vt:lpstr>程序的版式</vt:lpstr>
      <vt:lpstr>程序的版式</vt:lpstr>
      <vt:lpstr>程序的版式</vt:lpstr>
      <vt:lpstr>命名规则</vt:lpstr>
      <vt:lpstr>命名规则</vt:lpstr>
      <vt:lpstr>表达式和基本语句</vt:lpstr>
      <vt:lpstr>表达式和基本语句</vt:lpstr>
      <vt:lpstr>表达式和基本语句</vt:lpstr>
      <vt:lpstr>函数设计</vt:lpstr>
      <vt:lpstr>函数设计</vt:lpstr>
      <vt:lpstr>内存管理</vt:lpstr>
      <vt:lpstr>内存管理</vt:lpstr>
      <vt:lpstr>PowerPoint 演示文稿</vt:lpstr>
      <vt:lpstr>谢谢大家的学习！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2017-07-26T06:27:11Z</dcterms:created>
  <dcterms:modified xsi:type="dcterms:W3CDTF">2023-07-05T12:16:23Z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TC030309819991</vt:lpwstr>
  </property>
</Properties>
</file>