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7.png" ContentType="image/png"/>
  <Override PartName="/ppt/media/image4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93A516B-709B-4105-A1C3-B84ACD7D0B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We have two phases. Phase 1 sample in free space, connect neighbors in collision free.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2. Add neighbors to X start . Add neighbors to X goal.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If we connect only 1-nearest neighbor, we will not connect q1 to q3. but q1 to q2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584CE8-14E0-4A61-822E-EF975F43DA1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668066-89C4-4830-A1F5-B2D3FC3205A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49C6C1-6B40-4DC9-AA10-9738A16BE90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1BEA73-0DB4-49CB-9D92-DB35D1ED5B3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936AA-F52D-4F59-B5DF-1C7A709A879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1E23D-A9A5-4D03-99D6-753BB2049D0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87F10-0044-4C7C-A9D9-4E30766C8A4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EF2E6-CF56-42ED-B038-866A542AEEC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4DEF7-3ABB-42DE-842A-2BB93D26EDA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32757-02DA-4862-8684-1C045A78E18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05CE1-3924-4ACF-B289-E5BDF3D25BD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7E91E1-68BE-482F-9096-A8B17607DF0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380FE-4DDA-4139-BA70-AEA97BC9733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CB4416-A0B8-42FB-B0A8-093F9A384B5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76A5E6-7FF9-48F5-B99F-669037146A9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30FC3D-DFF4-45C3-BFF0-FB09383C4A2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22A18B-FAFF-4330-8D6A-E177B58605E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A75FB4-E85F-4EC8-A5F0-0B1AC85B973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34A1AE-EEA6-4B9D-B649-2E7ED643F5C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3E8A1D-EDDE-470D-9CDE-0C883388F2F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2E698-23ED-4952-8121-3D170C2D66C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50791-9989-4129-AC79-1603A8F35FC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4E8D37-76AB-40D9-B2D0-4910700D97B8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1D0AE1-04C8-41E2-BDCA-213D03C371F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BD13D7-3F8D-4322-AB9C-501FC50C729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949B39-DAFE-41D2-B72E-E0F64BEB69D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904AF3-4D10-4F39-BBDE-D27C4C06CFC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72209-BDD0-4C03-AFB7-198636FDD07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C90911-AEA0-4E11-8369-669C0EC3FE7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A1223C-4A68-4DF6-A851-F35A14278D8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0120538-416A-47DF-86FD-37889001A6D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91CC69-E104-457C-AFB5-A9C760594902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BE8717-8810-4132-B455-B5A56D97258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636FEF-6699-413E-809E-DB9A5A5D0F4A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7E4828-8E65-463D-AE2E-C5B632B96EE8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88233D-8077-4CB6-B8CA-F99C7FBC19E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D6CD93-5DC8-494E-A414-2DFA6F63F4D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ACC902-3E47-4B92-8BF4-9FA283622F2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08F78F0-5BBB-44CB-A58A-52F6A946B0D8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DE36E5-F36C-442F-8374-37781A51901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CD40F1-3D14-4E03-A334-619F4B20BD5C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2F4E00-67A8-415A-A9B9-CF5D4D5C652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86FCE1-0694-4A83-9335-39826146940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E98C7B-A66F-438E-BFDC-37D0F2F903D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516C92-BBDA-414D-BFF5-C1398074CFB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D31C77-EEC0-425C-9F3E-277AD9789D0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8241AC-141E-41AE-86DA-FFB6DAC3876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3A0CB2-B30E-45B6-B8FA-AC86B9A88D6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E81F9E0-4B61-46AF-9554-9BC871FCBEF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579DF7-66B9-4812-886C-A1CB8527BDA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874EEC3-F0FD-407B-A934-203EA3A5B1A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AC3CC1-3B80-4A7C-B2BC-7DCB67C0D26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demonstrations.wolfram.com/RapidlyExploringRandomTreeRRTAndRRT/" TargetMode="External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80" spc="-1" strike="noStrike">
                <a:solidFill>
                  <a:srgbClr val="000000"/>
                </a:solidFill>
                <a:latin typeface="Calibri"/>
                <a:ea typeface="Calibri"/>
              </a:rPr>
              <a:t>Tutori</a:t>
            </a:r>
            <a:r>
              <a:rPr b="1" lang="en" sz="3080" spc="-1" strike="noStrike">
                <a:solidFill>
                  <a:srgbClr val="000000"/>
                </a:solidFill>
                <a:latin typeface="Calibri"/>
                <a:ea typeface="Calibri"/>
              </a:rPr>
              <a:t>al 5 – </a:t>
            </a:r>
            <a:r>
              <a:rPr b="1" lang="en" sz="3080" spc="-1" strike="noStrike">
                <a:solidFill>
                  <a:srgbClr val="000000"/>
                </a:solidFill>
                <a:latin typeface="Calibri"/>
                <a:ea typeface="Calibri"/>
              </a:rPr>
              <a:t>MP: </a:t>
            </a:r>
            <a:r>
              <a:rPr b="1" lang="en" sz="3080" spc="-1" strike="noStrike">
                <a:solidFill>
                  <a:srgbClr val="000000"/>
                </a:solidFill>
                <a:latin typeface="Calibri"/>
                <a:ea typeface="Calibri"/>
              </a:rPr>
              <a:t>Samp</a:t>
            </a:r>
            <a:r>
              <a:rPr b="1" lang="en" sz="3080" spc="-1" strike="noStrike">
                <a:solidFill>
                  <a:srgbClr val="000000"/>
                </a:solidFill>
                <a:latin typeface="Calibri"/>
                <a:ea typeface="Calibri"/>
              </a:rPr>
              <a:t>ling </a:t>
            </a:r>
            <a:r>
              <a:rPr b="1" lang="en" sz="3080" spc="-1" strike="noStrike">
                <a:solidFill>
                  <a:srgbClr val="000000"/>
                </a:solidFill>
                <a:latin typeface="Calibri"/>
                <a:ea typeface="Calibri"/>
              </a:rPr>
              <a:t>Based </a:t>
            </a:r>
            <a:br>
              <a:rPr sz="3080"/>
            </a:br>
            <a:r>
              <a:rPr b="0" lang="en-US" sz="3080" spc="-1" strike="noStrike">
                <a:solidFill>
                  <a:srgbClr val="000000"/>
                </a:solidFill>
                <a:latin typeface="Calibri"/>
                <a:ea typeface="Calibri"/>
              </a:rPr>
              <a:t>AIR </a:t>
            </a:r>
            <a:r>
              <a:rPr b="0" lang="en-US" sz="3080" spc="-1" strike="noStrike">
                <a:solidFill>
                  <a:srgbClr val="000000"/>
                </a:solidFill>
                <a:latin typeface="Calibri"/>
                <a:ea typeface="Calibri"/>
              </a:rPr>
              <a:t>24-25</a:t>
            </a:r>
            <a:endParaRPr b="0" lang="en-US" sz="308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55;p13" descr="robotic arm building a tower of square blocks"/>
          <p:cNvPicPr/>
          <p:nvPr/>
        </p:nvPicPr>
        <p:blipFill>
          <a:blip r:embed="rId1"/>
          <a:stretch/>
        </p:blipFill>
        <p:spPr>
          <a:xfrm>
            <a:off x="3545640" y="1304280"/>
            <a:ext cx="2052360" cy="205236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56;p13"/>
          <p:cNvSpPr/>
          <p:nvPr/>
        </p:nvSpPr>
        <p:spPr>
          <a:xfrm>
            <a:off x="352800" y="2893320"/>
            <a:ext cx="8520120" cy="7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79" spc="-1" strike="noStrike">
                <a:solidFill>
                  <a:srgbClr val="000000"/>
                </a:solidFill>
                <a:latin typeface="Calibri"/>
                <a:ea typeface="Calibri"/>
              </a:rPr>
              <a:t>Ido Jacobi &amp; Shiran Peeran &amp; Sarah Keren </a:t>
            </a:r>
            <a:endParaRPr b="0" lang="en-US" sz="1779" spc="-1" strike="noStrike">
              <a:latin typeface="Arial"/>
            </a:endParaRPr>
          </a:p>
        </p:txBody>
      </p:sp>
      <p:pic>
        <p:nvPicPr>
          <p:cNvPr id="166" name="Google Shape;57;p13" descr=""/>
          <p:cNvPicPr/>
          <p:nvPr/>
        </p:nvPicPr>
        <p:blipFill>
          <a:blip r:embed="rId2"/>
          <a:stretch/>
        </p:blipFill>
        <p:spPr>
          <a:xfrm>
            <a:off x="3439080" y="3795120"/>
            <a:ext cx="2347560" cy="121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Algorithm Description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904680" y="1087920"/>
            <a:ext cx="7334280" cy="38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Picture 1" descr=""/>
          <p:cNvPicPr/>
          <p:nvPr/>
        </p:nvPicPr>
        <p:blipFill>
          <a:blip r:embed="rId1"/>
          <a:stretch/>
        </p:blipFill>
        <p:spPr>
          <a:xfrm>
            <a:off x="1361520" y="1017720"/>
            <a:ext cx="6420600" cy="39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1. Assume the C-space is uniformly sampled. The sampling resolution is 1[𝑚] in both axes. Prove or disprove: the suggested sampling necessarily allows to find the shortest path between every two configurations.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Solution: wrong.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Picture 1" descr=""/>
          <p:cNvPicPr/>
          <p:nvPr/>
        </p:nvPicPr>
        <p:blipFill>
          <a:blip r:embed="rId1"/>
          <a:srcRect l="20939" t="9694" r="21844" b="8843"/>
          <a:stretch/>
        </p:blipFill>
        <p:spPr>
          <a:xfrm>
            <a:off x="5040" y="0"/>
            <a:ext cx="1441800" cy="1248480"/>
          </a:xfrm>
          <a:prstGeom prst="rect">
            <a:avLst/>
          </a:prstGeom>
          <a:ln w="0">
            <a:noFill/>
          </a:ln>
        </p:spPr>
      </p:pic>
      <p:pic>
        <p:nvPicPr>
          <p:cNvPr id="200" name="Picture 3" descr=""/>
          <p:cNvPicPr/>
          <p:nvPr/>
        </p:nvPicPr>
        <p:blipFill>
          <a:blip r:embed="rId2"/>
          <a:stretch/>
        </p:blipFill>
        <p:spPr>
          <a:xfrm>
            <a:off x="2148120" y="2133720"/>
            <a:ext cx="2847960" cy="20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2. Part of the samples are now taken along the medial axis of the narrow passage and on the gridlines. Prove or disprove: the suggested sampling necessarily allows to find the shortest path between every two configurations.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1" descr=""/>
          <p:cNvPicPr/>
          <p:nvPr/>
        </p:nvPicPr>
        <p:blipFill>
          <a:blip r:embed="rId1"/>
          <a:srcRect l="20939" t="9694" r="21844" b="8843"/>
          <a:stretch/>
        </p:blipFill>
        <p:spPr>
          <a:xfrm>
            <a:off x="5040" y="0"/>
            <a:ext cx="1771200" cy="15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2. Part of the samples are now taken along the medial axis of the narrow passage and on the gridlines. Prove or disprove: the suggested sampling necessarily allows to find the shortest path between every two configurations.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Solution: The statement is wrong.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Picture 1" descr=""/>
          <p:cNvPicPr/>
          <p:nvPr/>
        </p:nvPicPr>
        <p:blipFill>
          <a:blip r:embed="rId1"/>
          <a:srcRect l="20939" t="9694" r="21844" b="8843"/>
          <a:stretch/>
        </p:blipFill>
        <p:spPr>
          <a:xfrm>
            <a:off x="5040" y="0"/>
            <a:ext cx="1771200" cy="153360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4" descr=""/>
          <p:cNvPicPr/>
          <p:nvPr/>
        </p:nvPicPr>
        <p:blipFill>
          <a:blip r:embed="rId2"/>
          <a:stretch/>
        </p:blipFill>
        <p:spPr>
          <a:xfrm>
            <a:off x="3598200" y="2489760"/>
            <a:ext cx="3350520" cy="265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5878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3. The C-space and the sampling resolution now changed: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What two potential problems which might stem from local planner?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>
            <a:off x="4899960" y="1092600"/>
            <a:ext cx="4124520" cy="321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4751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4. The C-space and the samples now changed as follows: will Dijkstra on the samples will find a path on the right hand side of the obstacle?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/>
        </p:blipFill>
        <p:spPr>
          <a:xfrm>
            <a:off x="4668480" y="1478160"/>
            <a:ext cx="447516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Problem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080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4. Solution: the total length of both paths below is identical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1" descr=""/>
          <p:cNvPicPr/>
          <p:nvPr/>
        </p:nvPicPr>
        <p:blipFill>
          <a:blip r:embed="rId1"/>
          <a:stretch/>
        </p:blipFill>
        <p:spPr>
          <a:xfrm>
            <a:off x="587880" y="1832040"/>
            <a:ext cx="8244000" cy="33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Picture 6" descr="RRT growing algorithm | Download Scientific Diagram"/>
          <p:cNvPicPr/>
          <p:nvPr/>
        </p:nvPicPr>
        <p:blipFill>
          <a:blip r:embed="rId1"/>
          <a:stretch/>
        </p:blipFill>
        <p:spPr>
          <a:xfrm>
            <a:off x="311760" y="1070640"/>
            <a:ext cx="3681360" cy="270468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5" descr=""/>
          <p:cNvPicPr/>
          <p:nvPr/>
        </p:nvPicPr>
        <p:blipFill>
          <a:blip r:embed="rId2"/>
          <a:stretch/>
        </p:blipFill>
        <p:spPr>
          <a:xfrm>
            <a:off x="4572000" y="1260720"/>
            <a:ext cx="3248280" cy="23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Picture 6" descr="RRT growing algorithm | Download Scientific Diagram"/>
          <p:cNvPicPr/>
          <p:nvPr/>
        </p:nvPicPr>
        <p:blipFill>
          <a:blip r:embed="rId1"/>
          <a:stretch/>
        </p:blipFill>
        <p:spPr>
          <a:xfrm>
            <a:off x="311760" y="1070640"/>
            <a:ext cx="3681360" cy="2704680"/>
          </a:xfrm>
          <a:prstGeom prst="rect">
            <a:avLst/>
          </a:prstGeom>
          <a:ln w="0">
            <a:noFill/>
          </a:ln>
        </p:spPr>
      </p:pic>
      <p:pic>
        <p:nvPicPr>
          <p:cNvPr id="222" name="Picture 3" descr=""/>
          <p:cNvPicPr/>
          <p:nvPr/>
        </p:nvPicPr>
        <p:blipFill>
          <a:blip r:embed="rId2"/>
          <a:stretch/>
        </p:blipFill>
        <p:spPr>
          <a:xfrm>
            <a:off x="4572000" y="1395360"/>
            <a:ext cx="3286080" cy="23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346680" y="863640"/>
            <a:ext cx="84506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Calibri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Calibri"/>
                <a:ea typeface="Calibri"/>
              </a:rPr>
              <a:t>Sampling based MP-algorithms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595959"/>
                </a:solidFill>
                <a:latin typeface="Calibri"/>
                <a:ea typeface="Calibri"/>
              </a:rPr>
              <a:t>Tutori</a:t>
            </a:r>
            <a:r>
              <a:rPr b="1" lang="en" sz="2800" spc="-1" strike="noStrike">
                <a:solidFill>
                  <a:srgbClr val="595959"/>
                </a:solidFill>
                <a:latin typeface="Calibri"/>
                <a:ea typeface="Calibri"/>
              </a:rPr>
              <a:t>al 5 - </a:t>
            </a:r>
            <a:r>
              <a:rPr b="1" lang="en" sz="2800" spc="-1" strike="noStrike">
                <a:solidFill>
                  <a:srgbClr val="595959"/>
                </a:solidFill>
                <a:latin typeface="Calibri"/>
                <a:ea typeface="Calibri"/>
              </a:rPr>
              <a:t>Object</a:t>
            </a:r>
            <a:r>
              <a:rPr b="1" lang="en" sz="2800" spc="-1" strike="noStrike">
                <a:solidFill>
                  <a:srgbClr val="595959"/>
                </a:solidFill>
                <a:latin typeface="Calibri"/>
                <a:ea typeface="Calibri"/>
              </a:rPr>
              <a:t>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2" descr="PDF] Sampling-based algorithms for optimal motion planning | Semantic  Scholar"/>
          <p:cNvPicPr/>
          <p:nvPr/>
        </p:nvPicPr>
        <p:blipFill>
          <a:blip r:embed="rId1"/>
          <a:stretch/>
        </p:blipFill>
        <p:spPr>
          <a:xfrm>
            <a:off x="1980720" y="1307160"/>
            <a:ext cx="5107680" cy="374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4462920" y="1400040"/>
            <a:ext cx="3295800" cy="234324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6" descr="RRT growing algorithm | Download Scientific Diagram"/>
          <p:cNvPicPr/>
          <p:nvPr/>
        </p:nvPicPr>
        <p:blipFill>
          <a:blip r:embed="rId2"/>
          <a:stretch/>
        </p:blipFill>
        <p:spPr>
          <a:xfrm>
            <a:off x="311760" y="1070640"/>
            <a:ext cx="3681360" cy="27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4572000" y="1508040"/>
            <a:ext cx="3219480" cy="22669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6" descr="RRT growing algorithm | Download Scientific Diagram"/>
          <p:cNvPicPr/>
          <p:nvPr/>
        </p:nvPicPr>
        <p:blipFill>
          <a:blip r:embed="rId2"/>
          <a:stretch/>
        </p:blipFill>
        <p:spPr>
          <a:xfrm>
            <a:off x="311760" y="1070640"/>
            <a:ext cx="3681360" cy="27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6" descr="RRT growing algorithm | Download Scientific Diagram"/>
          <p:cNvPicPr/>
          <p:nvPr/>
        </p:nvPicPr>
        <p:blipFill>
          <a:blip r:embed="rId1"/>
          <a:stretch/>
        </p:blipFill>
        <p:spPr>
          <a:xfrm>
            <a:off x="311760" y="1070640"/>
            <a:ext cx="3681360" cy="270468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1" descr=""/>
          <p:cNvPicPr/>
          <p:nvPr/>
        </p:nvPicPr>
        <p:blipFill>
          <a:blip r:embed="rId2"/>
          <a:stretch/>
        </p:blipFill>
        <p:spPr>
          <a:xfrm>
            <a:off x="4572000" y="1251360"/>
            <a:ext cx="3267000" cy="23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6" descr="RRT growing algorithm | Download Scientific Diagram"/>
          <p:cNvPicPr/>
          <p:nvPr/>
        </p:nvPicPr>
        <p:blipFill>
          <a:blip r:embed="rId1"/>
          <a:stretch/>
        </p:blipFill>
        <p:spPr>
          <a:xfrm>
            <a:off x="311760" y="1070640"/>
            <a:ext cx="3681360" cy="270468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3" descr=""/>
          <p:cNvPicPr/>
          <p:nvPr/>
        </p:nvPicPr>
        <p:blipFill>
          <a:blip r:embed="rId2"/>
          <a:stretch/>
        </p:blipFill>
        <p:spPr>
          <a:xfrm>
            <a:off x="4646160" y="1129320"/>
            <a:ext cx="3353040" cy="22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 – steering param/ step size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080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When RRT is “steering”, he is steering towards  for a distance of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Different  values will generate different paths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Picture 4" descr=""/>
          <p:cNvPicPr/>
          <p:nvPr/>
        </p:nvPicPr>
        <p:blipFill>
          <a:blip r:embed="rId1"/>
          <a:stretch/>
        </p:blipFill>
        <p:spPr>
          <a:xfrm>
            <a:off x="3440160" y="2263680"/>
            <a:ext cx="3095640" cy="15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 – goal biasing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0809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We can also modify the randomize pick, to be biased toward picking the goal state every few iterations.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Let’s play RRT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RRT*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Will add here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Sampling based methods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595959"/>
                </a:solidFill>
                <a:uFillTx/>
                <a:latin typeface="Calibri"/>
                <a:ea typeface="Calibri"/>
              </a:rPr>
              <a:t>Motivation</a:t>
            </a: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Exact methods rely on explicit representation of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Their running time is </a:t>
            </a:r>
            <a:r>
              <a:rPr b="0" lang="en-US" sz="1800" spc="-1" strike="noStrike" u="sng">
                <a:solidFill>
                  <a:srgbClr val="595959"/>
                </a:solidFill>
                <a:uFillTx/>
                <a:latin typeface="Calibri"/>
                <a:ea typeface="Calibri"/>
              </a:rPr>
              <a:t>exponential</a:t>
            </a: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in the complexity of obstacles!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Sampling based can be used to solve multi-query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In today’s tutorial we will learn about two famous MP-algorithms: RRT and PRM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 – Probabilistic Roadmap Method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Given the following setting: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3484080" y="1399320"/>
            <a:ext cx="3624840" cy="329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Given the following setting: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1. Sample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1" descr=""/>
          <p:cNvPicPr/>
          <p:nvPr/>
        </p:nvPicPr>
        <p:blipFill>
          <a:blip r:embed="rId1"/>
          <a:srcRect l="1817" t="0" r="0" b="0"/>
          <a:stretch/>
        </p:blipFill>
        <p:spPr>
          <a:xfrm>
            <a:off x="3510720" y="1402200"/>
            <a:ext cx="3605760" cy="32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Given the following setting: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Sample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Remove invalid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3488040" y="1524240"/>
            <a:ext cx="380340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Given the following setting: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Sample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Remove invalid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Connect N-nearest neighbors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1" descr=""/>
          <p:cNvPicPr/>
          <p:nvPr/>
        </p:nvPicPr>
        <p:blipFill>
          <a:blip r:embed="rId1"/>
          <a:stretch/>
        </p:blipFill>
        <p:spPr>
          <a:xfrm>
            <a:off x="3593520" y="1703520"/>
            <a:ext cx="385020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Given the following setting: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Sample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Remove invalid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Connect N-nearest neighbors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Remove in-collision motions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3569400" y="1694160"/>
            <a:ext cx="390312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Calibri"/>
              </a:rPr>
              <a:t>PRM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48588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4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Given the following setting: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Sample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Remove invalid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Connect N-nearest neighbors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Remove in-collision motions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Now what?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We got a connected graph on which we can run any path finding algorithm.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r>
              <a:rPr b="0" lang="en-US" sz="1200" spc="-1" strike="noStrike">
                <a:solidFill>
                  <a:srgbClr val="595959"/>
                </a:solidFill>
                <a:latin typeface="Calibri"/>
                <a:ea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1" descr=""/>
          <p:cNvPicPr/>
          <p:nvPr/>
        </p:nvPicPr>
        <p:blipFill>
          <a:blip r:embed="rId1"/>
          <a:stretch/>
        </p:blipFill>
        <p:spPr>
          <a:xfrm>
            <a:off x="3601800" y="1689480"/>
            <a:ext cx="3936240" cy="341604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4" descr=""/>
          <p:cNvPicPr/>
          <p:nvPr/>
        </p:nvPicPr>
        <p:blipFill>
          <a:blip r:embed="rId2"/>
          <a:stretch/>
        </p:blipFill>
        <p:spPr>
          <a:xfrm>
            <a:off x="978480" y="3397680"/>
            <a:ext cx="1468440" cy="137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Application>LibreOffice/7.3.7.2$Linux_X86_64 LibreOffice_project/30$Build-2</Application>
  <AppVersion>15.0000</AppVersion>
  <Words>2350</Words>
  <Paragraphs>412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2024-12-11T14:40:08Z</dcterms:modified>
  <cp:revision>100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36</vt:i4>
  </property>
  <property fmtid="{D5CDD505-2E9C-101B-9397-08002B2CF9AE}" pid="3" name="Notes">
    <vt:i4>66</vt:i4>
  </property>
  <property fmtid="{D5CDD505-2E9C-101B-9397-08002B2CF9AE}" pid="4" name="PresentationFormat">
    <vt:lpwstr>On-screen Show (16:9)</vt:lpwstr>
  </property>
  <property fmtid="{D5CDD505-2E9C-101B-9397-08002B2CF9AE}" pid="5" name="Slides">
    <vt:i4>66</vt:i4>
  </property>
</Properties>
</file>