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328" r:id="rId2"/>
    <p:sldId id="337" r:id="rId3"/>
    <p:sldId id="317" r:id="rId4"/>
    <p:sldId id="318" r:id="rId5"/>
    <p:sldId id="316" r:id="rId6"/>
    <p:sldId id="319" r:id="rId7"/>
    <p:sldId id="334" r:id="rId8"/>
    <p:sldId id="335" r:id="rId9"/>
    <p:sldId id="320" r:id="rId10"/>
    <p:sldId id="338" r:id="rId11"/>
    <p:sldId id="322" r:id="rId12"/>
    <p:sldId id="323" r:id="rId13"/>
    <p:sldId id="336" r:id="rId14"/>
    <p:sldId id="321" r:id="rId15"/>
    <p:sldId id="324" r:id="rId16"/>
    <p:sldId id="325" r:id="rId17"/>
    <p:sldId id="326" r:id="rId18"/>
    <p:sldId id="327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2" autoAdjust="0"/>
    <p:restoredTop sz="77709" autoAdjust="0"/>
  </p:normalViewPr>
  <p:slideViewPr>
    <p:cSldViewPr snapToGrid="0">
      <p:cViewPr varScale="1">
        <p:scale>
          <a:sx n="140" d="100"/>
          <a:sy n="140" d="100"/>
        </p:scale>
        <p:origin x="192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DB0249DD-2996-3824-AE8B-51D3CDE1B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b306722cc_0_0:notes">
            <a:extLst>
              <a:ext uri="{FF2B5EF4-FFF2-40B4-BE49-F238E27FC236}">
                <a16:creationId xmlns:a16="http://schemas.microsoft.com/office/drawing/2014/main" id="{4721B25B-3EEE-65F6-7AA7-C19121CCD2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b306722cc_0_0:notes">
            <a:extLst>
              <a:ext uri="{FF2B5EF4-FFF2-40B4-BE49-F238E27FC236}">
                <a16:creationId xmlns:a16="http://schemas.microsoft.com/office/drawing/2014/main" id="{5B66F777-86D3-2611-00E8-B8E4A7E168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/>
              <a:t>היום נלמד על שיטות </a:t>
            </a:r>
            <a:r>
              <a:rPr lang="he-IL" dirty="0" err="1"/>
              <a:t>מדוייקות</a:t>
            </a:r>
            <a:r>
              <a:rPr lang="he-IL" dirty="0"/>
              <a:t> לתכנון תנועה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912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>
          <a:extLst>
            <a:ext uri="{FF2B5EF4-FFF2-40B4-BE49-F238E27FC236}">
              <a16:creationId xmlns:a16="http://schemas.microsoft.com/office/drawing/2014/main" id="{E0291242-7EA2-A44D-1108-A517ADA38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acc177e02_0_10:notes">
            <a:extLst>
              <a:ext uri="{FF2B5EF4-FFF2-40B4-BE49-F238E27FC236}">
                <a16:creationId xmlns:a16="http://schemas.microsoft.com/office/drawing/2014/main" id="{9893326C-19FD-985A-1803-4E26625696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cacc177e02_0_10:notes">
            <a:extLst>
              <a:ext uri="{FF2B5EF4-FFF2-40B4-BE49-F238E27FC236}">
                <a16:creationId xmlns:a16="http://schemas.microsoft.com/office/drawing/2014/main" id="{FCEE273C-259B-F045-3F71-90034E3A6D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white board, draw start, draw goal, draw polygon obstacles.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Ask, how do I know where to go? Do they see something regarding the polygons vertices?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4641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>
          <a:extLst>
            <a:ext uri="{FF2B5EF4-FFF2-40B4-BE49-F238E27FC236}">
              <a16:creationId xmlns:a16="http://schemas.microsoft.com/office/drawing/2014/main" id="{553C1844-3D2A-E110-8F4F-7E49EED08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acc177e02_0_10:notes">
            <a:extLst>
              <a:ext uri="{FF2B5EF4-FFF2-40B4-BE49-F238E27FC236}">
                <a16:creationId xmlns:a16="http://schemas.microsoft.com/office/drawing/2014/main" id="{0787159B-1650-ECF2-4BFF-EB8BCB59AB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cacc177e02_0_10:notes">
            <a:extLst>
              <a:ext uri="{FF2B5EF4-FFF2-40B4-BE49-F238E27FC236}">
                <a16:creationId xmlns:a16="http://schemas.microsoft.com/office/drawing/2014/main" id="{89D9C6D1-4A73-7206-0A46-A1B24DD73C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847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>
          <a:extLst>
            <a:ext uri="{FF2B5EF4-FFF2-40B4-BE49-F238E27FC236}">
              <a16:creationId xmlns:a16="http://schemas.microsoft.com/office/drawing/2014/main" id="{DBE736D0-0F97-5179-2F6D-CFC2E9D3C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acc177e02_0_10:notes">
            <a:extLst>
              <a:ext uri="{FF2B5EF4-FFF2-40B4-BE49-F238E27FC236}">
                <a16:creationId xmlns:a16="http://schemas.microsoft.com/office/drawing/2014/main" id="{673ED716-D199-9F39-A058-A15A2329F0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cacc177e02_0_10:notes">
            <a:extLst>
              <a:ext uri="{FF2B5EF4-FFF2-40B4-BE49-F238E27FC236}">
                <a16:creationId xmlns:a16="http://schemas.microsoft.com/office/drawing/2014/main" id="{E87085BB-AD7F-0809-57F8-A23BA0732E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506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>
          <a:extLst>
            <a:ext uri="{FF2B5EF4-FFF2-40B4-BE49-F238E27FC236}">
              <a16:creationId xmlns:a16="http://schemas.microsoft.com/office/drawing/2014/main" id="{623EA9A7-677A-FCBA-9CA8-5F1EC0380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acc177e02_0_10:notes">
            <a:extLst>
              <a:ext uri="{FF2B5EF4-FFF2-40B4-BE49-F238E27FC236}">
                <a16:creationId xmlns:a16="http://schemas.microsoft.com/office/drawing/2014/main" id="{D377156D-0EC0-8EEC-F950-22684EFA2B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cacc177e02_0_10:notes">
            <a:extLst>
              <a:ext uri="{FF2B5EF4-FFF2-40B4-BE49-F238E27FC236}">
                <a16:creationId xmlns:a16="http://schemas.microsoft.com/office/drawing/2014/main" id="{F4A003B8-F7DD-33B5-D167-BE31C095E8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021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acc177e0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cacc177e0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163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>
          <a:extLst>
            <a:ext uri="{FF2B5EF4-FFF2-40B4-BE49-F238E27FC236}">
              <a16:creationId xmlns:a16="http://schemas.microsoft.com/office/drawing/2014/main" id="{2AA41900-F30D-FC66-4119-6E46F2A4E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acc177e02_0_10:notes">
            <a:extLst>
              <a:ext uri="{FF2B5EF4-FFF2-40B4-BE49-F238E27FC236}">
                <a16:creationId xmlns:a16="http://schemas.microsoft.com/office/drawing/2014/main" id="{181FEEFF-7322-5455-9C1D-533B8B9D9D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cacc177e02_0_10:notes">
            <a:extLst>
              <a:ext uri="{FF2B5EF4-FFF2-40B4-BE49-F238E27FC236}">
                <a16:creationId xmlns:a16="http://schemas.microsoft.com/office/drawing/2014/main" id="{88ACDF5D-63B0-3B41-812A-9BCF89AD9C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002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>
          <a:extLst>
            <a:ext uri="{FF2B5EF4-FFF2-40B4-BE49-F238E27FC236}">
              <a16:creationId xmlns:a16="http://schemas.microsoft.com/office/drawing/2014/main" id="{927F2091-23E9-9352-C9A9-7ACCBF5E0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acc177e02_0_10:notes">
            <a:extLst>
              <a:ext uri="{FF2B5EF4-FFF2-40B4-BE49-F238E27FC236}">
                <a16:creationId xmlns:a16="http://schemas.microsoft.com/office/drawing/2014/main" id="{0051BFA3-953B-0DA8-A08E-EE13C393E7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cacc177e02_0_10:notes">
            <a:extLst>
              <a:ext uri="{FF2B5EF4-FFF2-40B4-BE49-F238E27FC236}">
                <a16:creationId xmlns:a16="http://schemas.microsoft.com/office/drawing/2014/main" id="{BFEE6500-3F1C-D3A7-A42C-56AA3DC538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611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>
          <a:extLst>
            <a:ext uri="{FF2B5EF4-FFF2-40B4-BE49-F238E27FC236}">
              <a16:creationId xmlns:a16="http://schemas.microsoft.com/office/drawing/2014/main" id="{293CACCA-15DE-9109-6D2E-D43DA2337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acc177e02_0_10:notes">
            <a:extLst>
              <a:ext uri="{FF2B5EF4-FFF2-40B4-BE49-F238E27FC236}">
                <a16:creationId xmlns:a16="http://schemas.microsoft.com/office/drawing/2014/main" id="{59F27D77-0F03-7517-FAB8-9114C7CEA8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cacc177e02_0_10:notes">
            <a:extLst>
              <a:ext uri="{FF2B5EF4-FFF2-40B4-BE49-F238E27FC236}">
                <a16:creationId xmlns:a16="http://schemas.microsoft.com/office/drawing/2014/main" id="{EA380AAB-EB0F-E22B-4276-D21083505C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262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>
          <a:extLst>
            <a:ext uri="{FF2B5EF4-FFF2-40B4-BE49-F238E27FC236}">
              <a16:creationId xmlns:a16="http://schemas.microsoft.com/office/drawing/2014/main" id="{9CFD8C8D-EC7E-905D-C6E3-0C74EFF5F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acc177e02_0_10:notes">
            <a:extLst>
              <a:ext uri="{FF2B5EF4-FFF2-40B4-BE49-F238E27FC236}">
                <a16:creationId xmlns:a16="http://schemas.microsoft.com/office/drawing/2014/main" id="{E6A188AD-B279-03B3-567A-9C211831EE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cacc177e02_0_10:notes">
            <a:extLst>
              <a:ext uri="{FF2B5EF4-FFF2-40B4-BE49-F238E27FC236}">
                <a16:creationId xmlns:a16="http://schemas.microsoft.com/office/drawing/2014/main" id="{0E45031E-22DF-0DD1-642E-2DF70D52CF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333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>
          <a:extLst>
            <a:ext uri="{FF2B5EF4-FFF2-40B4-BE49-F238E27FC236}">
              <a16:creationId xmlns:a16="http://schemas.microsoft.com/office/drawing/2014/main" id="{354822DD-9399-25D6-7688-2ECB454D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acc177e02_0_10:notes">
            <a:extLst>
              <a:ext uri="{FF2B5EF4-FFF2-40B4-BE49-F238E27FC236}">
                <a16:creationId xmlns:a16="http://schemas.microsoft.com/office/drawing/2014/main" id="{D11D575D-F24C-570D-607C-ACCE40C263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cacc177e02_0_10:notes">
            <a:extLst>
              <a:ext uri="{FF2B5EF4-FFF2-40B4-BE49-F238E27FC236}">
                <a16:creationId xmlns:a16="http://schemas.microsoft.com/office/drawing/2014/main" id="{9ACA7824-CF39-402A-97B0-FB29586C24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דיברנו בתרגול הקודם על </a:t>
            </a:r>
            <a:r>
              <a:rPr lang="he-IL" dirty="0" err="1"/>
              <a:t>קינמטיקה</a:t>
            </a:r>
            <a:r>
              <a:rPr lang="he-IL" dirty="0"/>
              <a:t> הפוכה וישירה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8372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acc177e0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cacc177e0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היום נחזור רגע לבעיית התנועה שלנו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6595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acc177e0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cacc177e0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בואו נדבר שנייה על המרחבים שלנו 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מרחב הקונפיגורציה ומרחב העבודה </a:t>
            </a:r>
          </a:p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he-IL" dirty="0"/>
              <a:t>איך עוברים ביניהם </a:t>
            </a:r>
            <a:r>
              <a:rPr lang="he-IL" dirty="0" err="1"/>
              <a:t>וכו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6056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acc177e0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cacc177e0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2605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acc177e0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cacc177e0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280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>
          <a:extLst>
            <a:ext uri="{FF2B5EF4-FFF2-40B4-BE49-F238E27FC236}">
              <a16:creationId xmlns:a16="http://schemas.microsoft.com/office/drawing/2014/main" id="{3CE694EA-BD8B-92EA-6D35-1E974A58E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acc177e02_0_10:notes">
            <a:extLst>
              <a:ext uri="{FF2B5EF4-FFF2-40B4-BE49-F238E27FC236}">
                <a16:creationId xmlns:a16="http://schemas.microsoft.com/office/drawing/2014/main" id="{07DA5AD7-497E-7C78-62EC-131302F24F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cacc177e02_0_10:notes">
            <a:extLst>
              <a:ext uri="{FF2B5EF4-FFF2-40B4-BE49-F238E27FC236}">
                <a16:creationId xmlns:a16="http://schemas.microsoft.com/office/drawing/2014/main" id="{9E97F689-0688-F67F-FDE0-A21887BAA0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261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>
          <a:extLst>
            <a:ext uri="{FF2B5EF4-FFF2-40B4-BE49-F238E27FC236}">
              <a16:creationId xmlns:a16="http://schemas.microsoft.com/office/drawing/2014/main" id="{D2FDB5FA-3648-C94C-6055-6D8F4B647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acc177e02_0_10:notes">
            <a:extLst>
              <a:ext uri="{FF2B5EF4-FFF2-40B4-BE49-F238E27FC236}">
                <a16:creationId xmlns:a16="http://schemas.microsoft.com/office/drawing/2014/main" id="{EF3171B3-A404-9EAC-32D5-42BE0690C7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cacc177e02_0_10:notes">
            <a:extLst>
              <a:ext uri="{FF2B5EF4-FFF2-40B4-BE49-F238E27FC236}">
                <a16:creationId xmlns:a16="http://schemas.microsoft.com/office/drawing/2014/main" id="{D0A1C768-30E1-22D6-219A-31881636F0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RRT vs RRT*, The robot motion in space is feasible. But in one is optimal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5745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acc177e0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cacc177e0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white board, draw start, draw goal, draw polygon obstacles.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Ask, how do I know where to go? Do they see something regarding the polygons vertices?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999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BFwgR4K1G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9E1A5E05-5F91-6893-E900-1FDDCA70D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D21780F7-5EC4-59B6-0CAD-BB9642CAE5E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080" b="1" dirty="0">
                <a:latin typeface="Calibri"/>
                <a:ea typeface="Calibri"/>
                <a:cs typeface="Calibri"/>
                <a:sym typeface="Calibri"/>
              </a:rPr>
              <a:t>Tutorial 4 – MP: Exact Methods</a:t>
            </a:r>
            <a:endParaRPr sz="308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080" dirty="0">
                <a:latin typeface="Calibri"/>
                <a:ea typeface="Calibri"/>
                <a:cs typeface="Calibri"/>
                <a:sym typeface="Calibri"/>
              </a:rPr>
              <a:t>AIR 24-25</a:t>
            </a:r>
            <a:endParaRPr sz="308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3" descr="robotic arm building a tower of square blocks">
            <a:extLst>
              <a:ext uri="{FF2B5EF4-FFF2-40B4-BE49-F238E27FC236}">
                <a16:creationId xmlns:a16="http://schemas.microsoft.com/office/drawing/2014/main" id="{19D56C7C-0B12-5472-5D8A-3EBACA2EE2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699" y="1304299"/>
            <a:ext cx="2052601" cy="20526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F4A2F27A-E8F8-F775-B02D-6D674F118B5B}"/>
              </a:ext>
            </a:extLst>
          </p:cNvPr>
          <p:cNvSpPr txBox="1"/>
          <p:nvPr/>
        </p:nvSpPr>
        <p:spPr>
          <a:xfrm>
            <a:off x="352800" y="2893175"/>
            <a:ext cx="85206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79" b="1">
                <a:latin typeface="Calibri"/>
                <a:ea typeface="Calibri"/>
                <a:cs typeface="Calibri"/>
                <a:sym typeface="Calibri"/>
              </a:rPr>
              <a:t>Ido Jacobi </a:t>
            </a:r>
            <a:r>
              <a:rPr lang="en" sz="1779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&amp; </a:t>
            </a:r>
            <a:r>
              <a:rPr lang="en" sz="1779" b="1">
                <a:latin typeface="Calibri"/>
                <a:ea typeface="Calibri"/>
                <a:cs typeface="Calibri"/>
                <a:sym typeface="Calibri"/>
              </a:rPr>
              <a:t>Shiran Peeran</a:t>
            </a:r>
            <a:r>
              <a:rPr lang="en" sz="1779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&amp; Sarah Keren </a:t>
            </a:r>
            <a:endParaRPr sz="1779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>
            <a:extLst>
              <a:ext uri="{FF2B5EF4-FFF2-40B4-BE49-F238E27FC236}">
                <a16:creationId xmlns:a16="http://schemas.microsoft.com/office/drawing/2014/main" id="{96C2ABFF-0EDF-A590-D71E-F7E68534799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127" y="3795125"/>
            <a:ext cx="2347939" cy="1213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3842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>
          <a:extLst>
            <a:ext uri="{FF2B5EF4-FFF2-40B4-BE49-F238E27FC236}">
              <a16:creationId xmlns:a16="http://schemas.microsoft.com/office/drawing/2014/main" id="{3DF3268C-39DD-B5B9-A896-85E2DCC45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>
            <a:extLst>
              <a:ext uri="{FF2B5EF4-FFF2-40B4-BE49-F238E27FC236}">
                <a16:creationId xmlns:a16="http://schemas.microsoft.com/office/drawing/2014/main" id="{DB311FBB-DBF5-2987-0E18-FAFB12FDBC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Exact method analysis</a:t>
            </a:r>
            <a:endParaRPr sz="32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0">
            <a:extLst>
              <a:ext uri="{FF2B5EF4-FFF2-40B4-BE49-F238E27FC236}">
                <a16:creationId xmlns:a16="http://schemas.microsoft.com/office/drawing/2014/main" id="{225D6A41-7D14-DB84-155C-679DDF1437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Begin with a simple </a:t>
            </a:r>
            <a:r>
              <a:rPr lang="en-US" u="sng" dirty="0">
                <a:latin typeface="Calibri"/>
                <a:ea typeface="Calibri"/>
                <a:cs typeface="Calibri"/>
                <a:sym typeface="Calibri"/>
              </a:rPr>
              <a:t>point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only robot, using exact method [In class].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Let’s analyze the following scenario. Already solved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	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61D262-A403-1745-8795-58D4F5497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002" y="2120630"/>
            <a:ext cx="3862393" cy="22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8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>
          <a:extLst>
            <a:ext uri="{FF2B5EF4-FFF2-40B4-BE49-F238E27FC236}">
              <a16:creationId xmlns:a16="http://schemas.microsoft.com/office/drawing/2014/main" id="{014B8CC3-8901-7481-F5D4-DF9954B9B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>
            <a:extLst>
              <a:ext uri="{FF2B5EF4-FFF2-40B4-BE49-F238E27FC236}">
                <a16:creationId xmlns:a16="http://schemas.microsoft.com/office/drawing/2014/main" id="{3D0808E7-945E-2B9B-5656-4925284030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That was easy! </a:t>
            </a:r>
            <a:r>
              <a:rPr lang="en-US" sz="25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" sz="25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ow about a </a:t>
            </a:r>
            <a:r>
              <a:rPr lang="en-US" sz="25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translating polygonal robot?</a:t>
            </a:r>
            <a:endParaRPr sz="32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Google Shape;305;p40">
                <a:extLst>
                  <a:ext uri="{FF2B5EF4-FFF2-40B4-BE49-F238E27FC236}">
                    <a16:creationId xmlns:a16="http://schemas.microsoft.com/office/drawing/2014/main" id="{66FEBBE2-11ED-A76C-15EC-28751EA7C3D4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libri"/>
                    <a:ea typeface="Calibri"/>
                    <a:cs typeface="Calibri"/>
                    <a:sym typeface="Calibri"/>
                  </a:rPr>
                  <a:t>A question we want to ask is: given a polygonal robot, how does obstacle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𝒫</m:t>
                    </m:r>
                  </m:oMath>
                </a14:m>
                <a:r>
                  <a:rPr lang="en-US" dirty="0">
                    <a:latin typeface="Calibri"/>
                    <a:ea typeface="Calibri"/>
                    <a:cs typeface="Calibri"/>
                    <a:sym typeface="Calibri"/>
                  </a:rPr>
                  <a:t> transform to a C-space?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latin typeface="Calibri"/>
                    <a:ea typeface="Calibri"/>
                    <a:cs typeface="Calibri"/>
                    <a:sym typeface="Calibri"/>
                  </a:rPr>
                  <a:t>		</a:t>
                </a:r>
              </a:p>
            </p:txBody>
          </p:sp>
        </mc:Choice>
        <mc:Fallback xmlns="">
          <p:sp>
            <p:nvSpPr>
              <p:cNvPr id="305" name="Google Shape;305;p40">
                <a:extLst>
                  <a:ext uri="{FF2B5EF4-FFF2-40B4-BE49-F238E27FC236}">
                    <a16:creationId xmlns:a16="http://schemas.microsoft.com/office/drawing/2014/main" id="{66FEBBE2-11ED-A76C-15EC-28751EA7C3D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 r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DE8C898-3A81-3A71-0AE5-81AB10DB5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889" y="1775971"/>
            <a:ext cx="1972580" cy="283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5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>
          <a:extLst>
            <a:ext uri="{FF2B5EF4-FFF2-40B4-BE49-F238E27FC236}">
              <a16:creationId xmlns:a16="http://schemas.microsoft.com/office/drawing/2014/main" id="{79E1A0F0-C375-48B8-8745-C30633DF3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>
            <a:extLst>
              <a:ext uri="{FF2B5EF4-FFF2-40B4-BE49-F238E27FC236}">
                <a16:creationId xmlns:a16="http://schemas.microsoft.com/office/drawing/2014/main" id="{CC2FAE8F-B87E-DEBC-E76E-32538AD4B2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5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Planning for a translating polygonal robot</a:t>
            </a:r>
            <a:endParaRPr sz="32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0">
            <a:extLst>
              <a:ext uri="{FF2B5EF4-FFF2-40B4-BE49-F238E27FC236}">
                <a16:creationId xmlns:a16="http://schemas.microsoft.com/office/drawing/2014/main" id="{C161C649-E1BD-5536-F1D0-FC0376C8BC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Given a workspace, we calculate all the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Minkowski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sums of the robot with the obstacles.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E6EC4-4FE7-0D44-570E-D7CC7CBA4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89" y="1652404"/>
            <a:ext cx="1972580" cy="2835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ED9A8A-85EC-43F9-135F-4346E30DF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496" y="1652404"/>
            <a:ext cx="2151844" cy="308182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B37AF23-1CE7-22E1-6E36-F3823CEE30BE}"/>
              </a:ext>
            </a:extLst>
          </p:cNvPr>
          <p:cNvSpPr/>
          <p:nvPr/>
        </p:nvSpPr>
        <p:spPr>
          <a:xfrm>
            <a:off x="2944238" y="2940996"/>
            <a:ext cx="2217907" cy="340468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1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>
          <a:extLst>
            <a:ext uri="{FF2B5EF4-FFF2-40B4-BE49-F238E27FC236}">
              <a16:creationId xmlns:a16="http://schemas.microsoft.com/office/drawing/2014/main" id="{5D37C671-A530-CA75-1930-428C464E9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>
            <a:extLst>
              <a:ext uri="{FF2B5EF4-FFF2-40B4-BE49-F238E27FC236}">
                <a16:creationId xmlns:a16="http://schemas.microsoft.com/office/drawing/2014/main" id="{7A1E3CC7-5474-F570-9C0F-6D96D16B0B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answer – Minkowski sums</a:t>
            </a:r>
            <a:endParaRPr sz="32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Google Shape;305;p40">
                <a:extLst>
                  <a:ext uri="{FF2B5EF4-FFF2-40B4-BE49-F238E27FC236}">
                    <a16:creationId xmlns:a16="http://schemas.microsoft.com/office/drawing/2014/main" id="{DDE7580C-C821-96B8-286A-9B3963170EC2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283344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latin typeface="Calibri"/>
                    <a:ea typeface="Calibri"/>
                    <a:cs typeface="Calibri"/>
                    <a:sym typeface="Calibri"/>
                  </a:rPr>
                  <a:t>We wish to enlarge our obstacles, and reduce the robot size back to a point.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latin typeface="Calibri"/>
                    <a:ea typeface="Calibri"/>
                    <a:cs typeface="Calibri"/>
                    <a:sym typeface="Calibri"/>
                  </a:rPr>
                  <a:t>We can do it as shown under, where: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𝑃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−</m:t>
                    </m:r>
                    <m:r>
                      <m:rPr>
                        <m:nor/>
                      </m:rPr>
                      <a:rPr lang="en-US" sz="1200" b="0" i="0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obstacle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𝑅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−</m:t>
                    </m:r>
                    <m:r>
                      <m:rPr>
                        <m:nor/>
                      </m:rPr>
                      <a:rPr lang="en-US" sz="1200" b="0" i="0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robot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,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𝐶𝑃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−</m:t>
                    </m:r>
                    <m:r>
                      <m:rPr>
                        <m:nor/>
                      </m:rPr>
                      <a:rPr lang="en-US" sz="1200" b="0" i="0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C</m:t>
                    </m:r>
                    <m:r>
                      <m:rPr>
                        <m:nor/>
                      </m:rPr>
                      <a:rPr lang="en-US" sz="1200" b="0" i="0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</m:t>
                    </m:r>
                    <m:r>
                      <m:rPr>
                        <m:nor/>
                      </m:rPr>
                      <a:rPr lang="en-US" sz="1200" b="0" i="0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space</m:t>
                    </m:r>
                    <m:r>
                      <m:rPr>
                        <m:nor/>
                      </m:rPr>
                      <a:rPr lang="en-US" sz="1200" b="0" i="0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</m:t>
                    </m:r>
                    <m:r>
                      <m:rPr>
                        <m:nor/>
                      </m:rPr>
                      <a:rPr lang="en-US" sz="1200" b="0" i="0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obstacle</m:t>
                    </m:r>
                  </m:oMath>
                </a14:m>
                <a:r>
                  <a:rPr lang="en-US" sz="1200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2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305" name="Google Shape;305;p40">
                <a:extLst>
                  <a:ext uri="{FF2B5EF4-FFF2-40B4-BE49-F238E27FC236}">
                    <a16:creationId xmlns:a16="http://schemas.microsoft.com/office/drawing/2014/main" id="{DDE7580C-C821-96B8-286A-9B3963170EC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83344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3CB10E4-8B3B-6421-EE81-E59773BC5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804" y="1979950"/>
            <a:ext cx="3720181" cy="246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45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answer – Minkowski sums</a:t>
            </a:r>
            <a:endParaRPr sz="32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568614-E4FA-26EC-FCCA-8AF57DABE4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154" t="47587" r="36278" b="7356"/>
          <a:stretch/>
        </p:blipFill>
        <p:spPr>
          <a:xfrm>
            <a:off x="1616529" y="2153279"/>
            <a:ext cx="1306285" cy="12001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Google Shape;305;p4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283344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latin typeface="Calibri"/>
                    <a:ea typeface="Calibri"/>
                    <a:cs typeface="Calibri"/>
                    <a:sym typeface="Calibri"/>
                  </a:rPr>
                  <a:t>The </a:t>
                </a:r>
                <a:r>
                  <a:rPr lang="en-US" sz="1200" u="sng" dirty="0" err="1">
                    <a:latin typeface="Calibri"/>
                    <a:ea typeface="Calibri"/>
                    <a:cs typeface="Calibri"/>
                    <a:sym typeface="Calibri"/>
                  </a:rPr>
                  <a:t>Minkowski</a:t>
                </a:r>
                <a:r>
                  <a:rPr lang="en-US" sz="1200" u="sng" dirty="0">
                    <a:latin typeface="Calibri"/>
                    <a:ea typeface="Calibri"/>
                    <a:cs typeface="Calibri"/>
                    <a:sym typeface="Calibri"/>
                  </a:rPr>
                  <a:t> sum</a:t>
                </a:r>
                <a:r>
                  <a:rPr lang="en-US" sz="1200" dirty="0">
                    <a:latin typeface="Calibri"/>
                    <a:ea typeface="Calibri"/>
                    <a:cs typeface="Calibri"/>
                    <a:sym typeface="Calibri"/>
                  </a:rPr>
                  <a:t> of two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𝑆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⊂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𝑅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>
                    <a:latin typeface="Calibri"/>
                    <a:ea typeface="Calibri"/>
                    <a:cs typeface="Calibri"/>
                    <a:sym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𝑆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⊂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𝑅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>
                    <a:latin typeface="Calibri"/>
                    <a:ea typeface="Calibri"/>
                    <a:cs typeface="Calibri"/>
                    <a:sym typeface="Calibri"/>
                  </a:rPr>
                  <a:t> is defined as: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⊕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𝑝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𝑞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: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𝑝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𝑞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latin typeface="Calibri"/>
                    <a:ea typeface="Calibri"/>
                    <a:cs typeface="Calibri"/>
                    <a:sym typeface="Calibri"/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𝑝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𝑞</m:t>
                    </m:r>
                  </m:oMath>
                </a14:m>
                <a:r>
                  <a:rPr lang="en-US" sz="1200" dirty="0">
                    <a:latin typeface="Calibri"/>
                    <a:ea typeface="Calibri"/>
                    <a:cs typeface="Calibri"/>
                    <a:sym typeface="Calibri"/>
                  </a:rPr>
                  <a:t> is the vector sum of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𝑝</m:t>
                    </m:r>
                  </m:oMath>
                </a14:m>
                <a:r>
                  <a:rPr lang="en-US" sz="1200" dirty="0">
                    <a:latin typeface="Calibri"/>
                    <a:ea typeface="Calibri"/>
                    <a:cs typeface="Calibri"/>
                    <a:sym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𝑞</m:t>
                    </m:r>
                  </m:oMath>
                </a14:m>
                <a:r>
                  <a:rPr lang="en-US" sz="1200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</p:txBody>
          </p:sp>
        </mc:Choice>
        <mc:Fallback xmlns="">
          <p:sp>
            <p:nvSpPr>
              <p:cNvPr id="305" name="Google Shape;305;p4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283344"/>
                <a:ext cx="8520600" cy="3416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E46F308-6642-230A-AB48-3BCBE35DD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153279"/>
            <a:ext cx="3720181" cy="246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0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>
          <a:extLst>
            <a:ext uri="{FF2B5EF4-FFF2-40B4-BE49-F238E27FC236}">
              <a16:creationId xmlns:a16="http://schemas.microsoft.com/office/drawing/2014/main" id="{72CE0CEE-CF8C-ECF0-5AC1-486626CF8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>
            <a:extLst>
              <a:ext uri="{FF2B5EF4-FFF2-40B4-BE49-F238E27FC236}">
                <a16:creationId xmlns:a16="http://schemas.microsoft.com/office/drawing/2014/main" id="{5340D48C-D1D5-E16A-D622-F76FB32237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5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Planning for a translating polygonal robot</a:t>
            </a:r>
            <a:endParaRPr sz="32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0">
            <a:extLst>
              <a:ext uri="{FF2B5EF4-FFF2-40B4-BE49-F238E27FC236}">
                <a16:creationId xmlns:a16="http://schemas.microsoft.com/office/drawing/2014/main" id="{58FBB0A9-ED3D-9559-03C3-AB5047F420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Now our problem is “reduced” to a translating point robot in the configuration space.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14233-9E2E-5D17-0CEB-1780BC8B2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496" y="1652404"/>
            <a:ext cx="2151844" cy="308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11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>
          <a:extLst>
            <a:ext uri="{FF2B5EF4-FFF2-40B4-BE49-F238E27FC236}">
              <a16:creationId xmlns:a16="http://schemas.microsoft.com/office/drawing/2014/main" id="{AA817D3B-9588-CDAD-9F44-34D2FFF43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>
            <a:extLst>
              <a:ext uri="{FF2B5EF4-FFF2-40B4-BE49-F238E27FC236}">
                <a16:creationId xmlns:a16="http://schemas.microsoft.com/office/drawing/2014/main" id="{45749BC0-41DF-22DD-2F88-EFB0965BB9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5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Optimality </a:t>
            </a:r>
            <a:endParaRPr sz="32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0">
            <a:extLst>
              <a:ext uri="{FF2B5EF4-FFF2-40B4-BE49-F238E27FC236}">
                <a16:creationId xmlns:a16="http://schemas.microsoft.com/office/drawing/2014/main" id="{44D45761-4ABF-EBF5-94B9-CB1ED8734B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So far, we found a motion plan from </a:t>
            </a:r>
            <a:r>
              <a:rPr lang="en-US" u="sng" dirty="0">
                <a:latin typeface="Calibri"/>
                <a:ea typeface="Calibri"/>
                <a:cs typeface="Calibri"/>
                <a:sym typeface="Calibri"/>
              </a:rPr>
              <a:t>start configuration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to a </a:t>
            </a:r>
            <a:r>
              <a:rPr lang="en-US" u="sng" dirty="0">
                <a:latin typeface="Calibri"/>
                <a:ea typeface="Calibri"/>
                <a:cs typeface="Calibri"/>
                <a:sym typeface="Calibri"/>
              </a:rPr>
              <a:t>goal configuration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Was our path optimal in length-size? Let’s take some short cuts!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	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755926-7937-24EC-A639-0ADB74537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749" y="2201693"/>
            <a:ext cx="5242192" cy="195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06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>
          <a:extLst>
            <a:ext uri="{FF2B5EF4-FFF2-40B4-BE49-F238E27FC236}">
              <a16:creationId xmlns:a16="http://schemas.microsoft.com/office/drawing/2014/main" id="{FE10D70F-57E2-4D20-E7E5-4A8EE5220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>
            <a:extLst>
              <a:ext uri="{FF2B5EF4-FFF2-40B4-BE49-F238E27FC236}">
                <a16:creationId xmlns:a16="http://schemas.microsoft.com/office/drawing/2014/main" id="{E9F738A3-7E97-BC6C-6C71-2174749367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5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Optimality – visibility graph  </a:t>
            </a:r>
            <a:endParaRPr sz="32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Google Shape;305;p40">
                <a:extLst>
                  <a:ext uri="{FF2B5EF4-FFF2-40B4-BE49-F238E27FC236}">
                    <a16:creationId xmlns:a16="http://schemas.microsoft.com/office/drawing/2014/main" id="{124E11DB-98FD-CFCE-10C2-156E9FE8DF00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4454853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70000" lnSpcReduction="2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libri"/>
                    <a:ea typeface="Calibri"/>
                    <a:cs typeface="Calibri"/>
                    <a:sym typeface="Calibri"/>
                  </a:rPr>
                  <a:t>Following our “short-cut” patter, we see that the shortest path is given a-long a specific graph.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libri"/>
                    <a:ea typeface="Calibri"/>
                    <a:cs typeface="Calibri"/>
                    <a:sym typeface="Calibri"/>
                  </a:rPr>
                  <a:t>This graph is called visibility graph.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libri"/>
                    <a:ea typeface="Calibri"/>
                    <a:cs typeface="Calibri"/>
                    <a:sym typeface="Calibri"/>
                  </a:rPr>
                  <a:t>Two vertices are connected by an edge if they are </a:t>
                </a:r>
                <a:r>
                  <a:rPr lang="en-US" u="sng" dirty="0">
                    <a:latin typeface="Calibri"/>
                    <a:ea typeface="Calibri"/>
                    <a:cs typeface="Calibri"/>
                    <a:sym typeface="Calibri"/>
                  </a:rPr>
                  <a:t>mutually visible</a:t>
                </a:r>
                <a:r>
                  <a:rPr lang="en-US" dirty="0">
                    <a:latin typeface="Calibri"/>
                    <a:ea typeface="Calibri"/>
                    <a:cs typeface="Calibri"/>
                    <a:sym typeface="Calibri"/>
                  </a:rPr>
                  <a:t>.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libri"/>
                    <a:ea typeface="Calibri"/>
                    <a:cs typeface="Calibri"/>
                    <a:sym typeface="Calibri"/>
                  </a:rPr>
                  <a:t>The segment connecting them is called </a:t>
                </a:r>
                <a:r>
                  <a:rPr lang="en-US" u="sng" dirty="0">
                    <a:latin typeface="Calibri"/>
                    <a:ea typeface="Calibri"/>
                    <a:cs typeface="Calibri"/>
                    <a:sym typeface="Calibri"/>
                  </a:rPr>
                  <a:t>visibility edge</a:t>
                </a:r>
                <a:r>
                  <a:rPr lang="en-US" dirty="0"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libri"/>
                    <a:ea typeface="Calibri"/>
                    <a:cs typeface="Calibri"/>
                    <a:sym typeface="Calibri"/>
                  </a:rPr>
                  <a:t>Such a graph can be computed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>
                    <a:latin typeface="Calibri"/>
                    <a:ea typeface="Calibri"/>
                    <a:cs typeface="Calibri"/>
                    <a:sym typeface="Calibri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𝑛</m:t>
                    </m:r>
                  </m:oMath>
                </a14:m>
                <a:r>
                  <a:rPr lang="en-US" dirty="0">
                    <a:latin typeface="Calibri"/>
                    <a:ea typeface="Calibri"/>
                    <a:cs typeface="Calibri"/>
                    <a:sym typeface="Calibri"/>
                  </a:rPr>
                  <a:t> edges in total.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latin typeface="Calibri"/>
                    <a:ea typeface="Calibri"/>
                    <a:cs typeface="Calibri"/>
                    <a:sym typeface="Calibri"/>
                  </a:rPr>
                  <a:t>		</a:t>
                </a:r>
              </a:p>
            </p:txBody>
          </p:sp>
        </mc:Choice>
        <mc:Fallback xmlns="">
          <p:sp>
            <p:nvSpPr>
              <p:cNvPr id="305" name="Google Shape;305;p40">
                <a:extLst>
                  <a:ext uri="{FF2B5EF4-FFF2-40B4-BE49-F238E27FC236}">
                    <a16:creationId xmlns:a16="http://schemas.microsoft.com/office/drawing/2014/main" id="{124E11DB-98FD-CFCE-10C2-156E9FE8DF0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4454853" cy="3416400"/>
              </a:xfrm>
              <a:prstGeom prst="rect">
                <a:avLst/>
              </a:prstGeom>
              <a:blipFill>
                <a:blip r:embed="rId3"/>
                <a:stretch>
                  <a:fillRect l="-137" r="-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52C71A2-A161-E668-B217-C700033F6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430" y="1468876"/>
            <a:ext cx="2762847" cy="260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57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>
          <a:extLst>
            <a:ext uri="{FF2B5EF4-FFF2-40B4-BE49-F238E27FC236}">
              <a16:creationId xmlns:a16="http://schemas.microsoft.com/office/drawing/2014/main" id="{631F7EAA-1D80-3283-A03F-BEC908AE7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>
            <a:extLst>
              <a:ext uri="{FF2B5EF4-FFF2-40B4-BE49-F238E27FC236}">
                <a16:creationId xmlns:a16="http://schemas.microsoft.com/office/drawing/2014/main" id="{6A819694-6ADE-6A0F-4F2E-4D276982B7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5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Back to translating polygon robot</a:t>
            </a:r>
            <a:endParaRPr sz="32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Google Shape;305;p40">
                <a:extLst>
                  <a:ext uri="{FF2B5EF4-FFF2-40B4-BE49-F238E27FC236}">
                    <a16:creationId xmlns:a16="http://schemas.microsoft.com/office/drawing/2014/main" id="{AAB8A039-9BC4-449D-15FE-830709FE040E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1" y="1152475"/>
                <a:ext cx="3611788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latin typeface="Calibri"/>
                    <a:ea typeface="Calibri"/>
                    <a:cs typeface="Calibri"/>
                    <a:sym typeface="Calibri"/>
                  </a:rPr>
                  <a:t>Back to our second scenario, we: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2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latin typeface="Calibri"/>
                    <a:ea typeface="Calibri"/>
                    <a:cs typeface="Calibri"/>
                    <a:sym typeface="Calibri"/>
                  </a:rPr>
                  <a:t>Compute the C-space obstacles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𝑂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𝑛</m:t>
                        </m:r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12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latin typeface="Calibri"/>
                    <a:ea typeface="Calibri"/>
                    <a:cs typeface="Calibri"/>
                    <a:sym typeface="Calibri"/>
                  </a:rPr>
                  <a:t>Compute the visibility graph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𝑂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(</m:t>
                    </m:r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𝑛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log</m:t>
                        </m:r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𝑛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)</m:t>
                    </m:r>
                  </m:oMath>
                </a14:m>
                <a:endParaRPr lang="en-US" sz="12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latin typeface="Calibri"/>
                    <a:ea typeface="Calibri"/>
                    <a:cs typeface="Calibri"/>
                    <a:sym typeface="Calibri"/>
                  </a:rPr>
                  <a:t>Run a shortest-path algorithm on vis-graph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200" dirty="0"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2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305" name="Google Shape;305;p40">
                <a:extLst>
                  <a:ext uri="{FF2B5EF4-FFF2-40B4-BE49-F238E27FC236}">
                    <a16:creationId xmlns:a16="http://schemas.microsoft.com/office/drawing/2014/main" id="{AAB8A039-9BC4-449D-15FE-830709FE040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1" y="1152475"/>
                <a:ext cx="3611788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103926F3-8CE0-6A6C-5C6E-42B17ED13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920" y="1529499"/>
            <a:ext cx="5843080" cy="266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0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>
          <a:extLst>
            <a:ext uri="{FF2B5EF4-FFF2-40B4-BE49-F238E27FC236}">
              <a16:creationId xmlns:a16="http://schemas.microsoft.com/office/drawing/2014/main" id="{90D12B9F-E6BD-D5A4-B51A-822ADD82E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>
            <a:extLst>
              <a:ext uri="{FF2B5EF4-FFF2-40B4-BE49-F238E27FC236}">
                <a16:creationId xmlns:a16="http://schemas.microsoft.com/office/drawing/2014/main" id="{E6215D5F-35C4-ED31-4645-81F15E670A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Recap tutorial 3</a:t>
            </a:r>
            <a:endParaRPr sz="32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0">
            <a:extLst>
              <a:ext uri="{FF2B5EF4-FFF2-40B4-BE49-F238E27FC236}">
                <a16:creationId xmlns:a16="http://schemas.microsoft.com/office/drawing/2014/main" id="{600E3548-1745-812F-29AA-3EE242CDA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Last week we talked about a robot arm – manipulator, its “claw” called End Effector, and direct and inverse kinematics.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C816BB-E6E5-C725-2C41-5F78656E7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24" y="2047709"/>
            <a:ext cx="2918118" cy="265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orward and Reverse Kinematics for 3R Planar Manipulator — Hive">
            <a:extLst>
              <a:ext uri="{FF2B5EF4-FFF2-40B4-BE49-F238E27FC236}">
                <a16:creationId xmlns:a16="http://schemas.microsoft.com/office/drawing/2014/main" id="{C9FE43DA-B1CE-A64A-6DE2-836EF44BA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559" y="2154803"/>
            <a:ext cx="3048320" cy="261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11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Recap – problem settings </a:t>
            </a:r>
            <a:endParaRPr sz="32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We begin by defining our </a:t>
            </a:r>
            <a:r>
              <a:rPr lang="en-US" u="sng" dirty="0">
                <a:latin typeface="Calibri"/>
                <a:ea typeface="Calibri"/>
                <a:cs typeface="Calibri"/>
                <a:sym typeface="Calibri"/>
              </a:rPr>
              <a:t>workspace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Where does the robot operate?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What is the robot’s DOF?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7C9BF-122A-7E45-2B3A-DE4BB8475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50863"/>
            <a:ext cx="231489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7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Recap – problem settings </a:t>
            </a:r>
            <a:endParaRPr sz="32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We can now define a </a:t>
            </a:r>
            <a:r>
              <a:rPr lang="en-US" u="sng" dirty="0">
                <a:latin typeface="Calibri"/>
                <a:ea typeface="Calibri"/>
                <a:cs typeface="Calibri"/>
                <a:sym typeface="Calibri"/>
                <a:hlinkClick r:id="rId3"/>
              </a:rPr>
              <a:t>C-space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, which is dependent on what obstacles exists in our workspace. The </a:t>
            </a:r>
            <a:r>
              <a:rPr lang="en-US" u="sng" dirty="0">
                <a:latin typeface="Calibri"/>
                <a:ea typeface="Calibri"/>
                <a:cs typeface="Calibri"/>
                <a:sym typeface="Calibri"/>
              </a:rPr>
              <a:t>free-space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would be any configuration that is obstacle free.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9E954B-4078-B55B-F531-4E55E1B28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425" y="1930082"/>
            <a:ext cx="5163271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0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Motion Planning Problem - Motivation</a:t>
            </a:r>
            <a:endParaRPr sz="32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Why do we care?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Let’s do Task 3!</a:t>
            </a:r>
          </a:p>
        </p:txBody>
      </p:sp>
      <p:pic>
        <p:nvPicPr>
          <p:cNvPr id="3" name="Google Shape;181;p27">
            <a:extLst>
              <a:ext uri="{FF2B5EF4-FFF2-40B4-BE49-F238E27FC236}">
                <a16:creationId xmlns:a16="http://schemas.microsoft.com/office/drawing/2014/main" id="{6A312859-0B0E-CCAA-E3B7-5A6FEB75184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120" y="2068840"/>
            <a:ext cx="2464572" cy="1846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508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MPP – formally </a:t>
            </a:r>
            <a:endParaRPr sz="32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Google Shape;305;p4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libri"/>
                    <a:ea typeface="Calibri"/>
                    <a:cs typeface="Calibri"/>
                    <a:sym typeface="Calibri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𝑅</m:t>
                    </m:r>
                  </m:oMath>
                </a14:m>
                <a:r>
                  <a:rPr lang="en-US" dirty="0">
                    <a:latin typeface="Calibri"/>
                    <a:ea typeface="Calibri"/>
                    <a:cs typeface="Calibri"/>
                    <a:sym typeface="Calibri"/>
                  </a:rPr>
                  <a:t> be a robot system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𝑑</m:t>
                    </m:r>
                  </m:oMath>
                </a14:m>
                <a:r>
                  <a:rPr lang="en-US" dirty="0">
                    <a:latin typeface="Calibri"/>
                    <a:ea typeface="Calibri"/>
                    <a:cs typeface="Calibri"/>
                    <a:sym typeface="Calibri"/>
                  </a:rPr>
                  <a:t> degrees of freedom, moving in a </a:t>
                </a:r>
                <a:r>
                  <a:rPr lang="en-US" b="1" dirty="0">
                    <a:latin typeface="Calibri"/>
                    <a:ea typeface="Calibri"/>
                    <a:cs typeface="Calibri"/>
                    <a:sym typeface="Calibri"/>
                  </a:rPr>
                  <a:t>known environment</a:t>
                </a:r>
                <a:r>
                  <a:rPr lang="en-US" dirty="0">
                    <a:latin typeface="Calibri"/>
                    <a:ea typeface="Calibri"/>
                    <a:cs typeface="Calibri"/>
                    <a:sym typeface="Calibri"/>
                  </a:rPr>
                  <a:t> cluttered with obstacles. Given start and target configurations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𝑠</m:t>
                    </m:r>
                  </m:oMath>
                </a14:m>
                <a:r>
                  <a:rPr lang="en-US" dirty="0">
                    <a:latin typeface="Calibri"/>
                    <a:ea typeface="Calibri"/>
                    <a:cs typeface="Calibri"/>
                    <a:sym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𝑡</m:t>
                    </m:r>
                  </m:oMath>
                </a14:m>
                <a:r>
                  <a:rPr lang="en-US" dirty="0">
                    <a:latin typeface="Calibri"/>
                    <a:ea typeface="Calibri"/>
                    <a:cs typeface="Calibri"/>
                    <a:sym typeface="Calibri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𝑅</m:t>
                    </m:r>
                  </m:oMath>
                </a14:m>
                <a:r>
                  <a:rPr lang="en-US" dirty="0">
                    <a:latin typeface="Calibri"/>
                    <a:ea typeface="Calibri"/>
                    <a:cs typeface="Calibri"/>
                    <a:sym typeface="Calibri"/>
                  </a:rPr>
                  <a:t>, decide whether there is a collision-free continuous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𝑓𝑟𝑒𝑒</m:t>
                        </m:r>
                      </m:sub>
                    </m:sSub>
                  </m:oMath>
                </a14:m>
                <a:r>
                  <a:rPr lang="en-US" dirty="0">
                    <a:latin typeface="Calibri"/>
                    <a:ea typeface="Calibri"/>
                    <a:cs typeface="Calibri"/>
                    <a:sym typeface="Calibri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𝑠</m:t>
                    </m:r>
                  </m:oMath>
                </a14:m>
                <a:r>
                  <a:rPr lang="en-US" dirty="0">
                    <a:latin typeface="Calibri"/>
                    <a:ea typeface="Calibri"/>
                    <a:cs typeface="Calibri"/>
                    <a:sym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𝑡</m:t>
                    </m:r>
                  </m:oMath>
                </a14:m>
                <a:r>
                  <a:rPr lang="en-US" dirty="0">
                    <a:latin typeface="Calibri"/>
                    <a:ea typeface="Calibri"/>
                    <a:cs typeface="Calibri"/>
                    <a:sym typeface="Calibri"/>
                  </a:rPr>
                  <a:t> and if so, plan such a motion.</a:t>
                </a:r>
                <a:endParaRPr lang="en-US" sz="1200" dirty="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305" name="Google Shape;305;p4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11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>
          <a:extLst>
            <a:ext uri="{FF2B5EF4-FFF2-40B4-BE49-F238E27FC236}">
              <a16:creationId xmlns:a16="http://schemas.microsoft.com/office/drawing/2014/main" id="{B9360322-7687-6517-FCC5-C5F0DDDB4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>
            <a:extLst>
              <a:ext uri="{FF2B5EF4-FFF2-40B4-BE49-F238E27FC236}">
                <a16:creationId xmlns:a16="http://schemas.microsoft.com/office/drawing/2014/main" id="{7A66ECC0-BFF7-75EB-191D-34205CFA16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MPP – bit of History </a:t>
            </a:r>
            <a:endParaRPr sz="32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Google Shape;305;p40">
                <a:extLst>
                  <a:ext uri="{FF2B5EF4-FFF2-40B4-BE49-F238E27FC236}">
                    <a16:creationId xmlns:a16="http://schemas.microsoft.com/office/drawing/2014/main" id="{75665129-B1C9-FA6C-D8FB-F25B55138ED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libri"/>
                    <a:ea typeface="Calibri"/>
                    <a:cs typeface="Calibri"/>
                    <a:sym typeface="Calibri"/>
                  </a:rPr>
                  <a:t>The first efforts were aimed towards </a:t>
                </a:r>
                <a:r>
                  <a:rPr lang="en-US" u="sng" dirty="0">
                    <a:latin typeface="Calibri"/>
                    <a:ea typeface="Calibri"/>
                    <a:cs typeface="Calibri"/>
                    <a:sym typeface="Calibri"/>
                  </a:rPr>
                  <a:t>exact analytical techniques</a:t>
                </a:r>
                <a:r>
                  <a:rPr lang="en-US" dirty="0"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libri"/>
                    <a:ea typeface="Calibri"/>
                    <a:cs typeface="Calibri"/>
                    <a:sym typeface="Calibri"/>
                  </a:rPr>
                  <a:t>There are efficient techniques that solve the problem when DOFs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≤4</m:t>
                    </m:r>
                  </m:oMath>
                </a14:m>
                <a:r>
                  <a:rPr lang="en-US" dirty="0">
                    <a:latin typeface="Calibri"/>
                    <a:ea typeface="Calibri"/>
                    <a:cs typeface="Calibri"/>
                    <a:sym typeface="Calibri"/>
                  </a:rPr>
                  <a:t>.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libri"/>
                    <a:ea typeface="Calibri"/>
                    <a:cs typeface="Calibri"/>
                    <a:sym typeface="Calibri"/>
                  </a:rPr>
                  <a:t>However, this problem is </a:t>
                </a:r>
                <a:r>
                  <a:rPr lang="en-US" b="1" dirty="0">
                    <a:latin typeface="Calibri"/>
                    <a:ea typeface="Calibri"/>
                    <a:cs typeface="Calibri"/>
                    <a:sym typeface="Calibri"/>
                  </a:rPr>
                  <a:t>PSPACE-hard.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Calibri"/>
                    <a:ea typeface="Calibri"/>
                    <a:cs typeface="Calibri"/>
                    <a:sym typeface="Calibri"/>
                  </a:rPr>
                  <a:t>Finding the optimal solution, even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latin typeface="Calibri"/>
                    <a:ea typeface="Calibri"/>
                    <a:cs typeface="Calibri"/>
                    <a:sym typeface="Calibri"/>
                  </a:rPr>
                  <a:t> is </a:t>
                </a:r>
                <a:r>
                  <a:rPr lang="en-US" b="1" dirty="0">
                    <a:latin typeface="Calibri"/>
                    <a:ea typeface="Calibri"/>
                    <a:cs typeface="Calibri"/>
                    <a:sym typeface="Calibri"/>
                  </a:rPr>
                  <a:t>NP-hard</a:t>
                </a:r>
                <a:r>
                  <a:rPr lang="en-US" dirty="0">
                    <a:latin typeface="Calibri"/>
                    <a:ea typeface="Calibri"/>
                    <a:cs typeface="Calibri"/>
                    <a:sym typeface="Calibri"/>
                  </a:rPr>
                  <a:t>.</a:t>
                </a:r>
              </a:p>
            </p:txBody>
          </p:sp>
        </mc:Choice>
        <mc:Fallback xmlns="">
          <p:sp>
            <p:nvSpPr>
              <p:cNvPr id="305" name="Google Shape;305;p40">
                <a:extLst>
                  <a:ext uri="{FF2B5EF4-FFF2-40B4-BE49-F238E27FC236}">
                    <a16:creationId xmlns:a16="http://schemas.microsoft.com/office/drawing/2014/main" id="{75665129-B1C9-FA6C-D8FB-F25B55138ED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26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>
          <a:extLst>
            <a:ext uri="{FF2B5EF4-FFF2-40B4-BE49-F238E27FC236}">
              <a16:creationId xmlns:a16="http://schemas.microsoft.com/office/drawing/2014/main" id="{E74D493E-4E2F-A23C-182A-B30853A20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>
            <a:extLst>
              <a:ext uri="{FF2B5EF4-FFF2-40B4-BE49-F238E27FC236}">
                <a16:creationId xmlns:a16="http://schemas.microsoft.com/office/drawing/2014/main" id="{41C68926-9EF4-EF55-82A9-89EBAE31A7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do we care about in MPP?</a:t>
            </a:r>
            <a:endParaRPr sz="32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0">
            <a:extLst>
              <a:ext uri="{FF2B5EF4-FFF2-40B4-BE49-F238E27FC236}">
                <a16:creationId xmlns:a16="http://schemas.microsoft.com/office/drawing/2014/main" id="{B37DA21F-348E-06E0-D47D-EE9D5342A4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We need to ask the following questions: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Will the algorithm generate the shortest path?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Will the algorithm the least-cost path? (given a heuristic function)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Which do we need – optimal/near optimal/ feasible?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5E45EF-3337-4D84-B0C1-E7FDA7A50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403" y="2627589"/>
            <a:ext cx="5625193" cy="242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3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Exact method analysis</a:t>
            </a:r>
            <a:endParaRPr sz="3200" b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Begin with a simple </a:t>
            </a:r>
            <a:r>
              <a:rPr lang="en-US" u="sng" dirty="0">
                <a:latin typeface="Calibri"/>
                <a:ea typeface="Calibri"/>
                <a:cs typeface="Calibri"/>
                <a:sym typeface="Calibri"/>
              </a:rPr>
              <a:t>point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only robot, using exact method [In class].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Let’s analyze the following scenario. Already solved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1376392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769</Words>
  <Application>Microsoft Macintosh PowerPoint</Application>
  <PresentationFormat>On-screen Show (16:9)</PresentationFormat>
  <Paragraphs>128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Cambria Math</vt:lpstr>
      <vt:lpstr>Arial</vt:lpstr>
      <vt:lpstr>Simple Light</vt:lpstr>
      <vt:lpstr>Tutorial 4 – MP: Exact Methods AIR 24-25 </vt:lpstr>
      <vt:lpstr>Recap tutorial 3</vt:lpstr>
      <vt:lpstr>Recap – problem settings </vt:lpstr>
      <vt:lpstr>Recap – problem settings </vt:lpstr>
      <vt:lpstr>Motion Planning Problem - Motivation</vt:lpstr>
      <vt:lpstr>MPP – formally </vt:lpstr>
      <vt:lpstr>MPP – bit of History </vt:lpstr>
      <vt:lpstr>What do we care about in MPP?</vt:lpstr>
      <vt:lpstr>Exact method analysis</vt:lpstr>
      <vt:lpstr>Exact method analysis</vt:lpstr>
      <vt:lpstr>That was easy! How about a translating polygonal robot?</vt:lpstr>
      <vt:lpstr>Planning for a translating polygonal robot</vt:lpstr>
      <vt:lpstr>The answer – Minkowski sums</vt:lpstr>
      <vt:lpstr>The answer – Minkowski sums</vt:lpstr>
      <vt:lpstr>Planning for a translating polygonal robot</vt:lpstr>
      <vt:lpstr>Optimality </vt:lpstr>
      <vt:lpstr>Optimality – visibility graph  </vt:lpstr>
      <vt:lpstr>Back to translating polygon robot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Ido Jacobi</cp:lastModifiedBy>
  <cp:revision>91</cp:revision>
  <dcterms:modified xsi:type="dcterms:W3CDTF">2024-12-04T11:13:16Z</dcterms:modified>
</cp:coreProperties>
</file>