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  <p:sldMasterId id="2147483672" r:id="rId6"/>
  </p:sldMasterIdLst>
  <p:notesMasterIdLst>
    <p:notesMasterId r:id="rId17"/>
  </p:notesMasterIdLst>
  <p:sldIdLst>
    <p:sldId id="256" r:id="rId7"/>
    <p:sldId id="258" r:id="rId8"/>
    <p:sldId id="390" r:id="rId9"/>
    <p:sldId id="391" r:id="rId10"/>
    <p:sldId id="392" r:id="rId11"/>
    <p:sldId id="387" r:id="rId12"/>
    <p:sldId id="381" r:id="rId13"/>
    <p:sldId id="389" r:id="rId14"/>
    <p:sldId id="337" r:id="rId15"/>
    <p:sldId id="394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39E62E-FB67-42E7-93CD-38DCA7386BF5}">
          <p14:sldIdLst>
            <p14:sldId id="256"/>
            <p14:sldId id="258"/>
            <p14:sldId id="390"/>
            <p14:sldId id="391"/>
            <p14:sldId id="392"/>
            <p14:sldId id="387"/>
            <p14:sldId id="381"/>
            <p14:sldId id="389"/>
            <p14:sldId id="337"/>
            <p14:sldId id="3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8444A5-3E11-54F7-FEE6-75B064D31B6B}" v="1" dt="2024-05-14T05:32:16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6175D-065D-465B-89A0-49C8B32963C4}" type="datetimeFigureOut">
              <a:rPr lang="en-IL" smtClean="0"/>
              <a:t>12/24/2024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FE986C-6495-455B-BCAA-546497D9FFF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3162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4940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what the </a:t>
            </a:r>
            <a:r>
              <a:rPr lang="en-US" err="1"/>
              <a:t>orage</a:t>
            </a:r>
            <a:r>
              <a:rPr lang="en-US"/>
              <a:t> means. It is the danger zone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303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IL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/>
                  <a:t>Say that </a:t>
                </a:r>
                <a:r>
                  <a:rPr lang="en-US" b="0" i="0">
                    <a:latin typeface="Cambria Math" panose="02040503050406030204" pitchFamily="18" charset="0"/>
                  </a:rPr>
                  <a:t>𝜏∈[0,1]</a:t>
                </a:r>
                <a:endParaRPr lang="en-IL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401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89898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/>
              <a:t>For this purpose, we compare VOA to the Average Executed Cost Difference (AECD).</a:t>
            </a:r>
            <a:endParaRPr lang="en-IL" sz="1200"/>
          </a:p>
          <a:p>
            <a:endParaRPr lang="en-IL" sz="1100"/>
          </a:p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8021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6847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effectLst/>
                    <a:latin typeface="Arial" panose="020B0604020202020204" pitchFamily="34" charset="0"/>
                  </a:rPr>
                  <a:t>When an agent is provided with relocation assistance at point 𝜏, it is moved from its actual location, denoted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</a:rPr>
                      <m:t>𝜏</m:t>
                    </m:r>
                    <m:r>
                      <m:rPr>
                        <m:nor/>
                      </m:rPr>
                      <a:rPr lang="en-US" dirty="0">
                        <a:latin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, to the corresponding point on the planned path,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i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en-IL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effectLst/>
                    <a:latin typeface="Arial" panose="020B0604020202020204" pitchFamily="34" charset="0"/>
                  </a:rPr>
                  <a:t>When an agent is provided with relocation assistance at point 𝜏, it is moved from its actual location, denoted </a:t>
                </a:r>
                <a:r>
                  <a:rPr lang="en-US" b="0" i="0" dirty="0">
                    <a:effectLst/>
                    <a:latin typeface="Cambria Math" panose="02040503050406030204" pitchFamily="18" charset="0"/>
                  </a:rPr>
                  <a:t>Π^𝐸 "</a:t>
                </a:r>
                <a:r>
                  <a:rPr lang="en-US" i="0" dirty="0">
                    <a:latin typeface="Cambria Math" panose="02040503050406030204" pitchFamily="18" charset="0"/>
                  </a:rPr>
                  <a:t>(𝜏)</a:t>
                </a:r>
                <a:r>
                  <a:rPr lang="en-US" i="0" dirty="0">
                    <a:latin typeface="Arial" panose="020B0604020202020204" pitchFamily="34" charset="0"/>
                  </a:rPr>
                  <a:t>"</a:t>
                </a:r>
                <a:r>
                  <a:rPr lang="en-US" b="0" i="0">
                    <a:effectLst/>
                    <a:latin typeface="Arial" panose="020B0604020202020204" pitchFamily="34" charset="0"/>
                  </a:rPr>
                  <a:t>, to the corresponding point on the planned path,</a:t>
                </a:r>
                <a:r>
                  <a:rPr lang="en-US"/>
                  <a:t> </a:t>
                </a:r>
                <a:r>
                  <a:rPr lang="en-US" b="0" i="0" dirty="0">
                    <a:effectLst/>
                    <a:latin typeface="Cambria Math" panose="02040503050406030204" pitchFamily="18" charset="0"/>
                  </a:rPr>
                  <a:t>Π^𝑃 (𝜏)</a:t>
                </a:r>
                <a:r>
                  <a:rPr lang="en-US" b="0" i="0"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endParaRPr lang="en-IL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836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Talk about what the </a:t>
            </a:r>
            <a:r>
              <a:rPr lang="en-US" err="1"/>
              <a:t>orage</a:t>
            </a:r>
            <a:r>
              <a:rPr lang="en-US"/>
              <a:t> means. It is the danger zone</a:t>
            </a:r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FE986C-6495-455B-BCAA-546497D9FFF6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9688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528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099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3823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44A2-4E97-7ED9-558F-74CDE262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B08F4-84AD-D143-D427-A1A231DD2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0F9D-2E50-58B3-612C-FC3CE0C1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76C9-6891-B1E7-9902-567C6DBC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4297-DC08-2108-E159-EACE6D5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197958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05F7-D5BD-538C-5F66-D4E14E71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C0D9-3768-514C-6A18-D958E087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2CE6-1DBC-18C3-D6BE-0F4D892D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91E5-FA74-8786-CC1F-02163C94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7200-3B19-6384-B87E-CFF9C8C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0136040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AB86-C833-492E-313C-D4572D73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FC33-0533-3E7F-222A-D9F9B01A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2973-E73D-C7A2-79AF-557874EF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857D-9FA8-111B-7096-F7421493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8A14-DF60-87E5-6EDB-5D1DA8F6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858449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51D5-28CC-A159-4344-5D145321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0823-8FAE-9F66-4314-AE063816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6717-5CBB-87DB-3AB4-15412A8D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CF1A-6CAD-464D-577A-E31CEF79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FCF1-3D32-150B-7585-927B661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0536-21AF-31BF-6C78-E5C4CA42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957670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8518-390F-388D-009B-06CA6CF7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05BC-A0B5-6CBA-C1C4-A8C38CFD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7113-E5F3-106A-67F9-A9C067BBF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C8331-9D47-D032-82DB-705E5A27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A3CB-5A24-9D1B-0C4C-EA087C1B7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4A3D3-D0B3-A370-9284-5449C491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42120-1064-C375-24E5-E4F9C16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8EF08-75D5-CFBB-249A-3E6565C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2443188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E310-1B89-CF0F-C771-F615C31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4DA73-0923-0CF2-5CF3-3D39207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54760-8C6E-B112-E389-C2887EF8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E7264-94FD-360A-2F2C-37DF117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0725796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4973F-9605-A81B-6378-670CF657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B7C4B-8559-93C2-7673-6934C0DF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3DAA-1317-4171-CA06-53C0AFEB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9085652"/>
      </p:ext>
    </p:extLst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143-5A2F-287F-7FFB-513FF0ED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4A39-20AD-DEBA-557C-24D0A373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039B-3A74-865B-DB6B-EAE8B61E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2FA2-9698-80CB-7322-82626B1A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E5A8-90F1-6AFC-2CCB-9353F577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C842-225F-FDF8-5D0F-779A6A07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3146046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35232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7E21-549D-4195-DD80-C6268A55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3F32E-256C-2873-9FE2-4463A3D76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32B5-0F7A-176E-87A1-366C51D3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ABC03-2D30-D075-D845-A8BD422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483F-2E93-3223-75E2-92B4748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E822-B737-D6B4-E1E6-71016146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2713828"/>
      </p:ext>
    </p:extLst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C4C-1E57-357A-BAD1-9342B9E5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DDCA-1446-BFA2-1AFC-619A23DAD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6022-6CC4-0086-5BB4-56FE4D6D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3A5D-31D1-5094-BA74-704F6C1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6F09-69B2-55C2-0CB3-5E88F86F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000078"/>
      </p:ext>
    </p:extLst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593F-58A9-D13A-8D4D-7C76A6266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5F0B-1A93-F105-0D09-4C410D55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9F97-5A5E-EB82-2620-28D2170B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7D5D-A05B-3278-37F6-5D374AA8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26A9-F657-9B2B-3211-5FA3AE8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9665508"/>
      </p:ext>
    </p:extLst>
  </p:cSld>
  <p:clrMapOvr>
    <a:masterClrMapping/>
  </p:clrMapOvr>
  <p:hf hdr="0" ft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44A2-4E97-7ED9-558F-74CDE262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B08F4-84AD-D143-D427-A1A231DD2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A0F9D-2E50-58B3-612C-FC3CE0C10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276C9-6891-B1E7-9902-567C6DBC9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4297-DC08-2108-E159-EACE6D5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1979587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05F7-D5BD-538C-5F66-D4E14E713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2C0D9-3768-514C-6A18-D958E0876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2CE6-1DBC-18C3-D6BE-0F4D892D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91E5-FA74-8786-CC1F-02163C94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37200-3B19-6384-B87E-CFF9C8C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50136040"/>
      </p:ext>
    </p:extLst>
  </p:cSld>
  <p:clrMapOvr>
    <a:masterClrMapping/>
  </p:clrMapOvr>
  <p:hf hdr="0" ft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AB86-C833-492E-313C-D4572D73A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8FC33-0533-3E7F-222A-D9F9B01A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62973-E73D-C7A2-79AF-557874EF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B857D-9FA8-111B-7096-F7421493B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C8A14-DF60-87E5-6EDB-5D1DA8F6A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29858449"/>
      </p:ext>
    </p:extLst>
  </p:cSld>
  <p:clrMapOvr>
    <a:masterClrMapping/>
  </p:clrMapOvr>
  <p:hf hdr="0" ft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51D5-28CC-A159-4344-5D145321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40823-8FAE-9F66-4314-AE0638164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66717-5CBB-87DB-3AB4-15412A8D6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CF1A-6CAD-464D-577A-E31CEF79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4FCF1-3D32-150B-7585-927B661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00536-21AF-31BF-6C78-E5C4CA42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62957670"/>
      </p:ext>
    </p:extLst>
  </p:cSld>
  <p:clrMapOvr>
    <a:masterClrMapping/>
  </p:clrMapOvr>
  <p:hf hdr="0" ft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88518-390F-388D-009B-06CA6CF7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E05BC-A0B5-6CBA-C1C4-A8C38CFD6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17113-E5F3-106A-67F9-A9C067BBF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C8331-9D47-D032-82DB-705E5A272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FA3CB-5A24-9D1B-0C4C-EA087C1B7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34A3D3-D0B3-A370-9284-5449C4911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C42120-1064-C375-24E5-E4F9C16D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8EF08-75D5-CFBB-249A-3E6565CE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2443188"/>
      </p:ext>
    </p:extLst>
  </p:cSld>
  <p:clrMapOvr>
    <a:masterClrMapping/>
  </p:clrMapOvr>
  <p:hf hdr="0" ft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E310-1B89-CF0F-C771-F615C312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4DA73-0923-0CF2-5CF3-3D39207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54760-8C6E-B112-E389-C2887EF80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E7264-94FD-360A-2F2C-37DF117F3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0725796"/>
      </p:ext>
    </p:extLst>
  </p:cSld>
  <p:clrMapOvr>
    <a:masterClrMapping/>
  </p:clrMapOvr>
  <p:hf hdr="0" ft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4973F-9605-A81B-6378-670CF657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B7C4B-8559-93C2-7673-6934C0DFC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B3DAA-1317-4171-CA06-53C0AFEB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908565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67152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3143-5A2F-287F-7FFB-513FF0ED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44A39-20AD-DEBA-557C-24D0A373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8039B-3A74-865B-DB6B-EAE8B61E3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72FA2-9698-80CB-7322-82626B1A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DE5A8-90F1-6AFC-2CCB-9353F577D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3C842-225F-FDF8-5D0F-779A6A07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3146046"/>
      </p:ext>
    </p:extLst>
  </p:cSld>
  <p:clrMapOvr>
    <a:masterClrMapping/>
  </p:clrMapOvr>
  <p:hf hdr="0" ft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7E21-549D-4195-DD80-C6268A555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C3F32E-256C-2873-9FE2-4463A3D76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732B5-0F7A-176E-87A1-366C51D3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ABC03-2D30-D075-D845-A8BD422C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483F-2E93-3223-75E2-92B47489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2E822-B737-D6B4-E1E6-71016146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2713828"/>
      </p:ext>
    </p:extLst>
  </p:cSld>
  <p:clrMapOvr>
    <a:masterClrMapping/>
  </p:clrMapOvr>
  <p:hf hdr="0" ft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4C4C-1E57-357A-BAD1-9342B9E5D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CDDCA-1446-BFA2-1AFC-619A23DAD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6022-6CC4-0086-5BB4-56FE4D6D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3A5D-31D1-5094-BA74-704F6C17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6F09-69B2-55C2-0CB3-5E88F86F7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14000078"/>
      </p:ext>
    </p:extLst>
  </p:cSld>
  <p:clrMapOvr>
    <a:masterClrMapping/>
  </p:clrMapOvr>
  <p:hf hdr="0" ft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D6593F-58A9-D13A-8D4D-7C76A6266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E5F0B-1A93-F105-0D09-4C410D550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39F97-5A5E-EB82-2620-28D2170B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7D5D-A05B-3278-37F6-5D374AA8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26A9-F657-9B2B-3211-5FA3AE8C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9665508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3292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8455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71928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146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5563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560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5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7D073-7DD0-6F39-43FB-079EB3D2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8751-C2E3-295B-6489-1882430E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0FDD-FE64-A278-E7E7-B45A24DE4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59BD-D615-F1AE-2984-7010F009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9BE8-DCCD-7884-179E-A1A08DC4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55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77D073-7DD0-6F39-43FB-079EB3D2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48751-C2E3-295B-6489-1882430E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30FDD-FE64-A278-E7E7-B45A24DE4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L"/>
              <a:t>Adi Amuzig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F59BD-D615-F1AE-2984-7010F009F6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MSc Seminar. 2023</a:t>
            </a:r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E9BE8-DCCD-7884-179E-A1A08DC482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4625B-FD9E-452B-9CE7-4E1E7A3E82F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4455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F5CA6-F630-EC55-DED0-8FD82D343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841" y="3214695"/>
            <a:ext cx="11234350" cy="1590137"/>
          </a:xfrm>
        </p:spPr>
        <p:txBody>
          <a:bodyPr anchor="ctr">
            <a:normAutofit/>
          </a:bodyPr>
          <a:lstStyle/>
          <a:p>
            <a:r>
              <a:rPr lang="en-US" sz="5400" dirty="0"/>
              <a:t>Value of Assistance for Mobile Robots</a:t>
            </a:r>
            <a:endParaRPr lang="en-US" sz="5400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FB803-9E47-DFC3-7A78-C24C815DC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575872"/>
            <a:ext cx="8258176" cy="963040"/>
          </a:xfrm>
        </p:spPr>
        <p:txBody>
          <a:bodyPr anchor="ctr">
            <a:normAutofit/>
          </a:bodyPr>
          <a:lstStyle/>
          <a:p>
            <a:r>
              <a:rPr lang="en-US" sz="3200" b="1"/>
              <a:t>Adi </a:t>
            </a:r>
            <a:r>
              <a:rPr lang="en-US" sz="3200" b="1" err="1"/>
              <a:t>Amuzig</a:t>
            </a:r>
            <a:r>
              <a:rPr lang="en-US" sz="3200" b="1"/>
              <a:t>, David </a:t>
            </a:r>
            <a:r>
              <a:rPr lang="en-US" sz="3200" b="1" err="1"/>
              <a:t>Dovrat</a:t>
            </a:r>
            <a:r>
              <a:rPr lang="en-US" sz="3200" b="1"/>
              <a:t> and Sarah Keren </a:t>
            </a:r>
            <a:endParaRPr lang="en-US" sz="3200" b="1"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74883A6-5372-1E35-799E-D6D8744A7DAD}"/>
              </a:ext>
            </a:extLst>
          </p:cNvPr>
          <p:cNvSpPr txBox="1">
            <a:spLocks/>
          </p:cNvSpPr>
          <p:nvPr/>
        </p:nvSpPr>
        <p:spPr>
          <a:xfrm>
            <a:off x="1521944" y="3593637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IROS 2023</a:t>
            </a:r>
            <a:endParaRPr lang="en-US" sz="2800" dirty="0">
              <a:cs typeface="Calibri Light"/>
            </a:endParaRPr>
          </a:p>
        </p:txBody>
      </p:sp>
      <p:pic>
        <p:nvPicPr>
          <p:cNvPr id="6" name="Picture 8" descr="Shape&#10;&#10;Description automatically generated">
            <a:extLst>
              <a:ext uri="{FF2B5EF4-FFF2-40B4-BE49-F238E27FC236}">
                <a16:creationId xmlns:a16="http://schemas.microsoft.com/office/drawing/2014/main" id="{793532F7-81DE-7AED-FF0A-3637077D1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049" y="1212676"/>
            <a:ext cx="2351903" cy="1714161"/>
          </a:xfrm>
          <a:prstGeom prst="rect">
            <a:avLst/>
          </a:prstGeom>
        </p:spPr>
      </p:pic>
      <p:pic>
        <p:nvPicPr>
          <p:cNvPr id="10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295B17CC-4CDE-F9AA-29B5-F12769AB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07" y="367988"/>
            <a:ext cx="9908673" cy="721543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E4F5FB6-FA58-6C87-B346-5839512C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9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BCBF91A9-475F-0145-1748-C60B3AD9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16" y="780271"/>
            <a:ext cx="6903720" cy="495342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30A1E69-F2D4-AB3A-2FD2-C8D83A08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pic>
        <p:nvPicPr>
          <p:cNvPr id="3" name="Picture 2" descr="A black drone with a camera&#10;&#10;Description automatically generated with medium confidence">
            <a:extLst>
              <a:ext uri="{FF2B5EF4-FFF2-40B4-BE49-F238E27FC236}">
                <a16:creationId xmlns:a16="http://schemas.microsoft.com/office/drawing/2014/main" id="{17545E35-8D69-438A-9376-980B652B4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17" y="195648"/>
            <a:ext cx="1397895" cy="780271"/>
          </a:xfrm>
          <a:prstGeom prst="rect">
            <a:avLst/>
          </a:prstGeom>
        </p:spPr>
      </p:pic>
      <p:pic>
        <p:nvPicPr>
          <p:cNvPr id="8" name="Picture 7" descr="A picture containing LEGO, wheel, tire, auto part&#10;&#10;Description automatically generated">
            <a:extLst>
              <a:ext uri="{FF2B5EF4-FFF2-40B4-BE49-F238E27FC236}">
                <a16:creationId xmlns:a16="http://schemas.microsoft.com/office/drawing/2014/main" id="{8A21BC58-A3F9-D7FB-99AA-71613EA44A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18565" r="22591" b="19370"/>
          <a:stretch/>
        </p:blipFill>
        <p:spPr>
          <a:xfrm>
            <a:off x="10968840" y="1639321"/>
            <a:ext cx="1178352" cy="1361464"/>
          </a:xfrm>
          <a:prstGeom prst="rect">
            <a:avLst/>
          </a:prstGeom>
        </p:spPr>
      </p:pic>
      <p:pic>
        <p:nvPicPr>
          <p:cNvPr id="9" name="Picture 8" descr="A picture containing LEGO, wheel, tire, auto part&#10;&#10;Description automatically generated">
            <a:extLst>
              <a:ext uri="{FF2B5EF4-FFF2-40B4-BE49-F238E27FC236}">
                <a16:creationId xmlns:a16="http://schemas.microsoft.com/office/drawing/2014/main" id="{968CB449-2AB5-2EDA-87AC-D7B78C9CF6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18565" r="22591" b="19370"/>
          <a:stretch/>
        </p:blipFill>
        <p:spPr>
          <a:xfrm>
            <a:off x="11013648" y="3429000"/>
            <a:ext cx="1178352" cy="13614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07156-9DBB-4E90-6EB7-7B618EF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3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fence&#10;&#10;Description automatically generated">
            <a:extLst>
              <a:ext uri="{FF2B5EF4-FFF2-40B4-BE49-F238E27FC236}">
                <a16:creationId xmlns:a16="http://schemas.microsoft.com/office/drawing/2014/main" id="{BCBF91A9-475F-0145-1748-C60B3AD96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116" y="780271"/>
            <a:ext cx="6903720" cy="4953420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30A1E69-F2D4-AB3A-2FD2-C8D83A08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7A7DDC-07B5-4163-D110-76A5FADAEDB5}"/>
              </a:ext>
            </a:extLst>
          </p:cNvPr>
          <p:cNvSpPr txBox="1"/>
          <p:nvPr/>
        </p:nvSpPr>
        <p:spPr>
          <a:xfrm>
            <a:off x="1611464" y="62467"/>
            <a:ext cx="898313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600" b="1" dirty="0">
                <a:latin typeface="+mj-lt"/>
                <a:ea typeface="+mj-ea"/>
                <a:cs typeface="+mj-cs"/>
              </a:rPr>
              <a:t>Value of Assistance for Mobile Agents</a:t>
            </a:r>
            <a:endParaRPr lang="en-US" sz="3600" b="1" dirty="0">
              <a:latin typeface="Calibri Light"/>
              <a:ea typeface="+mj-ea"/>
              <a:cs typeface="Calibri Light"/>
            </a:endParaRPr>
          </a:p>
        </p:txBody>
      </p:sp>
      <p:pic>
        <p:nvPicPr>
          <p:cNvPr id="3" name="Picture 2" descr="A black drone with a camera&#10;&#10;Description automatically generated with medium confidence">
            <a:extLst>
              <a:ext uri="{FF2B5EF4-FFF2-40B4-BE49-F238E27FC236}">
                <a16:creationId xmlns:a16="http://schemas.microsoft.com/office/drawing/2014/main" id="{17545E35-8D69-438A-9376-980B652B4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25" y="2605216"/>
            <a:ext cx="1397895" cy="780271"/>
          </a:xfrm>
          <a:prstGeom prst="rect">
            <a:avLst/>
          </a:prstGeom>
        </p:spPr>
      </p:pic>
      <p:pic>
        <p:nvPicPr>
          <p:cNvPr id="8" name="Picture 7" descr="A picture containing LEGO, wheel, tire, auto part&#10;&#10;Description automatically generated">
            <a:extLst>
              <a:ext uri="{FF2B5EF4-FFF2-40B4-BE49-F238E27FC236}">
                <a16:creationId xmlns:a16="http://schemas.microsoft.com/office/drawing/2014/main" id="{8A21BC58-A3F9-D7FB-99AA-71613EA44A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18565" r="22591" b="19370"/>
          <a:stretch/>
        </p:blipFill>
        <p:spPr>
          <a:xfrm>
            <a:off x="10968840" y="1639321"/>
            <a:ext cx="1178352" cy="1361464"/>
          </a:xfrm>
          <a:prstGeom prst="rect">
            <a:avLst/>
          </a:prstGeom>
        </p:spPr>
      </p:pic>
      <p:pic>
        <p:nvPicPr>
          <p:cNvPr id="9" name="Picture 8" descr="A picture containing LEGO, wheel, tire, auto part&#10;&#10;Description automatically generated">
            <a:extLst>
              <a:ext uri="{FF2B5EF4-FFF2-40B4-BE49-F238E27FC236}">
                <a16:creationId xmlns:a16="http://schemas.microsoft.com/office/drawing/2014/main" id="{968CB449-2AB5-2EDA-87AC-D7B78C9CF6F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8" t="18565" r="22591" b="19370"/>
          <a:stretch/>
        </p:blipFill>
        <p:spPr>
          <a:xfrm>
            <a:off x="11013648" y="3429000"/>
            <a:ext cx="1178352" cy="136146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0C8774-F7C7-801A-D436-6B629ADC5869}"/>
              </a:ext>
            </a:extLst>
          </p:cNvPr>
          <p:cNvSpPr/>
          <p:nvPr/>
        </p:nvSpPr>
        <p:spPr>
          <a:xfrm>
            <a:off x="221393" y="5936392"/>
            <a:ext cx="11759513" cy="8546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 sz="2800" b="1" dirty="0">
                <a:solidFill>
                  <a:srgbClr val="000000"/>
                </a:solidFill>
                <a:cs typeface="Calibri"/>
              </a:rPr>
              <a:t>To which agent would the assistance be more valuable?</a:t>
            </a:r>
            <a:endParaRPr lang="en-US" sz="2800">
              <a:solidFill>
                <a:srgbClr val="000000"/>
              </a:solidFill>
              <a:cs typeface="Calibri"/>
            </a:endParaRPr>
          </a:p>
          <a:p>
            <a:pPr algn="ctr"/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07156-9DBB-4E90-6EB7-7B618EF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DC611-5882-8A26-F438-4DFD8FE9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/>
              <a:t>Assumptions</a:t>
            </a:r>
            <a:endParaRPr lang="en-US" sz="5400" b="1" dirty="0">
              <a:cs typeface="Calibri Light"/>
            </a:endParaRP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A04F4-9AEF-1BDA-048C-301F05A69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9106" y="1811581"/>
                <a:ext cx="11648302" cy="4418902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Agent must follow a pre-computed path with no external sensors of the environment</a:t>
                </a:r>
              </a:p>
              <a:p>
                <a:r>
                  <a:rPr lang="en-US" sz="2000" dirty="0"/>
                  <a:t>Location uncertainty modeled as a Gaussian process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 b="0" i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effectLst/>
                  </a:rPr>
                  <a:t>The expected accumulated cost for an agent to follow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2000" b="0" i="1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effectLst/>
                  </a:rPr>
                  <a:t>from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effectLst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dirty="0">
                    <a:effectLst/>
                  </a:rPr>
                  <a:t> on a given </a:t>
                </a:r>
                <a:r>
                  <a:rPr lang="en-US" sz="2000" b="1" i="0" dirty="0">
                    <a:effectLst/>
                  </a:rPr>
                  <a:t>cost map </a:t>
                </a:r>
                <a14:m>
                  <m:oMath xmlns:m="http://schemas.openxmlformats.org/officeDocument/2006/math">
                    <m:r>
                      <a:rPr lang="en-US" sz="2000" b="1" i="1">
                        <a:effectLst/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sz="2000" b="1" i="0" dirty="0">
                    <a:effectLst/>
                  </a:rPr>
                  <a:t> </a:t>
                </a:r>
                <a:r>
                  <a:rPr lang="en-US" sz="2000" b="0" i="0" dirty="0">
                    <a:effectLst/>
                  </a:rPr>
                  <a:t>can be computed as follows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limLoc m:val="undOvr"/>
                              <m:supHide m:val="on"/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effectLst/>
                  </a:rPr>
                  <a:t>Total expected cost for following the entire path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sz="2000" b="0" i="1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en-US" sz="2000" b="0" i="0" dirty="0">
                    <a:effectLst/>
                  </a:rPr>
                  <a:t> from </a:t>
                </a:r>
                <a14:m>
                  <m:oMath xmlns:m="http://schemas.openxmlformats.org/officeDocument/2006/math">
                    <m:r>
                      <a:rPr lang="en-US" sz="2000" b="0" i="1"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i="0" dirty="0">
                    <a:effectLst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000" b="0" i="1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000" b="0" i="0" dirty="0">
                    <a:effectLst/>
                  </a:rPr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b="0" i="1"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b="0" i="0" dirty="0">
                  <a:effectLst/>
                </a:endParaRP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IL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3A04F4-9AEF-1BDA-048C-301F05A69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106" y="1811581"/>
                <a:ext cx="11648302" cy="4418902"/>
              </a:xfrm>
              <a:blipFill>
                <a:blip r:embed="rId3"/>
                <a:stretch>
                  <a:fillRect l="-471" t="-13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0FA75D0-770C-D92B-9E79-4069D5534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138" y="5699940"/>
            <a:ext cx="2650373" cy="11595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2EDD1-2859-DC69-4010-9DC32C20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3</a:t>
            </a:fld>
            <a:endParaRPr lang="en-US"/>
          </a:p>
        </p:txBody>
      </p:sp>
      <p:pic>
        <p:nvPicPr>
          <p:cNvPr id="15" name="Content Placeholder 4" descr="A picture containing square&#10;&#10;Description automatically generated">
            <a:extLst>
              <a:ext uri="{FF2B5EF4-FFF2-40B4-BE49-F238E27FC236}">
                <a16:creationId xmlns:a16="http://schemas.microsoft.com/office/drawing/2014/main" id="{187D31B1-322B-8038-B8CE-A927B5886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441" y="5699687"/>
            <a:ext cx="2648795" cy="11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5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8F35CA-185A-090E-AA92-368F5848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kern="1200">
                <a:latin typeface="+mj-lt"/>
                <a:ea typeface="+mj-ea"/>
                <a:cs typeface="+mj-cs"/>
              </a:rPr>
              <a:t>Relocation Assistance </a:t>
            </a:r>
            <a:br>
              <a:rPr lang="en-US" sz="5400" b="1" kern="1200"/>
            </a:br>
            <a:r>
              <a:rPr lang="en-US" sz="2400" b="1"/>
              <a:t>Computing VOA</a:t>
            </a:r>
            <a:endParaRPr lang="en-US" sz="5400" b="1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C75E04E-8C0A-ED85-D57F-2E8029910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29709" y="2165697"/>
                <a:ext cx="11084113" cy="12023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/>
                  <a:t>The total expected cost of executing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sz="200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The total value of assistance is calculated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L" sz="200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C75E04E-8C0A-ED85-D57F-2E802991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09" y="2165697"/>
                <a:ext cx="11084113" cy="1202364"/>
              </a:xfrm>
              <a:prstGeom prst="rect">
                <a:avLst/>
              </a:prstGeom>
              <a:blipFill>
                <a:blip r:embed="rId3"/>
                <a:stretch>
                  <a:fillRect l="-440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772C30EE-8DC8-865F-00B3-B749F9909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6" y="3893159"/>
            <a:ext cx="5222201" cy="2271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FFA55B-1328-DCE2-A7C2-11AAA44CAF1D}"/>
              </a:ext>
            </a:extLst>
          </p:cNvPr>
          <p:cNvSpPr txBox="1"/>
          <p:nvPr/>
        </p:nvSpPr>
        <p:spPr>
          <a:xfrm>
            <a:off x="690972" y="6147436"/>
            <a:ext cx="5145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Relocation assistance estimated location uncertainty</a:t>
            </a:r>
            <a:r>
              <a:rPr lang="en-US" sz="1400" dirty="0"/>
              <a:t>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before assistance, 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- after receiving assistance, </a:t>
            </a:r>
            <a:r>
              <a:rPr lang="en-US" sz="1400" b="1" dirty="0"/>
              <a:t>black</a:t>
            </a:r>
            <a:r>
              <a:rPr lang="en-US" sz="1400" dirty="0"/>
              <a:t> - planned path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1AD95-1763-334B-7DD2-FC00835EFE38}"/>
              </a:ext>
            </a:extLst>
          </p:cNvPr>
          <p:cNvSpPr txBox="1"/>
          <p:nvPr/>
        </p:nvSpPr>
        <p:spPr>
          <a:xfrm>
            <a:off x="6248275" y="6110339"/>
            <a:ext cx="5264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/>
              <a:t>Relocation assistance executed path</a:t>
            </a:r>
            <a:r>
              <a:rPr lang="en-US" sz="1400"/>
              <a:t>: </a:t>
            </a:r>
            <a:r>
              <a:rPr lang="en-US" sz="1400" b="1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1400">
                <a:solidFill>
                  <a:schemeClr val="accent1"/>
                </a:solidFill>
              </a:rPr>
              <a:t> </a:t>
            </a:r>
            <a:r>
              <a:rPr lang="en-US" sz="1400"/>
              <a:t>– without assistance, </a:t>
            </a:r>
            <a:r>
              <a:rPr lang="en-US" sz="1400" b="1">
                <a:solidFill>
                  <a:srgbClr val="00B050"/>
                </a:solidFill>
              </a:rPr>
              <a:t>green</a:t>
            </a:r>
            <a:r>
              <a:rPr lang="en-US" sz="1400"/>
              <a:t> – after receiving assistance, </a:t>
            </a:r>
            <a:r>
              <a:rPr lang="en-US" sz="1400" b="1"/>
              <a:t>black</a:t>
            </a:r>
            <a:r>
              <a:rPr lang="en-US" sz="1400"/>
              <a:t> - planned path</a:t>
            </a:r>
            <a:endParaRPr lang="en-IL" sz="1400"/>
          </a:p>
        </p:txBody>
      </p:sp>
      <p:pic>
        <p:nvPicPr>
          <p:cNvPr id="6" name="Content Placeholder 4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5C4B628B-68DE-A286-C325-BD81AF97A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765" y="3893159"/>
            <a:ext cx="5159879" cy="2251584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78A10-05D3-5CEE-D84B-3694103F5798}"/>
              </a:ext>
            </a:extLst>
          </p:cNvPr>
          <p:cNvCxnSpPr>
            <a:cxnSpLocks/>
          </p:cNvCxnSpPr>
          <p:nvPr/>
        </p:nvCxnSpPr>
        <p:spPr>
          <a:xfrm flipH="1" flipV="1">
            <a:off x="6420946" y="3368061"/>
            <a:ext cx="1098361" cy="118396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43607C-BECB-BC71-16C3-ECABE71087FF}"/>
              </a:ext>
            </a:extLst>
          </p:cNvPr>
          <p:cNvCxnSpPr>
            <a:cxnSpLocks/>
          </p:cNvCxnSpPr>
          <p:nvPr/>
        </p:nvCxnSpPr>
        <p:spPr>
          <a:xfrm flipH="1" flipV="1">
            <a:off x="7478184" y="3349657"/>
            <a:ext cx="662743" cy="153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74C2E0-914A-C974-54E1-2374895E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66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8F35CA-185A-090E-AA92-368F5848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kern="1200">
                <a:latin typeface="+mj-lt"/>
                <a:ea typeface="+mj-ea"/>
                <a:cs typeface="+mj-cs"/>
              </a:rPr>
              <a:t>Localization Assistance </a:t>
            </a:r>
            <a:br>
              <a:rPr lang="en-US" sz="5400" b="1" kern="1200"/>
            </a:br>
            <a:r>
              <a:rPr lang="en-US" sz="2800" b="1"/>
              <a:t>Computing VOA</a:t>
            </a:r>
            <a:endParaRPr lang="en-US" sz="5400" b="1">
              <a:cs typeface="Calibri Ligh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C75E04E-8C0A-ED85-D57F-2E80299108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1304" y="2093616"/>
                <a:ext cx="11084113" cy="120236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/>
                  <a:t>The total expected cost of executing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</m:oMath>
                </a14:m>
                <a:r>
                  <a:rPr lang="en-US" sz="200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/>
              </a:p>
              <a:p>
                <a:r>
                  <a:rPr lang="en-US" sz="2000"/>
                  <a:t>The total value of assistance is calculated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p>
                          </m:s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IL" sz="200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C75E04E-8C0A-ED85-D57F-2E8029910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04" y="2093616"/>
                <a:ext cx="11084113" cy="1202364"/>
              </a:xfrm>
              <a:prstGeom prst="rect">
                <a:avLst/>
              </a:prstGeom>
              <a:blipFill>
                <a:blip r:embed="rId3"/>
                <a:stretch>
                  <a:fillRect l="-440" t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5FFA55B-1328-DCE2-A7C2-11AAA44CAF1D}"/>
              </a:ext>
            </a:extLst>
          </p:cNvPr>
          <p:cNvSpPr txBox="1"/>
          <p:nvPr/>
        </p:nvSpPr>
        <p:spPr>
          <a:xfrm>
            <a:off x="426631" y="6110339"/>
            <a:ext cx="51458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u="sng" dirty="0"/>
              <a:t>Localization assistance estimated location uncertainty</a:t>
            </a:r>
            <a:r>
              <a:rPr lang="en-US" sz="1400" dirty="0"/>
              <a:t>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before assistance, 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- after receiving assistance, </a:t>
            </a:r>
            <a:r>
              <a:rPr lang="en-US" sz="1400" b="1" dirty="0"/>
              <a:t>black</a:t>
            </a:r>
            <a:r>
              <a:rPr lang="en-US" sz="1400" dirty="0"/>
              <a:t> - corrective path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1AD95-1763-334B-7DD2-FC00835EFE38}"/>
              </a:ext>
            </a:extLst>
          </p:cNvPr>
          <p:cNvSpPr txBox="1"/>
          <p:nvPr/>
        </p:nvSpPr>
        <p:spPr>
          <a:xfrm>
            <a:off x="6248275" y="6110339"/>
            <a:ext cx="5264857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u="sng" dirty="0"/>
              <a:t>Localization assistance executed path</a:t>
            </a:r>
            <a:r>
              <a:rPr lang="en-US" sz="1400" dirty="0"/>
              <a:t>: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blue</a:t>
            </a:r>
            <a:r>
              <a:rPr lang="en-US" sz="1400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– without assistance, 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– after receiving assistance, </a:t>
            </a:r>
            <a:r>
              <a:rPr lang="en-US" sz="1400" b="1" dirty="0"/>
              <a:t>black</a:t>
            </a:r>
            <a:r>
              <a:rPr lang="en-US" sz="1400" dirty="0"/>
              <a:t> - corrective path</a:t>
            </a:r>
            <a:endParaRPr lang="en-IL" sz="1400" dirty="0"/>
          </a:p>
        </p:txBody>
      </p:sp>
      <p:pic>
        <p:nvPicPr>
          <p:cNvPr id="7" name="Content Placeholder 4" descr="Diagram, timeline&#10;&#10;Description automatically generated with medium confidence">
            <a:extLst>
              <a:ext uri="{FF2B5EF4-FFF2-40B4-BE49-F238E27FC236}">
                <a16:creationId xmlns:a16="http://schemas.microsoft.com/office/drawing/2014/main" id="{238258A8-FB3D-B810-B642-B18079EE8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7" y="3749275"/>
            <a:ext cx="5481509" cy="2398161"/>
          </a:xfrm>
          <a:prstGeom prst="rect">
            <a:avLst/>
          </a:prstGeom>
        </p:spPr>
      </p:pic>
      <p:pic>
        <p:nvPicPr>
          <p:cNvPr id="13" name="Picture 12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0DA4F050-46E9-3941-D3D4-C893BAD143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701" y="3749275"/>
            <a:ext cx="5523082" cy="240254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1A93B7-B0E0-6538-1709-99696BD5CDC1}"/>
              </a:ext>
            </a:extLst>
          </p:cNvPr>
          <p:cNvSpPr/>
          <p:nvPr/>
        </p:nvSpPr>
        <p:spPr>
          <a:xfrm>
            <a:off x="5606878" y="2790567"/>
            <a:ext cx="978243" cy="63843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110F53-6437-3929-4F74-AA7273BDF6C0}"/>
              </a:ext>
            </a:extLst>
          </p:cNvPr>
          <p:cNvSpPr/>
          <p:nvPr/>
        </p:nvSpPr>
        <p:spPr>
          <a:xfrm>
            <a:off x="7789905" y="2790567"/>
            <a:ext cx="978243" cy="63843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AB7119-AC64-D3DF-829B-A605D92357F4}"/>
              </a:ext>
            </a:extLst>
          </p:cNvPr>
          <p:cNvSpPr/>
          <p:nvPr/>
        </p:nvSpPr>
        <p:spPr>
          <a:xfrm>
            <a:off x="6718986" y="2790567"/>
            <a:ext cx="978243" cy="638432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4CB900-A81D-97F3-A4A5-9337C476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86804-DEE6-E575-2757-75AFC5F70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Goals for the Empirical Evaluation</a:t>
            </a:r>
            <a:endParaRPr lang="en-IL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2450-D7A6-6FC4-35AE-259767C6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1894" y="1639878"/>
            <a:ext cx="6906491" cy="3367914"/>
          </a:xfrm>
        </p:spPr>
        <p:txBody>
          <a:bodyPr anchor="ctr">
            <a:normAutofit/>
          </a:bodyPr>
          <a:lstStyle/>
          <a:p>
            <a:r>
              <a:rPr lang="en-US"/>
              <a:t>Examine the ability of our proposed VOA measures to </a:t>
            </a:r>
            <a:r>
              <a:rPr lang="en-US" b="1"/>
              <a:t>predict the effect</a:t>
            </a:r>
            <a:r>
              <a:rPr lang="en-US"/>
              <a:t> assistance will have on performance</a:t>
            </a:r>
            <a:r>
              <a:rPr lang="en-US" b="1"/>
              <a:t>.</a:t>
            </a:r>
          </a:p>
          <a:p>
            <a:pPr lvl="1"/>
            <a:r>
              <a:rPr lang="en-US" b="1"/>
              <a:t>relocation</a:t>
            </a:r>
            <a:r>
              <a:rPr lang="en-US"/>
              <a:t> and </a:t>
            </a:r>
            <a:r>
              <a:rPr lang="en-US" b="1"/>
              <a:t>localization.</a:t>
            </a:r>
            <a:endParaRPr lang="en-US" b="1">
              <a:cs typeface="Calibri"/>
            </a:endParaRPr>
          </a:p>
          <a:p>
            <a:pPr lvl="1"/>
            <a:r>
              <a:rPr lang="en-US" b="1"/>
              <a:t>simulated</a:t>
            </a:r>
            <a:r>
              <a:rPr lang="en-US"/>
              <a:t> and </a:t>
            </a:r>
            <a:r>
              <a:rPr lang="en-US" b="1"/>
              <a:t>real-world</a:t>
            </a:r>
            <a:r>
              <a:rPr lang="en-US"/>
              <a:t> robotic settings. </a:t>
            </a:r>
            <a:endParaRPr lang="en-US"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6C5F5-14B5-FBB6-53DE-9170BE361D19}"/>
              </a:ext>
            </a:extLst>
          </p:cNvPr>
          <p:cNvSpPr txBox="1">
            <a:spLocks/>
          </p:cNvSpPr>
          <p:nvPr/>
        </p:nvSpPr>
        <p:spPr>
          <a:xfrm>
            <a:off x="2111346" y="5310571"/>
            <a:ext cx="6906491" cy="956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424F3-3C3D-3B34-4503-2DCCBD1BE48D}"/>
              </a:ext>
            </a:extLst>
          </p:cNvPr>
          <p:cNvSpPr txBox="1"/>
          <p:nvPr/>
        </p:nvSpPr>
        <p:spPr>
          <a:xfrm>
            <a:off x="4110363" y="5120496"/>
            <a:ext cx="676861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We</a:t>
            </a:r>
            <a:r>
              <a:rPr lang="en-US" sz="1800" dirty="0"/>
              <a:t> compare VOA to the Average Executed Cost Difference (AECD</a:t>
            </a:r>
            <a:r>
              <a:rPr lang="en-US" dirty="0"/>
              <a:t>)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99FDB-8D5A-A8F7-F41E-B7423D73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E8F35CA-185A-090E-AA92-368F5848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Simulation Results</a:t>
            </a:r>
            <a:br>
              <a:rPr lang="en-US" sz="5400" dirty="0"/>
            </a:br>
            <a:r>
              <a:rPr lang="en-US" sz="2800" dirty="0"/>
              <a:t>Relocation and Localization Assistance – A Single Map-Path Pair</a:t>
            </a:r>
            <a:endParaRPr lang="en-IL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3F3EBD-90D8-5D3B-B2D2-58D60957A9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3681" y="4844455"/>
                <a:ext cx="12070080" cy="318795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2000" dirty="0"/>
                  <a:t>AECD and VOA for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ΔΣ</m:t>
                    </m:r>
                  </m:oMath>
                </a14:m>
                <a:r>
                  <a:rPr lang="en-US" sz="2000" dirty="0"/>
                  <a:t> values as a function of path progression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b="0" i="0" dirty="0"/>
                  <a:t>with 99% confidence interval.</a:t>
                </a:r>
                <a:r>
                  <a:rPr lang="en-US" sz="2000" dirty="0"/>
                  <a:t> </a:t>
                </a:r>
                <a:endParaRPr lang="en-IL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823F3EBD-90D8-5D3B-B2D2-58D60957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81" y="4844455"/>
                <a:ext cx="12070080" cy="31879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Content Placeholder 7" descr="A picture containing text, diagram, plot, screenshot&#10;&#10;Description automatically generated">
            <a:extLst>
              <a:ext uri="{FF2B5EF4-FFF2-40B4-BE49-F238E27FC236}">
                <a16:creationId xmlns:a16="http://schemas.microsoft.com/office/drawing/2014/main" id="{133BB1F5-B04C-379F-8C89-3261E349D399}"/>
              </a:ext>
            </a:extLst>
          </p:cNvPr>
          <p:cNvPicPr preferRelativeResize="0">
            <a:picLocks noGrp="1" noChangeAspect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53"/>
          <a:stretch/>
        </p:blipFill>
        <p:spPr>
          <a:xfrm>
            <a:off x="736138" y="1854681"/>
            <a:ext cx="4848000" cy="3636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E664E8-8782-55BF-7DB1-5D047FA3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7</a:t>
            </a:fld>
            <a:endParaRPr lang="en-US"/>
          </a:p>
        </p:txBody>
      </p:sp>
      <p:pic>
        <p:nvPicPr>
          <p:cNvPr id="6" name="Picture 5" descr="A picture containing diagram, text, line, plot&#10;&#10;Description automatically generated">
            <a:extLst>
              <a:ext uri="{FF2B5EF4-FFF2-40B4-BE49-F238E27FC236}">
                <a16:creationId xmlns:a16="http://schemas.microsoft.com/office/drawing/2014/main" id="{146F63A5-DE78-4FD3-6B7B-3138CCB8B8BC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"/>
          <a:stretch/>
        </p:blipFill>
        <p:spPr>
          <a:xfrm>
            <a:off x="6674964" y="1854681"/>
            <a:ext cx="4848000" cy="36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963C0-165E-B645-B5B8-E377E422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L"/>
              <a:t>Adi Amuzig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4B8F96-1A6E-B428-ADF4-572B3AF5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4625B-FD9E-452B-9CE7-4E1E7A3E82F5}" type="slidenum">
              <a:rPr lang="en-IL" smtClean="0"/>
              <a:t>8</a:t>
            </a:fld>
            <a:endParaRPr lang="en-US"/>
          </a:p>
        </p:txBody>
      </p:sp>
      <p:pic>
        <p:nvPicPr>
          <p:cNvPr id="7" name="Value of Assistance for Mobile Agents">
            <a:hlinkClick r:id="" action="ppaction://media"/>
            <a:extLst>
              <a:ext uri="{FF2B5EF4-FFF2-40B4-BE49-F238E27FC236}">
                <a16:creationId xmlns:a16="http://schemas.microsoft.com/office/drawing/2014/main" id="{2297FE2C-B890-D320-AC6E-C17C60E7AFDF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" y="0"/>
            <a:ext cx="12192000" cy="6857845"/>
          </a:xfrm>
          <a:ln>
            <a:solidFill>
              <a:srgbClr val="4472C4"/>
            </a:solidFill>
          </a:ln>
        </p:spPr>
      </p:pic>
    </p:spTree>
    <p:extLst>
      <p:ext uri="{BB962C8B-B14F-4D97-AF65-F5344CB8AC3E}">
        <p14:creationId xmlns:p14="http://schemas.microsoft.com/office/powerpoint/2010/main" val="290147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772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1B49-6007-5D2E-591F-BA27F9C7E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/>
              <a:t>Contributions</a:t>
            </a:r>
            <a:endParaRPr lang="en-US" sz="5400" b="1">
              <a:cs typeface="Calibri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C3569D-41D9-C7E0-E199-860A64832A62}"/>
              </a:ext>
            </a:extLst>
          </p:cNvPr>
          <p:cNvSpPr txBox="1"/>
          <p:nvPr/>
        </p:nvSpPr>
        <p:spPr>
          <a:xfrm>
            <a:off x="838200" y="2138695"/>
            <a:ext cx="10937789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514350" indent="-514350">
              <a:buAutoNum type="arabicPeriod"/>
            </a:pPr>
            <a:r>
              <a:rPr lang="en-US" sz="2400" dirty="0"/>
              <a:t>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Value of Assistance (VOA) </a:t>
            </a:r>
            <a:r>
              <a:rPr lang="en-US" sz="2400" dirty="0"/>
              <a:t>for mobile autonomous agents :</a:t>
            </a:r>
            <a:endParaRPr lang="en-US" sz="2400" dirty="0">
              <a:cs typeface="Calibri"/>
            </a:endParaRPr>
          </a:p>
          <a:p>
            <a:pPr marL="971550" lvl="1" indent="-514350">
              <a:buFont typeface="Arial"/>
              <a:buChar char="•"/>
            </a:pPr>
            <a:r>
              <a:rPr lang="en-US" sz="2400" dirty="0"/>
              <a:t>no external sensors</a:t>
            </a:r>
            <a:endParaRPr lang="en-US" sz="2400" dirty="0">
              <a:cs typeface="Calibri"/>
            </a:endParaRPr>
          </a:p>
          <a:p>
            <a:pPr marL="971550" lvl="1" indent="-514350">
              <a:buFont typeface="Arial"/>
              <a:buChar char="•"/>
            </a:pPr>
            <a:r>
              <a:rPr lang="en-US" sz="2400" dirty="0"/>
              <a:t>localization uncertainty is modeled as a </a:t>
            </a:r>
            <a:r>
              <a:rPr lang="en-US" sz="2400" b="1" dirty="0"/>
              <a:t>Gaussian process</a:t>
            </a:r>
            <a:br>
              <a:rPr lang="en-US" sz="2400" b="1" dirty="0"/>
            </a:br>
            <a:r>
              <a:rPr lang="en-US" sz="2400" dirty="0"/>
              <a:t>   </a:t>
            </a:r>
            <a:endParaRPr lang="en-US" sz="2400">
              <a:cs typeface="Calibri" panose="020F0502020204030204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Formalization of</a:t>
            </a:r>
            <a:r>
              <a:rPr lang="en-US" sz="2400" dirty="0"/>
              <a:t> VOA for two forms of assistance: </a:t>
            </a:r>
            <a:endParaRPr lang="en-US" sz="2400" dirty="0">
              <a:solidFill>
                <a:srgbClr val="000000"/>
              </a:solidFill>
            </a:endParaRPr>
          </a:p>
          <a:p>
            <a:pPr marL="971550" lvl="1" indent="-51435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relocation 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971550" lvl="1" indent="-51435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localization</a:t>
            </a:r>
            <a:br>
              <a:rPr lang="en-US" sz="2400" dirty="0"/>
            </a:br>
            <a:r>
              <a:rPr lang="en-US" sz="2400" dirty="0"/>
              <a:t> </a:t>
            </a:r>
            <a:endParaRPr lang="en-US" sz="2400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Empirically demonstration: </a:t>
            </a:r>
            <a:r>
              <a:rPr lang="en-US" sz="2400" dirty="0"/>
              <a:t>VOA predicts the real value of assistance in both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simulation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real-world robotic</a:t>
            </a:r>
            <a:r>
              <a:rPr lang="en-US" sz="2400" dirty="0"/>
              <a:t> settings.</a:t>
            </a:r>
            <a:endParaRPr lang="en-IL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0EDA-7914-84C7-EF0C-9E5DE65BA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4560647044F74EB85F24F91671428D" ma:contentTypeVersion="15" ma:contentTypeDescription="Create a new document." ma:contentTypeScope="" ma:versionID="cb7a13e295a69005395b0120fbe2d647">
  <xsd:schema xmlns:xsd="http://www.w3.org/2001/XMLSchema" xmlns:xs="http://www.w3.org/2001/XMLSchema" xmlns:p="http://schemas.microsoft.com/office/2006/metadata/properties" xmlns:ns3="19e72e22-2008-43f9-8d4c-c82de790f1ce" xmlns:ns4="87b5add5-f2a0-4b97-9e9f-57b2ef1608cc" targetNamespace="http://schemas.microsoft.com/office/2006/metadata/properties" ma:root="true" ma:fieldsID="55d9a7c6d4179c786fcbc1ca265c4760" ns3:_="" ns4:_="">
    <xsd:import namespace="19e72e22-2008-43f9-8d4c-c82de790f1ce"/>
    <xsd:import namespace="87b5add5-f2a0-4b97-9e9f-57b2ef1608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e72e22-2008-43f9-8d4c-c82de790f1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b5add5-f2a0-4b97-9e9f-57b2ef1608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e72e22-2008-43f9-8d4c-c82de790f1ce" xsi:nil="true"/>
  </documentManagement>
</p:properties>
</file>

<file path=customXml/itemProps1.xml><?xml version="1.0" encoding="utf-8"?>
<ds:datastoreItem xmlns:ds="http://schemas.openxmlformats.org/officeDocument/2006/customXml" ds:itemID="{07A93718-927C-4B52-89B6-74006ABBAFC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0D6AD7-FC5C-4AC0-92F1-20B298331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e72e22-2008-43f9-8d4c-c82de790f1ce"/>
    <ds:schemaRef ds:uri="87b5add5-f2a0-4b97-9e9f-57b2ef1608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0722CA-4F61-4D65-95B7-C25279E744E2}">
  <ds:schemaRefs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87b5add5-f2a0-4b97-9e9f-57b2ef1608cc"/>
    <ds:schemaRef ds:uri="http://schemas.microsoft.com/office/infopath/2007/PartnerControls"/>
    <ds:schemaRef ds:uri="19e72e22-2008-43f9-8d4c-c82de790f1ce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577</Words>
  <Application>Microsoft Office PowerPoint</Application>
  <PresentationFormat>Widescreen</PresentationFormat>
  <Paragraphs>79</Paragraphs>
  <Slides>10</Slides>
  <Notes>9</Notes>
  <HiddenSlides>1</HiddenSlides>
  <MMClips>1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Office Theme</vt:lpstr>
      <vt:lpstr>Office Theme</vt:lpstr>
      <vt:lpstr>Office Theme</vt:lpstr>
      <vt:lpstr>Value of Assistance for Mobile Robots</vt:lpstr>
      <vt:lpstr>PowerPoint Presentation</vt:lpstr>
      <vt:lpstr>Assumptions</vt:lpstr>
      <vt:lpstr>Relocation Assistance  Computing VOA</vt:lpstr>
      <vt:lpstr>Localization Assistance  Computing VOA</vt:lpstr>
      <vt:lpstr>Goals for the Empirical Evaluation</vt:lpstr>
      <vt:lpstr>Simulation Results Relocation and Localization Assistance – A Single Map-Path Pair</vt:lpstr>
      <vt:lpstr>PowerPoint Presentation</vt:lpstr>
      <vt:lpstr>Contributions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Value Of Assistance</dc:title>
  <dc:creator>Adi Amuzig</dc:creator>
  <cp:lastModifiedBy>Sarah Keren</cp:lastModifiedBy>
  <cp:revision>191</cp:revision>
  <dcterms:created xsi:type="dcterms:W3CDTF">2023-05-06T06:23:32Z</dcterms:created>
  <dcterms:modified xsi:type="dcterms:W3CDTF">2024-12-25T04:22:15Z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0x010100594560647044F74EB85F24F91671428D</vt:lpwstr>
  </property>
</Properties>
</file>