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4"/>
  </p:notesMasterIdLst>
  <p:sldIdLst>
    <p:sldId id="256" r:id="rId5"/>
    <p:sldId id="257" r:id="rId6"/>
    <p:sldId id="258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</p:sldIdLst>
  <p:sldSz cx="9144000" cy="5143500" type="screen16x9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04"/>
  </p:normalViewPr>
  <p:slideViewPr>
    <p:cSldViewPr snapToGrid="0">
      <p:cViewPr>
        <p:scale>
          <a:sx n="165" d="100"/>
          <a:sy n="165" d="100"/>
        </p:scale>
        <p:origin x="184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dt" idx="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1" name="PlaceHolder 5"/>
          <p:cNvSpPr>
            <a:spLocks noGrp="1"/>
          </p:cNvSpPr>
          <p:nvPr>
            <p:ph type="ftr" idx="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2" name="PlaceHolder 6"/>
          <p:cNvSpPr>
            <a:spLocks noGrp="1"/>
          </p:cNvSpPr>
          <p:nvPr>
            <p:ph type="sldNum" idx="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793A516B-709B-4105-A1C3-B84ACD7D0B7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0584CE8-14E0-4A61-822E-EF975F43DA1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E668066-89C4-4830-A1F5-B2D3FC3205A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F49C6C1-6B40-4DC9-AA10-9738A16BE90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81BEA73-0DB4-49CB-9D92-DB35D1ED5B3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02936AA-F52D-4F59-B5DF-1C7A709A879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F61E23D-A9A5-4D03-99D6-753BB2049D0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D87F10-0044-4C7C-A9D9-4E30766C8A4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2EF2E6-CF56-42ED-B038-866A542AEEC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D34DEF7-3ABB-42DE-842A-2BB93D26EDA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5D32757-02DA-4862-8684-1C045A78E18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005CE1-3924-4ACF-B289-E5BDF3D25BD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27E91E1-68BE-482F-9096-A8B17607DF0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7380FE-4DDA-4139-BA70-AEA97BC9733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CB4416-A0B8-42FB-B0A8-093F9A384B5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76A5E6-7FF9-48F5-B99F-669037146A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D30FC3D-DFF4-45C3-BFF0-FB09383C4A2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B22A18B-FAFF-4330-8D6A-E177B58605E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5A75FB4-E85F-4EC8-A5F0-0B1AC85B973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E34A1AE-EEA6-4B9D-B649-2E7ED643F5C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A3E8A1D-EDDE-470D-9CDE-0C883388F2F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12E698-23ED-4952-8121-3D170C2D66C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C450791-9989-4129-AC79-1603A8F35FC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04E8D37-76AB-40D9-B2D0-4910700D97B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1D0AE1-04C8-41E2-BDCA-213D03C371F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BBD13D7-3F8D-4322-AB9C-501FC50C729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7949B39-DAFE-41D2-B72E-E0F64BEB69D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904AF3-4D10-4F39-BBDE-D27C4C06CFC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E472209-BDD0-4C03-AFB7-198636FDD07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C90911-AEA0-4E11-8369-669C0EC3FE7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3A1223C-4A68-4DF6-A851-F35A14278D8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0120538-416A-47DF-86FD-37889001A6D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291CC69-E104-457C-AFB5-A9C76059490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ABE8717-8810-4132-B455-B5A56D97258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3636FEF-6699-413E-809E-DB9A5A5D0F4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4D7E4828-8E65-463D-AE2E-C5B632B96EE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488233D-8077-4CB6-B8CA-F99C7FBC19E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AD6CD93-5DC8-494E-A414-2DFA6F63F4D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AACC902-3E47-4B92-8BF4-9FA283622F2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08F78F0-5BBB-44CB-A58A-52F6A946B0D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7DE36E5-F36C-442F-8374-37781A51901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7CD40F1-3D14-4E03-A334-619F4B20BD5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A2F4E00-67A8-415A-A9B9-CF5D4D5C652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486FCE1-0694-4A83-9335-39826146940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7E98C7B-A66F-438E-BFDC-37D0F2F903D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E516C92-BBDA-414D-BFF5-C1398074CFB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BD31C77-EEC0-425C-9F3E-277AD9789D0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48241AC-141E-41AE-86DA-FFB6DAC3876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73A0CB2-B30E-45B6-B8FA-AC86B9A88D6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E81F9E0-4B61-46AF-9554-9BC871FCBEF1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3579DF7-66B9-4812-886C-A1CB8527BDA5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r>
              <a:rPr lang="en-US" sz="36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874EEC3-F0FD-407B-A934-203EA3A5B1A3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1AC3CC1-3B80-4A7C-B2BC-7DCB67C0D264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8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Tutorial 6 – </a:t>
            </a:r>
            <a:r>
              <a:rPr lang="en" sz="3080" b="1" spc="-1" dirty="0">
                <a:solidFill>
                  <a:srgbClr val="000000"/>
                </a:solidFill>
                <a:latin typeface="Calibri"/>
                <a:ea typeface="Calibri"/>
              </a:rPr>
              <a:t>Trajectory Planning</a:t>
            </a:r>
            <a:br>
              <a:rPr sz="3080" dirty="0"/>
            </a:br>
            <a:r>
              <a:rPr lang="en-US" sz="308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AIR 24-25</a:t>
            </a:r>
            <a:endParaRPr lang="en-US" sz="308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US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Google Shape;55;p13" descr="robotic arm building a tower of square blocks"/>
          <p:cNvPicPr/>
          <p:nvPr/>
        </p:nvPicPr>
        <p:blipFill>
          <a:blip r:embed="rId2"/>
          <a:stretch/>
        </p:blipFill>
        <p:spPr>
          <a:xfrm>
            <a:off x="3545640" y="1304280"/>
            <a:ext cx="2052360" cy="2052360"/>
          </a:xfrm>
          <a:prstGeom prst="rect">
            <a:avLst/>
          </a:prstGeom>
          <a:ln w="0">
            <a:noFill/>
          </a:ln>
        </p:spPr>
      </p:pic>
      <p:sp>
        <p:nvSpPr>
          <p:cNvPr id="165" name="Google Shape;56;p13"/>
          <p:cNvSpPr/>
          <p:nvPr/>
        </p:nvSpPr>
        <p:spPr>
          <a:xfrm>
            <a:off x="352800" y="2893320"/>
            <a:ext cx="8520120" cy="79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779" b="1" strike="noStrike" spc="-1">
                <a:solidFill>
                  <a:srgbClr val="000000"/>
                </a:solidFill>
                <a:latin typeface="Calibri"/>
                <a:ea typeface="Calibri"/>
              </a:rPr>
              <a:t>Ido Jacobi &amp; Shiran Peeran &amp; Sarah Keren </a:t>
            </a:r>
            <a:endParaRPr lang="en-US" sz="1779" b="0" strike="noStrike" spc="-1">
              <a:latin typeface="Arial"/>
            </a:endParaRPr>
          </a:p>
        </p:txBody>
      </p:sp>
      <p:pic>
        <p:nvPicPr>
          <p:cNvPr id="166" name="Google Shape;57;p13"/>
          <p:cNvPicPr/>
          <p:nvPr/>
        </p:nvPicPr>
        <p:blipFill>
          <a:blip r:embed="rId3"/>
          <a:stretch/>
        </p:blipFill>
        <p:spPr>
          <a:xfrm>
            <a:off x="3439080" y="3795120"/>
            <a:ext cx="2347560" cy="1213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E6A2D-3911-4AE4-CB46-55B1C20B7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>
            <a:extLst>
              <a:ext uri="{FF2B5EF4-FFF2-40B4-BE49-F238E27FC236}">
                <a16:creationId xmlns:a16="http://schemas.microsoft.com/office/drawing/2014/main" id="{EB54D134-60FE-80A6-9224-DFCF23B4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TP – Solution 1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A8B0FA7D-78EB-7C7A-A1F7-015BF7DC90C3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tIns="91440" bIns="91440" anchor="t">
                <a:normAutofit fontScale="96000"/>
              </a:bodyPr>
              <a:lstStyle/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For each constraint we need a coefficient at one of the splines. [Each spline lives in a different time zone]. What will be the minimal polynomial degree?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pc="-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8 </m:t>
                      </m:r>
                      <m:r>
                        <a:rPr lang="en-US" sz="1800" b="0" i="1" spc="-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𝑐𝑜𝑒𝑓𝑓𝑖𝑐𝑖𝑒𝑛𝑡𝑠</m:t>
                      </m:r>
                      <m:r>
                        <a:rPr lang="en-US" sz="1800" b="0" i="1" spc="-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⇒4 </m:t>
                      </m:r>
                      <m:r>
                        <a:rPr lang="en-US" sz="1800" b="0" i="1" spc="-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𝑝𝑒𝑟</m:t>
                      </m:r>
                      <m:r>
                        <a:rPr lang="en-US" sz="1800" b="0" i="1" spc="-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 </m:t>
                      </m:r>
                      <m:r>
                        <a:rPr lang="en-US" sz="1800" b="0" i="1" spc="-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𝑒𝑎𝑐h</m:t>
                      </m:r>
                      <m:r>
                        <a:rPr lang="en-US" sz="1800" b="0" i="1" spc="-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 </m:t>
                      </m:r>
                      <m:r>
                        <a:rPr lang="en-US" sz="1800" b="0" i="1" spc="-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𝑠𝑝𝑙𝑖𝑛𝑒</m:t>
                      </m:r>
                      <m:r>
                        <a:rPr lang="en-US" sz="1800" b="0" i="1" spc="-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⇒</m:t>
                      </m:r>
                      <m:r>
                        <a:rPr lang="en-US" sz="1800" b="0" i="1" spc="-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𝑛</m:t>
                      </m:r>
                      <m:r>
                        <a:rPr lang="en-US" sz="1800" b="0" i="1" spc="-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=? </m:t>
                      </m:r>
                    </m:oMath>
                  </m:oMathPara>
                </a14:m>
                <a:endParaRPr lang="en-US" sz="1800" b="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We will need </a:t>
                </a:r>
                <a14:m>
                  <m:oMath xmlns:m="http://schemas.openxmlformats.org/officeDocument/2006/math">
                    <m:r>
                      <a:rPr lang="en-US" sz="1800" i="1" spc="-1" dirty="0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𝑛</m:t>
                    </m:r>
                    <m:r>
                      <a:rPr lang="en-US" sz="1800" i="1" spc="-1" dirty="0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=3</m:t>
                    </m:r>
                  </m:oMath>
                </a14:m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: 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𝜗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𝑡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     0≤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&lt;1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      1≤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≤2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b="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</p:txBody>
          </p:sp>
        </mc:Choice>
        <mc:Fallback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A8B0FA7D-78EB-7C7A-A1F7-015BF7DC90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blipFill>
                <a:blip r:embed="rId2"/>
                <a:stretch>
                  <a:fillRect l="-1565" b="-33704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AE2B34F-33BB-F678-BBFA-F148DFBC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950599"/>
            <a:ext cx="1838584" cy="19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6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DB1E5-6250-4B58-039E-AD24364EC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>
            <a:extLst>
              <a:ext uri="{FF2B5EF4-FFF2-40B4-BE49-F238E27FC236}">
                <a16:creationId xmlns:a16="http://schemas.microsoft.com/office/drawing/2014/main" id="{56B47E8E-CC8F-22B4-B6FF-E9EFC096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TP – </a:t>
            </a:r>
            <a:r>
              <a:rPr lang="en-US" sz="2500" b="1" spc="-1" dirty="0">
                <a:solidFill>
                  <a:srgbClr val="595959"/>
                </a:solidFill>
                <a:latin typeface="Calibri"/>
                <a:ea typeface="Calibri"/>
              </a:rPr>
              <a:t>Question</a:t>
            </a: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r>
              <a:rPr lang="en-US" sz="2500" b="1" spc="-1" dirty="0">
                <a:solidFill>
                  <a:srgbClr val="595959"/>
                </a:solidFill>
                <a:latin typeface="Calibri"/>
                <a:ea typeface="Calibri"/>
              </a:rPr>
              <a:t>2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5C5A65C0-ED65-4033-5E7F-B3BCADEFFE01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tIns="91440" bIns="91440" anchor="t">
                <a:normAutofit fontScale="96000"/>
              </a:bodyPr>
              <a:lstStyle/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A single-link robot with a revolute joint is motionless at </a:t>
                </a: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=0</m:t>
                    </m:r>
                  </m:oMath>
                </a14:m>
                <a:r>
                  <a:rPr lang="en-US" sz="1800" b="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 . </a:t>
                </a: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It is desired to move the joint in a smooth manner to </a:t>
                </a: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f>
                      <m:f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𝜋</m:t>
                        </m:r>
                      </m:num>
                      <m:den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 at t=1 and to move to </a:t>
                </a: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f>
                      <m:f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3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𝜋</m:t>
                        </m:r>
                      </m:num>
                      <m:den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 at t=2. 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b="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A spline polynomial trajectory should bring the manipulator to rest at the desired destination at t=2.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2. Find the spline trajectory [i.e. finds the coefficients]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b="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</p:txBody>
          </p:sp>
        </mc:Choice>
        <mc:Fallback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5C5A65C0-ED65-4033-5E7F-B3BCADEFFE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blipFill>
                <a:blip r:embed="rId2"/>
                <a:stretch>
                  <a:fillRect l="-1565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794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1AB0D-8609-026A-F36B-3E3AC0592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>
            <a:extLst>
              <a:ext uri="{FF2B5EF4-FFF2-40B4-BE49-F238E27FC236}">
                <a16:creationId xmlns:a16="http://schemas.microsoft.com/office/drawing/2014/main" id="{8C3B23B9-B358-4320-A492-C756C6A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TP – </a:t>
            </a:r>
            <a:r>
              <a:rPr lang="en-US" sz="2500" b="1" spc="-1" dirty="0">
                <a:solidFill>
                  <a:srgbClr val="595959"/>
                </a:solidFill>
                <a:latin typeface="Calibri"/>
                <a:ea typeface="Calibri"/>
              </a:rPr>
              <a:t>Solution</a:t>
            </a: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r>
              <a:rPr lang="en-US" sz="2500" b="1" spc="-1" dirty="0">
                <a:solidFill>
                  <a:srgbClr val="595959"/>
                </a:solidFill>
                <a:latin typeface="Calibri"/>
                <a:ea typeface="Calibri"/>
              </a:rPr>
              <a:t>2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DA3A694D-2AF6-5E63-D070-7E8418FECF00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tIns="91440" bIns="91440" anchor="t">
                <a:normAutofit fontScale="81000" lnSpcReduction="10000"/>
              </a:bodyPr>
              <a:lstStyle/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We have the polynomial spline, and constraints of both the first and second derivative.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Therefor: 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𝜗</m:t>
                      </m:r>
                      <m:d>
                        <m:d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𝑡</m:t>
                          </m:r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     0≤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&lt;1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      1≤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𝑡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≤2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𝜗</m:t>
                          </m:r>
                        </m:e>
                      </m:acc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     0≤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      1≤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marR="0" indent="0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𝜗</m:t>
                          </m:r>
                        </m:e>
                      </m:acc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     0≤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      1≤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b="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</p:txBody>
          </p:sp>
        </mc:Choice>
        <mc:Fallback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DA3A694D-2AF6-5E63-D070-7E8418FEC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blipFill>
                <a:blip r:embed="rId2"/>
                <a:stretch>
                  <a:fillRect l="-1408" t="-12593" b="-41852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74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6D3B9-A4D3-B7E9-0EBE-EEC83647E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>
            <a:extLst>
              <a:ext uri="{FF2B5EF4-FFF2-40B4-BE49-F238E27FC236}">
                <a16:creationId xmlns:a16="http://schemas.microsoft.com/office/drawing/2014/main" id="{4F124378-97E8-9F45-55E0-5284CEE8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TP – </a:t>
            </a:r>
            <a:r>
              <a:rPr lang="en-US" sz="2500" b="1" spc="-1" dirty="0">
                <a:solidFill>
                  <a:srgbClr val="595959"/>
                </a:solidFill>
                <a:latin typeface="Calibri"/>
                <a:ea typeface="Calibri"/>
              </a:rPr>
              <a:t>Solution</a:t>
            </a: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r>
              <a:rPr lang="en-US" sz="2500" b="1" spc="-1" dirty="0">
                <a:solidFill>
                  <a:srgbClr val="595959"/>
                </a:solidFill>
                <a:latin typeface="Calibri"/>
                <a:ea typeface="Calibri"/>
              </a:rPr>
              <a:t>2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3AC5E523-D1D2-3D41-DD0C-3F1762E21658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tIns="91440" bIns="91440" anchor="t">
                <a:normAutofit fontScale="96000"/>
              </a:bodyPr>
              <a:lstStyle/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Let’s substitute:</a:t>
                </a:r>
              </a:p>
              <a:p>
                <a:pPr marL="342900" indent="-342900">
                  <a:lnSpc>
                    <a:spcPct val="115000"/>
                  </a:lnSpc>
                  <a:buAutoNum type="arabicPeriod"/>
                  <a:tabLst>
                    <a:tab pos="0" algn="l"/>
                  </a:tabLst>
                </a:pP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=0</m:t>
                        </m:r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=0</m:t>
                    </m:r>
                  </m:oMath>
                </a14:m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AutoNum type="arabicPeriod"/>
                  <a:tabLst>
                    <a:tab pos="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acc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=0</m:t>
                        </m:r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=0</m:t>
                    </m:r>
                  </m:oMath>
                </a14:m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AutoNum type="arabicPeriod"/>
                  <a:tabLst>
                    <a:tab pos="0" algn="l"/>
                  </a:tabLst>
                </a:pP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=2</m:t>
                        </m:r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f>
                      <m:f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3</m:t>
                        </m:r>
                      </m:num>
                      <m:den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2</m:t>
                        </m:r>
                      </m:den>
                    </m:f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𝜋</m:t>
                    </m:r>
                  </m:oMath>
                </a14:m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 marL="342900" indent="-342900">
                  <a:lnSpc>
                    <a:spcPct val="115000"/>
                  </a:lnSpc>
                  <a:buAutoNum type="arabicPeriod"/>
                  <a:tabLst>
                    <a:tab pos="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800" b="0" i="1" spc="-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accPr>
                      <m:e>
                        <m:r>
                          <a:rPr lang="en-US" sz="1800" b="0" i="1" spc="-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sz="1800" b="0" i="1" spc="-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=2</m:t>
                        </m:r>
                      </m:e>
                    </m:d>
                    <m:r>
                      <a:rPr lang="en-US" sz="1800" b="0" i="1" spc="-1" dirty="0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=0</m:t>
                    </m:r>
                  </m:oMath>
                </a14:m>
                <a:endParaRPr lang="en-US" sz="1800" b="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 marL="342900" indent="-342900">
                  <a:lnSpc>
                    <a:spcPct val="115000"/>
                  </a:lnSpc>
                  <a:buAutoNum type="arabicPeriod"/>
                  <a:tabLst>
                    <a:tab pos="0" algn="l"/>
                  </a:tabLst>
                </a:pP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</m:t>
                        </m:r>
                        <m:sSup>
                          <m:sSupPr>
                            <m:ctrlP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pPr>
                          <m:e>
                            <m: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  <m:t>1</m:t>
                            </m:r>
                          </m:e>
                          <m:sup>
                            <m: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f>
                      <m:f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𝜋</m:t>
                        </m:r>
                      </m:num>
                      <m:den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2</m:t>
                        </m:r>
                      </m:den>
                    </m:f>
                  </m:oMath>
                </a14:m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 marL="342900" indent="-342900">
                  <a:lnSpc>
                    <a:spcPct val="115000"/>
                  </a:lnSpc>
                  <a:buAutoNum type="arabicPeriod"/>
                  <a:tabLst>
                    <a:tab pos="0" algn="l"/>
                  </a:tabLst>
                </a:pP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</m:t>
                        </m:r>
                        <m:sSup>
                          <m:sSupPr>
                            <m:ctrlP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pPr>
                          <m:e>
                            <m: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  <m:t>1</m:t>
                            </m:r>
                          </m:e>
                          <m:sup>
                            <m: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f>
                      <m:f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𝜋</m:t>
                        </m:r>
                      </m:num>
                      <m:den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2</m:t>
                        </m:r>
                      </m:den>
                    </m:f>
                  </m:oMath>
                </a14:m>
                <a:endParaRPr lang="en-US" sz="1800" b="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 marL="342900" indent="-342900">
                  <a:lnSpc>
                    <a:spcPct val="115000"/>
                  </a:lnSpc>
                  <a:buAutoNum type="arabicPeriod"/>
                  <a:tabLst>
                    <a:tab pos="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acc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</m:t>
                        </m:r>
                        <m:sSup>
                          <m:sSupPr>
                            <m:ctrlP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pPr>
                          <m:e>
                            <m: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  <m:t>1</m:t>
                            </m:r>
                          </m:e>
                          <m:sup>
                            <m: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acc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𝜃</m:t>
                        </m:r>
                      </m:e>
                    </m:acc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(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𝑡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sSup>
                      <m:sSup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sSup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1</m:t>
                        </m:r>
                      </m:e>
                      <m:sup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+</m:t>
                        </m:r>
                      </m:sup>
                    </m:sSup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)</m:t>
                    </m:r>
                  </m:oMath>
                </a14:m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AutoNum type="arabicPeriod"/>
                  <a:tabLst>
                    <a:tab pos="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acc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</m:t>
                        </m:r>
                        <m:sSup>
                          <m:sSupPr>
                            <m:ctrlP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pPr>
                          <m:e>
                            <m: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  <m:t>1</m:t>
                            </m:r>
                          </m:e>
                          <m:sup>
                            <m: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acc>
                      <m:accPr>
                        <m:chr m:val="̈"/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acc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𝜃</m:t>
                        </m:r>
                      </m:e>
                    </m:acc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(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𝑡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sSup>
                      <m:sSup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sSup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1</m:t>
                        </m:r>
                      </m:e>
                      <m:sup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+</m:t>
                        </m:r>
                      </m:sup>
                    </m:sSup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)</m:t>
                    </m:r>
                  </m:oMath>
                </a14:m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b="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</p:txBody>
          </p:sp>
        </mc:Choice>
        <mc:Fallback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3AC5E523-D1D2-3D41-DD0C-3F1762E21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blipFill>
                <a:blip r:embed="rId2"/>
                <a:stretch>
                  <a:fillRect l="-1565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501016-7F32-E896-67CD-40A428D252CD}"/>
                  </a:ext>
                </a:extLst>
              </p:cNvPr>
              <p:cNvSpPr txBox="1"/>
              <p:nvPr/>
            </p:nvSpPr>
            <p:spPr>
              <a:xfrm>
                <a:off x="4571820" y="731160"/>
                <a:ext cx="3959438" cy="4636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algn="l" rtl="0" eaLnBrk="1" fontAlgn="ctr" latinLnBrk="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u="none" strike="noStrike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L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algn="l" rtl="0" eaLnBrk="1" fontAlgn="ctr" latinLnBrk="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L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algn="l" rtl="0" eaLnBrk="1" fontAlgn="ctr" latinLnBrk="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1" i="0" u="none" strike="noStrike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L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algn="l" rtl="0" eaLnBrk="1" fontAlgn="ctr" latinLnBrk="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12</m:t>
                      </m:r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L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algn="l" rtl="0" eaLnBrk="1" fontAlgn="ctr" latinLnBrk="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L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algn="l" rtl="0" eaLnBrk="1" fontAlgn="ctr" latinLnBrk="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L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algn="l" rtl="0" eaLnBrk="1" fontAlgn="ctr" latinLnBrk="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L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pPr marL="0" marR="0" algn="l" rtl="0" eaLnBrk="1" fontAlgn="ctr" latinLnBrk="0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=6</m:t>
                      </m:r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1800" b="1" i="1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1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sz="1800" b="0" i="0" u="none" strike="noStrike" dirty="0">
                  <a:effectLst/>
                  <a:latin typeface="Arial" panose="020B0604020202020204" pitchFamily="34" charset="0"/>
                </a:endParaRPr>
              </a:p>
              <a:p>
                <a:endParaRPr lang="en-IL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501016-7F32-E896-67CD-40A428D25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820" y="731160"/>
                <a:ext cx="3959438" cy="4636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97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119D1-3638-955B-9490-391CE27F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>
            <a:extLst>
              <a:ext uri="{FF2B5EF4-FFF2-40B4-BE49-F238E27FC236}">
                <a16:creationId xmlns:a16="http://schemas.microsoft.com/office/drawing/2014/main" id="{DCA9F4E5-5DD3-7286-9C47-E0E7F537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TP – </a:t>
            </a:r>
            <a:r>
              <a:rPr lang="en-US" sz="2500" b="1" spc="-1" dirty="0">
                <a:solidFill>
                  <a:srgbClr val="595959"/>
                </a:solidFill>
                <a:latin typeface="Calibri"/>
                <a:ea typeface="Calibri"/>
              </a:rPr>
              <a:t>Solution</a:t>
            </a: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r>
              <a:rPr lang="en-US" sz="2500" b="1" spc="-1" dirty="0">
                <a:solidFill>
                  <a:srgbClr val="595959"/>
                </a:solidFill>
                <a:latin typeface="Calibri"/>
                <a:ea typeface="Calibri"/>
              </a:rPr>
              <a:t>2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>
            <a:extLst>
              <a:ext uri="{FF2B5EF4-FFF2-40B4-BE49-F238E27FC236}">
                <a16:creationId xmlns:a16="http://schemas.microsoft.com/office/drawing/2014/main" id="{FCCF526A-5BF3-2684-1FBD-9D307A7F991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60" y="1152360"/>
            <a:ext cx="81057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6000"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spc="-1" dirty="0">
                <a:solidFill>
                  <a:srgbClr val="595959"/>
                </a:solidFill>
                <a:latin typeface="Calibri"/>
                <a:ea typeface="Calibri"/>
              </a:rPr>
              <a:t>Now we can use algebra to find all variables:</a:t>
            </a: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Calibri"/>
              <a:ea typeface="Calibri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Calibri"/>
              <a:ea typeface="Calibri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800" spc="-1" dirty="0">
              <a:solidFill>
                <a:srgbClr val="595959"/>
              </a:solidFill>
              <a:latin typeface="Calibri"/>
              <a:ea typeface="Calibri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800" b="0" spc="-1" dirty="0">
              <a:solidFill>
                <a:srgbClr val="595959"/>
              </a:solidFill>
              <a:latin typeface="Calibri"/>
              <a:ea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E4490E-3F80-8595-8D3D-370B1BC27501}"/>
                  </a:ext>
                </a:extLst>
              </p:cNvPr>
              <p:cNvSpPr txBox="1"/>
              <p:nvPr/>
            </p:nvSpPr>
            <p:spPr>
              <a:xfrm>
                <a:off x="962940" y="1252845"/>
                <a:ext cx="6111380" cy="21125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E4490E-3F80-8595-8D3D-370B1BC27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40" y="1252845"/>
                <a:ext cx="6111380" cy="2112501"/>
              </a:xfrm>
              <a:prstGeom prst="rect">
                <a:avLst/>
              </a:prstGeom>
              <a:blipFill>
                <a:blip r:embed="rId2"/>
                <a:stretch>
                  <a:fillRect b="-5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0CD19E-2FE4-70A1-C8FF-D9223D4DFB18}"/>
                  </a:ext>
                </a:extLst>
              </p:cNvPr>
              <p:cNvSpPr txBox="1"/>
              <p:nvPr/>
            </p:nvSpPr>
            <p:spPr>
              <a:xfrm>
                <a:off x="887525" y="3224874"/>
                <a:ext cx="6111380" cy="19899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1.178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0.393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3.142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−9.425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10.603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−2.749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0CD19E-2FE4-70A1-C8FF-D9223D4DF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25" y="3224874"/>
                <a:ext cx="6111380" cy="1989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09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D4634-484E-CD20-6E1D-8C77E24F8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>
            <a:extLst>
              <a:ext uri="{FF2B5EF4-FFF2-40B4-BE49-F238E27FC236}">
                <a16:creationId xmlns:a16="http://schemas.microsoft.com/office/drawing/2014/main" id="{E8778E03-22D0-0B10-D62D-654C28E7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TP – </a:t>
            </a:r>
            <a:r>
              <a:rPr lang="en-US" sz="2500" b="1" spc="-1" dirty="0">
                <a:solidFill>
                  <a:srgbClr val="595959"/>
                </a:solidFill>
                <a:latin typeface="Calibri"/>
                <a:ea typeface="Calibri"/>
              </a:rPr>
              <a:t>Solution</a:t>
            </a: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r>
              <a:rPr lang="en-US" sz="2500" b="1" spc="-1" dirty="0">
                <a:solidFill>
                  <a:srgbClr val="595959"/>
                </a:solidFill>
                <a:latin typeface="Calibri"/>
                <a:ea typeface="Calibri"/>
              </a:rPr>
              <a:t>2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97C63E46-AE84-577E-E1F0-D7C65C691079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tIns="91440" bIns="91440" anchor="t">
                <a:normAutofit fontScale="96000"/>
              </a:bodyPr>
              <a:lstStyle/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And here is the spline: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𝜗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0.393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+1.178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     0≤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2.749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+10.603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9.425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+3.142      1≤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600" dirty="0"/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b="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</p:txBody>
          </p:sp>
        </mc:Choice>
        <mc:Fallback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97C63E46-AE84-577E-E1F0-D7C65C691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blipFill>
                <a:blip r:embed="rId2"/>
                <a:stretch>
                  <a:fillRect l="-1565" t="-12222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56FC14C7-9FB5-4AC2-2200-1DE582C90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61729"/>
            <a:ext cx="2714457" cy="199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33469A1-26B7-A24F-F28B-1763C8FA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17" y="2931735"/>
            <a:ext cx="2714457" cy="20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BD81C1-CA24-58E0-4C9B-6280274F1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434" y="2946731"/>
            <a:ext cx="2894421" cy="20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30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70AC6-9531-6DA5-11AF-2B3C5EC98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>
            <a:extLst>
              <a:ext uri="{FF2B5EF4-FFF2-40B4-BE49-F238E27FC236}">
                <a16:creationId xmlns:a16="http://schemas.microsoft.com/office/drawing/2014/main" id="{59C07777-A014-98BA-6A0C-15D444E8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TP – </a:t>
            </a:r>
            <a:r>
              <a:rPr lang="en-US" sz="2500" b="1" spc="-1" dirty="0">
                <a:solidFill>
                  <a:srgbClr val="595959"/>
                </a:solidFill>
                <a:latin typeface="Calibri"/>
                <a:ea typeface="Calibri"/>
              </a:rPr>
              <a:t>Question</a:t>
            </a: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r>
              <a:rPr lang="en-US" sz="2500" b="1" spc="-1" dirty="0">
                <a:solidFill>
                  <a:srgbClr val="595959"/>
                </a:solidFill>
                <a:latin typeface="Calibri"/>
                <a:ea typeface="Calibri"/>
              </a:rPr>
              <a:t>3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C7D47ED6-5A54-4A5A-4723-5D1C8BC788D4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tIns="91440" bIns="91440" anchor="t">
                <a:normAutofit fontScale="88500"/>
              </a:bodyPr>
              <a:lstStyle/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A single-link robot with a revolute joint is motionless at </a:t>
                </a: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=0</m:t>
                    </m:r>
                  </m:oMath>
                </a14:m>
                <a:r>
                  <a:rPr lang="en-US" sz="1800" b="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 . </a:t>
                </a: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It is desired to move the joint in a smooth manner to </a:t>
                </a: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f>
                      <m:f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𝜋</m:t>
                        </m:r>
                      </m:num>
                      <m:den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 at t=1 and to move to </a:t>
                </a: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f>
                      <m:f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3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𝜋</m:t>
                        </m:r>
                      </m:num>
                      <m:den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 at t=2. 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b="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A spline polynomial trajectory should bring the manipulator to rest at the desired destination at t=2.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3. Is it possible to use a simple polynomial trajectory (single-piece spline) that will satisfy the above requirements?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b="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</p:txBody>
          </p:sp>
        </mc:Choice>
        <mc:Fallback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C7D47ED6-5A54-4A5A-4723-5D1C8BC788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blipFill>
                <a:blip r:embed="rId2"/>
                <a:stretch>
                  <a:fillRect l="-1565" r="-469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400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92EE3-D744-2616-3BE7-08A4BA101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>
            <a:extLst>
              <a:ext uri="{FF2B5EF4-FFF2-40B4-BE49-F238E27FC236}">
                <a16:creationId xmlns:a16="http://schemas.microsoft.com/office/drawing/2014/main" id="{7C82D01D-D504-53C3-B92C-A72E9CC7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TP – </a:t>
            </a:r>
            <a:r>
              <a:rPr lang="en-US" sz="2500" b="1" spc="-1" dirty="0">
                <a:solidFill>
                  <a:srgbClr val="595959"/>
                </a:solidFill>
                <a:latin typeface="Calibri"/>
                <a:ea typeface="Calibri"/>
              </a:rPr>
              <a:t>Solution</a:t>
            </a: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r>
              <a:rPr lang="en-US" sz="2500" b="1" spc="-1" dirty="0">
                <a:solidFill>
                  <a:srgbClr val="595959"/>
                </a:solidFill>
                <a:latin typeface="Calibri"/>
                <a:ea typeface="Calibri"/>
              </a:rPr>
              <a:t>3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3568A1FC-9CE7-C0AD-A3B5-8325E5D25AC2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tIns="91440" bIns="91440" anchor="t">
                <a:normAutofit fontScale="96000"/>
              </a:bodyPr>
              <a:lstStyle/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A single piece spline would be:</a:t>
                </a:r>
              </a:p>
              <a:p>
                <a:pPr algn="ctr">
                  <a:lnSpc>
                    <a:spcPct val="115000"/>
                  </a:lnSpc>
                  <a:tabLst>
                    <a:tab pos="0" algn="l"/>
                  </a:tabLst>
                </a:pP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𝜗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𝑡</m:t>
                        </m:r>
                      </m:e>
                    </m:d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8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sz="1800">
                        <a:latin typeface="Cambria Math" panose="02040503050406030204" pitchFamily="18" charset="0"/>
                      </a:rPr>
                      <m:t>     0≤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2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The constraints will change and be:</a:t>
                </a:r>
              </a:p>
              <a:p>
                <a:pPr algn="ctr"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	</a:t>
                </a: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=0</m:t>
                        </m:r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=0, </m:t>
                    </m:r>
                    <m:acc>
                      <m:accPr>
                        <m:chr m:val="̇"/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acc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=0</m:t>
                        </m:r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=0, 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=2</m:t>
                        </m:r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f>
                      <m:f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3</m:t>
                        </m:r>
                      </m:num>
                      <m:den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2</m:t>
                        </m:r>
                      </m:den>
                    </m:f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𝜋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acc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=2</m:t>
                        </m:r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=0, 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=1</m:t>
                        </m:r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f>
                      <m:f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𝜋</m:t>
                        </m:r>
                      </m:num>
                      <m:den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 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b="1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What constraints did we “lose”? 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We got 5 constraints </a:t>
                </a: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⇒</m:t>
                    </m:r>
                  </m:oMath>
                </a14:m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 we need 5 coefficient </a:t>
                </a: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⇒</m:t>
                    </m:r>
                  </m:oMath>
                </a14:m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 what would be the polynomial degree for this?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b="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</p:txBody>
          </p:sp>
        </mc:Choice>
        <mc:Fallback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3568A1FC-9CE7-C0AD-A3B5-8325E5D25A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blipFill>
                <a:blip r:embed="rId2"/>
                <a:stretch>
                  <a:fillRect l="-1565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99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87B9E-F297-7C3E-2F37-9159AC55B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>
            <a:extLst>
              <a:ext uri="{FF2B5EF4-FFF2-40B4-BE49-F238E27FC236}">
                <a16:creationId xmlns:a16="http://schemas.microsoft.com/office/drawing/2014/main" id="{C851FF99-191E-289C-7B6C-B23E2AC9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TP – </a:t>
            </a:r>
            <a:r>
              <a:rPr lang="en-US" sz="2500" b="1" spc="-1" dirty="0">
                <a:solidFill>
                  <a:srgbClr val="595959"/>
                </a:solidFill>
                <a:latin typeface="Calibri"/>
                <a:ea typeface="Calibri"/>
              </a:rPr>
              <a:t>Solution</a:t>
            </a: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r>
              <a:rPr lang="en-US" sz="2500" b="1" spc="-1" dirty="0">
                <a:solidFill>
                  <a:srgbClr val="595959"/>
                </a:solidFill>
                <a:latin typeface="Calibri"/>
                <a:ea typeface="Calibri"/>
              </a:rPr>
              <a:t>3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CBCFD500-E6C0-5DFB-F53B-BFF8FA08BE30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tIns="91440" bIns="91440" anchor="t">
                <a:normAutofit fontScale="96000"/>
              </a:bodyPr>
              <a:lstStyle/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From the constraints we solve and find the coefficients value: </a:t>
                </a:r>
              </a:p>
              <a:p>
                <a:pPr algn="ctr">
                  <a:lnSpc>
                    <a:spcPct val="115000"/>
                  </a:lnSpc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800" dirty="0"/>
              </a:p>
              <a:p>
                <a:pPr algn="ctr">
                  <a:lnSpc>
                    <a:spcPct val="115000"/>
                  </a:lnSpc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16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algn="ctr">
                  <a:lnSpc>
                    <a:spcPct val="115000"/>
                  </a:lnSpc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32</m:t>
                      </m:r>
                      <m:sSub>
                        <m:sSubPr>
                          <m:ctrlPr>
                            <a:rPr lang="en-US" sz="1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</m:sSub>
                      <m:r>
                        <a:rPr lang="en-US" sz="1800" b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n-US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12</m:t>
                      </m:r>
                      <m:sSub>
                        <m:sSubPr>
                          <m:ctrlPr>
                            <a:rPr lang="en-US" sz="1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lang="en-US" sz="1800" b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n-US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</m:t>
                      </m:r>
                      <m:sSub>
                        <m:sSubPr>
                          <m:ctrlPr>
                            <a:rPr lang="en-US" sz="1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lang="en-US" sz="1800" b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1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</m:oMath>
                  </m:oMathPara>
                </a14:m>
                <a:endParaRPr lang="en-US" sz="1800" b="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algn="ctr">
                  <a:lnSpc>
                    <a:spcPct val="115000"/>
                  </a:lnSpc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</m:t>
                          </m:r>
                        </m:sub>
                      </m:sSub>
                      <m:r>
                        <a:rPr lang="en-US" sz="1800" b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sz="1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lang="en-US" sz="1800" b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en-US" sz="1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lang="en-US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lang="en-US" sz="1800" b="0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1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𝜋</m:t>
                          </m:r>
                        </m:num>
                        <m:den>
                          <m:r>
                            <a:rPr lang="en-US" sz="18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b="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</a:rPr>
                  <a:t>We solve it, and get that: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i="0">
                          <a:latin typeface="Cambria Math" panose="02040503050406030204" pitchFamily="18" charset="0"/>
                        </a:rPr>
                        <m:t>=−0.786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800" i="0">
                          <a:latin typeface="Cambria Math" panose="02040503050406030204" pitchFamily="18" charset="0"/>
                        </a:rPr>
                        <m:t>+1.963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0">
                          <a:latin typeface="Cambria Math" panose="02040503050406030204" pitchFamily="18" charset="0"/>
                        </a:rPr>
                        <m:t>+0.393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dirty="0">
                    <a:latin typeface="+mn-lt"/>
                    <a:ea typeface="+mn-ea"/>
                    <a:cs typeface="+mn-cs"/>
                  </a:rPr>
                  <a:t> </a:t>
                </a:r>
                <a:endParaRPr lang="en-US" sz="1800" b="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algn="ctr"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dirty="0"/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b="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</p:txBody>
          </p:sp>
        </mc:Choice>
        <mc:Fallback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CBCFD500-E6C0-5DFB-F53B-BFF8FA08B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blipFill>
                <a:blip r:embed="rId2"/>
                <a:stretch>
                  <a:fillRect l="-1565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06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EF858-7433-FC5B-484E-C8A5374E2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>
            <a:extLst>
              <a:ext uri="{FF2B5EF4-FFF2-40B4-BE49-F238E27FC236}">
                <a16:creationId xmlns:a16="http://schemas.microsoft.com/office/drawing/2014/main" id="{7D74F052-F9AF-1462-B92F-64C4CB93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TP – </a:t>
            </a:r>
            <a:r>
              <a:rPr lang="en-US" sz="2500" b="1" spc="-1" dirty="0">
                <a:solidFill>
                  <a:srgbClr val="595959"/>
                </a:solidFill>
                <a:latin typeface="Calibri"/>
                <a:ea typeface="Calibri"/>
              </a:rPr>
              <a:t>Solution</a:t>
            </a: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 </a:t>
            </a:r>
            <a:r>
              <a:rPr lang="en-US" sz="2500" b="1" spc="-1" dirty="0">
                <a:solidFill>
                  <a:srgbClr val="595959"/>
                </a:solidFill>
                <a:latin typeface="Calibri"/>
                <a:ea typeface="Calibri"/>
              </a:rPr>
              <a:t>3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6A0F8FA7-9AB2-ED40-93CD-82A45086E79B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tIns="91440" bIns="91440" anchor="t">
                <a:normAutofit fontScale="96000"/>
              </a:bodyPr>
              <a:lstStyle/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And here is the spline: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smtClean="0">
                          <a:latin typeface="Cambria Math" panose="02040503050406030204" pitchFamily="18" charset="0"/>
                        </a:rPr>
                        <m:t>𝜗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900" i="0">
                          <a:latin typeface="Cambria Math" panose="02040503050406030204" pitchFamily="18" charset="0"/>
                        </a:rPr>
                        <m:t>=−0.786</m:t>
                      </m:r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900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1900" i="0">
                          <a:latin typeface="Cambria Math" panose="02040503050406030204" pitchFamily="18" charset="0"/>
                        </a:rPr>
                        <m:t>+1.963</m:t>
                      </m:r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9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900" i="0">
                          <a:latin typeface="Cambria Math" panose="02040503050406030204" pitchFamily="18" charset="0"/>
                        </a:rPr>
                        <m:t>+0.393</m:t>
                      </m:r>
                      <m:sSup>
                        <m:sSup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9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b="1" u="sng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Did we get the same graphs?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b="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</p:txBody>
          </p:sp>
        </mc:Choice>
        <mc:Fallback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6A0F8FA7-9AB2-ED40-93CD-82A45086E7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blipFill>
                <a:blip r:embed="rId2"/>
                <a:stretch>
                  <a:fillRect l="-1565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5100A824-64F7-E54A-BDED-7B17E668A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0" y="3115865"/>
            <a:ext cx="2418698" cy="17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3357D095-FB0F-1296-B329-1BE979689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065" y="3089139"/>
            <a:ext cx="2418698" cy="18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AFD2C716-04D2-6EBB-2FCC-8F75FB0E2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615" y="3089138"/>
            <a:ext cx="2579053" cy="18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68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PlaceHolder 1"/>
              <p:cNvSpPr>
                <a:spLocks noGrp="1"/>
              </p:cNvSpPr>
              <p:nvPr>
                <p:ph/>
              </p:nvPr>
            </p:nvSpPr>
            <p:spPr>
              <a:xfrm>
                <a:off x="346680" y="863640"/>
                <a:ext cx="8450640" cy="34160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tIns="91440" bIns="91440" anchor="t">
                <a:noAutofit/>
              </a:bodyPr>
              <a:lstStyle/>
              <a:p>
                <a:pPr marL="457200" indent="-330120">
                  <a:lnSpc>
                    <a:spcPct val="115000"/>
                  </a:lnSpc>
                  <a:buClr>
                    <a:srgbClr val="595959"/>
                  </a:buClr>
                  <a:buFont typeface="Calibri"/>
                  <a:buChar char="●"/>
                </a:pPr>
                <a:r>
                  <a:rPr lang="en-US" sz="1600" spc="-1" dirty="0">
                    <a:solidFill>
                      <a:srgbClr val="595959"/>
                    </a:solidFill>
                    <a:latin typeface="Calibri"/>
                  </a:rPr>
                  <a:t>The other 3 tutorials, we talked about Motion Planning: Exact and Sampling-based</a:t>
                </a:r>
              </a:p>
              <a:p>
                <a:pPr marL="457200" indent="-330120">
                  <a:lnSpc>
                    <a:spcPct val="115000"/>
                  </a:lnSpc>
                  <a:buClr>
                    <a:srgbClr val="595959"/>
                  </a:buClr>
                  <a:buFont typeface="Calibri"/>
                  <a:buChar char="●"/>
                </a:pPr>
                <a:r>
                  <a:rPr lang="en-US" sz="1600" spc="-1" dirty="0">
                    <a:solidFill>
                      <a:srgbClr val="595959"/>
                    </a:solidFill>
                    <a:latin typeface="Calibri"/>
                  </a:rPr>
                  <a:t>Assume we used some MP algorithm, found a Motion Plan </a:t>
                </a:r>
                <a14:m>
                  <m:oMath xmlns:m="http://schemas.openxmlformats.org/officeDocument/2006/math">
                    <m:r>
                      <a:rPr lang="en-US" sz="16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16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6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b>
                        <m:r>
                          <a:rPr lang="en-US" sz="16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</a:rPr>
                          <m:t>𝑓𝑟𝑒𝑒</m:t>
                        </m:r>
                      </m:sub>
                    </m:sSub>
                  </m:oMath>
                </a14:m>
                <a:r>
                  <a:rPr lang="en-US" sz="1600" spc="-1" dirty="0">
                    <a:solidFill>
                      <a:srgbClr val="595959"/>
                    </a:solidFill>
                    <a:latin typeface="Calibri"/>
                  </a:rPr>
                  <a:t> </a:t>
                </a:r>
                <a:endParaRPr lang="en-US" sz="1600" spc="-1" dirty="0">
                  <a:solidFill>
                    <a:srgbClr val="000000"/>
                  </a:solidFill>
                  <a:latin typeface="Arial"/>
                </a:endParaRPr>
              </a:p>
              <a:p>
                <a:pPr marL="457200" indent="-330120">
                  <a:lnSpc>
                    <a:spcPct val="115000"/>
                  </a:lnSpc>
                  <a:buClr>
                    <a:srgbClr val="595959"/>
                  </a:buClr>
                  <a:buFont typeface="Calibri"/>
                  <a:buChar char="●"/>
                </a:pPr>
                <a:r>
                  <a:rPr lang="en-US" sz="1600" spc="-1" dirty="0">
                    <a:solidFill>
                      <a:srgbClr val="595959"/>
                    </a:solidFill>
                    <a:latin typeface="Calibri"/>
                  </a:rPr>
                  <a:t>We wish to activate the motors, such that our robot follows the MP</a:t>
                </a:r>
              </a:p>
              <a:p>
                <a:pPr marL="457200" indent="-330120">
                  <a:lnSpc>
                    <a:spcPct val="115000"/>
                  </a:lnSpc>
                  <a:buClr>
                    <a:srgbClr val="595959"/>
                  </a:buClr>
                  <a:buFont typeface="Calibri"/>
                  <a:buChar char="●"/>
                </a:pPr>
                <a:r>
                  <a:rPr lang="en-US" sz="1600" spc="-1" dirty="0">
                    <a:solidFill>
                      <a:srgbClr val="595959"/>
                    </a:solidFill>
                    <a:latin typeface="Calibri"/>
                  </a:rPr>
                  <a:t>This problem is called Trajectory Planning</a:t>
                </a:r>
              </a:p>
            </p:txBody>
          </p:sp>
        </mc:Choice>
        <mc:Fallback>
          <p:sp>
            <p:nvSpPr>
              <p:cNvPr id="167" name="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346680" y="863640"/>
                <a:ext cx="8450640" cy="3416040"/>
              </a:xfrm>
              <a:prstGeom prst="rect">
                <a:avLst/>
              </a:prstGeom>
              <a:blipFill>
                <a:blip r:embed="rId2"/>
                <a:stretch>
                  <a:fillRect l="-150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PlaceHolder 2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Tutorial 6 - Objectives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Trajectory Planning - Formally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10576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6000"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u="sng" strike="noStrike" spc="-1" dirty="0">
                <a:solidFill>
                  <a:srgbClr val="595959"/>
                </a:solidFill>
                <a:uFillTx/>
                <a:latin typeface="Calibri"/>
                <a:ea typeface="Calibri"/>
              </a:rPr>
              <a:t>Formally</a:t>
            </a:r>
            <a:r>
              <a:rPr lang="en-US" sz="1800" b="0" strike="noStrike" spc="-1" dirty="0">
                <a:solidFill>
                  <a:srgbClr val="595959"/>
                </a:solidFill>
                <a:latin typeface="Calibri"/>
                <a:ea typeface="Calibri"/>
              </a:rPr>
              <a:t>: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Calibri"/>
                <a:ea typeface="Calibri"/>
              </a:rPr>
              <a:t>A trajectory is a path on which </a:t>
            </a:r>
            <a:r>
              <a:rPr lang="en-US" sz="1800" b="1" u="sng" strike="noStrike" spc="-1" dirty="0">
                <a:solidFill>
                  <a:srgbClr val="595959"/>
                </a:solidFill>
                <a:latin typeface="Calibri"/>
                <a:ea typeface="Calibri"/>
              </a:rPr>
              <a:t>a timing law is specified</a:t>
            </a:r>
            <a:r>
              <a:rPr lang="en-US" sz="1800" b="0" strike="noStrike" spc="-1" dirty="0">
                <a:solidFill>
                  <a:srgbClr val="595959"/>
                </a:solidFill>
                <a:latin typeface="Calibri"/>
                <a:ea typeface="Calibri"/>
              </a:rPr>
              <a:t>, for instance in terms of </a:t>
            </a:r>
            <a:r>
              <a:rPr lang="en-US" sz="1800" b="1" u="sng" strike="noStrike" spc="-1" dirty="0">
                <a:solidFill>
                  <a:srgbClr val="595959"/>
                </a:solidFill>
                <a:latin typeface="Calibri"/>
                <a:ea typeface="Calibri"/>
              </a:rPr>
              <a:t>velocities and/or accelerations</a:t>
            </a:r>
            <a:r>
              <a:rPr lang="en-US" sz="1800" b="0" strike="noStrike" spc="-1" dirty="0">
                <a:solidFill>
                  <a:srgbClr val="595959"/>
                </a:solidFill>
                <a:latin typeface="Calibri"/>
                <a:ea typeface="Calibri"/>
              </a:rPr>
              <a:t> at each point.</a:t>
            </a:r>
          </a:p>
          <a:p>
            <a:pPr marL="285840" indent="-28584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Calibri"/>
                <a:ea typeface="Calibri"/>
              </a:rPr>
              <a:t>The goal of trajectory planning is to generate the </a:t>
            </a:r>
            <a:r>
              <a:rPr lang="en-US" sz="1800" b="1" u="sng" strike="noStrike" spc="-1" dirty="0">
                <a:solidFill>
                  <a:srgbClr val="595959"/>
                </a:solidFill>
                <a:latin typeface="Calibri"/>
                <a:ea typeface="Calibri"/>
              </a:rPr>
              <a:t>reference inputs to the motion control </a:t>
            </a:r>
            <a:r>
              <a:rPr lang="en-US" sz="1800" b="0" strike="noStrike" spc="-1" dirty="0">
                <a:solidFill>
                  <a:srgbClr val="595959"/>
                </a:solidFill>
                <a:latin typeface="Calibri"/>
                <a:ea typeface="Calibri"/>
              </a:rPr>
              <a:t>system which ensures that the manipulator executes the planned trajectories.</a:t>
            </a:r>
          </a:p>
          <a:p>
            <a:pPr marL="285840" indent="-28584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95959"/>
                </a:solidFill>
                <a:latin typeface="Calibri"/>
                <a:ea typeface="Calibri"/>
              </a:rPr>
              <a:t>Question: </a:t>
            </a:r>
            <a:r>
              <a:rPr lang="en-US" sz="1800" spc="-1" dirty="0">
                <a:solidFill>
                  <a:srgbClr val="595959"/>
                </a:solidFill>
                <a:latin typeface="Calibri"/>
                <a:ea typeface="Calibri"/>
              </a:rPr>
              <a:t>why do we want </a:t>
            </a:r>
            <a:r>
              <a:rPr lang="en-US" sz="1800" u="sng" spc="-1" dirty="0">
                <a:solidFill>
                  <a:srgbClr val="595959"/>
                </a:solidFill>
                <a:latin typeface="Calibri"/>
                <a:ea typeface="Calibri"/>
              </a:rPr>
              <a:t>acceleration</a:t>
            </a:r>
            <a:r>
              <a:rPr lang="en-US" sz="1800" spc="-1" dirty="0">
                <a:solidFill>
                  <a:srgbClr val="595959"/>
                </a:solidFill>
                <a:latin typeface="Calibri"/>
                <a:ea typeface="Calibri"/>
              </a:rPr>
              <a:t>? (HINT: </a:t>
            </a:r>
            <a:r>
              <a:rPr lang="en-US" sz="1800" spc="-1" dirty="0" err="1">
                <a:solidFill>
                  <a:srgbClr val="595959"/>
                </a:solidFill>
                <a:latin typeface="Calibri"/>
                <a:ea typeface="Calibri"/>
              </a:rPr>
              <a:t>phyiscs</a:t>
            </a:r>
            <a:r>
              <a:rPr lang="en-US" sz="1800" spc="-1" dirty="0">
                <a:solidFill>
                  <a:srgbClr val="595959"/>
                </a:solidFill>
                <a:latin typeface="Calibri"/>
                <a:ea typeface="Calibri"/>
              </a:rPr>
              <a:t>)</a:t>
            </a:r>
            <a:endParaRPr lang="en-US" sz="1200" spc="-1" dirty="0">
              <a:solidFill>
                <a:srgbClr val="000000"/>
              </a:solidFill>
              <a:latin typeface="Arial"/>
              <a:ea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9926F-8331-7E01-9863-2E45F8A1B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>
            <a:extLst>
              <a:ext uri="{FF2B5EF4-FFF2-40B4-BE49-F238E27FC236}">
                <a16:creationId xmlns:a16="http://schemas.microsoft.com/office/drawing/2014/main" id="{47C330B5-EA7D-3B14-8FB2-8FD16FFA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TP – Problem 1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C3885C88-98A4-3EE2-9240-0FB700CADBB9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tIns="91440" bIns="91440" anchor="t">
                <a:normAutofit fontScale="88500" lnSpcReduction="10000"/>
              </a:bodyPr>
              <a:lstStyle/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A single-link robot with a revolute joint is motionless at </a:t>
                </a: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=0</m:t>
                    </m:r>
                  </m:oMath>
                </a14:m>
                <a:r>
                  <a:rPr lang="en-US" sz="1800" b="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 . </a:t>
                </a: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It is desired to move the joint in a smooth manner to </a:t>
                </a: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f>
                      <m:f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𝜋</m:t>
                        </m:r>
                      </m:num>
                      <m:den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 at t=1 and to move to </a:t>
                </a: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f>
                      <m:f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3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𝜋</m:t>
                        </m:r>
                      </m:num>
                      <m:den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 at t=2. 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b="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A spline polynomial trajectory should bring the manipulator to rest at the desired destination at t=2.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180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8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end</m:t>
                          </m:r>
                        </m:sub>
                      </m:sSub>
                    </m:oMath>
                  </m:oMathPara>
                </a14:m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b="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1. Use a spline with two pieces: 0&lt;= t&lt;1 and 1&lt;=t&lt;=2. What is the minimal degree </a:t>
                </a: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𝑛</m:t>
                    </m:r>
                  </m:oMath>
                </a14:m>
                <a:r>
                  <a:rPr lang="en-US" sz="1800" b="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 of the polynomial? </a:t>
                </a:r>
              </a:p>
            </p:txBody>
          </p:sp>
        </mc:Choice>
        <mc:Fallback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C3885C88-98A4-3EE2-9240-0FB700CAD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blipFill>
                <a:blip r:embed="rId2"/>
                <a:stretch>
                  <a:fillRect l="-1565" r="-469" b="-2963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C1FC14C-8BEF-1B95-A722-FB962D93640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55" y="2516319"/>
            <a:ext cx="1460872" cy="11398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462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95118-94D6-BBE0-4557-F405FE561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>
            <a:extLst>
              <a:ext uri="{FF2B5EF4-FFF2-40B4-BE49-F238E27FC236}">
                <a16:creationId xmlns:a16="http://schemas.microsoft.com/office/drawing/2014/main" id="{1C801042-7286-227E-7E7C-8A41EFA0D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TP – Solution 1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14199B6D-003E-5CED-9C6E-E23B68A9902A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tIns="91440" bIns="91440" anchor="t">
                <a:normAutofit fontScale="96000"/>
              </a:bodyPr>
              <a:lstStyle/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The n-degree two pieces spline is below: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smtClean="0">
                          <a:latin typeface="Cambria Math" panose="02040503050406030204" pitchFamily="18" charset="0"/>
                        </a:rPr>
                        <m:t>𝜗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     0≤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      1≤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b="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</p:txBody>
          </p:sp>
        </mc:Choice>
        <mc:Fallback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14199B6D-003E-5CED-9C6E-E23B68A99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blipFill>
                <a:blip r:embed="rId2"/>
                <a:stretch>
                  <a:fillRect l="-1565" t="-5556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18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DEBB1-306A-9314-DB9B-595E8F152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>
            <a:extLst>
              <a:ext uri="{FF2B5EF4-FFF2-40B4-BE49-F238E27FC236}">
                <a16:creationId xmlns:a16="http://schemas.microsoft.com/office/drawing/2014/main" id="{6B35D235-53B4-F231-B6D5-FFA458A4E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TP – Solution 1</a:t>
            </a:r>
            <a:b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</a:b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07D54EBD-0685-1EC9-F699-F75D28F5F911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tIns="91440" bIns="91440" anchor="t">
                <a:normAutofit fontScale="96000"/>
              </a:bodyPr>
              <a:lstStyle/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We first need to formulate the motion constraints to determine the polynomial's degree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Let’s recap the requirements:</a:t>
                </a:r>
              </a:p>
              <a:p>
                <a:pPr marL="342900" indent="-342900">
                  <a:lnSpc>
                    <a:spcPct val="115000"/>
                  </a:lnSpc>
                  <a:buAutoNum type="arabicPeriod"/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t</m:t>
                    </m:r>
                    <m:r>
                      <a:rPr lang="en-US" sz="1800" b="0" i="0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0, 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=0</m:t>
                    </m:r>
                    <m:r>
                      <a:rPr lang="en-US" sz="1800" b="0" i="0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⇒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=0</m:t>
                        </m:r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=0</m:t>
                    </m:r>
                  </m:oMath>
                </a14:m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AutoNum type="arabicPeriod"/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Motionless at </a:t>
                </a: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=0⇒</m:t>
                    </m:r>
                    <m:acc>
                      <m:accPr>
                        <m:chr m:val="̇"/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acc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=0</m:t>
                        </m:r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=0</m:t>
                    </m:r>
                  </m:oMath>
                </a14:m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AutoNum type="arabicPeriod"/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pc="-1" dirty="0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t</m:t>
                    </m:r>
                    <m:r>
                      <a:rPr lang="en-US" sz="1800" b="0" i="0" spc="-1" dirty="0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=2, 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f>
                      <m:f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3</m:t>
                        </m:r>
                      </m:num>
                      <m:den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2</m:t>
                        </m:r>
                      </m:den>
                    </m:f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𝜋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⇒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=2</m:t>
                        </m:r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f>
                      <m:f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3</m:t>
                        </m:r>
                      </m:num>
                      <m:den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2</m:t>
                        </m:r>
                      </m:den>
                    </m:f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𝜋</m:t>
                    </m:r>
                  </m:oMath>
                </a14:m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 marL="342900" indent="-342900">
                  <a:lnSpc>
                    <a:spcPct val="115000"/>
                  </a:lnSpc>
                  <a:buAutoNum type="arabicPeriod"/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Motionless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pc="-1" dirty="0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t</m:t>
                    </m:r>
                    <m:r>
                      <a:rPr lang="en-US" sz="1800" b="0" i="0" spc="-1" dirty="0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=2</m:t>
                    </m:r>
                    <m:r>
                      <a:rPr lang="en-US" sz="1800" b="0" i="0" spc="-1" dirty="0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⇒</m:t>
                    </m:r>
                    <m:acc>
                      <m:accPr>
                        <m:chr m:val="̇"/>
                        <m:ctrlPr>
                          <a:rPr lang="en-US" sz="1800" b="0" i="1" spc="-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accPr>
                      <m:e>
                        <m:r>
                          <a:rPr lang="en-US" sz="1800" b="0" i="1" spc="-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sz="1800" b="0" i="1" spc="-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=2</m:t>
                        </m:r>
                      </m:e>
                    </m:d>
                    <m:r>
                      <a:rPr lang="en-US" sz="1800" b="0" i="1" spc="-1" dirty="0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=0</m:t>
                    </m:r>
                  </m:oMath>
                </a14:m>
                <a:endParaRPr lang="en-US" sz="1800" b="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 marL="342900" indent="-342900">
                  <a:lnSpc>
                    <a:spcPct val="115000"/>
                  </a:lnSpc>
                  <a:buAutoNum type="arabicPeriod"/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?</a:t>
                </a:r>
              </a:p>
              <a:p>
                <a:pPr marL="342900" indent="-342900">
                  <a:lnSpc>
                    <a:spcPct val="115000"/>
                  </a:lnSpc>
                  <a:buAutoNum type="arabicPeriod"/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?</a:t>
                </a:r>
              </a:p>
              <a:p>
                <a:pPr marL="342900" indent="-342900">
                  <a:lnSpc>
                    <a:spcPct val="115000"/>
                  </a:lnSpc>
                  <a:buAutoNum type="arabicPeriod"/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?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b="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</p:txBody>
          </p:sp>
        </mc:Choice>
        <mc:Fallback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07D54EBD-0685-1EC9-F699-F75D28F5F9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blipFill>
                <a:blip r:embed="rId2"/>
                <a:stretch>
                  <a:fillRect l="-1721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DA52085-DE2D-D0D0-8DCA-50947D7D12BD}"/>
              </a:ext>
            </a:extLst>
          </p:cNvPr>
          <p:cNvSpPr/>
          <p:nvPr/>
        </p:nvSpPr>
        <p:spPr>
          <a:xfrm>
            <a:off x="2247254" y="1836549"/>
            <a:ext cx="1480088" cy="286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C5FA47-94A0-3913-46D8-9E1E523B5536}"/>
              </a:ext>
            </a:extLst>
          </p:cNvPr>
          <p:cNvSpPr/>
          <p:nvPr/>
        </p:nvSpPr>
        <p:spPr>
          <a:xfrm>
            <a:off x="2701871" y="2123268"/>
            <a:ext cx="1480088" cy="286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FD8C1A-6A60-52EA-460D-6157DDE0E025}"/>
              </a:ext>
            </a:extLst>
          </p:cNvPr>
          <p:cNvSpPr/>
          <p:nvPr/>
        </p:nvSpPr>
        <p:spPr>
          <a:xfrm>
            <a:off x="2428067" y="2520738"/>
            <a:ext cx="1480088" cy="369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D43FF8-003D-CA24-938F-E2F2A45540A3}"/>
              </a:ext>
            </a:extLst>
          </p:cNvPr>
          <p:cNvSpPr/>
          <p:nvPr/>
        </p:nvSpPr>
        <p:spPr>
          <a:xfrm>
            <a:off x="2701871" y="2890434"/>
            <a:ext cx="1480088" cy="286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12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6680D-AEAC-4B05-F06F-3FD88AEBB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>
            <a:extLst>
              <a:ext uri="{FF2B5EF4-FFF2-40B4-BE49-F238E27FC236}">
                <a16:creationId xmlns:a16="http://schemas.microsoft.com/office/drawing/2014/main" id="{CC404CFC-2DC2-FD77-499E-43AB6B18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TP – Solution 1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CC91A59E-467A-85B3-016A-BD24701A58D9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tIns="91440" bIns="91440" anchor="t">
                <a:normAutofit fontScale="96000"/>
              </a:bodyPr>
              <a:lstStyle/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A smooth motion means that </a:t>
                </a: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acc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𝜃</m:t>
                        </m:r>
                      </m:e>
                    </m:acc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,</m:t>
                    </m:r>
                    <m:acc>
                      <m:accPr>
                        <m:chr m:val="̈"/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acc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 must be continuous at the intermediate point: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5.    </a:t>
                </a: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</m:t>
                        </m:r>
                        <m:sSup>
                          <m:sSupPr>
                            <m:ctrlP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pPr>
                          <m:e>
                            <m: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  <m:t>1</m:t>
                            </m:r>
                          </m:e>
                          <m:sup>
                            <m: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(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𝑡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sSup>
                      <m:sSup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sSup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1</m:t>
                        </m:r>
                      </m:e>
                      <m:sup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+</m:t>
                        </m:r>
                      </m:sup>
                    </m:sSup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)</m:t>
                    </m:r>
                  </m:oMath>
                </a14:m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 marL="342900" indent="-342900">
                  <a:lnSpc>
                    <a:spcPct val="115000"/>
                  </a:lnSpc>
                  <a:buAutoNum type="arabicPeriod" startAt="6"/>
                  <a:tabLst>
                    <a:tab pos="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acc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𝜃</m:t>
                        </m:r>
                      </m:e>
                    </m:acc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(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𝑡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sSup>
                      <m:sSup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sSup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1</m:t>
                        </m:r>
                      </m:e>
                      <m:sup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−</m:t>
                        </m:r>
                      </m:sup>
                    </m:sSup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)=</m:t>
                    </m:r>
                    <m:acc>
                      <m:accPr>
                        <m:chr m:val="̇"/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acc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𝜃</m:t>
                        </m:r>
                      </m:e>
                    </m:acc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(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𝑡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sSup>
                      <m:sSup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sSup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1</m:t>
                        </m:r>
                      </m:e>
                      <m:sup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+</m:t>
                        </m:r>
                      </m:sup>
                    </m:sSup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)</m:t>
                    </m:r>
                  </m:oMath>
                </a14:m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AutoNum type="arabicPeriod" startAt="6"/>
                  <a:tabLst>
                    <a:tab pos="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acc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𝜃</m:t>
                        </m:r>
                      </m:e>
                    </m:acc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(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𝑡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sSup>
                      <m:sSup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sSup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1</m:t>
                        </m:r>
                      </m:e>
                      <m:sup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−</m:t>
                        </m:r>
                      </m:sup>
                    </m:sSup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)=</m:t>
                    </m:r>
                    <m:acc>
                      <m:accPr>
                        <m:chr m:val="̈"/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acc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𝜃</m:t>
                        </m:r>
                      </m:e>
                    </m:acc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(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𝑡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sSup>
                      <m:sSup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sSup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1</m:t>
                        </m:r>
                      </m:e>
                      <m:sup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+</m:t>
                        </m:r>
                      </m:sup>
                    </m:sSup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)</m:t>
                    </m:r>
                  </m:oMath>
                </a14:m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Additionally, we have the requirement that </a:t>
                </a: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=1</m:t>
                        </m:r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f>
                      <m:f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𝜋</m:t>
                        </m:r>
                      </m:num>
                      <m:den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,so we can rewrite 5 as: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(5a) </a:t>
                </a: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</m:t>
                        </m:r>
                        <m:sSup>
                          <m:sSupPr>
                            <m:ctrlP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pPr>
                          <m:e>
                            <m: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  <m:t>1</m:t>
                            </m:r>
                          </m:e>
                          <m:sup>
                            <m: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f>
                      <m:f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𝜋</m:t>
                        </m:r>
                      </m:num>
                      <m:den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 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(5b) </a:t>
                </a: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</m:t>
                        </m:r>
                        <m:sSup>
                          <m:sSupPr>
                            <m:ctrlP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pPr>
                          <m:e>
                            <m: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  <m:t>1</m:t>
                            </m:r>
                          </m:e>
                          <m:sup>
                            <m: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f>
                      <m:f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𝜋</m:t>
                        </m:r>
                      </m:num>
                      <m:den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2</m:t>
                        </m:r>
                      </m:den>
                    </m:f>
                  </m:oMath>
                </a14:m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b="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</p:txBody>
          </p:sp>
        </mc:Choice>
        <mc:Fallback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CC91A59E-467A-85B3-016A-BD24701A58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blipFill>
                <a:blip r:embed="rId2"/>
                <a:stretch>
                  <a:fillRect l="-1565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E6C0852-EFAF-A9C9-ADC2-DBBFF02F7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362"/>
            <a:ext cx="2872716" cy="9609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6079CB-37A9-7513-49C0-9CD48322FDE6}"/>
              </a:ext>
            </a:extLst>
          </p:cNvPr>
          <p:cNvSpPr/>
          <p:nvPr/>
        </p:nvSpPr>
        <p:spPr>
          <a:xfrm>
            <a:off x="811077" y="1580828"/>
            <a:ext cx="1994115" cy="8679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319165-3130-29A1-3F05-0BFB3F7A3952}"/>
              </a:ext>
            </a:extLst>
          </p:cNvPr>
          <p:cNvSpPr/>
          <p:nvPr/>
        </p:nvSpPr>
        <p:spPr>
          <a:xfrm>
            <a:off x="696314" y="3221847"/>
            <a:ext cx="1480088" cy="769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865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FA13A-DE02-1E3D-99B7-F2BAF08A4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>
            <a:extLst>
              <a:ext uri="{FF2B5EF4-FFF2-40B4-BE49-F238E27FC236}">
                <a16:creationId xmlns:a16="http://schemas.microsoft.com/office/drawing/2014/main" id="{B68403BC-725C-A59D-CE61-22D74E87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TP – Solution 1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256C3C99-D092-5335-14C2-5431C97DEF80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tIns="91440" bIns="91440" anchor="t">
                <a:normAutofit fontScale="96000"/>
              </a:bodyPr>
              <a:lstStyle/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In total we got 8 constraints:</a:t>
                </a:r>
              </a:p>
              <a:p>
                <a:pPr marL="342900" indent="-342900">
                  <a:lnSpc>
                    <a:spcPct val="115000"/>
                  </a:lnSpc>
                  <a:buAutoNum type="arabicPeriod"/>
                  <a:tabLst>
                    <a:tab pos="0" algn="l"/>
                  </a:tabLst>
                </a:pP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=0</m:t>
                        </m:r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=0</m:t>
                    </m:r>
                  </m:oMath>
                </a14:m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AutoNum type="arabicPeriod"/>
                  <a:tabLst>
                    <a:tab pos="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acc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=0</m:t>
                        </m:r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=0</m:t>
                    </m:r>
                  </m:oMath>
                </a14:m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AutoNum type="arabicPeriod"/>
                  <a:tabLst>
                    <a:tab pos="0" algn="l"/>
                  </a:tabLst>
                </a:pP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=2</m:t>
                        </m:r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f>
                      <m:f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3</m:t>
                        </m:r>
                      </m:num>
                      <m:den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2</m:t>
                        </m:r>
                      </m:den>
                    </m:f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𝜋</m:t>
                    </m:r>
                  </m:oMath>
                </a14:m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 marL="342900" indent="-342900">
                  <a:lnSpc>
                    <a:spcPct val="115000"/>
                  </a:lnSpc>
                  <a:buAutoNum type="arabicPeriod"/>
                  <a:tabLst>
                    <a:tab pos="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800" b="0" i="1" spc="-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accPr>
                      <m:e>
                        <m:r>
                          <a:rPr lang="en-US" sz="1800" b="0" i="1" spc="-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sz="1800" b="0" i="1" spc="-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dirty="0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=2</m:t>
                        </m:r>
                      </m:e>
                    </m:d>
                    <m:r>
                      <a:rPr lang="en-US" sz="1800" b="0" i="1" spc="-1" dirty="0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=0</m:t>
                    </m:r>
                  </m:oMath>
                </a14:m>
                <a:endParaRPr lang="en-US" sz="1800" b="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 marL="342900" indent="-342900">
                  <a:lnSpc>
                    <a:spcPct val="115000"/>
                  </a:lnSpc>
                  <a:buAutoNum type="arabicPeriod"/>
                  <a:tabLst>
                    <a:tab pos="0" algn="l"/>
                  </a:tabLst>
                </a:pP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</m:t>
                        </m:r>
                        <m:sSup>
                          <m:sSupPr>
                            <m:ctrlP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pPr>
                          <m:e>
                            <m: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  <m:t>1</m:t>
                            </m:r>
                          </m:e>
                          <m:sup>
                            <m: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f>
                      <m:f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𝜋</m:t>
                        </m:r>
                      </m:num>
                      <m:den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2</m:t>
                        </m:r>
                      </m:den>
                    </m:f>
                  </m:oMath>
                </a14:m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 marL="342900" indent="-342900">
                  <a:lnSpc>
                    <a:spcPct val="115000"/>
                  </a:lnSpc>
                  <a:buAutoNum type="arabicPeriod"/>
                  <a:tabLst>
                    <a:tab pos="0" algn="l"/>
                  </a:tabLst>
                </a:pP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𝜃</m:t>
                    </m:r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</m:t>
                        </m:r>
                        <m:sSup>
                          <m:sSupPr>
                            <m:ctrlP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pPr>
                          <m:e>
                            <m: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  <m:t>1</m:t>
                            </m:r>
                          </m:e>
                          <m:sup>
                            <m: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f>
                      <m:f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fPr>
                      <m:num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𝜋</m:t>
                        </m:r>
                      </m:num>
                      <m:den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2</m:t>
                        </m:r>
                      </m:den>
                    </m:f>
                  </m:oMath>
                </a14:m>
                <a:endParaRPr lang="en-US" sz="1800" b="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 marL="342900" indent="-342900">
                  <a:lnSpc>
                    <a:spcPct val="115000"/>
                  </a:lnSpc>
                  <a:buAutoNum type="arabicPeriod"/>
                  <a:tabLst>
                    <a:tab pos="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acc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</m:t>
                        </m:r>
                        <m:sSup>
                          <m:sSupPr>
                            <m:ctrlP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pPr>
                          <m:e>
                            <m: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  <m:t>1</m:t>
                            </m:r>
                          </m:e>
                          <m:sup>
                            <m: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acc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𝜃</m:t>
                        </m:r>
                      </m:e>
                    </m:acc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(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𝑡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sSup>
                      <m:sSup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sSup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1</m:t>
                        </m:r>
                      </m:e>
                      <m:sup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+</m:t>
                        </m:r>
                      </m:sup>
                    </m:sSup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)</m:t>
                    </m:r>
                  </m:oMath>
                </a14:m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 marL="342900" indent="-342900">
                  <a:lnSpc>
                    <a:spcPct val="115000"/>
                  </a:lnSpc>
                  <a:buFontTx/>
                  <a:buAutoNum type="arabicPeriod"/>
                  <a:tabLst>
                    <a:tab pos="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acc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d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𝑡</m:t>
                        </m:r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=</m:t>
                        </m:r>
                        <m:sSup>
                          <m:sSupPr>
                            <m:ctrlP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</m:ctrlPr>
                          </m:sSupPr>
                          <m:e>
                            <m: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  <m:t>1</m:t>
                            </m:r>
                          </m:e>
                          <m:sup>
                            <m:r>
                              <a:rPr lang="en-US" sz="1800" b="0" i="1" spc="-1" smtClean="0">
                                <a:solidFill>
                                  <a:srgbClr val="595959"/>
                                </a:solidFill>
                                <a:latin typeface="Cambria Math" panose="02040503050406030204" pitchFamily="18" charset="0"/>
                                <a:ea typeface="Calibri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acc>
                      <m:accPr>
                        <m:chr m:val="̈"/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acc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𝜃</m:t>
                        </m:r>
                      </m:e>
                    </m:acc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(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𝑡</m:t>
                    </m:r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=</m:t>
                    </m:r>
                    <m:sSup>
                      <m:sSupPr>
                        <m:ctrlP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</m:ctrlPr>
                      </m:sSupPr>
                      <m:e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1</m:t>
                        </m:r>
                      </m:e>
                      <m:sup>
                        <m:r>
                          <a:rPr lang="en-US" sz="1800" b="0" i="1" spc="-1" smtClean="0">
                            <a:solidFill>
                              <a:srgbClr val="595959"/>
                            </a:solidFill>
                            <a:latin typeface="Cambria Math" panose="02040503050406030204" pitchFamily="18" charset="0"/>
                            <a:ea typeface="Calibri"/>
                          </a:rPr>
                          <m:t>+</m:t>
                        </m:r>
                      </m:sup>
                    </m:sSup>
                    <m:r>
                      <a:rPr lang="en-US" sz="1800" b="0" i="1" spc="-1" smtClean="0">
                        <a:solidFill>
                          <a:srgbClr val="595959"/>
                        </a:solidFill>
                        <a:latin typeface="Cambria Math" panose="02040503050406030204" pitchFamily="18" charset="0"/>
                        <a:ea typeface="Calibri"/>
                      </a:rPr>
                      <m:t>)</m:t>
                    </m:r>
                  </m:oMath>
                </a14:m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 marL="342900" indent="-342900">
                  <a:lnSpc>
                    <a:spcPct val="115000"/>
                  </a:lnSpc>
                  <a:buAutoNum type="arabicPeriod"/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b="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</p:txBody>
          </p:sp>
        </mc:Choice>
        <mc:Fallback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256C3C99-D092-5335-14C2-5431C97DEF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blipFill>
                <a:blip r:embed="rId2"/>
                <a:stretch>
                  <a:fillRect l="-1565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68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F23BA-D021-2470-A9A2-71351F2C5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>
            <a:extLst>
              <a:ext uri="{FF2B5EF4-FFF2-40B4-BE49-F238E27FC236}">
                <a16:creationId xmlns:a16="http://schemas.microsoft.com/office/drawing/2014/main" id="{9106282B-3109-DF17-553F-3E150992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595959"/>
                </a:solidFill>
                <a:latin typeface="Calibri"/>
                <a:ea typeface="Calibri"/>
              </a:rPr>
              <a:t>TP – Solution 1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8EA431C4-8B4B-B595-AD77-08DE8EF521C8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tIns="91440" bIns="91440" anchor="t">
                <a:normAutofit fontScale="96000"/>
              </a:bodyPr>
              <a:lstStyle/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rgbClr val="595959"/>
                    </a:solidFill>
                    <a:latin typeface="Calibri"/>
                    <a:ea typeface="Calibri"/>
                  </a:rPr>
                  <a:t>For each constraint we need a coefficient at one of the splines. [Each spline lives in a different time zone]. What will be the minimal polynomial degree?</a:t>
                </a: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pc="-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8 </m:t>
                      </m:r>
                      <m:r>
                        <a:rPr lang="en-US" sz="1800" b="0" i="1" spc="-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𝑐𝑜𝑒𝑓𝑓𝑖𝑐𝑖𝑒𝑛𝑡𝑠</m:t>
                      </m:r>
                      <m:r>
                        <a:rPr lang="en-US" sz="1800" b="0" i="1" spc="-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⇒4 </m:t>
                      </m:r>
                      <m:r>
                        <a:rPr lang="en-US" sz="1800" b="0" i="1" spc="-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𝑝𝑒𝑟</m:t>
                      </m:r>
                      <m:r>
                        <a:rPr lang="en-US" sz="1800" b="0" i="1" spc="-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 </m:t>
                      </m:r>
                      <m:r>
                        <a:rPr lang="en-US" sz="1800" b="0" i="1" spc="-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𝑒𝑎𝑐h</m:t>
                      </m:r>
                      <m:r>
                        <a:rPr lang="en-US" sz="1800" b="0" i="1" spc="-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 </m:t>
                      </m:r>
                      <m:r>
                        <a:rPr lang="en-US" sz="1800" b="0" i="1" spc="-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𝑠𝑝𝑙𝑖𝑛𝑒</m:t>
                      </m:r>
                      <m:r>
                        <a:rPr lang="en-US" sz="1800" b="0" i="1" spc="-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⇒</m:t>
                      </m:r>
                      <m:r>
                        <a:rPr lang="en-US" sz="1800" b="0" i="1" spc="-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𝑛</m:t>
                      </m:r>
                      <m:r>
                        <a:rPr lang="en-US" sz="1800" b="0" i="1" spc="-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libri"/>
                        </a:rPr>
                        <m:t>=? </m:t>
                      </m:r>
                    </m:oMath>
                  </m:oMathPara>
                </a14:m>
                <a:endParaRPr lang="en-US" sz="1800" b="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  <a:p>
                <a:pPr>
                  <a:lnSpc>
                    <a:spcPct val="115000"/>
                  </a:lnSpc>
                  <a:tabLst>
                    <a:tab pos="0" algn="l"/>
                  </a:tabLst>
                </a:pPr>
                <a:endParaRPr lang="en-US" sz="1800" b="0" spc="-1" dirty="0">
                  <a:solidFill>
                    <a:srgbClr val="595959"/>
                  </a:solidFill>
                  <a:latin typeface="Calibri"/>
                  <a:ea typeface="Calibri"/>
                </a:endParaRPr>
              </a:p>
            </p:txBody>
          </p:sp>
        </mc:Choice>
        <mc:Fallback>
          <p:sp>
            <p:nvSpPr>
              <p:cNvPr id="171" name="PlaceHolder 2">
                <a:extLst>
                  <a:ext uri="{FF2B5EF4-FFF2-40B4-BE49-F238E27FC236}">
                    <a16:creationId xmlns:a16="http://schemas.microsoft.com/office/drawing/2014/main" id="{8EA431C4-8B4B-B595-AD77-08DE8EF52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311760" y="1152360"/>
                <a:ext cx="8105760" cy="3416040"/>
              </a:xfrm>
              <a:prstGeom prst="rect">
                <a:avLst/>
              </a:prstGeom>
              <a:blipFill>
                <a:blip r:embed="rId2"/>
                <a:stretch>
                  <a:fillRect l="-1565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C5613989-6EEB-F378-482F-629FDBA22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950599"/>
            <a:ext cx="1838584" cy="19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7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</TotalTime>
  <Words>1141</Words>
  <Application>Microsoft Macintosh PowerPoint</Application>
  <PresentationFormat>On-screen Show (16:9)</PresentationFormat>
  <Paragraphs>162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Tutorial 6 – Trajectory Planning AIR 24-25 </vt:lpstr>
      <vt:lpstr>Tutorial 6 - Objectives</vt:lpstr>
      <vt:lpstr>Trajectory Planning - Formally</vt:lpstr>
      <vt:lpstr>TP – Problem 1</vt:lpstr>
      <vt:lpstr>TP – Solution 1</vt:lpstr>
      <vt:lpstr>TP – Solution 1 </vt:lpstr>
      <vt:lpstr>TP – Solution 1</vt:lpstr>
      <vt:lpstr>TP – Solution 1</vt:lpstr>
      <vt:lpstr>TP – Solution 1</vt:lpstr>
      <vt:lpstr>TP – Solution 1</vt:lpstr>
      <vt:lpstr>TP – Question 2</vt:lpstr>
      <vt:lpstr>TP – Solution 2</vt:lpstr>
      <vt:lpstr>TP – Solution 2</vt:lpstr>
      <vt:lpstr>TP – Solution 2</vt:lpstr>
      <vt:lpstr>TP – Solution 2</vt:lpstr>
      <vt:lpstr>TP – Question 3</vt:lpstr>
      <vt:lpstr>TP – Solution 3</vt:lpstr>
      <vt:lpstr>TP – Solution 3</vt:lpstr>
      <vt:lpstr>TP – Solution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Ido Jacobi</cp:lastModifiedBy>
  <cp:revision>117</cp:revision>
  <dcterms:modified xsi:type="dcterms:W3CDTF">2024-12-17T10:24:08Z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36</vt:i4>
  </property>
  <property fmtid="{D5CDD505-2E9C-101B-9397-08002B2CF9AE}" pid="3" name="Notes">
    <vt:i4>66</vt:i4>
  </property>
  <property fmtid="{D5CDD505-2E9C-101B-9397-08002B2CF9AE}" pid="4" name="PresentationFormat">
    <vt:lpwstr>On-screen Show (16:9)</vt:lpwstr>
  </property>
  <property fmtid="{D5CDD505-2E9C-101B-9397-08002B2CF9AE}" pid="5" name="Slides">
    <vt:i4>66</vt:i4>
  </property>
</Properties>
</file>