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6" r:id="rId5"/>
  </p:sldMasterIdLst>
  <p:notesMasterIdLst>
    <p:notesMasterId r:id="rId20"/>
  </p:notesMasterIdLst>
  <p:sldIdLst>
    <p:sldId id="257" r:id="rId6"/>
    <p:sldId id="965" r:id="rId7"/>
    <p:sldId id="971" r:id="rId8"/>
    <p:sldId id="972" r:id="rId9"/>
    <p:sldId id="977" r:id="rId10"/>
    <p:sldId id="966" r:id="rId11"/>
    <p:sldId id="978" r:id="rId12"/>
    <p:sldId id="967" r:id="rId13"/>
    <p:sldId id="979" r:id="rId14"/>
    <p:sldId id="970" r:id="rId15"/>
    <p:sldId id="973" r:id="rId16"/>
    <p:sldId id="974" r:id="rId17"/>
    <p:sldId id="975" r:id="rId18"/>
    <p:sldId id="976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ine, Kim" initials="AK" lastIdx="11" clrIdx="0">
    <p:extLst>
      <p:ext uri="{19B8F6BF-5375-455C-9EA6-DF929625EA0E}">
        <p15:presenceInfo xmlns:p15="http://schemas.microsoft.com/office/powerpoint/2012/main" userId="S::kaugustine@deloitte.com::2bb484ad-aa58-45e4-a89c-a25f06eedc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628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 marL="914377" indent="-457189">
              <a:buFont typeface="Courier New" panose="02070309020205020404" pitchFamily="49" charset="0"/>
              <a:buChar char="o"/>
              <a:defRPr sz="1400"/>
            </a:lvl2pPr>
            <a:lvl3pPr marL="1257269" indent="-342891">
              <a:buFont typeface="Wingdings" panose="05000000000000000000" pitchFamily="2" charset="2"/>
              <a:buChar char="v"/>
              <a:defRPr sz="1400"/>
            </a:lvl3pPr>
            <a:lvl4pPr marL="1714457" indent="-342891">
              <a:buFont typeface="Wingdings" panose="05000000000000000000" pitchFamily="2" charset="2"/>
              <a:buChar char="Ø"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7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18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189"/>
            <a:r>
              <a:rPr lang="en-US">
                <a:solidFill>
                  <a:prstClr val="black">
                    <a:tint val="75000"/>
                  </a:prstClr>
                </a:solidFill>
              </a:rPr>
              <a:t>DRAFT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189"/>
            <a:fld id="{C29BC2A0-9875-4B3F-8A86-0C7920C785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5700"/>
            <a:ext cx="12192000" cy="6223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6DA2AF7-ECB6-4244-BAE5-ABECC026E269}"/>
              </a:ext>
            </a:extLst>
          </p:cNvPr>
          <p:cNvSpPr txBox="1">
            <a:spLocks/>
          </p:cNvSpPr>
          <p:nvPr userDrawn="1"/>
        </p:nvSpPr>
        <p:spPr>
          <a:xfrm>
            <a:off x="4678633" y="6477000"/>
            <a:ext cx="28448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9BC2A0-9875-4B3F-8A86-0C7920C785BD}" type="slidenum">
              <a:rPr lang="en-US" sz="1350" smtClean="0"/>
              <a:pPr/>
              <a:t>‹#›</a:t>
            </a:fld>
            <a:endParaRPr lang="en-US" sz="1350"/>
          </a:p>
          <a:p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dt="0"/>
  <p:txStyles>
    <p:titleStyle>
      <a:lvl1pPr algn="l" defTabSz="914377" rtl="0" eaLnBrk="1" latinLnBrk="0" hangingPunct="1">
        <a:spcBef>
          <a:spcPct val="0"/>
        </a:spcBef>
        <a:buNone/>
        <a:defRPr sz="2200" b="1" i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14377" indent="-457189" algn="l" defTabSz="914377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57269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v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714457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171646" indent="-342891" algn="l" defTabSz="914377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Cecile.mcwilliams.murray@census.gov" TargetMode="External"/><Relationship Id="rId3" Type="http://schemas.openxmlformats.org/officeDocument/2006/relationships/hyperlink" Target="https://swirlstats.com/" TargetMode="External"/><Relationship Id="rId7" Type="http://schemas.openxmlformats.org/officeDocument/2006/relationships/hyperlink" Target="mailto:Jessica.marie.Klein@census.gov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at@census.gov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hyperlink" Target="https://education.rstudio.com/learn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hopr/starting.html#using-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T@census.go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2018/05/a-perfect-rstudio-layou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verse.tidyverse.org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tidyverse.org/learn/" TargetMode="External"/><Relationship Id="rId4" Type="http://schemas.openxmlformats.org/officeDocument/2006/relationships/hyperlink" Target="https://r4ds.had.co.nz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4ds.had.co.nz/transform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3D629B-ADBA-457C-98C5-5FF7D21A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5685" y="5552692"/>
            <a:ext cx="3940629" cy="733541"/>
          </a:xfrm>
        </p:spPr>
        <p:txBody>
          <a:bodyPr>
            <a:normAutofit lnSpcReduction="10000"/>
          </a:bodyPr>
          <a:lstStyle/>
          <a:p>
            <a:pPr lvl="0"/>
            <a:endParaRPr lang="en-US" sz="2200" dirty="0">
              <a:solidFill>
                <a:srgbClr val="5B9BD5">
                  <a:lumMod val="50000"/>
                </a:srgbClr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4/19/2022</a:t>
            </a: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8EAEB8-A79C-4554-A074-896202EBD48A}"/>
              </a:ext>
            </a:extLst>
          </p:cNvPr>
          <p:cNvSpPr txBox="1">
            <a:spLocks/>
          </p:cNvSpPr>
          <p:nvPr/>
        </p:nvSpPr>
        <p:spPr>
          <a:xfrm>
            <a:off x="2756065" y="4630471"/>
            <a:ext cx="651691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R/RStudio for Data Science:</a:t>
            </a:r>
          </a:p>
          <a:p>
            <a:r>
              <a:rPr lang="en-US" dirty="0" err="1"/>
              <a:t>tidyverse</a:t>
            </a:r>
            <a:r>
              <a:rPr lang="en-US" dirty="0"/>
              <a:t> overview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045C5-C165-458C-B870-0F0B2697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0062D8-BFC4-47E0-9143-B9AE98FB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98" y="446533"/>
            <a:ext cx="5585927" cy="45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8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Census2020 data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F73C8-CF5B-4F89-973F-622F2B4D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5" y="1781850"/>
            <a:ext cx="11882950" cy="2405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4E33D-C0CC-4FEF-94E3-BE08E2990AA2}"/>
              </a:ext>
            </a:extLst>
          </p:cNvPr>
          <p:cNvSpPr txBox="1"/>
          <p:nvPr/>
        </p:nvSpPr>
        <p:spPr>
          <a:xfrm>
            <a:off x="2688114" y="4718081"/>
            <a:ext cx="752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2020 Population data for 50 states plus District of Columbia</a:t>
            </a:r>
          </a:p>
        </p:txBody>
      </p:sp>
    </p:spTree>
    <p:extLst>
      <p:ext uri="{BB962C8B-B14F-4D97-AF65-F5344CB8AC3E}">
        <p14:creationId xmlns:p14="http://schemas.microsoft.com/office/powerpoint/2010/main" val="31514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ED905-130F-4C42-B142-64D59D29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88" y="1543049"/>
            <a:ext cx="5178425" cy="51784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C3DBF4-DAB7-493D-A769-1A18F3FB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RStudio and </a:t>
            </a:r>
            <a:r>
              <a:rPr lang="en-US" dirty="0" err="1"/>
              <a:t>tidyverse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49016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Linkedin</a:t>
            </a:r>
            <a:r>
              <a:rPr lang="en-US" dirty="0"/>
              <a:t> classes to learn more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BBE5D9-908E-48D6-83AC-322425B5C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23" y="1690688"/>
            <a:ext cx="7771428" cy="14095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A3930-F10B-4000-A5D9-51413C9E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23" y="3429000"/>
            <a:ext cx="7704762" cy="14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28E04-8C16-498F-BEAA-0EF12FC2C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623" y="5186675"/>
            <a:ext cx="837142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R/Python integration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5E9E6B-EB6D-4FCC-9CA2-3A5CB770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1" y="1547653"/>
            <a:ext cx="4991259" cy="49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9AF-9EAE-4300-AEF7-934A15E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22" y="1148719"/>
            <a:ext cx="11292289" cy="543936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63C1"/>
                </a:solidFill>
                <a:hlinkClick r:id="rId2"/>
              </a:rPr>
              <a:t>RStudio </a:t>
            </a:r>
            <a:r>
              <a:rPr lang="en-US" dirty="0" err="1">
                <a:solidFill>
                  <a:srgbClr val="0563C1"/>
                </a:solidFill>
                <a:hlinkClick r:id="rId2"/>
              </a:rPr>
              <a:t>Cheatsheets</a:t>
            </a:r>
            <a:r>
              <a:rPr lang="en-US" dirty="0"/>
              <a:t>: Cheat sheets for all packages imaginable </a:t>
            </a:r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Swirl Stats Package:</a:t>
            </a:r>
            <a:r>
              <a:rPr lang="en-US" dirty="0"/>
              <a:t> Interactive hands-on lessons within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RStudio Education</a:t>
            </a:r>
            <a:r>
              <a:rPr lang="en-US" dirty="0"/>
              <a:t>: Trainings curated by RStudio employees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Welcome | R for Data Science</a:t>
            </a:r>
            <a:r>
              <a:rPr lang="en-US" dirty="0"/>
              <a:t>: All content from this demonstration was inspired from this book. It is a fantastic resource, please check it out.</a:t>
            </a:r>
          </a:p>
          <a:p>
            <a:r>
              <a:rPr lang="en-US" dirty="0"/>
              <a:t>Join the Census Bureau R Users Group (CBRUG); our Teams site has plenty of resources and friendly users to collaborate with</a:t>
            </a:r>
          </a:p>
          <a:p>
            <a:r>
              <a:rPr lang="en-US" dirty="0"/>
              <a:t>Schedule some time with the CAT for one-on-one instruction: </a:t>
            </a:r>
            <a:r>
              <a:rPr lang="en-US" u="sng" dirty="0">
                <a:hlinkClick r:id="rId6"/>
              </a:rPr>
              <a:t>cat@census.gov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Questions? Please reach out to:</a:t>
            </a:r>
          </a:p>
          <a:p>
            <a:pPr marL="457200" lvl="1" indent="0" algn="ctr">
              <a:buNone/>
            </a:pPr>
            <a:r>
              <a:rPr lang="en-US" dirty="0">
                <a:hlinkClick r:id="rId7"/>
              </a:rPr>
              <a:t>Jessica.marie.Klein@census.gov</a:t>
            </a:r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8"/>
              </a:rPr>
              <a:t>Cecile.mcwilliams.murray@census.gov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R/RStudio?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AB739A-3153-47AC-BDB4-230A02D1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51"/>
            <a:ext cx="10872731" cy="4823999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 is a language for statistical computing and graphics. The R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environment is an </a:t>
            </a: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integrated suite of software packages used for data manipulation, calculation and visualization. It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effective data handling and storage facility, where data does not leave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hard drive </a:t>
            </a: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computation or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suite of operators for calculations on arrays, in particular matrices,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large, comprehensible, integrated collection of tools for data analysis,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graphical facilities for data analysis and display either on-screen or on hardcopy, and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4444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well-developed, simple and effective programming language which includes conditionals, loops, user-defined recursive functions and input and output facilities.</a:t>
            </a:r>
            <a:endParaRPr lang="en-US" i="0" dirty="0">
              <a:solidFill>
                <a:srgbClr val="11111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RStudio is a free and open-source integrated development environment (IDE) for R, a programming language for statistical computing and graphics</a:t>
            </a:r>
            <a:endParaRPr lang="en-US" dirty="0">
              <a:solidFill>
                <a:srgbClr val="11111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US" sz="1800" dirty="0">
                <a:hlinkClick r:id="rId3"/>
              </a:rPr>
              <a:t>Using R and RStudio | Hands-On Programming with R (rstudio-education.github.io)</a:t>
            </a:r>
            <a:endParaRPr lang="en-US" sz="1800" i="0" dirty="0">
              <a:solidFill>
                <a:srgbClr val="44444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request R/RStudio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AB739A-3153-47AC-BDB4-230A02D1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030"/>
            <a:ext cx="10515600" cy="477782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Request through Remedy: R/RStudio/</a:t>
            </a:r>
            <a:r>
              <a:rPr lang="en-US" dirty="0" err="1"/>
              <a:t>Rtools</a:t>
            </a:r>
            <a:r>
              <a:rPr lang="en-US" dirty="0"/>
              <a:t> latest versions</a:t>
            </a:r>
          </a:p>
          <a:p>
            <a:pPr lvl="1"/>
            <a:r>
              <a:rPr lang="en-US" dirty="0"/>
              <a:t>If in Econ, request through R3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Access through Anaconda navigator at home, </a:t>
            </a:r>
          </a:p>
          <a:p>
            <a:pPr marL="0" indent="0">
              <a:buNone/>
            </a:pPr>
            <a:r>
              <a:rPr lang="en-US" dirty="0"/>
              <a:t>will not work perfectly on work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have trouble with installation, contact the CAT at </a:t>
            </a:r>
            <a:r>
              <a:rPr lang="en-US" dirty="0">
                <a:hlinkClick r:id="rId3"/>
              </a:rPr>
              <a:t>CAT@census.gov</a:t>
            </a:r>
            <a:r>
              <a:rPr lang="en-US" dirty="0"/>
              <a:t> for assistance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E73F8-A74F-43BF-980B-763EC23BE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48" y="2118109"/>
            <a:ext cx="2382569" cy="27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Navigating the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668D041-29A2-4BBD-9A62-6778F52F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56" y="1289556"/>
            <a:ext cx="8285147" cy="50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9D354-4DA4-4444-AF03-519B516A0EB2}"/>
              </a:ext>
            </a:extLst>
          </p:cNvPr>
          <p:cNvSpPr txBox="1"/>
          <p:nvPr/>
        </p:nvSpPr>
        <p:spPr>
          <a:xfrm>
            <a:off x="1480" y="314635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ea typeface="Roboto" panose="02000000000000000000" pitchFamily="2" charset="0"/>
              </a:rPr>
              <a:t>RStudio User Interface: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1) </a:t>
            </a:r>
            <a:r>
              <a:rPr lang="en-US" dirty="0">
                <a:ea typeface="Roboto" panose="02000000000000000000" pitchFamily="2" charset="0"/>
              </a:rPr>
              <a:t>Script</a:t>
            </a:r>
            <a:r>
              <a:rPr lang="en-US" sz="1800" dirty="0">
                <a:latin typeface="+mn-lt"/>
                <a:ea typeface="Roboto" panose="02000000000000000000" pitchFamily="2" charset="0"/>
              </a:rPr>
              <a:t> editor (notepad)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2) R Console (output)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3) Workspace and history</a:t>
            </a:r>
            <a:br>
              <a:rPr lang="en-US" sz="1800" dirty="0">
                <a:latin typeface="+mn-lt"/>
                <a:ea typeface="Roboto" panose="02000000000000000000" pitchFamily="2" charset="0"/>
              </a:rPr>
            </a:br>
            <a:r>
              <a:rPr lang="en-US" sz="1800" dirty="0">
                <a:latin typeface="+mn-lt"/>
                <a:ea typeface="Roboto" panose="02000000000000000000" pitchFamily="2" charset="0"/>
              </a:rPr>
              <a:t>4) Plots and files (visualization)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60DF5-DC48-46E1-B544-9FB15FE13BAF}"/>
              </a:ext>
            </a:extLst>
          </p:cNvPr>
          <p:cNvSpPr txBox="1"/>
          <p:nvPr/>
        </p:nvSpPr>
        <p:spPr>
          <a:xfrm>
            <a:off x="5209966" y="640495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 perfect RStudio layout | R-bloggers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4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8976-7C79-4827-BB15-E6120EDB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7749"/>
          </a:xfrm>
        </p:spPr>
        <p:txBody>
          <a:bodyPr/>
          <a:lstStyle/>
          <a:p>
            <a:pPr algn="ctr"/>
            <a:r>
              <a:rPr lang="en-US" dirty="0"/>
              <a:t>Start a new 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E90BE-FBC2-4DBC-BCDB-9D83B75E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E38CE-C28A-434D-90A8-7B22F98D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38" y="5730858"/>
            <a:ext cx="1170533" cy="112176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9BDE9A0-249B-40D2-8752-D0B1D99E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95" y="971040"/>
            <a:ext cx="8556446" cy="942698"/>
          </a:xfrm>
        </p:spPr>
        <p:txBody>
          <a:bodyPr>
            <a:normAutofit/>
          </a:bodyPr>
          <a:lstStyle/>
          <a:p>
            <a:r>
              <a:rPr lang="en-US" dirty="0"/>
              <a:t>Open a new project and create a new directory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FDE1F6-12C5-487F-AA5D-B958C05DF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5" y="2017786"/>
            <a:ext cx="2451752" cy="9988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C2FE5A-4876-4F0B-9B19-7D32FCC8CC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0" y="3224745"/>
            <a:ext cx="3675868" cy="26282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24DBED-6805-43B3-9B34-C0BB012C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01" y="1601618"/>
            <a:ext cx="3090391" cy="2205766"/>
          </a:xfrm>
          <a:prstGeom prst="rect">
            <a:avLst/>
          </a:prstGeom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3C1B3DF-8BA9-45D0-8217-FBE26EB1C2AD}"/>
              </a:ext>
            </a:extLst>
          </p:cNvPr>
          <p:cNvSpPr/>
          <p:nvPr/>
        </p:nvSpPr>
        <p:spPr>
          <a:xfrm>
            <a:off x="276725" y="2165148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7A1795B-CBF4-4864-9391-DCBADD555183}"/>
              </a:ext>
            </a:extLst>
          </p:cNvPr>
          <p:cNvSpPr/>
          <p:nvPr/>
        </p:nvSpPr>
        <p:spPr>
          <a:xfrm>
            <a:off x="234965" y="3444091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6A4CE2E-A404-48B5-958C-6F1FD5FB5A4B}"/>
              </a:ext>
            </a:extLst>
          </p:cNvPr>
          <p:cNvSpPr/>
          <p:nvPr/>
        </p:nvSpPr>
        <p:spPr>
          <a:xfrm>
            <a:off x="4936529" y="2331009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2D25BD5-683F-4CED-865B-F56DABA35538}"/>
              </a:ext>
            </a:extLst>
          </p:cNvPr>
          <p:cNvSpPr/>
          <p:nvPr/>
        </p:nvSpPr>
        <p:spPr>
          <a:xfrm>
            <a:off x="4889947" y="4856314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C2A580-3D2F-45CD-BF2B-0236F89F9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901" y="4038723"/>
            <a:ext cx="2969382" cy="21199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AD5836-2087-4E7A-9008-489635E86F47}"/>
              </a:ext>
            </a:extLst>
          </p:cNvPr>
          <p:cNvSpPr txBox="1"/>
          <p:nvPr/>
        </p:nvSpPr>
        <p:spPr>
          <a:xfrm>
            <a:off x="8856186" y="4885206"/>
            <a:ext cx="309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Browse to: C:/Users/jbidXXX/Desktop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4124C-46EE-4CAD-9473-3F46241DEE53}"/>
              </a:ext>
            </a:extLst>
          </p:cNvPr>
          <p:cNvSpPr txBox="1"/>
          <p:nvPr/>
        </p:nvSpPr>
        <p:spPr>
          <a:xfrm>
            <a:off x="8691794" y="4369071"/>
            <a:ext cx="309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Directory name: </a:t>
            </a:r>
          </a:p>
          <a:p>
            <a:r>
              <a:rPr lang="en-US" sz="1600" dirty="0"/>
              <a:t>R4DS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42BF98-7CE7-4506-9678-1C90AD60D265}"/>
              </a:ext>
            </a:extLst>
          </p:cNvPr>
          <p:cNvCxnSpPr>
            <a:cxnSpLocks/>
          </p:cNvCxnSpPr>
          <p:nvPr/>
        </p:nvCxnSpPr>
        <p:spPr>
          <a:xfrm flipV="1">
            <a:off x="8151247" y="4654516"/>
            <a:ext cx="574994" cy="8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0C5D53-E36D-411F-A380-C290FC43A299}"/>
              </a:ext>
            </a:extLst>
          </p:cNvPr>
          <p:cNvCxnSpPr>
            <a:cxnSpLocks/>
          </p:cNvCxnSpPr>
          <p:nvPr/>
        </p:nvCxnSpPr>
        <p:spPr>
          <a:xfrm>
            <a:off x="8527403" y="5022485"/>
            <a:ext cx="32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4B62D44-46CA-4E02-BD3E-247E886789C8}"/>
              </a:ext>
            </a:extLst>
          </p:cNvPr>
          <p:cNvSpPr/>
          <p:nvPr/>
        </p:nvSpPr>
        <p:spPr>
          <a:xfrm>
            <a:off x="8885214" y="1676907"/>
            <a:ext cx="520996" cy="48474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B0211-0998-4688-BFA1-B1FEA505C1AB}"/>
              </a:ext>
            </a:extLst>
          </p:cNvPr>
          <p:cNvSpPr txBox="1"/>
          <p:nvPr/>
        </p:nvSpPr>
        <p:spPr>
          <a:xfrm>
            <a:off x="9283852" y="2060007"/>
            <a:ext cx="2655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to new directory: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.R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data files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.xlsx</a:t>
            </a:r>
          </a:p>
        </p:txBody>
      </p:sp>
    </p:spTree>
    <p:extLst>
      <p:ext uri="{BB962C8B-B14F-4D97-AF65-F5344CB8AC3E}">
        <p14:creationId xmlns:p14="http://schemas.microsoft.com/office/powerpoint/2010/main" val="150529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data from 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B9D81-9141-4DE4-B2F5-B9191317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99" y="2116715"/>
            <a:ext cx="6053817" cy="3039727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81C93C9-AAA7-464E-97D5-C4FEF1AC8218}"/>
              </a:ext>
            </a:extLst>
          </p:cNvPr>
          <p:cNvSpPr/>
          <p:nvPr/>
        </p:nvSpPr>
        <p:spPr>
          <a:xfrm>
            <a:off x="276725" y="1603259"/>
            <a:ext cx="385684" cy="38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5763AE4-CC90-4E1B-A205-9AF3FDF8DF38}"/>
              </a:ext>
            </a:extLst>
          </p:cNvPr>
          <p:cNvSpPr/>
          <p:nvPr/>
        </p:nvSpPr>
        <p:spPr>
          <a:xfrm>
            <a:off x="6252182" y="1631313"/>
            <a:ext cx="385684" cy="3817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36837-31DF-403D-A2DE-028E39AB7DCD}"/>
              </a:ext>
            </a:extLst>
          </p:cNvPr>
          <p:cNvSpPr txBox="1"/>
          <p:nvPr/>
        </p:nvSpPr>
        <p:spPr>
          <a:xfrm>
            <a:off x="6656831" y="5238750"/>
            <a:ext cx="406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 dataset names from-to: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X2019Pop to </a:t>
            </a:r>
            <a:r>
              <a:rPr lang="en-US" dirty="0">
                <a:solidFill>
                  <a:srgbClr val="00B0F0"/>
                </a:solidFill>
              </a:rPr>
              <a:t>Census2019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X2019Poverty to </a:t>
            </a:r>
            <a:r>
              <a:rPr lang="en-US" dirty="0">
                <a:solidFill>
                  <a:srgbClr val="00B0F0"/>
                </a:solidFill>
              </a:rPr>
              <a:t>Poverty2019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X2020 Census File to </a:t>
            </a:r>
            <a:r>
              <a:rPr lang="en-US" dirty="0">
                <a:solidFill>
                  <a:srgbClr val="00B0F0"/>
                </a:solidFill>
              </a:rPr>
              <a:t>Census2020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13D6-2CE9-4F8E-9A78-E8ABDE02BAF8}"/>
              </a:ext>
            </a:extLst>
          </p:cNvPr>
          <p:cNvSpPr txBox="1"/>
          <p:nvPr/>
        </p:nvSpPr>
        <p:spPr>
          <a:xfrm>
            <a:off x="662409" y="1631295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data name, select import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1ECE1-DDE7-49A9-93D9-259FB2613B82}"/>
              </a:ext>
            </a:extLst>
          </p:cNvPr>
          <p:cNvSpPr txBox="1"/>
          <p:nvPr/>
        </p:nvSpPr>
        <p:spPr>
          <a:xfrm>
            <a:off x="6637866" y="163216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dataset name, and select import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584DFA-90B1-4191-B03F-BA49699E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4" y="2116714"/>
            <a:ext cx="4693644" cy="34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ecosystem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9AF-9EAE-4300-AEF7-934A15E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971" y="4655280"/>
            <a:ext cx="9121048" cy="2140146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Tidyverse</a:t>
            </a:r>
            <a:endParaRPr lang="en-US" dirty="0"/>
          </a:p>
          <a:p>
            <a:r>
              <a:rPr lang="en-US" dirty="0">
                <a:hlinkClick r:id="rId3"/>
              </a:rPr>
              <a:t>Easily Install and Load the </a:t>
            </a:r>
            <a:r>
              <a:rPr lang="en-US" dirty="0" err="1">
                <a:hlinkClick r:id="rId3"/>
              </a:rPr>
              <a:t>Tidyverse</a:t>
            </a:r>
            <a:r>
              <a:rPr lang="en-US" dirty="0">
                <a:hlinkClick r:id="rId3"/>
              </a:rPr>
              <a:t> • </a:t>
            </a:r>
            <a:r>
              <a:rPr lang="en-US" dirty="0" err="1">
                <a:hlinkClick r:id="rId3"/>
              </a:rPr>
              <a:t>tidyverse</a:t>
            </a:r>
            <a:endParaRPr lang="en-US" dirty="0"/>
          </a:p>
          <a:p>
            <a:r>
              <a:rPr lang="en-US" dirty="0">
                <a:hlinkClick r:id="rId4"/>
              </a:rPr>
              <a:t>Welcome | R for Data Science (had.co.nz)</a:t>
            </a:r>
            <a:endParaRPr lang="en-US" dirty="0"/>
          </a:p>
          <a:p>
            <a:r>
              <a:rPr lang="en-US" dirty="0">
                <a:hlinkClick r:id="rId5"/>
              </a:rPr>
              <a:t>Learn the </a:t>
            </a:r>
            <a:r>
              <a:rPr lang="en-US" dirty="0" err="1">
                <a:hlinkClick r:id="rId5"/>
              </a:rPr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25655-9392-4C94-9106-88302BA7E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542" y="1347696"/>
            <a:ext cx="7370284" cy="31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462-38D3-456D-BD2E-254C2C0D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dplyr</a:t>
            </a:r>
            <a:r>
              <a:rPr lang="en-US" dirty="0"/>
              <a:t> and ggplot2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BA298-F176-4B5E-B17E-97EB1E0A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00" y="1532352"/>
            <a:ext cx="943731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D682-2B9F-4C12-975E-B8A6FE9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B867-BAF1-4486-86F7-6862E51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67" y="5725353"/>
            <a:ext cx="1170533" cy="1121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1D4F9-EFDA-428B-A37A-0FA20B67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58" y="241300"/>
            <a:ext cx="7250283" cy="648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5B7BA-DA8C-4EB7-A4DB-11CDB8DD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0" y="241300"/>
            <a:ext cx="1585949" cy="1830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7CFE4-1EE8-4095-A060-58ECB68DFFBD}"/>
              </a:ext>
            </a:extLst>
          </p:cNvPr>
          <p:cNvSpPr txBox="1"/>
          <p:nvPr/>
        </p:nvSpPr>
        <p:spPr>
          <a:xfrm>
            <a:off x="9721141" y="1896733"/>
            <a:ext cx="2173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Source: 5 Data transformation | R for Data Science (had.co.nz)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025E5B91-B436-4162-A081-C311A43454A0}" vid="{37BBA16A-A9BD-43AE-B06B-EE65E2992C32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5D5FC9B2E704F83CC9A243CE2E0EE" ma:contentTypeVersion="11" ma:contentTypeDescription="Create a new document." ma:contentTypeScope="" ma:versionID="11e975ca96f71ff1dc932b8955336400">
  <xsd:schema xmlns:xsd="http://www.w3.org/2001/XMLSchema" xmlns:xs="http://www.w3.org/2001/XMLSchema" xmlns:p="http://schemas.microsoft.com/office/2006/metadata/properties" xmlns:ns2="a8a934c3-ef5f-480d-8570-bfb1cecbb21e" xmlns:ns3="ce2efe1e-6880-46be-842b-181d84e8edc2" xmlns:ns4="http://schemas.microsoft.com/sharepoint/v4" targetNamespace="http://schemas.microsoft.com/office/2006/metadata/properties" ma:root="true" ma:fieldsID="a24fccaf4e6b47289f924854ff351dce" ns2:_="" ns3:_="" ns4:_="">
    <xsd:import namespace="a8a934c3-ef5f-480d-8570-bfb1cecbb21e"/>
    <xsd:import namespace="ce2efe1e-6880-46be-842b-181d84e8edc2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4:IconOverla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934c3-ef5f-480d-8570-bfb1cecbb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efe1e-6880-46be-842b-181d84e8e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CE5340-78EB-4DE1-A0C5-90FF7CA450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a934c3-ef5f-480d-8570-bfb1cecbb21e"/>
    <ds:schemaRef ds:uri="ce2efe1e-6880-46be-842b-181d84e8edc2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9D7FDE-784D-4DEC-B49C-6F84CF51374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  <ds:schemaRef ds:uri="ce2efe1e-6880-46be-842b-181d84e8edc2"/>
    <ds:schemaRef ds:uri="a8a934c3-ef5f-480d-8570-bfb1cecbb21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- Labeling Info Version 11-27-2019 TEMPLATE</Template>
  <TotalTime>152</TotalTime>
  <Words>571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Wingdings</vt:lpstr>
      <vt:lpstr>Office Theme</vt:lpstr>
      <vt:lpstr>1_Custom Design</vt:lpstr>
      <vt:lpstr>PowerPoint Presentation</vt:lpstr>
      <vt:lpstr>What is R/RStudio?</vt:lpstr>
      <vt:lpstr>How to request R/RStudio</vt:lpstr>
      <vt:lpstr>Navigating the interface</vt:lpstr>
      <vt:lpstr>Start a new R Project</vt:lpstr>
      <vt:lpstr>Import data from R Project</vt:lpstr>
      <vt:lpstr>tidyverse ecosystem </vt:lpstr>
      <vt:lpstr>dplyr and ggplot2</vt:lpstr>
      <vt:lpstr>PowerPoint Presentation</vt:lpstr>
      <vt:lpstr>Census2020 data source</vt:lpstr>
      <vt:lpstr>RStudio and tidyverse demo</vt:lpstr>
      <vt:lpstr>Linkedin classes to learn more</vt:lpstr>
      <vt:lpstr>R/Python integration demo</vt:lpstr>
      <vt:lpstr>Keep learning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 Audit Program</dc:title>
  <dc:creator>Brittnie Chidsey (CENSUS/OIS CTR)</dc:creator>
  <cp:lastModifiedBy>Jessica Marie Klein (CENSUS/ERD FED)</cp:lastModifiedBy>
  <cp:revision>20</cp:revision>
  <dcterms:created xsi:type="dcterms:W3CDTF">2021-04-05T13:52:45Z</dcterms:created>
  <dcterms:modified xsi:type="dcterms:W3CDTF">2022-04-18T10:47:59Z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0x010100D315D5FC9B2E704F83CC9A243CE2E0EE</vt:lpwstr>
  </property>
  <property fmtid="{D5CDD505-2E9C-101B-9397-08002B2CF9AE}" pid="3" name="_dlc_DocIdItemGuid">
    <vt:lpwstr>7e545a38-8323-4920-9589-77786d0b2dfb</vt:lpwstr>
  </property>
  <property fmtid="{D5CDD505-2E9C-101B-9397-08002B2CF9AE}" pid="4" name="Order">
    <vt:r8>17100</vt:r8>
  </property>
</Properties>
</file>