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86"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5/13/2018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5/13/2018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FBE71-D25B-4C87-BE82-32597C18908C}"/>
              </a:ext>
            </a:extLst>
          </p:cNvPr>
          <p:cNvSpPr>
            <a:spLocks noGrp="1"/>
          </p:cNvSpPr>
          <p:nvPr>
            <p:ph type="ctrTitle"/>
          </p:nvPr>
        </p:nvSpPr>
        <p:spPr>
          <a:xfrm>
            <a:off x="1751012" y="609601"/>
            <a:ext cx="8676222" cy="721894"/>
          </a:xfrm>
        </p:spPr>
        <p:txBody>
          <a:bodyPr>
            <a:normAutofit fontScale="90000"/>
          </a:bodyPr>
          <a:lstStyle/>
          <a:p>
            <a:r>
              <a:rPr lang="en-US" altLang="zh-CN" dirty="0"/>
              <a:t>CAN</a:t>
            </a:r>
            <a:r>
              <a:rPr lang="zh-CN" altLang="en-US" dirty="0"/>
              <a:t>总线</a:t>
            </a:r>
          </a:p>
        </p:txBody>
      </p:sp>
      <p:sp>
        <p:nvSpPr>
          <p:cNvPr id="3" name="副标题 2">
            <a:extLst>
              <a:ext uri="{FF2B5EF4-FFF2-40B4-BE49-F238E27FC236}">
                <a16:creationId xmlns:a16="http://schemas.microsoft.com/office/drawing/2014/main" id="{8CB4C673-2D59-420F-BCFD-B8B549AD93CC}"/>
              </a:ext>
            </a:extLst>
          </p:cNvPr>
          <p:cNvSpPr>
            <a:spLocks noGrp="1"/>
          </p:cNvSpPr>
          <p:nvPr>
            <p:ph type="subTitle" idx="1"/>
          </p:nvPr>
        </p:nvSpPr>
        <p:spPr>
          <a:xfrm>
            <a:off x="1751012" y="1331495"/>
            <a:ext cx="8676222" cy="4459705"/>
          </a:xfrm>
        </p:spPr>
        <p:txBody>
          <a:bodyPr>
            <a:normAutofit fontScale="62500" lnSpcReduction="20000"/>
          </a:bodyPr>
          <a:lstStyle/>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Controller Area Network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的缩写（控制局域网总线），是</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国际标准化的串行通信协议。此后，</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CAN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通过</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及</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 </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进行了标准化。现在在欧洲已是汽车网络的标准协议。</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协议经过</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标准化后有两个标准：</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标准和</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ISO11519-2</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标准。其中</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ISO11898</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是针对通信速率为</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125Kbps~1Mbps</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的高速通信标准，而</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ISO11519-2</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是针对通信速率为</a:t>
            </a: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125Kbps</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以下的低速通信标准。</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spcBef>
                <a:spcPct val="0"/>
              </a:spcBef>
              <a:buClrTx/>
            </a:pPr>
            <a:r>
              <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CAN</a:t>
            </a:r>
            <a:r>
              <a:rPr lang="zh-CN" altLang="en-US"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具有很高的可靠性，广泛应用于：汽车电子、工业自动化、船舶、医疗设备、工业设备等方面。</a:t>
            </a:r>
            <a:endParaRPr lang="en-US" altLang="zh-CN" sz="43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a:p>
            <a:pPr algn="just"/>
            <a:endParaRPr lang="zh-CN" altLang="en-US" dirty="0"/>
          </a:p>
        </p:txBody>
      </p:sp>
    </p:spTree>
    <p:extLst>
      <p:ext uri="{BB962C8B-B14F-4D97-AF65-F5344CB8AC3E}">
        <p14:creationId xmlns:p14="http://schemas.microsoft.com/office/powerpoint/2010/main" val="27595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C4F23-5D5A-4089-9535-36615DCBA382}"/>
              </a:ext>
            </a:extLst>
          </p:cNvPr>
          <p:cNvSpPr>
            <a:spLocks noGrp="1"/>
          </p:cNvSpPr>
          <p:nvPr>
            <p:ph type="title"/>
          </p:nvPr>
        </p:nvSpPr>
        <p:spPr>
          <a:xfrm>
            <a:off x="1141413" y="609600"/>
            <a:ext cx="9905998" cy="705853"/>
          </a:xfrm>
        </p:spPr>
        <p:txBody>
          <a:bodyPr/>
          <a:lstStyle/>
          <a:p>
            <a:r>
              <a:rPr lang="en-US" altLang="zh-CN" dirty="0"/>
              <a:t>3</a:t>
            </a:r>
            <a:r>
              <a:rPr lang="zh-CN" altLang="en-US" dirty="0"/>
              <a:t>、错误帧</a:t>
            </a:r>
          </a:p>
        </p:txBody>
      </p:sp>
      <p:pic>
        <p:nvPicPr>
          <p:cNvPr id="4" name="内容占位符 3">
            <a:extLst>
              <a:ext uri="{FF2B5EF4-FFF2-40B4-BE49-F238E27FC236}">
                <a16:creationId xmlns:a16="http://schemas.microsoft.com/office/drawing/2014/main" id="{8AC3C9CB-11BC-4588-8FEF-807AB4470849}"/>
              </a:ext>
            </a:extLst>
          </p:cNvPr>
          <p:cNvPicPr>
            <a:picLocks noGrp="1" noChangeAspect="1"/>
          </p:cNvPicPr>
          <p:nvPr>
            <p:ph idx="1"/>
          </p:nvPr>
        </p:nvPicPr>
        <p:blipFill>
          <a:blip r:embed="rId2"/>
          <a:stretch>
            <a:fillRect/>
          </a:stretch>
        </p:blipFill>
        <p:spPr>
          <a:xfrm>
            <a:off x="154092" y="1780674"/>
            <a:ext cx="12120460" cy="4467726"/>
          </a:xfrm>
          <a:prstGeom prst="rect">
            <a:avLst/>
          </a:prstGeom>
        </p:spPr>
      </p:pic>
    </p:spTree>
    <p:extLst>
      <p:ext uri="{BB962C8B-B14F-4D97-AF65-F5344CB8AC3E}">
        <p14:creationId xmlns:p14="http://schemas.microsoft.com/office/powerpoint/2010/main" val="232889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C4770-CC72-48B4-B311-F9FF1F8DEB4F}"/>
              </a:ext>
            </a:extLst>
          </p:cNvPr>
          <p:cNvSpPr>
            <a:spLocks noGrp="1"/>
          </p:cNvSpPr>
          <p:nvPr>
            <p:ph type="title"/>
          </p:nvPr>
        </p:nvSpPr>
        <p:spPr>
          <a:xfrm>
            <a:off x="1141413" y="609600"/>
            <a:ext cx="9905998" cy="834189"/>
          </a:xfrm>
        </p:spPr>
        <p:txBody>
          <a:bodyPr/>
          <a:lstStyle/>
          <a:p>
            <a:r>
              <a:rPr lang="en-US" altLang="zh-CN" dirty="0"/>
              <a:t>4</a:t>
            </a:r>
            <a:r>
              <a:rPr lang="zh-CN" altLang="en-US" dirty="0"/>
              <a:t>、过载帧</a:t>
            </a:r>
          </a:p>
        </p:txBody>
      </p:sp>
      <p:pic>
        <p:nvPicPr>
          <p:cNvPr id="4" name="内容占位符 3">
            <a:extLst>
              <a:ext uri="{FF2B5EF4-FFF2-40B4-BE49-F238E27FC236}">
                <a16:creationId xmlns:a16="http://schemas.microsoft.com/office/drawing/2014/main" id="{CFEB11EA-934C-4B0D-AAF1-4C7E6472994F}"/>
              </a:ext>
            </a:extLst>
          </p:cNvPr>
          <p:cNvPicPr>
            <a:picLocks noGrp="1" noChangeAspect="1"/>
          </p:cNvPicPr>
          <p:nvPr>
            <p:ph idx="1"/>
          </p:nvPr>
        </p:nvPicPr>
        <p:blipFill>
          <a:blip r:embed="rId2"/>
          <a:stretch>
            <a:fillRect/>
          </a:stretch>
        </p:blipFill>
        <p:spPr>
          <a:xfrm>
            <a:off x="351590" y="2202804"/>
            <a:ext cx="11583736" cy="4230079"/>
          </a:xfrm>
          <a:prstGeom prst="rect">
            <a:avLst/>
          </a:prstGeom>
        </p:spPr>
      </p:pic>
    </p:spTree>
    <p:extLst>
      <p:ext uri="{BB962C8B-B14F-4D97-AF65-F5344CB8AC3E}">
        <p14:creationId xmlns:p14="http://schemas.microsoft.com/office/powerpoint/2010/main" val="254721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95C7F-C48E-4656-8A91-3247950A31BD}"/>
              </a:ext>
            </a:extLst>
          </p:cNvPr>
          <p:cNvSpPr>
            <a:spLocks noGrp="1"/>
          </p:cNvSpPr>
          <p:nvPr>
            <p:ph type="title"/>
          </p:nvPr>
        </p:nvSpPr>
        <p:spPr>
          <a:xfrm>
            <a:off x="1141413" y="609600"/>
            <a:ext cx="9905998" cy="737937"/>
          </a:xfrm>
        </p:spPr>
        <p:txBody>
          <a:bodyPr/>
          <a:lstStyle/>
          <a:p>
            <a:r>
              <a:rPr lang="en-US" altLang="zh-CN" dirty="0"/>
              <a:t>5</a:t>
            </a:r>
            <a:r>
              <a:rPr lang="zh-CN" altLang="en-US" dirty="0"/>
              <a:t>、帧间隔</a:t>
            </a:r>
          </a:p>
        </p:txBody>
      </p:sp>
      <p:pic>
        <p:nvPicPr>
          <p:cNvPr id="4" name="内容占位符 3">
            <a:extLst>
              <a:ext uri="{FF2B5EF4-FFF2-40B4-BE49-F238E27FC236}">
                <a16:creationId xmlns:a16="http://schemas.microsoft.com/office/drawing/2014/main" id="{8A4FE153-4A6E-411A-B628-3B0ECEB500AC}"/>
              </a:ext>
            </a:extLst>
          </p:cNvPr>
          <p:cNvPicPr>
            <a:picLocks noGrp="1" noChangeAspect="1"/>
          </p:cNvPicPr>
          <p:nvPr>
            <p:ph idx="1"/>
          </p:nvPr>
        </p:nvPicPr>
        <p:blipFill>
          <a:blip r:embed="rId2"/>
          <a:stretch>
            <a:fillRect/>
          </a:stretch>
        </p:blipFill>
        <p:spPr>
          <a:xfrm>
            <a:off x="84769" y="2037347"/>
            <a:ext cx="12017503" cy="3946357"/>
          </a:xfrm>
          <a:prstGeom prst="rect">
            <a:avLst/>
          </a:prstGeom>
        </p:spPr>
      </p:pic>
    </p:spTree>
    <p:extLst>
      <p:ext uri="{BB962C8B-B14F-4D97-AF65-F5344CB8AC3E}">
        <p14:creationId xmlns:p14="http://schemas.microsoft.com/office/powerpoint/2010/main" val="376574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B3A06-EBF8-4061-809B-0F26BB772834}"/>
              </a:ext>
            </a:extLst>
          </p:cNvPr>
          <p:cNvSpPr>
            <a:spLocks noGrp="1"/>
          </p:cNvSpPr>
          <p:nvPr>
            <p:ph type="title"/>
          </p:nvPr>
        </p:nvSpPr>
        <p:spPr>
          <a:xfrm>
            <a:off x="1141413" y="609600"/>
            <a:ext cx="9905998" cy="1042737"/>
          </a:xfrm>
        </p:spPr>
        <p:txBody>
          <a:bodyPr/>
          <a:lstStyle/>
          <a:p>
            <a:r>
              <a:rPr lang="zh-CN" altLang="en-US" dirty="0"/>
              <a:t>数据帧</a:t>
            </a:r>
          </a:p>
        </p:txBody>
      </p:sp>
      <p:sp>
        <p:nvSpPr>
          <p:cNvPr id="3" name="内容占位符 2">
            <a:extLst>
              <a:ext uri="{FF2B5EF4-FFF2-40B4-BE49-F238E27FC236}">
                <a16:creationId xmlns:a16="http://schemas.microsoft.com/office/drawing/2014/main" id="{C72F444F-4E2E-4ED2-BFEE-1C93C5BF9F8A}"/>
              </a:ext>
            </a:extLst>
          </p:cNvPr>
          <p:cNvSpPr>
            <a:spLocks noGrp="1"/>
          </p:cNvSpPr>
          <p:nvPr>
            <p:ph idx="1"/>
          </p:nvPr>
        </p:nvSpPr>
        <p:spPr>
          <a:xfrm>
            <a:off x="1141413" y="1652337"/>
            <a:ext cx="9905998" cy="5085347"/>
          </a:xfrm>
        </p:spPr>
        <p:txBody>
          <a:bodyPr/>
          <a:lstStyle/>
          <a:p>
            <a:r>
              <a:rPr lang="zh-CN" altLang="en-US" b="1" dirty="0"/>
              <a:t>数据帧由</a:t>
            </a:r>
            <a:r>
              <a:rPr lang="en-US" altLang="zh-CN" b="1" dirty="0"/>
              <a:t>7</a:t>
            </a:r>
            <a:r>
              <a:rPr lang="zh-CN" altLang="en-US" b="1" dirty="0"/>
              <a:t>个段构成：</a:t>
            </a:r>
            <a:endParaRPr lang="en-US" altLang="zh-CN" b="1" dirty="0"/>
          </a:p>
          <a:p>
            <a:pPr lvl="1"/>
            <a:r>
              <a:rPr lang="zh-CN" altLang="en-US" b="1" dirty="0"/>
              <a:t>帧起始：表示数据帧开始</a:t>
            </a:r>
            <a:endParaRPr lang="en-US" altLang="zh-CN" b="1" dirty="0"/>
          </a:p>
          <a:p>
            <a:pPr lvl="1"/>
            <a:r>
              <a:rPr lang="zh-CN" altLang="en-US" b="1" dirty="0"/>
              <a:t>仲裁段：表示该帧优先级</a:t>
            </a:r>
            <a:endParaRPr lang="en-US" altLang="zh-CN" b="1" dirty="0"/>
          </a:p>
          <a:p>
            <a:pPr lvl="1"/>
            <a:r>
              <a:rPr lang="zh-CN" altLang="en-US" b="1" dirty="0"/>
              <a:t>控制段：表示数据的字节数以及保留位的段</a:t>
            </a:r>
            <a:endParaRPr lang="en-US" altLang="zh-CN" b="1" dirty="0"/>
          </a:p>
          <a:p>
            <a:pPr lvl="1"/>
            <a:r>
              <a:rPr lang="zh-CN" altLang="en-US" b="1" dirty="0"/>
              <a:t>数据段：数据的内容（可发送</a:t>
            </a:r>
            <a:r>
              <a:rPr lang="en-US" altLang="zh-CN" b="1" dirty="0"/>
              <a:t>0~8</a:t>
            </a:r>
            <a:r>
              <a:rPr lang="zh-CN" altLang="en-US" b="1" dirty="0"/>
              <a:t>个字节的数据）</a:t>
            </a:r>
            <a:endParaRPr lang="en-US" altLang="zh-CN" b="1" dirty="0"/>
          </a:p>
          <a:p>
            <a:pPr lvl="1"/>
            <a:r>
              <a:rPr lang="en-US" altLang="zh-CN" b="1" dirty="0"/>
              <a:t>CRC</a:t>
            </a:r>
            <a:r>
              <a:rPr lang="zh-CN" altLang="en-US" b="1" dirty="0"/>
              <a:t>段：检查帧的传输错误的段</a:t>
            </a:r>
            <a:endParaRPr lang="en-US" altLang="zh-CN" b="1" dirty="0"/>
          </a:p>
          <a:p>
            <a:pPr lvl="1"/>
            <a:r>
              <a:rPr lang="en-US" altLang="zh-CN" b="1" dirty="0"/>
              <a:t>ACK</a:t>
            </a:r>
            <a:r>
              <a:rPr lang="zh-CN" altLang="en-US" b="1" dirty="0"/>
              <a:t>段：表示确认正常接收的段</a:t>
            </a:r>
            <a:endParaRPr lang="en-US" altLang="zh-CN" b="1" dirty="0"/>
          </a:p>
          <a:p>
            <a:pPr lvl="1"/>
            <a:r>
              <a:rPr lang="zh-CN" altLang="en-US" b="1" dirty="0"/>
              <a:t>帧结束：表示数据帧结束的段</a:t>
            </a:r>
            <a:endParaRPr lang="en-US" altLang="zh-CN" b="1" dirty="0"/>
          </a:p>
          <a:p>
            <a:pPr lvl="1"/>
            <a:endParaRPr lang="en-US" altLang="zh-CN" b="1" dirty="0"/>
          </a:p>
          <a:p>
            <a:pPr lvl="1"/>
            <a:endParaRPr lang="en-US" altLang="zh-CN" b="1" dirty="0"/>
          </a:p>
          <a:p>
            <a:pPr lvl="1"/>
            <a:endParaRPr lang="en-US" altLang="zh-CN" b="1" dirty="0"/>
          </a:p>
        </p:txBody>
      </p:sp>
    </p:spTree>
    <p:extLst>
      <p:ext uri="{BB962C8B-B14F-4D97-AF65-F5344CB8AC3E}">
        <p14:creationId xmlns:p14="http://schemas.microsoft.com/office/powerpoint/2010/main" val="41298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18CFD-C235-4970-8D29-5E6BE8535837}"/>
              </a:ext>
            </a:extLst>
          </p:cNvPr>
          <p:cNvSpPr>
            <a:spLocks noGrp="1"/>
          </p:cNvSpPr>
          <p:nvPr>
            <p:ph type="title"/>
          </p:nvPr>
        </p:nvSpPr>
        <p:spPr>
          <a:xfrm>
            <a:off x="1141413" y="609600"/>
            <a:ext cx="9905998" cy="882316"/>
          </a:xfrm>
        </p:spPr>
        <p:txBody>
          <a:bodyPr/>
          <a:lstStyle/>
          <a:p>
            <a:r>
              <a:rPr lang="zh-CN" altLang="en-US" dirty="0"/>
              <a:t>数据帧的构成</a:t>
            </a:r>
          </a:p>
        </p:txBody>
      </p:sp>
      <p:pic>
        <p:nvPicPr>
          <p:cNvPr id="4" name="内容占位符 3">
            <a:extLst>
              <a:ext uri="{FF2B5EF4-FFF2-40B4-BE49-F238E27FC236}">
                <a16:creationId xmlns:a16="http://schemas.microsoft.com/office/drawing/2014/main" id="{01F72198-715F-4F24-9B31-6B57D63CE67E}"/>
              </a:ext>
            </a:extLst>
          </p:cNvPr>
          <p:cNvPicPr>
            <a:picLocks noGrp="1" noChangeAspect="1"/>
          </p:cNvPicPr>
          <p:nvPr>
            <p:ph idx="1"/>
          </p:nvPr>
        </p:nvPicPr>
        <p:blipFill>
          <a:blip r:embed="rId2"/>
          <a:stretch>
            <a:fillRect/>
          </a:stretch>
        </p:blipFill>
        <p:spPr>
          <a:xfrm>
            <a:off x="1141413" y="1384676"/>
            <a:ext cx="9905997" cy="5412624"/>
          </a:xfrm>
          <a:prstGeom prst="rect">
            <a:avLst/>
          </a:prstGeom>
        </p:spPr>
      </p:pic>
    </p:spTree>
    <p:extLst>
      <p:ext uri="{BB962C8B-B14F-4D97-AF65-F5344CB8AC3E}">
        <p14:creationId xmlns:p14="http://schemas.microsoft.com/office/powerpoint/2010/main" val="136600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8E582-B237-41E9-A83C-6EFDAB32DE56}"/>
              </a:ext>
            </a:extLst>
          </p:cNvPr>
          <p:cNvSpPr>
            <a:spLocks noGrp="1"/>
          </p:cNvSpPr>
          <p:nvPr>
            <p:ph type="title"/>
          </p:nvPr>
        </p:nvSpPr>
        <p:spPr>
          <a:xfrm>
            <a:off x="1141413" y="609600"/>
            <a:ext cx="9905998" cy="770021"/>
          </a:xfrm>
        </p:spPr>
        <p:txBody>
          <a:bodyPr/>
          <a:lstStyle/>
          <a:p>
            <a:r>
              <a:rPr lang="zh-CN" altLang="en-US" dirty="0"/>
              <a:t>帧起始</a:t>
            </a:r>
          </a:p>
        </p:txBody>
      </p:sp>
      <p:sp>
        <p:nvSpPr>
          <p:cNvPr id="3" name="内容占位符 2">
            <a:extLst>
              <a:ext uri="{FF2B5EF4-FFF2-40B4-BE49-F238E27FC236}">
                <a16:creationId xmlns:a16="http://schemas.microsoft.com/office/drawing/2014/main" id="{59232C3B-1874-4008-BC18-A3F403FA39C9}"/>
              </a:ext>
            </a:extLst>
          </p:cNvPr>
          <p:cNvSpPr>
            <a:spLocks noGrp="1"/>
          </p:cNvSpPr>
          <p:nvPr>
            <p:ph idx="1"/>
          </p:nvPr>
        </p:nvSpPr>
        <p:spPr>
          <a:xfrm>
            <a:off x="1141413" y="1379621"/>
            <a:ext cx="9905998" cy="4411579"/>
          </a:xfrm>
        </p:spPr>
        <p:txBody>
          <a:bodyPr/>
          <a:lstStyle/>
          <a:p>
            <a:pPr algn="just"/>
            <a:r>
              <a:rPr lang="zh-CN" altLang="en-US" b="1" dirty="0"/>
              <a:t>表示帧开始的段，</a:t>
            </a:r>
            <a:r>
              <a:rPr lang="en-US" altLang="zh-CN" b="1" dirty="0"/>
              <a:t>1</a:t>
            </a:r>
            <a:r>
              <a:rPr lang="zh-CN" altLang="en-US" b="1" dirty="0"/>
              <a:t>个位的显性位</a:t>
            </a:r>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zh-CN" altLang="en-US" b="1" dirty="0"/>
          </a:p>
        </p:txBody>
      </p:sp>
      <p:pic>
        <p:nvPicPr>
          <p:cNvPr id="4" name="图片 3">
            <a:extLst>
              <a:ext uri="{FF2B5EF4-FFF2-40B4-BE49-F238E27FC236}">
                <a16:creationId xmlns:a16="http://schemas.microsoft.com/office/drawing/2014/main" id="{1710C3DA-E464-4FB6-9B56-DDC472189BEB}"/>
              </a:ext>
            </a:extLst>
          </p:cNvPr>
          <p:cNvPicPr>
            <a:picLocks noChangeAspect="1"/>
          </p:cNvPicPr>
          <p:nvPr/>
        </p:nvPicPr>
        <p:blipFill>
          <a:blip r:embed="rId2"/>
          <a:stretch>
            <a:fillRect/>
          </a:stretch>
        </p:blipFill>
        <p:spPr>
          <a:xfrm>
            <a:off x="190865" y="2149641"/>
            <a:ext cx="11847292" cy="3898233"/>
          </a:xfrm>
          <a:prstGeom prst="rect">
            <a:avLst/>
          </a:prstGeom>
        </p:spPr>
      </p:pic>
    </p:spTree>
    <p:extLst>
      <p:ext uri="{BB962C8B-B14F-4D97-AF65-F5344CB8AC3E}">
        <p14:creationId xmlns:p14="http://schemas.microsoft.com/office/powerpoint/2010/main" val="1166810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BFFF60-1375-4C84-9D7B-9ED87E0FE489}"/>
              </a:ext>
            </a:extLst>
          </p:cNvPr>
          <p:cNvSpPr>
            <a:spLocks noGrp="1"/>
          </p:cNvSpPr>
          <p:nvPr>
            <p:ph idx="1"/>
          </p:nvPr>
        </p:nvSpPr>
        <p:spPr>
          <a:xfrm>
            <a:off x="1141413" y="513347"/>
            <a:ext cx="9905998" cy="5277853"/>
          </a:xfrm>
        </p:spPr>
        <p:txBody>
          <a:bodyPr/>
          <a:lstStyle/>
          <a:p>
            <a:r>
              <a:rPr lang="zh-CN" altLang="en-US" sz="4000" b="1" dirty="0"/>
              <a:t>总线上的电平有显性电平和隐性电平两种。</a:t>
            </a:r>
            <a:endParaRPr lang="en-US" altLang="zh-CN" sz="4000" b="1" dirty="0"/>
          </a:p>
          <a:p>
            <a:endParaRPr lang="en-US" altLang="zh-CN" b="1" dirty="0"/>
          </a:p>
          <a:p>
            <a:endParaRPr lang="zh-CN" altLang="en-US" b="1" dirty="0"/>
          </a:p>
          <a:p>
            <a:pPr marL="0" indent="0">
              <a:buNone/>
            </a:pPr>
            <a:r>
              <a:rPr lang="en-US" altLang="zh-CN" b="1" dirty="0"/>
              <a:t>	</a:t>
            </a:r>
            <a:r>
              <a:rPr lang="zh-CN" altLang="en-US" sz="2400" b="1" dirty="0"/>
              <a:t>总线上执行逻辑上的线“与”时，显性电平的逻辑值为“</a:t>
            </a:r>
            <a:r>
              <a:rPr lang="en-US" altLang="zh-CN" sz="2400" b="1" dirty="0"/>
              <a:t>0</a:t>
            </a:r>
            <a:r>
              <a:rPr lang="zh-CN" altLang="en-US" sz="2400" b="1" dirty="0"/>
              <a:t>”，隐性电平为“</a:t>
            </a:r>
            <a:r>
              <a:rPr lang="en-US" altLang="zh-CN" sz="2400" b="1" dirty="0"/>
              <a:t>1</a:t>
            </a:r>
            <a:r>
              <a:rPr lang="zh-CN" altLang="en-US" sz="2400" b="1" dirty="0"/>
              <a:t>”。</a:t>
            </a:r>
          </a:p>
          <a:p>
            <a:pPr marL="0" indent="0">
              <a:buNone/>
            </a:pPr>
            <a:r>
              <a:rPr lang="zh-CN" altLang="en-US" sz="2400" b="1" dirty="0"/>
              <a:t>“显性”具有“优先”的意味，只要有一个单元输出显性电平，总线上即为显性电平。并且，“隐性”具有“包容”的意味，只有所有的单元都输出隐性电平，总线上才为隐性电平。（显性电平比隐性电平更强。）</a:t>
            </a:r>
            <a:endParaRPr lang="en-US" altLang="zh-CN" sz="2400" b="1" dirty="0"/>
          </a:p>
          <a:p>
            <a:pPr marL="0" indent="0">
              <a:buNone/>
            </a:pPr>
            <a:endParaRPr lang="en-US" altLang="zh-CN" b="1" dirty="0"/>
          </a:p>
          <a:p>
            <a:pPr marL="0" indent="0">
              <a:buNone/>
            </a:pPr>
            <a:endParaRPr lang="zh-CN" altLang="en-US" b="1" dirty="0"/>
          </a:p>
        </p:txBody>
      </p:sp>
    </p:spTree>
    <p:extLst>
      <p:ext uri="{BB962C8B-B14F-4D97-AF65-F5344CB8AC3E}">
        <p14:creationId xmlns:p14="http://schemas.microsoft.com/office/powerpoint/2010/main" val="3673603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07737-6BCD-4F96-A45C-1EF6095A777F}"/>
              </a:ext>
            </a:extLst>
          </p:cNvPr>
          <p:cNvSpPr>
            <a:spLocks noGrp="1"/>
          </p:cNvSpPr>
          <p:nvPr>
            <p:ph type="title"/>
          </p:nvPr>
        </p:nvSpPr>
        <p:spPr>
          <a:xfrm>
            <a:off x="1141413" y="609600"/>
            <a:ext cx="9905998" cy="946484"/>
          </a:xfrm>
        </p:spPr>
        <p:txBody>
          <a:bodyPr/>
          <a:lstStyle/>
          <a:p>
            <a:r>
              <a:rPr lang="zh-CN" altLang="en-US" dirty="0"/>
              <a:t>总线上的单元始终处于一下三种状态之一</a:t>
            </a:r>
          </a:p>
        </p:txBody>
      </p:sp>
      <p:sp>
        <p:nvSpPr>
          <p:cNvPr id="3" name="内容占位符 2">
            <a:extLst>
              <a:ext uri="{FF2B5EF4-FFF2-40B4-BE49-F238E27FC236}">
                <a16:creationId xmlns:a16="http://schemas.microsoft.com/office/drawing/2014/main" id="{B2CEC083-4DD0-446A-8392-CD1BFF048FDC}"/>
              </a:ext>
            </a:extLst>
          </p:cNvPr>
          <p:cNvSpPr>
            <a:spLocks noGrp="1"/>
          </p:cNvSpPr>
          <p:nvPr>
            <p:ph idx="1"/>
          </p:nvPr>
        </p:nvSpPr>
        <p:spPr>
          <a:xfrm>
            <a:off x="1141413" y="1556084"/>
            <a:ext cx="9905998" cy="5301915"/>
          </a:xfrm>
        </p:spPr>
        <p:txBody>
          <a:bodyPr>
            <a:normAutofit/>
          </a:bodyPr>
          <a:lstStyle/>
          <a:p>
            <a:pPr marL="0" indent="0">
              <a:buNone/>
            </a:pPr>
            <a:r>
              <a:rPr lang="zh-CN" altLang="en-US" sz="2800" b="1" dirty="0"/>
              <a:t>（</a:t>
            </a:r>
            <a:r>
              <a:rPr lang="en-US" altLang="zh-CN" sz="2800" b="1" dirty="0"/>
              <a:t>1</a:t>
            </a:r>
            <a:r>
              <a:rPr lang="zh-CN" altLang="en-US" sz="2800" b="1" dirty="0"/>
              <a:t>）主动错误状态</a:t>
            </a:r>
            <a:endParaRPr lang="en-US" altLang="zh-CN" sz="2800" b="1" dirty="0"/>
          </a:p>
          <a:p>
            <a:pPr marL="0" indent="0">
              <a:buNone/>
            </a:pPr>
            <a:r>
              <a:rPr lang="en-US" altLang="zh-CN" sz="2800" b="1" dirty="0"/>
              <a:t>	</a:t>
            </a:r>
            <a:r>
              <a:rPr lang="zh-CN" altLang="en-US" sz="2800" b="1" dirty="0"/>
              <a:t>可正常参与总线通信</a:t>
            </a:r>
            <a:endParaRPr lang="en-US" altLang="zh-CN" sz="2800" b="1" dirty="0"/>
          </a:p>
          <a:p>
            <a:pPr marL="0" indent="0">
              <a:buNone/>
            </a:pPr>
            <a:endParaRPr lang="en-US" altLang="zh-CN" sz="2800" b="1" dirty="0"/>
          </a:p>
          <a:p>
            <a:pPr marL="0" indent="0">
              <a:buNone/>
            </a:pPr>
            <a:r>
              <a:rPr lang="zh-CN" altLang="en-US" sz="2800" b="1" dirty="0"/>
              <a:t>（</a:t>
            </a:r>
            <a:r>
              <a:rPr lang="en-US" altLang="zh-CN" sz="2800" b="1" dirty="0"/>
              <a:t>2</a:t>
            </a:r>
            <a:r>
              <a:rPr lang="zh-CN" altLang="en-US" sz="2800" b="1" dirty="0"/>
              <a:t>）被动错误状态</a:t>
            </a:r>
            <a:endParaRPr lang="en-US" altLang="zh-CN" sz="2800" b="1" dirty="0"/>
          </a:p>
          <a:p>
            <a:pPr marL="0" indent="0">
              <a:buNone/>
            </a:pPr>
            <a:r>
              <a:rPr lang="en-US" altLang="zh-CN" sz="2800" b="1" dirty="0"/>
              <a:t>	</a:t>
            </a:r>
            <a:r>
              <a:rPr lang="zh-CN" altLang="en-US" sz="2800" b="1" dirty="0"/>
              <a:t>易引起错误的状态</a:t>
            </a:r>
            <a:endParaRPr lang="en-US" altLang="zh-CN" sz="2800" b="1" dirty="0"/>
          </a:p>
          <a:p>
            <a:pPr marL="0" indent="0">
              <a:buNone/>
            </a:pPr>
            <a:endParaRPr lang="en-US" altLang="zh-CN" sz="2800" b="1" dirty="0"/>
          </a:p>
          <a:p>
            <a:pPr marL="0" indent="0">
              <a:buNone/>
            </a:pPr>
            <a:r>
              <a:rPr lang="zh-CN" altLang="en-US" sz="2800" b="1" dirty="0"/>
              <a:t>（</a:t>
            </a:r>
            <a:r>
              <a:rPr lang="en-US" altLang="zh-CN" sz="2800" b="1" dirty="0"/>
              <a:t>3</a:t>
            </a:r>
            <a:r>
              <a:rPr lang="zh-CN" altLang="en-US" sz="2800" b="1" dirty="0"/>
              <a:t>）总线关闭状态</a:t>
            </a:r>
            <a:endParaRPr lang="en-US" altLang="zh-CN" sz="2800" b="1" dirty="0"/>
          </a:p>
          <a:p>
            <a:pPr marL="0" indent="0">
              <a:buNone/>
            </a:pPr>
            <a:r>
              <a:rPr lang="en-US" altLang="zh-CN" sz="2800" b="1" dirty="0"/>
              <a:t>	</a:t>
            </a:r>
            <a:r>
              <a:rPr lang="zh-CN" altLang="en-US" sz="2800" b="1" dirty="0"/>
              <a:t>禁止参与总线通信</a:t>
            </a:r>
          </a:p>
        </p:txBody>
      </p:sp>
    </p:spTree>
    <p:extLst>
      <p:ext uri="{BB962C8B-B14F-4D97-AF65-F5344CB8AC3E}">
        <p14:creationId xmlns:p14="http://schemas.microsoft.com/office/powerpoint/2010/main" val="217457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100FF-5395-4254-A63A-8E268AA75A09}"/>
              </a:ext>
            </a:extLst>
          </p:cNvPr>
          <p:cNvSpPr>
            <a:spLocks noGrp="1"/>
          </p:cNvSpPr>
          <p:nvPr>
            <p:ph type="title"/>
          </p:nvPr>
        </p:nvSpPr>
        <p:spPr>
          <a:xfrm>
            <a:off x="1141413" y="609600"/>
            <a:ext cx="9905998" cy="930442"/>
          </a:xfrm>
        </p:spPr>
        <p:txBody>
          <a:bodyPr>
            <a:normAutofit/>
          </a:bodyPr>
          <a:lstStyle/>
          <a:p>
            <a:r>
              <a:rPr lang="zh-CN" altLang="en-US" b="1" dirty="0"/>
              <a:t>错误状态依靠发送错误计数值和接受错误计数值决定</a:t>
            </a:r>
          </a:p>
        </p:txBody>
      </p:sp>
      <p:graphicFrame>
        <p:nvGraphicFramePr>
          <p:cNvPr id="5" name="内容占位符 4">
            <a:extLst>
              <a:ext uri="{FF2B5EF4-FFF2-40B4-BE49-F238E27FC236}">
                <a16:creationId xmlns:a16="http://schemas.microsoft.com/office/drawing/2014/main" id="{45A35D81-1361-4553-891B-E7C86F50E148}"/>
              </a:ext>
            </a:extLst>
          </p:cNvPr>
          <p:cNvGraphicFramePr>
            <a:graphicFrameLocks noGrp="1"/>
          </p:cNvGraphicFramePr>
          <p:nvPr>
            <p:ph idx="1"/>
            <p:extLst>
              <p:ext uri="{D42A27DB-BD31-4B8C-83A1-F6EECF244321}">
                <p14:modId xmlns:p14="http://schemas.microsoft.com/office/powerpoint/2010/main" val="94879085"/>
              </p:ext>
            </p:extLst>
          </p:nvPr>
        </p:nvGraphicFramePr>
        <p:xfrm>
          <a:off x="1141413" y="1539874"/>
          <a:ext cx="9906000" cy="338505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75342907"/>
                    </a:ext>
                  </a:extLst>
                </a:gridCol>
                <a:gridCol w="2476500">
                  <a:extLst>
                    <a:ext uri="{9D8B030D-6E8A-4147-A177-3AD203B41FA5}">
                      <a16:colId xmlns:a16="http://schemas.microsoft.com/office/drawing/2014/main" val="2329341275"/>
                    </a:ext>
                  </a:extLst>
                </a:gridCol>
                <a:gridCol w="2476500">
                  <a:extLst>
                    <a:ext uri="{9D8B030D-6E8A-4147-A177-3AD203B41FA5}">
                      <a16:colId xmlns:a16="http://schemas.microsoft.com/office/drawing/2014/main" val="872203688"/>
                    </a:ext>
                  </a:extLst>
                </a:gridCol>
                <a:gridCol w="2476500">
                  <a:extLst>
                    <a:ext uri="{9D8B030D-6E8A-4147-A177-3AD203B41FA5}">
                      <a16:colId xmlns:a16="http://schemas.microsoft.com/office/drawing/2014/main" val="11468985"/>
                    </a:ext>
                  </a:extLst>
                </a:gridCol>
              </a:tblGrid>
              <a:tr h="846263">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TEC</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REC</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2544613263"/>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主动错误状态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0~127</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&amp;</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0~127</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890617650"/>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被动错误状态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128~256</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128~256</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3732109919"/>
                  </a:ext>
                </a:extLst>
              </a:tr>
              <a:tr h="846263">
                <a:tc>
                  <a:txBody>
                    <a:bodyPr/>
                    <a:lstStyle/>
                    <a:p>
                      <a:r>
                        <a:rPr lang="zh-CN" altLang="en-US" sz="2800" dirty="0">
                          <a:latin typeface="Adobe 楷体 Std R" panose="02020400000000000000" pitchFamily="18" charset="-122"/>
                          <a:ea typeface="Adobe 楷体 Std R" panose="02020400000000000000" pitchFamily="18" charset="-122"/>
                        </a:rPr>
                        <a:t>总线关闭态</a:t>
                      </a:r>
                    </a:p>
                  </a:txBody>
                  <a:tcPr/>
                </a:tc>
                <a:tc>
                  <a:txBody>
                    <a:bodyPr/>
                    <a:lstStyle/>
                    <a:p>
                      <a:r>
                        <a:rPr lang="en-US" altLang="zh-CN" sz="2800" dirty="0">
                          <a:latin typeface="Adobe 楷体 Std R" panose="02020400000000000000" pitchFamily="18" charset="-122"/>
                          <a:ea typeface="Adobe 楷体 Std R" panose="02020400000000000000" pitchFamily="18" charset="-122"/>
                        </a:rPr>
                        <a:t>256~</a:t>
                      </a:r>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endParaRPr lang="zh-CN" altLang="en-US" sz="2800" dirty="0">
                        <a:latin typeface="Adobe 楷体 Std R" panose="02020400000000000000" pitchFamily="18" charset="-122"/>
                        <a:ea typeface="Adobe 楷体 Std R" panose="02020400000000000000" pitchFamily="18" charset="-122"/>
                      </a:endParaRPr>
                    </a:p>
                  </a:txBody>
                  <a:tcPr/>
                </a:tc>
                <a:tc>
                  <a:txBody>
                    <a:bodyPr/>
                    <a:lstStyle/>
                    <a:p>
                      <a:r>
                        <a:rPr lang="en-US" altLang="zh-CN" sz="2800" dirty="0">
                          <a:latin typeface="Adobe 楷体 Std R" panose="02020400000000000000" pitchFamily="18" charset="-122"/>
                          <a:ea typeface="Adobe 楷体 Std R" panose="02020400000000000000" pitchFamily="18" charset="-122"/>
                        </a:rPr>
                        <a:t>——</a:t>
                      </a:r>
                      <a:endParaRPr lang="zh-CN" altLang="en-US" sz="2800" dirty="0">
                        <a:latin typeface="Adobe 楷体 Std R" panose="02020400000000000000" pitchFamily="18" charset="-122"/>
                        <a:ea typeface="Adobe 楷体 Std R" panose="02020400000000000000" pitchFamily="18" charset="-122"/>
                      </a:endParaRPr>
                    </a:p>
                  </a:txBody>
                  <a:tcPr/>
                </a:tc>
                <a:extLst>
                  <a:ext uri="{0D108BD9-81ED-4DB2-BD59-A6C34878D82A}">
                    <a16:rowId xmlns:a16="http://schemas.microsoft.com/office/drawing/2014/main" val="475974901"/>
                  </a:ext>
                </a:extLst>
              </a:tr>
            </a:tbl>
          </a:graphicData>
        </a:graphic>
      </p:graphicFrame>
    </p:spTree>
    <p:extLst>
      <p:ext uri="{BB962C8B-B14F-4D97-AF65-F5344CB8AC3E}">
        <p14:creationId xmlns:p14="http://schemas.microsoft.com/office/powerpoint/2010/main" val="351248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AA1AE-FDF6-4430-9C55-8A51B3343CB0}"/>
              </a:ext>
            </a:extLst>
          </p:cNvPr>
          <p:cNvSpPr>
            <a:spLocks noGrp="1"/>
          </p:cNvSpPr>
          <p:nvPr>
            <p:ph type="title"/>
          </p:nvPr>
        </p:nvSpPr>
        <p:spPr>
          <a:xfrm>
            <a:off x="1141413" y="609600"/>
            <a:ext cx="9905998" cy="834189"/>
          </a:xfrm>
        </p:spPr>
        <p:txBody>
          <a:bodyPr/>
          <a:lstStyle/>
          <a:p>
            <a:r>
              <a:rPr lang="zh-CN" altLang="en-US" dirty="0"/>
              <a:t>仲裁段</a:t>
            </a:r>
          </a:p>
        </p:txBody>
      </p:sp>
      <p:sp>
        <p:nvSpPr>
          <p:cNvPr id="3" name="内容占位符 2">
            <a:extLst>
              <a:ext uri="{FF2B5EF4-FFF2-40B4-BE49-F238E27FC236}">
                <a16:creationId xmlns:a16="http://schemas.microsoft.com/office/drawing/2014/main" id="{4D316521-19F2-4BF5-B21A-AC688AD77AA8}"/>
              </a:ext>
            </a:extLst>
          </p:cNvPr>
          <p:cNvSpPr>
            <a:spLocks noGrp="1"/>
          </p:cNvSpPr>
          <p:nvPr>
            <p:ph idx="1"/>
          </p:nvPr>
        </p:nvSpPr>
        <p:spPr>
          <a:xfrm>
            <a:off x="1141413" y="1443789"/>
            <a:ext cx="9905998" cy="5414211"/>
          </a:xfrm>
        </p:spPr>
        <p:txBody>
          <a:bodyPr/>
          <a:lstStyle/>
          <a:p>
            <a:r>
              <a:rPr lang="zh-CN" altLang="en-US" b="1" dirty="0"/>
              <a:t>表示数据优先级（</a:t>
            </a:r>
            <a:r>
              <a:rPr lang="en-US" altLang="zh-CN" b="1" dirty="0"/>
              <a:t>ID</a:t>
            </a:r>
            <a:r>
              <a:rPr lang="zh-CN" altLang="en-US" b="1" dirty="0"/>
              <a:t>）</a:t>
            </a:r>
            <a:endParaRPr lang="en-US" altLang="zh-CN" b="1" dirty="0"/>
          </a:p>
          <a:p>
            <a:pPr marL="0" indent="0">
              <a:buNone/>
            </a:pPr>
            <a:r>
              <a:rPr lang="en-US" altLang="zh-CN" b="1" dirty="0"/>
              <a:t>	</a:t>
            </a:r>
            <a:r>
              <a:rPr lang="zh-CN" altLang="en-US" b="1" dirty="0"/>
              <a:t>标准格式的</a:t>
            </a:r>
            <a:r>
              <a:rPr lang="en-US" altLang="zh-CN" b="1" dirty="0"/>
              <a:t>ID </a:t>
            </a:r>
            <a:r>
              <a:rPr lang="zh-CN" altLang="en-US" b="1" dirty="0"/>
              <a:t>有</a:t>
            </a:r>
            <a:r>
              <a:rPr lang="en-US" altLang="zh-CN" b="1" dirty="0"/>
              <a:t>11 </a:t>
            </a:r>
            <a:r>
              <a:rPr lang="zh-CN" altLang="en-US" b="1" dirty="0"/>
              <a:t>个位。从</a:t>
            </a:r>
            <a:r>
              <a:rPr lang="en-US" altLang="zh-CN" b="1" dirty="0"/>
              <a:t>ID28 </a:t>
            </a:r>
            <a:r>
              <a:rPr lang="zh-CN" altLang="en-US" b="1" dirty="0"/>
              <a:t>到</a:t>
            </a:r>
            <a:r>
              <a:rPr lang="en-US" altLang="zh-CN" b="1" dirty="0"/>
              <a:t>ID18 </a:t>
            </a:r>
            <a:r>
              <a:rPr lang="zh-CN" altLang="en-US" b="1" dirty="0"/>
              <a:t>被依次发送。禁止高</a:t>
            </a:r>
            <a:r>
              <a:rPr lang="en-US" altLang="zh-CN" b="1" dirty="0"/>
              <a:t>7 </a:t>
            </a:r>
            <a:r>
              <a:rPr lang="zh-CN" altLang="en-US" b="1" dirty="0"/>
              <a:t>位都为隐性。（禁止设定：</a:t>
            </a:r>
            <a:r>
              <a:rPr lang="en-US" altLang="zh-CN" b="1" dirty="0"/>
              <a:t>ID=1111111XXXX</a:t>
            </a:r>
            <a:r>
              <a:rPr lang="zh-CN" altLang="en-US" b="1" dirty="0"/>
              <a:t>）</a:t>
            </a:r>
          </a:p>
          <a:p>
            <a:pPr marL="0" indent="0">
              <a:buNone/>
            </a:pPr>
            <a:r>
              <a:rPr lang="en-US" altLang="zh-CN" b="1" dirty="0"/>
              <a:t>	</a:t>
            </a:r>
            <a:r>
              <a:rPr lang="zh-CN" altLang="en-US" b="1" dirty="0"/>
              <a:t>扩展格式的 </a:t>
            </a:r>
            <a:r>
              <a:rPr lang="en-US" altLang="zh-CN" b="1" dirty="0"/>
              <a:t>ID </a:t>
            </a:r>
            <a:r>
              <a:rPr lang="zh-CN" altLang="en-US" b="1" dirty="0"/>
              <a:t>有</a:t>
            </a:r>
            <a:r>
              <a:rPr lang="en-US" altLang="zh-CN" b="1" dirty="0"/>
              <a:t>29 </a:t>
            </a:r>
            <a:r>
              <a:rPr lang="zh-CN" altLang="en-US" b="1" dirty="0"/>
              <a:t>个位。基本</a:t>
            </a:r>
            <a:r>
              <a:rPr lang="en-US" altLang="zh-CN" b="1" dirty="0"/>
              <a:t>ID </a:t>
            </a:r>
            <a:r>
              <a:rPr lang="zh-CN" altLang="en-US" b="1" dirty="0"/>
              <a:t>从</a:t>
            </a:r>
            <a:r>
              <a:rPr lang="en-US" altLang="zh-CN" b="1" dirty="0"/>
              <a:t>ID28 </a:t>
            </a:r>
            <a:r>
              <a:rPr lang="zh-CN" altLang="en-US" b="1" dirty="0"/>
              <a:t>到</a:t>
            </a:r>
            <a:r>
              <a:rPr lang="en-US" altLang="zh-CN" b="1" dirty="0"/>
              <a:t>ID18</a:t>
            </a:r>
            <a:r>
              <a:rPr lang="zh-CN" altLang="en-US" b="1" dirty="0"/>
              <a:t>，扩展</a:t>
            </a:r>
            <a:r>
              <a:rPr lang="en-US" altLang="zh-CN" b="1" dirty="0"/>
              <a:t>ID </a:t>
            </a:r>
            <a:r>
              <a:rPr lang="zh-CN" altLang="en-US" b="1" dirty="0"/>
              <a:t>由</a:t>
            </a:r>
            <a:r>
              <a:rPr lang="en-US" altLang="zh-CN" b="1" dirty="0"/>
              <a:t>ID17 </a:t>
            </a:r>
            <a:r>
              <a:rPr lang="zh-CN" altLang="en-US" b="1" dirty="0"/>
              <a:t>到</a:t>
            </a:r>
            <a:r>
              <a:rPr lang="en-US" altLang="zh-CN" b="1" dirty="0"/>
              <a:t>ID0 </a:t>
            </a:r>
            <a:r>
              <a:rPr lang="zh-CN" altLang="en-US" b="1" dirty="0"/>
              <a:t>表示。基本</a:t>
            </a:r>
            <a:r>
              <a:rPr lang="en-US" altLang="zh-CN" b="1" dirty="0"/>
              <a:t>ID </a:t>
            </a:r>
            <a:r>
              <a:rPr lang="zh-CN" altLang="en-US" b="1" dirty="0"/>
              <a:t>和</a:t>
            </a:r>
          </a:p>
          <a:p>
            <a:pPr marL="0" indent="0">
              <a:buNone/>
            </a:pPr>
            <a:r>
              <a:rPr lang="en-US" altLang="zh-CN" b="1" dirty="0"/>
              <a:t>	</a:t>
            </a:r>
            <a:r>
              <a:rPr lang="zh-CN" altLang="en-US" b="1" dirty="0"/>
              <a:t>标准格式的</a:t>
            </a:r>
            <a:r>
              <a:rPr lang="en-US" altLang="zh-CN" b="1" dirty="0"/>
              <a:t>ID </a:t>
            </a:r>
            <a:r>
              <a:rPr lang="zh-CN" altLang="en-US" b="1" dirty="0"/>
              <a:t>相同。禁止高</a:t>
            </a:r>
            <a:r>
              <a:rPr lang="en-US" altLang="zh-CN" b="1" dirty="0"/>
              <a:t>7 </a:t>
            </a:r>
            <a:r>
              <a:rPr lang="zh-CN" altLang="en-US" b="1" dirty="0"/>
              <a:t>位都为隐性。（禁止设定：基本</a:t>
            </a:r>
            <a:r>
              <a:rPr lang="en-US" altLang="zh-CN" b="1" dirty="0"/>
              <a:t>ID=1111111XXXX</a:t>
            </a:r>
            <a:r>
              <a:rPr lang="zh-CN" altLang="en-US" b="1" dirty="0"/>
              <a:t>）</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zh-CN" altLang="en-US" b="1" dirty="0"/>
          </a:p>
        </p:txBody>
      </p:sp>
      <p:pic>
        <p:nvPicPr>
          <p:cNvPr id="4" name="图片 3">
            <a:extLst>
              <a:ext uri="{FF2B5EF4-FFF2-40B4-BE49-F238E27FC236}">
                <a16:creationId xmlns:a16="http://schemas.microsoft.com/office/drawing/2014/main" id="{6045CF2E-3A24-4625-89B8-F99EEF0B0899}"/>
              </a:ext>
            </a:extLst>
          </p:cNvPr>
          <p:cNvPicPr>
            <a:picLocks noChangeAspect="1"/>
          </p:cNvPicPr>
          <p:nvPr/>
        </p:nvPicPr>
        <p:blipFill>
          <a:blip r:embed="rId2"/>
          <a:stretch>
            <a:fillRect/>
          </a:stretch>
        </p:blipFill>
        <p:spPr>
          <a:xfrm>
            <a:off x="2367622" y="3748516"/>
            <a:ext cx="7065136" cy="3109484"/>
          </a:xfrm>
          <a:prstGeom prst="rect">
            <a:avLst/>
          </a:prstGeom>
        </p:spPr>
      </p:pic>
    </p:spTree>
    <p:extLst>
      <p:ext uri="{BB962C8B-B14F-4D97-AF65-F5344CB8AC3E}">
        <p14:creationId xmlns:p14="http://schemas.microsoft.com/office/powerpoint/2010/main" val="13647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D9BDA-D002-4E9F-B152-612DBEB6938A}"/>
              </a:ext>
            </a:extLst>
          </p:cNvPr>
          <p:cNvSpPr>
            <a:spLocks noGrp="1"/>
          </p:cNvSpPr>
          <p:nvPr>
            <p:ph type="title"/>
          </p:nvPr>
        </p:nvSpPr>
        <p:spPr>
          <a:xfrm>
            <a:off x="1141413" y="609600"/>
            <a:ext cx="9905998" cy="786063"/>
          </a:xfrm>
        </p:spPr>
        <p:txBody>
          <a:bodyPr/>
          <a:lstStyle/>
          <a:p>
            <a:r>
              <a:rPr lang="en-US" altLang="zh-CN" dirty="0"/>
              <a:t>CAN</a:t>
            </a:r>
            <a:r>
              <a:rPr lang="zh-CN" altLang="en-US" dirty="0"/>
              <a:t>协议特点</a:t>
            </a:r>
          </a:p>
        </p:txBody>
      </p:sp>
      <p:sp>
        <p:nvSpPr>
          <p:cNvPr id="3" name="内容占位符 2">
            <a:extLst>
              <a:ext uri="{FF2B5EF4-FFF2-40B4-BE49-F238E27FC236}">
                <a16:creationId xmlns:a16="http://schemas.microsoft.com/office/drawing/2014/main" id="{4D4BC3AA-E3EA-4747-A084-C50AC11F3E13}"/>
              </a:ext>
            </a:extLst>
          </p:cNvPr>
          <p:cNvSpPr>
            <a:spLocks noGrp="1"/>
          </p:cNvSpPr>
          <p:nvPr>
            <p:ph idx="1"/>
          </p:nvPr>
        </p:nvSpPr>
        <p:spPr>
          <a:xfrm>
            <a:off x="1141413" y="1395663"/>
            <a:ext cx="9905998" cy="5021179"/>
          </a:xfrm>
        </p:spPr>
        <p:txBody>
          <a:bodyPr>
            <a:normAutofit fontScale="55000" lnSpcReduction="20000"/>
          </a:bodyPr>
          <a:lstStyle/>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①，多主控制。总线空闲时，所有单元都可发送消息，而两个以上的单元同时开始发送消息时，根据标识符（</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，非地址）决定优先级。两个以上的单元同时开始发送消息时，对各消息</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ID </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的每个位进行逐个仲裁比较。仲裁获胜（优先级最高）的单元可继续发送消息，仲裁失利的单元则立刻停止发送而进行接收工作。</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②，系统柔软性。连接总线的单元，没有类似“地址”的信息，因此，在总线上添加单元时，已连接的其他单元的软硬件和应用层都不需要做改变。</a:t>
            </a:r>
            <a:endPar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③，速度快，距离远。最高</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1Mbps</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（距离</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&lt;40M</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），最远可达</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10KM</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（速率</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&lt;5Kbps</a:t>
            </a: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a:t>
            </a:r>
            <a:r>
              <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p>
          <a:p>
            <a:pPr marL="0" indent="0">
              <a:lnSpc>
                <a:spcPct val="150000"/>
              </a:lnSpc>
              <a:spcBef>
                <a:spcPct val="0"/>
              </a:spcBef>
              <a:buClrTx/>
              <a:buNone/>
            </a:pPr>
            <a:r>
              <a:rPr lang="zh-CN" altLang="en-US"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④ ，具有错误检测、错误通知和错误恢复功能。所有单元都可以检测错误（错误检测功能），检测出错误的单元会立即同时通知其他所有单元（错误通知功能），正在发送消息的单元一旦检测出错误，会强制结束当前的发送。强制结束发送的单元会不断反复地重新发送此消息直到成功发送为止（错误恢复功能）。   </a:t>
            </a:r>
            <a:endParaRPr lang="en-US" altLang="zh-CN" sz="35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nSpc>
                <a:spcPct val="150000"/>
              </a:lnSpc>
              <a:spcBef>
                <a:spcPct val="0"/>
              </a:spcBef>
              <a:buClrTx/>
              <a:buNone/>
            </a:pPr>
            <a:endParaRPr lang="en-US" altLang="zh-CN" b="1" dirty="0">
              <a:solidFill>
                <a:schemeClr val="tx1"/>
              </a:solidFill>
              <a:latin typeface="宋体" panose="02010600030101010101" pitchFamily="2" charset="-122"/>
            </a:endParaRPr>
          </a:p>
          <a:p>
            <a:pPr algn="just"/>
            <a:endParaRPr lang="zh-CN" altLang="en-US" b="1" dirty="0"/>
          </a:p>
        </p:txBody>
      </p:sp>
    </p:spTree>
    <p:extLst>
      <p:ext uri="{BB962C8B-B14F-4D97-AF65-F5344CB8AC3E}">
        <p14:creationId xmlns:p14="http://schemas.microsoft.com/office/powerpoint/2010/main" val="1180130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DEE08-EBC9-46F2-9B37-22812C011CF2}"/>
              </a:ext>
            </a:extLst>
          </p:cNvPr>
          <p:cNvSpPr>
            <a:spLocks noGrp="1"/>
          </p:cNvSpPr>
          <p:nvPr>
            <p:ph type="title"/>
          </p:nvPr>
        </p:nvSpPr>
        <p:spPr>
          <a:xfrm>
            <a:off x="1141413" y="609600"/>
            <a:ext cx="9905998" cy="834189"/>
          </a:xfrm>
        </p:spPr>
        <p:txBody>
          <a:bodyPr/>
          <a:lstStyle/>
          <a:p>
            <a:r>
              <a:rPr lang="zh-CN" altLang="en-US" dirty="0"/>
              <a:t>控制段</a:t>
            </a:r>
          </a:p>
        </p:txBody>
      </p:sp>
      <p:sp>
        <p:nvSpPr>
          <p:cNvPr id="3" name="内容占位符 2">
            <a:extLst>
              <a:ext uri="{FF2B5EF4-FFF2-40B4-BE49-F238E27FC236}">
                <a16:creationId xmlns:a16="http://schemas.microsoft.com/office/drawing/2014/main" id="{59FEA80D-5756-49ED-80BA-BDCE5DCECE62}"/>
              </a:ext>
            </a:extLst>
          </p:cNvPr>
          <p:cNvSpPr>
            <a:spLocks noGrp="1"/>
          </p:cNvSpPr>
          <p:nvPr>
            <p:ph idx="1"/>
          </p:nvPr>
        </p:nvSpPr>
        <p:spPr>
          <a:xfrm>
            <a:off x="1143001" y="1443789"/>
            <a:ext cx="9905998" cy="5414211"/>
          </a:xfrm>
        </p:spPr>
        <p:txBody>
          <a:bodyPr/>
          <a:lstStyle/>
          <a:p>
            <a:r>
              <a:rPr lang="zh-CN" altLang="en-US" b="1" dirty="0"/>
              <a:t>控制段由</a:t>
            </a:r>
            <a:r>
              <a:rPr lang="en-US" altLang="zh-CN" b="1" dirty="0"/>
              <a:t>6</a:t>
            </a:r>
            <a:r>
              <a:rPr lang="zh-CN" altLang="en-US" b="1" dirty="0"/>
              <a:t>个位构成，表示数据段的字节数。扩展格式和标准格式的构成有所不同</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en-US" b="1" dirty="0"/>
          </a:p>
        </p:txBody>
      </p:sp>
      <p:pic>
        <p:nvPicPr>
          <p:cNvPr id="4" name="图片 3">
            <a:extLst>
              <a:ext uri="{FF2B5EF4-FFF2-40B4-BE49-F238E27FC236}">
                <a16:creationId xmlns:a16="http://schemas.microsoft.com/office/drawing/2014/main" id="{CFBE9954-B8A4-4E0A-A17B-B29B7666D11B}"/>
              </a:ext>
            </a:extLst>
          </p:cNvPr>
          <p:cNvPicPr>
            <a:picLocks noChangeAspect="1"/>
          </p:cNvPicPr>
          <p:nvPr/>
        </p:nvPicPr>
        <p:blipFill>
          <a:blip r:embed="rId2"/>
          <a:stretch>
            <a:fillRect/>
          </a:stretch>
        </p:blipFill>
        <p:spPr>
          <a:xfrm>
            <a:off x="1667106" y="1928012"/>
            <a:ext cx="8854611" cy="3863881"/>
          </a:xfrm>
          <a:prstGeom prst="rect">
            <a:avLst/>
          </a:prstGeom>
        </p:spPr>
      </p:pic>
    </p:spTree>
    <p:extLst>
      <p:ext uri="{BB962C8B-B14F-4D97-AF65-F5344CB8AC3E}">
        <p14:creationId xmlns:p14="http://schemas.microsoft.com/office/powerpoint/2010/main" val="65470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DC2CAC-70AA-429E-8BFC-F8E29C3C58B8}"/>
              </a:ext>
            </a:extLst>
          </p:cNvPr>
          <p:cNvSpPr>
            <a:spLocks noGrp="1"/>
          </p:cNvSpPr>
          <p:nvPr>
            <p:ph idx="1"/>
          </p:nvPr>
        </p:nvSpPr>
        <p:spPr>
          <a:xfrm>
            <a:off x="1141413" y="609601"/>
            <a:ext cx="9905998" cy="5181600"/>
          </a:xfrm>
        </p:spPr>
        <p:txBody>
          <a:bodyPr/>
          <a:lstStyle/>
          <a:p>
            <a:pPr marL="0" indent="0">
              <a:buNone/>
            </a:pPr>
            <a:r>
              <a:rPr lang="en-US" altLang="zh-CN" dirty="0"/>
              <a:t>【</a:t>
            </a:r>
            <a:r>
              <a:rPr lang="zh-CN" altLang="en-US" dirty="0"/>
              <a:t>注</a:t>
            </a:r>
            <a:r>
              <a:rPr lang="en-US" altLang="zh-CN" dirty="0"/>
              <a:t>】 </a:t>
            </a:r>
          </a:p>
          <a:p>
            <a:pPr marL="0" indent="0">
              <a:buNone/>
            </a:pPr>
            <a:r>
              <a:rPr lang="en-US" altLang="zh-CN" dirty="0"/>
              <a:t>		</a:t>
            </a:r>
            <a:r>
              <a:rPr lang="zh-CN" altLang="en-US" dirty="0"/>
              <a:t>*</a:t>
            </a:r>
            <a:r>
              <a:rPr lang="en-US" altLang="zh-CN" dirty="0"/>
              <a:t>1 </a:t>
            </a:r>
            <a:r>
              <a:rPr lang="zh-CN" altLang="en-US" dirty="0"/>
              <a:t>保留位（</a:t>
            </a:r>
            <a:r>
              <a:rPr lang="en-US" altLang="zh-CN" dirty="0"/>
              <a:t>r0</a:t>
            </a:r>
            <a:r>
              <a:rPr lang="zh-CN" altLang="en-US" dirty="0"/>
              <a:t>、</a:t>
            </a:r>
            <a:r>
              <a:rPr lang="en-US" altLang="zh-CN" dirty="0"/>
              <a:t>r1</a:t>
            </a:r>
            <a:r>
              <a:rPr lang="zh-CN" altLang="en-US" dirty="0"/>
              <a:t>）</a:t>
            </a:r>
          </a:p>
          <a:p>
            <a:pPr marL="0" indent="0">
              <a:buNone/>
            </a:pPr>
            <a:r>
              <a:rPr lang="en-US" altLang="zh-CN" dirty="0"/>
              <a:t>		</a:t>
            </a:r>
            <a:r>
              <a:rPr lang="zh-CN" altLang="en-US" dirty="0"/>
              <a:t>保留位必须全部以显性电平发送。但接收方可以接收显性、隐性及其任意组合的电平。</a:t>
            </a:r>
          </a:p>
          <a:p>
            <a:pPr marL="0" indent="0">
              <a:buNone/>
            </a:pPr>
            <a:r>
              <a:rPr lang="en-US" altLang="zh-CN" dirty="0"/>
              <a:t>		</a:t>
            </a:r>
            <a:r>
              <a:rPr lang="zh-CN" altLang="en-US" dirty="0"/>
              <a:t>*</a:t>
            </a:r>
            <a:r>
              <a:rPr lang="en-US" altLang="zh-CN" dirty="0"/>
              <a:t>2 </a:t>
            </a:r>
            <a:r>
              <a:rPr lang="zh-CN" altLang="en-US" dirty="0"/>
              <a:t>数据长度码（</a:t>
            </a:r>
            <a:r>
              <a:rPr lang="en-US" altLang="zh-CN" dirty="0"/>
              <a:t>DLC</a:t>
            </a:r>
            <a:r>
              <a:rPr lang="zh-CN" altLang="en-US" dirty="0"/>
              <a:t>）</a:t>
            </a:r>
          </a:p>
          <a:p>
            <a:pPr marL="0" indent="0">
              <a:buNone/>
            </a:pPr>
            <a:r>
              <a:rPr lang="en-US" altLang="zh-CN" dirty="0"/>
              <a:t>	</a:t>
            </a:r>
            <a:r>
              <a:rPr lang="zh-CN" altLang="en-US" dirty="0"/>
              <a:t>数据长度码与数据的字节数的对应关系如表 </a:t>
            </a:r>
            <a:r>
              <a:rPr lang="en-US" altLang="zh-CN" dirty="0"/>
              <a:t>8 </a:t>
            </a:r>
            <a:r>
              <a:rPr lang="zh-CN" altLang="en-US" dirty="0"/>
              <a:t>所示。</a:t>
            </a:r>
          </a:p>
          <a:p>
            <a:pPr marL="0" indent="0">
              <a:buNone/>
            </a:pPr>
            <a:r>
              <a:rPr lang="en-US" altLang="zh-CN" dirty="0"/>
              <a:t>	</a:t>
            </a:r>
            <a:r>
              <a:rPr lang="zh-CN" altLang="en-US" dirty="0"/>
              <a:t>数据的字节数必须为 </a:t>
            </a:r>
            <a:r>
              <a:rPr lang="en-US" altLang="zh-CN" dirty="0"/>
              <a:t>0</a:t>
            </a:r>
            <a:r>
              <a:rPr lang="zh-CN" altLang="en-US" dirty="0"/>
              <a:t>～</a:t>
            </a:r>
            <a:r>
              <a:rPr lang="en-US" altLang="zh-CN" dirty="0"/>
              <a:t>8 </a:t>
            </a:r>
            <a:r>
              <a:rPr lang="zh-CN" altLang="en-US" dirty="0"/>
              <a:t>字节。但接收方对</a:t>
            </a:r>
            <a:r>
              <a:rPr lang="en-US" altLang="zh-CN" dirty="0"/>
              <a:t>DLC = 9</a:t>
            </a:r>
            <a:r>
              <a:rPr lang="zh-CN" altLang="en-US" dirty="0"/>
              <a:t>～</a:t>
            </a:r>
            <a:r>
              <a:rPr lang="en-US" altLang="zh-CN" dirty="0"/>
              <a:t>15 </a:t>
            </a:r>
            <a:r>
              <a:rPr lang="zh-CN" altLang="en-US" dirty="0"/>
              <a:t>的情况并不视为错误。</a:t>
            </a:r>
          </a:p>
        </p:txBody>
      </p:sp>
    </p:spTree>
    <p:extLst>
      <p:ext uri="{BB962C8B-B14F-4D97-AF65-F5344CB8AC3E}">
        <p14:creationId xmlns:p14="http://schemas.microsoft.com/office/powerpoint/2010/main" val="133424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6BFC406-8B03-43E6-BCD4-06B76CC5E942}"/>
              </a:ext>
            </a:extLst>
          </p:cNvPr>
          <p:cNvPicPr>
            <a:picLocks noGrp="1" noChangeAspect="1"/>
          </p:cNvPicPr>
          <p:nvPr>
            <p:ph idx="1"/>
          </p:nvPr>
        </p:nvPicPr>
        <p:blipFill>
          <a:blip r:embed="rId2"/>
          <a:stretch>
            <a:fillRect/>
          </a:stretch>
        </p:blipFill>
        <p:spPr>
          <a:xfrm>
            <a:off x="107024" y="433137"/>
            <a:ext cx="12037146" cy="6160168"/>
          </a:xfrm>
          <a:prstGeom prst="rect">
            <a:avLst/>
          </a:prstGeom>
        </p:spPr>
      </p:pic>
    </p:spTree>
    <p:extLst>
      <p:ext uri="{BB962C8B-B14F-4D97-AF65-F5344CB8AC3E}">
        <p14:creationId xmlns:p14="http://schemas.microsoft.com/office/powerpoint/2010/main" val="295295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1B2EE-E01F-4954-A09F-A42F9989A4AA}"/>
              </a:ext>
            </a:extLst>
          </p:cNvPr>
          <p:cNvSpPr>
            <a:spLocks noGrp="1"/>
          </p:cNvSpPr>
          <p:nvPr>
            <p:ph type="title"/>
          </p:nvPr>
        </p:nvSpPr>
        <p:spPr>
          <a:xfrm>
            <a:off x="1141413" y="609600"/>
            <a:ext cx="9905998" cy="818147"/>
          </a:xfrm>
        </p:spPr>
        <p:txBody>
          <a:bodyPr/>
          <a:lstStyle/>
          <a:p>
            <a:r>
              <a:rPr lang="zh-CN" altLang="en-US" dirty="0"/>
              <a:t>数据段</a:t>
            </a:r>
          </a:p>
        </p:txBody>
      </p:sp>
      <p:sp>
        <p:nvSpPr>
          <p:cNvPr id="3" name="内容占位符 2">
            <a:extLst>
              <a:ext uri="{FF2B5EF4-FFF2-40B4-BE49-F238E27FC236}">
                <a16:creationId xmlns:a16="http://schemas.microsoft.com/office/drawing/2014/main" id="{1B5D59CA-AE7A-430A-A1E9-91576515A85F}"/>
              </a:ext>
            </a:extLst>
          </p:cNvPr>
          <p:cNvSpPr>
            <a:spLocks noGrp="1"/>
          </p:cNvSpPr>
          <p:nvPr>
            <p:ph idx="1"/>
          </p:nvPr>
        </p:nvSpPr>
        <p:spPr>
          <a:xfrm>
            <a:off x="1141413" y="1427747"/>
            <a:ext cx="9905998" cy="5261811"/>
          </a:xfrm>
        </p:spPr>
        <p:txBody>
          <a:bodyPr/>
          <a:lstStyle/>
          <a:p>
            <a:r>
              <a:rPr lang="zh-CN" altLang="en-US" b="1" dirty="0"/>
              <a:t>数据段可包含</a:t>
            </a:r>
            <a:r>
              <a:rPr lang="en-US" altLang="zh-CN" b="1" dirty="0"/>
              <a:t>0~8</a:t>
            </a:r>
            <a:r>
              <a:rPr lang="zh-CN" altLang="en-US" b="1" dirty="0"/>
              <a:t>个字节的数据。从大端输出（</a:t>
            </a:r>
            <a:r>
              <a:rPr lang="en-US" altLang="zh-CN" b="1" dirty="0"/>
              <a:t>MSB</a:t>
            </a:r>
            <a:r>
              <a:rPr lang="zh-CN" altLang="en-US" b="1" dirty="0"/>
              <a:t>）</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en-US" b="1" dirty="0"/>
          </a:p>
        </p:txBody>
      </p:sp>
      <p:pic>
        <p:nvPicPr>
          <p:cNvPr id="4" name="图片 3">
            <a:extLst>
              <a:ext uri="{FF2B5EF4-FFF2-40B4-BE49-F238E27FC236}">
                <a16:creationId xmlns:a16="http://schemas.microsoft.com/office/drawing/2014/main" id="{E35BFC6C-6DB4-4D42-8A9F-4A5A7A1C0939}"/>
              </a:ext>
            </a:extLst>
          </p:cNvPr>
          <p:cNvPicPr>
            <a:picLocks noChangeAspect="1"/>
          </p:cNvPicPr>
          <p:nvPr/>
        </p:nvPicPr>
        <p:blipFill>
          <a:blip r:embed="rId2"/>
          <a:stretch>
            <a:fillRect/>
          </a:stretch>
        </p:blipFill>
        <p:spPr>
          <a:xfrm>
            <a:off x="784226" y="2245894"/>
            <a:ext cx="10620371" cy="4002506"/>
          </a:xfrm>
          <a:prstGeom prst="rect">
            <a:avLst/>
          </a:prstGeom>
        </p:spPr>
      </p:pic>
    </p:spTree>
    <p:extLst>
      <p:ext uri="{BB962C8B-B14F-4D97-AF65-F5344CB8AC3E}">
        <p14:creationId xmlns:p14="http://schemas.microsoft.com/office/powerpoint/2010/main" val="10112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8D2D-658E-4AD5-8AF5-DC5A2CF762A3}"/>
              </a:ext>
            </a:extLst>
          </p:cNvPr>
          <p:cNvSpPr>
            <a:spLocks noGrp="1"/>
          </p:cNvSpPr>
          <p:nvPr>
            <p:ph type="title"/>
          </p:nvPr>
        </p:nvSpPr>
        <p:spPr>
          <a:xfrm>
            <a:off x="1141413" y="609600"/>
            <a:ext cx="9905998" cy="930442"/>
          </a:xfrm>
        </p:spPr>
        <p:txBody>
          <a:bodyPr/>
          <a:lstStyle/>
          <a:p>
            <a:r>
              <a:rPr lang="en-US" altLang="zh-CN" dirty="0"/>
              <a:t>CRC</a:t>
            </a:r>
            <a:r>
              <a:rPr lang="zh-CN" altLang="en-US" dirty="0"/>
              <a:t>段</a:t>
            </a:r>
          </a:p>
        </p:txBody>
      </p:sp>
      <p:sp>
        <p:nvSpPr>
          <p:cNvPr id="3" name="内容占位符 2">
            <a:extLst>
              <a:ext uri="{FF2B5EF4-FFF2-40B4-BE49-F238E27FC236}">
                <a16:creationId xmlns:a16="http://schemas.microsoft.com/office/drawing/2014/main" id="{21464AAF-1924-4ADC-8CD3-7B6A4990EB5D}"/>
              </a:ext>
            </a:extLst>
          </p:cNvPr>
          <p:cNvSpPr>
            <a:spLocks noGrp="1"/>
          </p:cNvSpPr>
          <p:nvPr>
            <p:ph idx="1"/>
          </p:nvPr>
        </p:nvSpPr>
        <p:spPr>
          <a:xfrm>
            <a:off x="1141413" y="1540043"/>
            <a:ext cx="9905998" cy="4251158"/>
          </a:xfrm>
        </p:spPr>
        <p:txBody>
          <a:bodyPr/>
          <a:lstStyle/>
          <a:p>
            <a:pPr marL="0" indent="0">
              <a:buNone/>
            </a:pPr>
            <a:r>
              <a:rPr lang="en-US" altLang="zh-CN" dirty="0"/>
              <a:t>	CRC </a:t>
            </a:r>
            <a:r>
              <a:rPr lang="zh-CN" altLang="en-US" dirty="0"/>
              <a:t>段是检查帧传输错误的帧。由</a:t>
            </a:r>
            <a:r>
              <a:rPr lang="en-US" altLang="zh-CN" dirty="0"/>
              <a:t>15 </a:t>
            </a:r>
            <a:r>
              <a:rPr lang="zh-CN" altLang="en-US" dirty="0"/>
              <a:t>个位的</a:t>
            </a:r>
            <a:r>
              <a:rPr lang="en-US" altLang="zh-CN" dirty="0"/>
              <a:t>CRC </a:t>
            </a:r>
            <a:r>
              <a:rPr lang="zh-CN" altLang="en-US" dirty="0"/>
              <a:t>顺序*</a:t>
            </a:r>
            <a:r>
              <a:rPr lang="en-US" altLang="zh-CN" dirty="0"/>
              <a:t>1 </a:t>
            </a:r>
            <a:r>
              <a:rPr lang="zh-CN" altLang="en-US" dirty="0"/>
              <a:t>和</a:t>
            </a:r>
            <a:r>
              <a:rPr lang="en-US" altLang="zh-CN" dirty="0"/>
              <a:t>1 </a:t>
            </a:r>
            <a:r>
              <a:rPr lang="zh-CN" altLang="en-US" dirty="0"/>
              <a:t>个位的</a:t>
            </a:r>
            <a:r>
              <a:rPr lang="en-US" altLang="zh-CN" dirty="0"/>
              <a:t>CRC </a:t>
            </a:r>
            <a:r>
              <a:rPr lang="zh-CN" altLang="en-US" dirty="0"/>
              <a:t>界定符（用于分隔的位）构成。</a:t>
            </a:r>
            <a:r>
              <a:rPr lang="en-US" altLang="zh-CN" dirty="0"/>
              <a:t>CRC </a:t>
            </a:r>
            <a:r>
              <a:rPr lang="zh-CN" altLang="en-US" dirty="0"/>
              <a:t>顺序</a:t>
            </a:r>
          </a:p>
          <a:p>
            <a:pPr marL="0" indent="0">
              <a:buNone/>
            </a:pPr>
            <a:r>
              <a:rPr lang="en-US" altLang="zh-CN" dirty="0"/>
              <a:t>	CRC </a:t>
            </a:r>
            <a:r>
              <a:rPr lang="zh-CN" altLang="en-US" dirty="0"/>
              <a:t>顺序是根据多项式生成的</a:t>
            </a:r>
            <a:r>
              <a:rPr lang="en-US" altLang="zh-CN" dirty="0"/>
              <a:t>CRC </a:t>
            </a:r>
            <a:r>
              <a:rPr lang="zh-CN" altLang="en-US" dirty="0"/>
              <a:t>值，</a:t>
            </a:r>
            <a:r>
              <a:rPr lang="en-US" altLang="zh-CN" dirty="0"/>
              <a:t>CRC </a:t>
            </a:r>
            <a:r>
              <a:rPr lang="zh-CN" altLang="en-US" dirty="0"/>
              <a:t>的计算范围包括帧起始、仲裁段、控制段、数据段。</a:t>
            </a:r>
          </a:p>
          <a:p>
            <a:pPr marL="0" indent="0">
              <a:buNone/>
            </a:pPr>
            <a:r>
              <a:rPr lang="en-US" altLang="zh-CN" dirty="0"/>
              <a:t>	</a:t>
            </a:r>
            <a:r>
              <a:rPr lang="zh-CN" altLang="en-US" dirty="0"/>
              <a:t>接收方以同样的算法计算 </a:t>
            </a:r>
            <a:r>
              <a:rPr lang="en-US" altLang="zh-CN" dirty="0"/>
              <a:t>CRC </a:t>
            </a:r>
            <a:r>
              <a:rPr lang="zh-CN" altLang="en-US" dirty="0"/>
              <a:t>值并进行比较，不一致时会通报错误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7431201E-330F-49F6-B92C-C97C6906CCFC}"/>
              </a:ext>
            </a:extLst>
          </p:cNvPr>
          <p:cNvPicPr>
            <a:picLocks noChangeAspect="1"/>
          </p:cNvPicPr>
          <p:nvPr/>
        </p:nvPicPr>
        <p:blipFill>
          <a:blip r:embed="rId2"/>
          <a:stretch>
            <a:fillRect/>
          </a:stretch>
        </p:blipFill>
        <p:spPr>
          <a:xfrm>
            <a:off x="379142" y="3609473"/>
            <a:ext cx="11433715" cy="3056021"/>
          </a:xfrm>
          <a:prstGeom prst="rect">
            <a:avLst/>
          </a:prstGeom>
        </p:spPr>
      </p:pic>
    </p:spTree>
    <p:extLst>
      <p:ext uri="{BB962C8B-B14F-4D97-AF65-F5344CB8AC3E}">
        <p14:creationId xmlns:p14="http://schemas.microsoft.com/office/powerpoint/2010/main" val="110115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7FC5-4C48-4BA3-8E5E-659D0575DD65}"/>
              </a:ext>
            </a:extLst>
          </p:cNvPr>
          <p:cNvSpPr>
            <a:spLocks noGrp="1"/>
          </p:cNvSpPr>
          <p:nvPr>
            <p:ph type="title"/>
          </p:nvPr>
        </p:nvSpPr>
        <p:spPr>
          <a:xfrm>
            <a:off x="1141413" y="609600"/>
            <a:ext cx="9905998" cy="866274"/>
          </a:xfrm>
        </p:spPr>
        <p:txBody>
          <a:bodyPr/>
          <a:lstStyle/>
          <a:p>
            <a:r>
              <a:rPr lang="en-US" altLang="zh-CN" dirty="0"/>
              <a:t>ACK</a:t>
            </a:r>
            <a:r>
              <a:rPr lang="zh-CN" altLang="en-US" dirty="0"/>
              <a:t>段</a:t>
            </a:r>
          </a:p>
        </p:txBody>
      </p:sp>
      <p:sp>
        <p:nvSpPr>
          <p:cNvPr id="3" name="内容占位符 2">
            <a:extLst>
              <a:ext uri="{FF2B5EF4-FFF2-40B4-BE49-F238E27FC236}">
                <a16:creationId xmlns:a16="http://schemas.microsoft.com/office/drawing/2014/main" id="{0400873B-386B-4B72-8EF9-EB8CCD1CDE80}"/>
              </a:ext>
            </a:extLst>
          </p:cNvPr>
          <p:cNvSpPr>
            <a:spLocks noGrp="1"/>
          </p:cNvSpPr>
          <p:nvPr>
            <p:ph idx="1"/>
          </p:nvPr>
        </p:nvSpPr>
        <p:spPr>
          <a:xfrm>
            <a:off x="1141413" y="1475874"/>
            <a:ext cx="9905998" cy="5197641"/>
          </a:xfrm>
        </p:spPr>
        <p:txBody>
          <a:bodyPr/>
          <a:lstStyle/>
          <a:p>
            <a:pPr marL="0" indent="0">
              <a:buNone/>
            </a:pPr>
            <a:r>
              <a:rPr lang="en-US" altLang="zh-CN" dirty="0"/>
              <a:t>	ACK </a:t>
            </a:r>
            <a:r>
              <a:rPr lang="zh-CN" altLang="en-US" dirty="0"/>
              <a:t>段用来确认是否正常接收。由</a:t>
            </a:r>
            <a:r>
              <a:rPr lang="en-US" altLang="zh-CN" dirty="0"/>
              <a:t>ACK </a:t>
            </a:r>
            <a:r>
              <a:rPr lang="zh-CN" altLang="en-US" dirty="0"/>
              <a:t>槽</a:t>
            </a:r>
            <a:r>
              <a:rPr lang="en-US" altLang="zh-CN" dirty="0"/>
              <a:t>(ACK Slot)</a:t>
            </a:r>
            <a:r>
              <a:rPr lang="zh-CN" altLang="en-US" dirty="0"/>
              <a:t>和</a:t>
            </a:r>
            <a:r>
              <a:rPr lang="en-US" altLang="zh-CN" dirty="0"/>
              <a:t>ACK </a:t>
            </a:r>
            <a:r>
              <a:rPr lang="zh-CN" altLang="en-US" dirty="0"/>
              <a:t>界定符</a:t>
            </a:r>
            <a:r>
              <a:rPr lang="en-US" altLang="zh-CN" dirty="0"/>
              <a:t>2 </a:t>
            </a:r>
            <a:r>
              <a:rPr lang="zh-CN" altLang="en-US" dirty="0"/>
              <a:t>个位构成。</a:t>
            </a:r>
            <a:endParaRPr lang="en-US" altLang="zh-CN" dirty="0"/>
          </a:p>
          <a:p>
            <a:pPr marL="0" indent="0">
              <a:buNone/>
            </a:pPr>
            <a:r>
              <a:rPr lang="en-US" altLang="zh-CN" dirty="0"/>
              <a:t>【</a:t>
            </a:r>
            <a:r>
              <a:rPr lang="zh-CN" altLang="en-US" dirty="0"/>
              <a:t>注</a:t>
            </a:r>
            <a:r>
              <a:rPr lang="en-US" altLang="zh-CN" dirty="0"/>
              <a:t>】 </a:t>
            </a:r>
            <a:r>
              <a:rPr lang="zh-CN" altLang="en-US" dirty="0"/>
              <a:t>*</a:t>
            </a:r>
            <a:r>
              <a:rPr lang="en-US" altLang="zh-CN" dirty="0"/>
              <a:t>1 </a:t>
            </a:r>
            <a:r>
              <a:rPr lang="zh-CN" altLang="en-US" dirty="0"/>
              <a:t>发送单元的</a:t>
            </a:r>
            <a:r>
              <a:rPr lang="en-US" altLang="zh-CN" dirty="0"/>
              <a:t>ACK </a:t>
            </a:r>
            <a:r>
              <a:rPr lang="zh-CN" altLang="en-US" dirty="0"/>
              <a:t>段</a:t>
            </a:r>
          </a:p>
          <a:p>
            <a:pPr marL="0" indent="0">
              <a:buNone/>
            </a:pPr>
            <a:r>
              <a:rPr lang="en-US" altLang="zh-CN" dirty="0"/>
              <a:t>	</a:t>
            </a:r>
            <a:r>
              <a:rPr lang="zh-CN" altLang="en-US" dirty="0"/>
              <a:t>发送单元在 </a:t>
            </a:r>
            <a:r>
              <a:rPr lang="en-US" altLang="zh-CN" dirty="0"/>
              <a:t>ACK </a:t>
            </a:r>
            <a:r>
              <a:rPr lang="zh-CN" altLang="en-US" dirty="0"/>
              <a:t>段发送</a:t>
            </a:r>
            <a:r>
              <a:rPr lang="en-US" altLang="zh-CN" dirty="0"/>
              <a:t>2 </a:t>
            </a:r>
            <a:r>
              <a:rPr lang="zh-CN" altLang="en-US" dirty="0"/>
              <a:t>个位的隐性位。</a:t>
            </a:r>
          </a:p>
          <a:p>
            <a:pPr marL="0" indent="0">
              <a:buNone/>
            </a:pPr>
            <a:r>
              <a:rPr lang="en-US" altLang="zh-CN" dirty="0"/>
              <a:t>	</a:t>
            </a:r>
            <a:r>
              <a:rPr lang="zh-CN" altLang="en-US" dirty="0"/>
              <a:t>*</a:t>
            </a:r>
            <a:r>
              <a:rPr lang="en-US" altLang="zh-CN" dirty="0"/>
              <a:t>2 </a:t>
            </a:r>
            <a:r>
              <a:rPr lang="zh-CN" altLang="en-US" dirty="0"/>
              <a:t>接收单元的</a:t>
            </a:r>
            <a:r>
              <a:rPr lang="en-US" altLang="zh-CN" dirty="0"/>
              <a:t>ACK </a:t>
            </a:r>
            <a:r>
              <a:rPr lang="zh-CN" altLang="en-US" dirty="0"/>
              <a:t>段</a:t>
            </a:r>
          </a:p>
          <a:p>
            <a:pPr marL="0" indent="0">
              <a:buNone/>
            </a:pPr>
            <a:r>
              <a:rPr lang="en-US" altLang="zh-CN" dirty="0"/>
              <a:t>	</a:t>
            </a:r>
            <a:r>
              <a:rPr lang="zh-CN" altLang="en-US" dirty="0"/>
              <a:t>接收到正确消息的单元在</a:t>
            </a:r>
            <a:r>
              <a:rPr lang="en-US" altLang="zh-CN" dirty="0"/>
              <a:t>ACK </a:t>
            </a:r>
            <a:r>
              <a:rPr lang="zh-CN" altLang="en-US" dirty="0"/>
              <a:t>槽</a:t>
            </a:r>
            <a:r>
              <a:rPr lang="en-US" altLang="zh-CN" dirty="0"/>
              <a:t>(ACK Slot)</a:t>
            </a:r>
            <a:r>
              <a:rPr lang="zh-CN" altLang="en-US" dirty="0"/>
              <a:t>发送显性位，通知发送单元正常接收结束。这称作“发送</a:t>
            </a:r>
            <a:r>
              <a:rPr lang="en-US" altLang="zh-CN" dirty="0"/>
              <a:t>ACK”</a:t>
            </a:r>
            <a:r>
              <a:rPr lang="zh-CN" altLang="en-US" dirty="0"/>
              <a:t>或者“返回</a:t>
            </a:r>
            <a:r>
              <a:rPr lang="en-US" altLang="zh-CN" dirty="0"/>
              <a:t>ACK”</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27700A0C-BBAE-475D-97AD-655558C82B01}"/>
              </a:ext>
            </a:extLst>
          </p:cNvPr>
          <p:cNvPicPr>
            <a:picLocks noChangeAspect="1"/>
          </p:cNvPicPr>
          <p:nvPr/>
        </p:nvPicPr>
        <p:blipFill>
          <a:blip r:embed="rId2"/>
          <a:stretch>
            <a:fillRect/>
          </a:stretch>
        </p:blipFill>
        <p:spPr>
          <a:xfrm>
            <a:off x="1748883" y="4049925"/>
            <a:ext cx="8694233" cy="2808075"/>
          </a:xfrm>
          <a:prstGeom prst="rect">
            <a:avLst/>
          </a:prstGeom>
        </p:spPr>
      </p:pic>
    </p:spTree>
    <p:extLst>
      <p:ext uri="{BB962C8B-B14F-4D97-AF65-F5344CB8AC3E}">
        <p14:creationId xmlns:p14="http://schemas.microsoft.com/office/powerpoint/2010/main" val="738919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105C7-538D-4484-8FB0-A118FE04F87D}"/>
              </a:ext>
            </a:extLst>
          </p:cNvPr>
          <p:cNvSpPr>
            <a:spLocks noGrp="1"/>
          </p:cNvSpPr>
          <p:nvPr>
            <p:ph type="title"/>
          </p:nvPr>
        </p:nvSpPr>
        <p:spPr>
          <a:xfrm>
            <a:off x="1141413" y="609600"/>
            <a:ext cx="9905998" cy="802105"/>
          </a:xfrm>
        </p:spPr>
        <p:txBody>
          <a:bodyPr/>
          <a:lstStyle/>
          <a:p>
            <a:r>
              <a:rPr lang="zh-CN" altLang="en-US" dirty="0"/>
              <a:t>发送</a:t>
            </a:r>
            <a:r>
              <a:rPr lang="en-US" altLang="zh-CN" dirty="0"/>
              <a:t>ACK</a:t>
            </a:r>
            <a:endParaRPr lang="zh-CN" altLang="en-US" dirty="0"/>
          </a:p>
        </p:txBody>
      </p:sp>
      <p:sp>
        <p:nvSpPr>
          <p:cNvPr id="3" name="内容占位符 2">
            <a:extLst>
              <a:ext uri="{FF2B5EF4-FFF2-40B4-BE49-F238E27FC236}">
                <a16:creationId xmlns:a16="http://schemas.microsoft.com/office/drawing/2014/main" id="{B2E309F8-7740-4E96-A8CE-EFEF16044EB8}"/>
              </a:ext>
            </a:extLst>
          </p:cNvPr>
          <p:cNvSpPr>
            <a:spLocks noGrp="1"/>
          </p:cNvSpPr>
          <p:nvPr>
            <p:ph idx="1"/>
          </p:nvPr>
        </p:nvSpPr>
        <p:spPr>
          <a:xfrm>
            <a:off x="1141413" y="1411705"/>
            <a:ext cx="9905998" cy="5446295"/>
          </a:xfrm>
        </p:spPr>
        <p:txBody>
          <a:bodyPr>
            <a:normAutofit/>
          </a:bodyPr>
          <a:lstStyle/>
          <a:p>
            <a:pPr marL="0" indent="0">
              <a:buNone/>
            </a:pPr>
            <a:r>
              <a:rPr lang="en-US" altLang="zh-CN" sz="2800" b="1" dirty="0"/>
              <a:t>	</a:t>
            </a:r>
            <a:r>
              <a:rPr lang="zh-CN" altLang="en-US" sz="2800" b="1" dirty="0"/>
              <a:t>发送</a:t>
            </a:r>
            <a:r>
              <a:rPr lang="en-US" altLang="zh-CN" sz="2800" b="1" dirty="0"/>
              <a:t>ACK </a:t>
            </a:r>
            <a:r>
              <a:rPr lang="zh-CN" altLang="en-US" sz="2800" b="1" dirty="0"/>
              <a:t>的是在既不处于总线关闭态也不处于休眠态的所有接收单元中，接收到正常消息的单元（发送单元不发送</a:t>
            </a:r>
            <a:r>
              <a:rPr lang="en-US" altLang="zh-CN" sz="2800" b="1" dirty="0"/>
              <a:t>ACK</a:t>
            </a:r>
            <a:r>
              <a:rPr lang="zh-CN" altLang="en-US" sz="2800" b="1" dirty="0"/>
              <a:t>）。所谓正常消息是指不含填充错误、格式错误、</a:t>
            </a:r>
            <a:r>
              <a:rPr lang="en-US" altLang="zh-CN" sz="2800" b="1" dirty="0"/>
              <a:t>CRC </a:t>
            </a:r>
            <a:r>
              <a:rPr lang="zh-CN" altLang="en-US" sz="2800" b="1" dirty="0"/>
              <a:t>错误的消息。</a:t>
            </a:r>
          </a:p>
        </p:txBody>
      </p:sp>
    </p:spTree>
    <p:extLst>
      <p:ext uri="{BB962C8B-B14F-4D97-AF65-F5344CB8AC3E}">
        <p14:creationId xmlns:p14="http://schemas.microsoft.com/office/powerpoint/2010/main" val="117138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E7821-75D8-4F32-B001-D4F031811DDA}"/>
              </a:ext>
            </a:extLst>
          </p:cNvPr>
          <p:cNvSpPr>
            <a:spLocks noGrp="1"/>
          </p:cNvSpPr>
          <p:nvPr>
            <p:ph type="title"/>
          </p:nvPr>
        </p:nvSpPr>
        <p:spPr>
          <a:xfrm>
            <a:off x="1141413" y="609600"/>
            <a:ext cx="9905998" cy="994611"/>
          </a:xfrm>
        </p:spPr>
        <p:txBody>
          <a:bodyPr/>
          <a:lstStyle/>
          <a:p>
            <a:r>
              <a:rPr lang="zh-CN" altLang="en-US" dirty="0"/>
              <a:t>帧结束</a:t>
            </a:r>
          </a:p>
        </p:txBody>
      </p:sp>
      <p:sp>
        <p:nvSpPr>
          <p:cNvPr id="3" name="内容占位符 2">
            <a:extLst>
              <a:ext uri="{FF2B5EF4-FFF2-40B4-BE49-F238E27FC236}">
                <a16:creationId xmlns:a16="http://schemas.microsoft.com/office/drawing/2014/main" id="{5E0EA570-D1B6-4429-B99C-F3F5D806D888}"/>
              </a:ext>
            </a:extLst>
          </p:cNvPr>
          <p:cNvSpPr>
            <a:spLocks noGrp="1"/>
          </p:cNvSpPr>
          <p:nvPr>
            <p:ph idx="1"/>
          </p:nvPr>
        </p:nvSpPr>
        <p:spPr>
          <a:xfrm>
            <a:off x="1141413" y="1604211"/>
            <a:ext cx="9905998" cy="5117431"/>
          </a:xfrm>
        </p:spPr>
        <p:txBody>
          <a:bodyPr>
            <a:normAutofit/>
          </a:bodyPr>
          <a:lstStyle/>
          <a:p>
            <a:pPr marL="0" indent="0">
              <a:buNone/>
            </a:pPr>
            <a:r>
              <a:rPr lang="en-US" altLang="zh-CN" sz="2800" b="1" dirty="0"/>
              <a:t>	</a:t>
            </a:r>
            <a:r>
              <a:rPr lang="zh-CN" altLang="en-US" sz="2800" b="1" dirty="0"/>
              <a:t>帧结束是表示该该帧的结束的段。由 </a:t>
            </a:r>
            <a:r>
              <a:rPr lang="en-US" altLang="zh-CN" sz="2800" b="1" dirty="0"/>
              <a:t>7 </a:t>
            </a:r>
            <a:r>
              <a:rPr lang="zh-CN" altLang="en-US" sz="2800" b="1" dirty="0"/>
              <a:t>个位的隐性位构成。</a:t>
            </a: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a:p>
            <a:pPr marL="0" indent="0">
              <a:buNone/>
            </a:pPr>
            <a:endParaRPr lang="en-US" altLang="zh-CN" sz="2800" b="1" dirty="0"/>
          </a:p>
        </p:txBody>
      </p:sp>
      <p:pic>
        <p:nvPicPr>
          <p:cNvPr id="4" name="图片 3">
            <a:extLst>
              <a:ext uri="{FF2B5EF4-FFF2-40B4-BE49-F238E27FC236}">
                <a16:creationId xmlns:a16="http://schemas.microsoft.com/office/drawing/2014/main" id="{A6EC860D-CC98-48DE-8D52-493602C19891}"/>
              </a:ext>
            </a:extLst>
          </p:cNvPr>
          <p:cNvPicPr>
            <a:picLocks noChangeAspect="1"/>
          </p:cNvPicPr>
          <p:nvPr/>
        </p:nvPicPr>
        <p:blipFill>
          <a:blip r:embed="rId2"/>
          <a:stretch>
            <a:fillRect/>
          </a:stretch>
        </p:blipFill>
        <p:spPr>
          <a:xfrm>
            <a:off x="1141413" y="2846783"/>
            <a:ext cx="10732857" cy="2800038"/>
          </a:xfrm>
          <a:prstGeom prst="rect">
            <a:avLst/>
          </a:prstGeom>
        </p:spPr>
      </p:pic>
    </p:spTree>
    <p:extLst>
      <p:ext uri="{BB962C8B-B14F-4D97-AF65-F5344CB8AC3E}">
        <p14:creationId xmlns:p14="http://schemas.microsoft.com/office/powerpoint/2010/main" val="3015152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EBEA0-B17A-4E43-B817-DDA61D08314C}"/>
              </a:ext>
            </a:extLst>
          </p:cNvPr>
          <p:cNvSpPr>
            <a:spLocks noGrp="1"/>
          </p:cNvSpPr>
          <p:nvPr>
            <p:ph type="title"/>
          </p:nvPr>
        </p:nvSpPr>
        <p:spPr>
          <a:xfrm>
            <a:off x="1141413" y="609600"/>
            <a:ext cx="9905998" cy="962526"/>
          </a:xfrm>
        </p:spPr>
        <p:txBody>
          <a:bodyPr/>
          <a:lstStyle/>
          <a:p>
            <a:r>
              <a:rPr lang="zh-CN" altLang="en-US" dirty="0"/>
              <a:t>遥控帧</a:t>
            </a:r>
          </a:p>
        </p:txBody>
      </p:sp>
      <p:sp>
        <p:nvSpPr>
          <p:cNvPr id="3" name="内容占位符 2">
            <a:extLst>
              <a:ext uri="{FF2B5EF4-FFF2-40B4-BE49-F238E27FC236}">
                <a16:creationId xmlns:a16="http://schemas.microsoft.com/office/drawing/2014/main" id="{75345AB5-15AA-49AF-B2DE-4336A05CDBC7}"/>
              </a:ext>
            </a:extLst>
          </p:cNvPr>
          <p:cNvSpPr>
            <a:spLocks noGrp="1"/>
          </p:cNvSpPr>
          <p:nvPr>
            <p:ph idx="1"/>
          </p:nvPr>
        </p:nvSpPr>
        <p:spPr>
          <a:xfrm>
            <a:off x="1141413" y="1572126"/>
            <a:ext cx="9905998" cy="5285873"/>
          </a:xfrm>
        </p:spPr>
        <p:txBody>
          <a:bodyPr>
            <a:normAutofit/>
          </a:bodyPr>
          <a:lstStyle/>
          <a:p>
            <a:pPr marL="0" indent="0">
              <a:buNone/>
            </a:pPr>
            <a:r>
              <a:rPr lang="en-US" altLang="zh-CN" sz="2400" b="1" dirty="0"/>
              <a:t>	</a:t>
            </a:r>
            <a:r>
              <a:rPr lang="zh-CN" altLang="en-US" sz="2400" b="1" dirty="0"/>
              <a:t>接收单元向发送单元请求发送数据所用的帧。遥控帧由 </a:t>
            </a:r>
            <a:r>
              <a:rPr lang="en-US" altLang="zh-CN" sz="2400" b="1" dirty="0"/>
              <a:t>6 </a:t>
            </a:r>
            <a:r>
              <a:rPr lang="zh-CN" altLang="en-US" sz="2400" b="1" dirty="0"/>
              <a:t>个段组成。遥控帧没有数据帧的数据段。</a:t>
            </a:r>
            <a:endParaRPr lang="en-US" altLang="zh-CN" sz="2400" b="1" dirty="0"/>
          </a:p>
          <a:p>
            <a:pPr marL="0" indent="0">
              <a:buNone/>
            </a:pPr>
            <a:r>
              <a:rPr lang="en-US" altLang="zh-CN" sz="2400" b="1" dirty="0"/>
              <a:t>	(1) </a:t>
            </a:r>
            <a:r>
              <a:rPr lang="zh-CN" altLang="en-US" sz="2400" b="1" dirty="0"/>
              <a:t>帧起始（</a:t>
            </a:r>
            <a:r>
              <a:rPr lang="en-US" altLang="zh-CN" sz="2400" b="1" dirty="0"/>
              <a:t>SOF</a:t>
            </a:r>
            <a:r>
              <a:rPr lang="zh-CN" altLang="en-US" sz="2400" b="1" dirty="0"/>
              <a:t>）：表示帧开始的段。</a:t>
            </a:r>
          </a:p>
          <a:p>
            <a:pPr marL="0" indent="0">
              <a:buNone/>
            </a:pPr>
            <a:r>
              <a:rPr lang="en-US" altLang="zh-CN" sz="2400" b="1" dirty="0"/>
              <a:t>	(2) </a:t>
            </a:r>
            <a:r>
              <a:rPr lang="zh-CN" altLang="en-US" sz="2400" b="1" dirty="0"/>
              <a:t>仲裁段：表示该帧优先级的段。可请求具有相同 </a:t>
            </a:r>
            <a:r>
              <a:rPr lang="en-US" altLang="zh-CN" sz="2400" b="1" dirty="0"/>
              <a:t>ID </a:t>
            </a:r>
            <a:r>
              <a:rPr lang="zh-CN" altLang="en-US" sz="2400" b="1" dirty="0"/>
              <a:t>的数据帧。</a:t>
            </a:r>
          </a:p>
          <a:p>
            <a:pPr marL="0" indent="0">
              <a:buNone/>
            </a:pPr>
            <a:r>
              <a:rPr lang="en-US" altLang="zh-CN" sz="2400" b="1" dirty="0"/>
              <a:t>	(3) </a:t>
            </a:r>
            <a:r>
              <a:rPr lang="zh-CN" altLang="en-US" sz="2400" b="1" dirty="0"/>
              <a:t>控制段：表示数据的字节数及保留位的段。</a:t>
            </a:r>
          </a:p>
          <a:p>
            <a:pPr marL="0" indent="0">
              <a:buNone/>
            </a:pPr>
            <a:r>
              <a:rPr lang="en-US" altLang="zh-CN" sz="2400" b="1" dirty="0"/>
              <a:t>	(4) CRC </a:t>
            </a:r>
            <a:r>
              <a:rPr lang="zh-CN" altLang="en-US" sz="2400" b="1" dirty="0"/>
              <a:t>段：检查帧的传输错误的段。</a:t>
            </a:r>
          </a:p>
          <a:p>
            <a:pPr marL="0" indent="0">
              <a:buNone/>
            </a:pPr>
            <a:r>
              <a:rPr lang="en-US" altLang="zh-CN" sz="2400" b="1" dirty="0"/>
              <a:t>	(5) ACK </a:t>
            </a:r>
            <a:r>
              <a:rPr lang="zh-CN" altLang="en-US" sz="2400" b="1" dirty="0"/>
              <a:t>段：表示确认正常接收的段。</a:t>
            </a:r>
            <a:endParaRPr lang="en-US" altLang="zh-CN" sz="2400" b="1" dirty="0"/>
          </a:p>
          <a:p>
            <a:pPr marL="0" indent="0">
              <a:buNone/>
            </a:pPr>
            <a:r>
              <a:rPr lang="en-US" altLang="zh-CN" sz="2400" b="1" dirty="0"/>
              <a:t>	(6) </a:t>
            </a:r>
            <a:r>
              <a:rPr lang="zh-CN" altLang="en-US" sz="2400" b="1" dirty="0"/>
              <a:t>帧结束：表示遥控帧结束的段。</a:t>
            </a:r>
          </a:p>
        </p:txBody>
      </p:sp>
    </p:spTree>
    <p:extLst>
      <p:ext uri="{BB962C8B-B14F-4D97-AF65-F5344CB8AC3E}">
        <p14:creationId xmlns:p14="http://schemas.microsoft.com/office/powerpoint/2010/main" val="1292208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05C53E9-FD77-45E8-A986-1D3978B6736F}"/>
              </a:ext>
            </a:extLst>
          </p:cNvPr>
          <p:cNvPicPr>
            <a:picLocks noGrp="1" noChangeAspect="1"/>
          </p:cNvPicPr>
          <p:nvPr>
            <p:ph idx="1"/>
          </p:nvPr>
        </p:nvPicPr>
        <p:blipFill>
          <a:blip r:embed="rId2"/>
          <a:stretch>
            <a:fillRect/>
          </a:stretch>
        </p:blipFill>
        <p:spPr>
          <a:xfrm>
            <a:off x="481263" y="199911"/>
            <a:ext cx="11494904" cy="6658089"/>
          </a:xfrm>
          <a:prstGeom prst="rect">
            <a:avLst/>
          </a:prstGeom>
        </p:spPr>
      </p:pic>
    </p:spTree>
    <p:extLst>
      <p:ext uri="{BB962C8B-B14F-4D97-AF65-F5344CB8AC3E}">
        <p14:creationId xmlns:p14="http://schemas.microsoft.com/office/powerpoint/2010/main" val="101529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3FF9AA-96E7-4C6D-8169-F37DFE443857}"/>
              </a:ext>
            </a:extLst>
          </p:cNvPr>
          <p:cNvSpPr>
            <a:spLocks noGrp="1"/>
          </p:cNvSpPr>
          <p:nvPr>
            <p:ph idx="1"/>
          </p:nvPr>
        </p:nvSpPr>
        <p:spPr>
          <a:xfrm>
            <a:off x="1143001" y="372979"/>
            <a:ext cx="9905998" cy="6112042"/>
          </a:xfrm>
        </p:spPr>
        <p:txBody>
          <a:bodyPr>
            <a:normAutofit fontScale="92500" lnSpcReduction="10000"/>
          </a:bodyPr>
          <a:lstStyle/>
          <a:p>
            <a:pPr algn="just">
              <a:lnSpc>
                <a:spcPct val="150000"/>
              </a:lnSpc>
              <a:spcBef>
                <a:spcPct val="0"/>
              </a:spcBef>
              <a:buClrTx/>
              <a:buNone/>
            </a:pPr>
            <a:endPar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gn="just">
              <a:lnSpc>
                <a:spcPct val="150000"/>
              </a:lnSpc>
              <a:spcBef>
                <a:spcPct val="0"/>
              </a:spcBef>
              <a:buClrTx/>
              <a:buNone/>
            </a:pP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⑤，故障封闭功能。</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可以判断出错误的类型是总线上暂时的数据错误（如外部噪声等）还是持续的数据错误（如单元内部故障、驱动器故障、断线等）。由此功能，当总线上发生持续数据错误时，可将引起此故障的单元从总线上隔离出去。</a:t>
            </a:r>
            <a:endPar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pPr algn="just">
              <a:lnSpc>
                <a:spcPct val="150000"/>
              </a:lnSpc>
              <a:spcBef>
                <a:spcPct val="0"/>
              </a:spcBef>
              <a:buClrTx/>
              <a:buNone/>
            </a:pP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⑥，连接节点多。</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总线是可同时连接多个单元的总线。可连接的单元总数理论上是没有限制的。但实际上可连接的单元数受总线上的时间延迟及电气负载的限制。降低通信速度，可连接的单元数增加；提高通信速度，则可连接的单元数减少。</a:t>
            </a:r>
          </a:p>
          <a:p>
            <a:pPr algn="just">
              <a:lnSpc>
                <a:spcPct val="150000"/>
              </a:lnSpc>
              <a:spcBef>
                <a:spcPct val="0"/>
              </a:spcBef>
              <a:buClrTx/>
              <a:buNone/>
            </a:pP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			</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正是因为</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协议的这些特点，使得</a:t>
            </a:r>
            <a:r>
              <a:rPr lang="en-US" altLang="zh-CN"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CAN</a:t>
            </a:r>
            <a:r>
              <a:rPr lang="zh-CN" altLang="en-US" sz="2400" b="1"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特别适合工业过程监控设备的互连，因此，越来越受到工业界的重视，并已公认为最有前途的现场总线之一。</a:t>
            </a:r>
          </a:p>
          <a:p>
            <a:pPr algn="just">
              <a:lnSpc>
                <a:spcPct val="150000"/>
              </a:lnSpc>
              <a:spcBef>
                <a:spcPct val="0"/>
              </a:spcBef>
              <a:buClrTx/>
              <a:buNone/>
            </a:pPr>
            <a:endParaRPr lang="en-US" altLang="zh-CN" sz="2400" b="1" dirty="0">
              <a:solidFill>
                <a:schemeClr val="tx1"/>
              </a:solidFill>
              <a:latin typeface="宋体" panose="02010600030101010101" pitchFamily="2" charset="-122"/>
            </a:endParaRPr>
          </a:p>
          <a:p>
            <a:pPr algn="just"/>
            <a:endParaRPr lang="zh-CN" altLang="en-US" sz="2400" b="1" dirty="0"/>
          </a:p>
        </p:txBody>
      </p:sp>
    </p:spTree>
    <p:extLst>
      <p:ext uri="{BB962C8B-B14F-4D97-AF65-F5344CB8AC3E}">
        <p14:creationId xmlns:p14="http://schemas.microsoft.com/office/powerpoint/2010/main" val="236232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30CE7-3CDB-46E9-8726-29ED5DA86800}"/>
              </a:ext>
            </a:extLst>
          </p:cNvPr>
          <p:cNvSpPr>
            <a:spLocks noGrp="1"/>
          </p:cNvSpPr>
          <p:nvPr>
            <p:ph type="title"/>
          </p:nvPr>
        </p:nvSpPr>
        <p:spPr>
          <a:xfrm>
            <a:off x="1141413" y="609601"/>
            <a:ext cx="9905998" cy="930442"/>
          </a:xfrm>
        </p:spPr>
        <p:txBody>
          <a:bodyPr/>
          <a:lstStyle/>
          <a:p>
            <a:r>
              <a:rPr lang="zh-CN" altLang="en-US" dirty="0"/>
              <a:t>数据帧和遥控帧</a:t>
            </a:r>
          </a:p>
        </p:txBody>
      </p:sp>
      <p:sp>
        <p:nvSpPr>
          <p:cNvPr id="3" name="内容占位符 2">
            <a:extLst>
              <a:ext uri="{FF2B5EF4-FFF2-40B4-BE49-F238E27FC236}">
                <a16:creationId xmlns:a16="http://schemas.microsoft.com/office/drawing/2014/main" id="{21248A83-4915-4D79-9BD4-F192C5565434}"/>
              </a:ext>
            </a:extLst>
          </p:cNvPr>
          <p:cNvSpPr>
            <a:spLocks noGrp="1"/>
          </p:cNvSpPr>
          <p:nvPr>
            <p:ph idx="1"/>
          </p:nvPr>
        </p:nvSpPr>
        <p:spPr>
          <a:xfrm>
            <a:off x="1141413" y="1540043"/>
            <a:ext cx="9905998" cy="5317957"/>
          </a:xfrm>
        </p:spPr>
        <p:txBody>
          <a:bodyPr/>
          <a:lstStyle/>
          <a:p>
            <a:pPr marL="0" indent="0">
              <a:buNone/>
            </a:pPr>
            <a:r>
              <a:rPr lang="zh-CN" altLang="en-US" sz="2800" dirty="0"/>
              <a:t>数据帧和遥控帧的不同</a:t>
            </a:r>
            <a:endParaRPr lang="zh-CN" altLang="en-US" dirty="0"/>
          </a:p>
          <a:p>
            <a:pPr marL="0" indent="0">
              <a:buNone/>
            </a:pPr>
            <a:r>
              <a:rPr lang="en-US" altLang="zh-CN" dirty="0"/>
              <a:t>	</a:t>
            </a:r>
            <a:r>
              <a:rPr lang="zh-CN" altLang="en-US" dirty="0"/>
              <a:t>遥控帧的</a:t>
            </a:r>
            <a:r>
              <a:rPr lang="en-US" altLang="zh-CN" dirty="0"/>
              <a:t>RTR </a:t>
            </a:r>
            <a:r>
              <a:rPr lang="zh-CN" altLang="en-US" dirty="0"/>
              <a:t>位为隐性位，没有数据段。</a:t>
            </a:r>
          </a:p>
          <a:p>
            <a:pPr marL="0" indent="0">
              <a:buNone/>
            </a:pPr>
            <a:r>
              <a:rPr lang="en-US" altLang="zh-CN" dirty="0"/>
              <a:t>	</a:t>
            </a:r>
            <a:r>
              <a:rPr lang="zh-CN" altLang="en-US" i="1" dirty="0"/>
              <a:t>没有数据段的数据帧和遥控帧可通过</a:t>
            </a:r>
            <a:r>
              <a:rPr lang="en-US" altLang="zh-CN" i="1" dirty="0"/>
              <a:t>RTR </a:t>
            </a:r>
            <a:r>
              <a:rPr lang="zh-CN" altLang="en-US" i="1" dirty="0"/>
              <a:t>位区别开来。</a:t>
            </a:r>
            <a:endParaRPr lang="en-US" altLang="zh-CN" i="1" dirty="0"/>
          </a:p>
          <a:p>
            <a:pPr marL="0" indent="0">
              <a:buNone/>
            </a:pPr>
            <a:endParaRPr lang="zh-CN" altLang="en-US" dirty="0"/>
          </a:p>
          <a:p>
            <a:pPr marL="0" indent="0">
              <a:buNone/>
            </a:pPr>
            <a:r>
              <a:rPr lang="zh-CN" altLang="en-US" sz="2800" dirty="0"/>
              <a:t>遥控帧没有数据段，数据长度码该如何表示？</a:t>
            </a:r>
          </a:p>
          <a:p>
            <a:pPr marL="0" indent="0">
              <a:buNone/>
            </a:pPr>
            <a:r>
              <a:rPr lang="en-US" altLang="zh-CN" dirty="0"/>
              <a:t>	</a:t>
            </a:r>
            <a:r>
              <a:rPr lang="zh-CN" altLang="en-US" dirty="0"/>
              <a:t>遥控帧的数据长度码以所请求数据帧的数据长度码表示。</a:t>
            </a:r>
            <a:endParaRPr lang="en-US" altLang="zh-CN" dirty="0"/>
          </a:p>
          <a:p>
            <a:pPr marL="0" indent="0">
              <a:buNone/>
            </a:pPr>
            <a:endParaRPr lang="zh-CN" altLang="en-US" dirty="0"/>
          </a:p>
          <a:p>
            <a:pPr marL="0" indent="0">
              <a:buNone/>
            </a:pPr>
            <a:r>
              <a:rPr lang="zh-CN" altLang="en-US" sz="2800" dirty="0"/>
              <a:t>没有数据段的数据帧有何用途？</a:t>
            </a:r>
          </a:p>
          <a:p>
            <a:pPr marL="0" indent="0">
              <a:buNone/>
            </a:pPr>
            <a:r>
              <a:rPr lang="en-US" altLang="zh-CN" dirty="0"/>
              <a:t>	</a:t>
            </a:r>
            <a:r>
              <a:rPr lang="zh-CN" altLang="en-US" dirty="0"/>
              <a:t>例如，可用于各单元的定期连接确认</a:t>
            </a:r>
            <a:r>
              <a:rPr lang="en-US" altLang="zh-CN" dirty="0"/>
              <a:t>/</a:t>
            </a:r>
            <a:r>
              <a:rPr lang="zh-CN" altLang="en-US" dirty="0"/>
              <a:t>应答、或仲裁段本身带有实质性信息的情况下。</a:t>
            </a:r>
          </a:p>
        </p:txBody>
      </p:sp>
    </p:spTree>
    <p:extLst>
      <p:ext uri="{BB962C8B-B14F-4D97-AF65-F5344CB8AC3E}">
        <p14:creationId xmlns:p14="http://schemas.microsoft.com/office/powerpoint/2010/main" val="3239248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592F6-0218-4CC2-9FA7-1D68B5DE4D8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E7EADC4-71D1-40A6-90FC-DAAB6180C73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2161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8B6E51-4C46-4D42-A796-3468CE1B1C7B}"/>
              </a:ext>
            </a:extLst>
          </p:cNvPr>
          <p:cNvSpPr>
            <a:spLocks noGrp="1"/>
          </p:cNvSpPr>
          <p:nvPr>
            <p:ph idx="1"/>
          </p:nvPr>
        </p:nvSpPr>
        <p:spPr>
          <a:xfrm>
            <a:off x="1141413" y="417095"/>
            <a:ext cx="9905998" cy="6112042"/>
          </a:xfrm>
        </p:spPr>
        <p:txBody>
          <a:bodyPr/>
          <a:lstStyle/>
          <a:p>
            <a:pPr algn="just"/>
            <a:r>
              <a:rPr lang="zh-CN" altLang="en-US" b="1" dirty="0"/>
              <a:t>我们使用</a:t>
            </a:r>
            <a:r>
              <a:rPr lang="en-US" altLang="zh-CN" b="1" dirty="0"/>
              <a:t>ISO11898</a:t>
            </a:r>
            <a:r>
              <a:rPr lang="zh-CN" altLang="en-US" b="1" dirty="0"/>
              <a:t>标准，物理层特征：（见</a:t>
            </a:r>
            <a:r>
              <a:rPr lang="en-US" altLang="zh-CN" b="1" dirty="0"/>
              <a:t>PDF</a:t>
            </a:r>
            <a:r>
              <a:rPr lang="zh-CN" altLang="en-US" b="1" dirty="0"/>
              <a:t>）</a:t>
            </a:r>
            <a:endParaRPr lang="en-US" altLang="zh-CN" b="1" dirty="0"/>
          </a:p>
          <a:p>
            <a:pPr algn="just">
              <a:lnSpc>
                <a:spcPct val="130000"/>
              </a:lnSpc>
              <a:spcBef>
                <a:spcPct val="0"/>
              </a:spcBef>
              <a:buClrTx/>
              <a:buNone/>
            </a:pPr>
            <a:r>
              <a:rPr lang="en-US" altLang="zh-CN" b="1" dirty="0"/>
              <a:t>			CAN </a:t>
            </a:r>
            <a:r>
              <a:rPr lang="zh-CN" altLang="zh-CN" b="1" dirty="0"/>
              <a:t>控制器根据</a:t>
            </a:r>
            <a:r>
              <a:rPr lang="en-US" altLang="zh-CN" b="1" dirty="0"/>
              <a:t>CAN_L</a:t>
            </a:r>
            <a:r>
              <a:rPr lang="zh-CN" altLang="en-US" b="1" dirty="0"/>
              <a:t>和</a:t>
            </a:r>
            <a:r>
              <a:rPr lang="en-US" altLang="zh-CN" b="1" dirty="0"/>
              <a:t>CAN_H</a:t>
            </a:r>
            <a:r>
              <a:rPr lang="zh-CN" altLang="zh-CN" b="1" dirty="0"/>
              <a:t>上的电位差来判断总线电平。总线电平分为显性电平和隐性电平，二者必居其一。发送方通过使总线电平发生变化，将消息发送给接收方。</a:t>
            </a:r>
            <a:endParaRPr lang="en-US" altLang="zh-CN" b="1" dirty="0"/>
          </a:p>
          <a:p>
            <a:pPr algn="just">
              <a:lnSpc>
                <a:spcPct val="130000"/>
              </a:lnSpc>
              <a:spcBef>
                <a:spcPct val="0"/>
              </a:spcBef>
              <a:buClrTx/>
              <a:buNone/>
            </a:pPr>
            <a:r>
              <a:rPr lang="zh-CN" altLang="zh-CN" b="1" dirty="0"/>
              <a:t>显性电平对应逻辑</a:t>
            </a:r>
            <a:r>
              <a:rPr lang="zh-CN" altLang="en-US" b="1" dirty="0"/>
              <a:t>：</a:t>
            </a:r>
            <a:r>
              <a:rPr lang="en-US" altLang="zh-CN" b="1" dirty="0"/>
              <a:t>0</a:t>
            </a:r>
          </a:p>
          <a:p>
            <a:pPr algn="just">
              <a:lnSpc>
                <a:spcPct val="130000"/>
              </a:lnSpc>
              <a:spcBef>
                <a:spcPct val="0"/>
              </a:spcBef>
              <a:buClrTx/>
              <a:buNone/>
            </a:pPr>
            <a:r>
              <a:rPr lang="en-US" altLang="zh-CN" b="1" dirty="0"/>
              <a:t>CAN_H</a:t>
            </a:r>
            <a:r>
              <a:rPr lang="zh-CN" altLang="zh-CN" b="1" dirty="0"/>
              <a:t>和</a:t>
            </a:r>
            <a:r>
              <a:rPr lang="en-US" altLang="zh-CN" b="1" dirty="0"/>
              <a:t>CAN_L</a:t>
            </a:r>
            <a:r>
              <a:rPr lang="zh-CN" altLang="zh-CN" b="1" dirty="0"/>
              <a:t>之差为</a:t>
            </a:r>
            <a:r>
              <a:rPr lang="en-US" altLang="zh-CN" b="1" dirty="0"/>
              <a:t>2V</a:t>
            </a:r>
            <a:r>
              <a:rPr lang="zh-CN" altLang="zh-CN" b="1" dirty="0"/>
              <a:t>左右。</a:t>
            </a:r>
            <a:endParaRPr lang="en-US" altLang="zh-CN" b="1" dirty="0"/>
          </a:p>
          <a:p>
            <a:pPr algn="just">
              <a:lnSpc>
                <a:spcPct val="130000"/>
              </a:lnSpc>
              <a:spcBef>
                <a:spcPct val="0"/>
              </a:spcBef>
              <a:buClrTx/>
              <a:buNone/>
            </a:pPr>
            <a:r>
              <a:rPr lang="zh-CN" altLang="zh-CN" b="1" dirty="0"/>
              <a:t>隐性电平对应逻辑</a:t>
            </a:r>
            <a:r>
              <a:rPr lang="zh-CN" altLang="en-US" b="1" dirty="0"/>
              <a:t>：</a:t>
            </a:r>
            <a:r>
              <a:rPr lang="en-US" altLang="zh-CN" b="1" dirty="0"/>
              <a:t>1</a:t>
            </a:r>
          </a:p>
          <a:p>
            <a:pPr algn="just">
              <a:lnSpc>
                <a:spcPct val="130000"/>
              </a:lnSpc>
              <a:spcBef>
                <a:spcPct val="0"/>
              </a:spcBef>
              <a:buClrTx/>
              <a:buNone/>
            </a:pPr>
            <a:r>
              <a:rPr lang="en-US" altLang="zh-CN" b="1" dirty="0"/>
              <a:t>CAN_H</a:t>
            </a:r>
            <a:r>
              <a:rPr lang="zh-CN" altLang="zh-CN" b="1" dirty="0"/>
              <a:t>和</a:t>
            </a:r>
            <a:r>
              <a:rPr lang="en-US" altLang="zh-CN" b="1" dirty="0"/>
              <a:t>CAN_L</a:t>
            </a:r>
            <a:r>
              <a:rPr lang="zh-CN" altLang="zh-CN" b="1" dirty="0"/>
              <a:t>之差为</a:t>
            </a:r>
            <a:r>
              <a:rPr lang="en-US" altLang="zh-CN" b="1" dirty="0"/>
              <a:t>0V</a:t>
            </a:r>
            <a:r>
              <a:rPr lang="zh-CN" altLang="zh-CN" b="1" dirty="0"/>
              <a:t>。</a:t>
            </a:r>
            <a:endParaRPr lang="en-US" altLang="zh-CN" b="1" dirty="0"/>
          </a:p>
          <a:p>
            <a:pPr algn="just"/>
            <a:endParaRPr lang="zh-CN" altLang="en-US" b="1" dirty="0"/>
          </a:p>
        </p:txBody>
      </p:sp>
    </p:spTree>
    <p:extLst>
      <p:ext uri="{BB962C8B-B14F-4D97-AF65-F5344CB8AC3E}">
        <p14:creationId xmlns:p14="http://schemas.microsoft.com/office/powerpoint/2010/main" val="134732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1A3AB4-D15D-4450-95A7-07272B268570}"/>
              </a:ext>
            </a:extLst>
          </p:cNvPr>
          <p:cNvSpPr>
            <a:spLocks noGrp="1"/>
          </p:cNvSpPr>
          <p:nvPr>
            <p:ph idx="1"/>
          </p:nvPr>
        </p:nvSpPr>
        <p:spPr>
          <a:xfrm>
            <a:off x="1141413" y="159798"/>
            <a:ext cx="9905998" cy="6374167"/>
          </a:xfrm>
        </p:spPr>
        <p:txBody>
          <a:bodyPr/>
          <a:lstStyle/>
          <a:p>
            <a:pPr marL="0" indent="0">
              <a:buNone/>
            </a:pPr>
            <a:r>
              <a:rPr lang="en-US" altLang="zh-CN" b="1" dirty="0"/>
              <a:t>	ISO11898 </a:t>
            </a:r>
            <a:r>
              <a:rPr lang="zh-CN" altLang="en-US" b="1" dirty="0"/>
              <a:t>和</a:t>
            </a:r>
            <a:r>
              <a:rPr lang="en-US" altLang="zh-CN" b="1" dirty="0"/>
              <a:t>ISO11519-2 </a:t>
            </a:r>
            <a:r>
              <a:rPr lang="zh-CN" altLang="en-US" b="1" dirty="0"/>
              <a:t>在</a:t>
            </a:r>
            <a:r>
              <a:rPr lang="en-US" altLang="zh-CN" b="1" dirty="0"/>
              <a:t>CAN </a:t>
            </a:r>
            <a:r>
              <a:rPr lang="zh-CN" altLang="en-US" b="1" dirty="0"/>
              <a:t>协议中物理层的标准有所不同。</a:t>
            </a:r>
            <a:r>
              <a:rPr lang="en-US" altLang="zh-CN" b="1" dirty="0"/>
              <a:t>CAN </a:t>
            </a:r>
            <a:r>
              <a:rPr lang="zh-CN" altLang="en-US" b="1" dirty="0"/>
              <a:t>协议的物理层如图</a:t>
            </a:r>
            <a:r>
              <a:rPr lang="en-US" altLang="zh-CN" b="1" dirty="0"/>
              <a:t>7 </a:t>
            </a:r>
            <a:r>
              <a:rPr lang="zh-CN" altLang="en-US" b="1" dirty="0"/>
              <a:t>所示，定义了三个子层，</a:t>
            </a:r>
            <a:r>
              <a:rPr lang="en-US" altLang="zh-CN" b="1" dirty="0"/>
              <a:t>ISO11898 </a:t>
            </a:r>
            <a:r>
              <a:rPr lang="zh-CN" altLang="en-US" b="1" dirty="0"/>
              <a:t>和</a:t>
            </a:r>
            <a:r>
              <a:rPr lang="en-US" altLang="zh-CN" b="1" dirty="0"/>
              <a:t>ISO11519-2 </a:t>
            </a:r>
            <a:r>
              <a:rPr lang="zh-CN" altLang="en-US" b="1" dirty="0"/>
              <a:t>在物理层中的</a:t>
            </a:r>
            <a:r>
              <a:rPr lang="en-US" altLang="zh-CN" b="1" dirty="0"/>
              <a:t>PMA </a:t>
            </a:r>
            <a:r>
              <a:rPr lang="zh-CN" altLang="en-US" b="1" dirty="0"/>
              <a:t>层和</a:t>
            </a:r>
            <a:r>
              <a:rPr lang="en-US" altLang="zh-CN" b="1" dirty="0"/>
              <a:t>MDI </a:t>
            </a:r>
            <a:r>
              <a:rPr lang="zh-CN" altLang="en-US" b="1" dirty="0"/>
              <a:t>层有所不同。</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r>
              <a:rPr lang="en-US" altLang="zh-CN" sz="1400" b="1" dirty="0"/>
              <a:t>【</a:t>
            </a:r>
            <a:r>
              <a:rPr lang="zh-CN" altLang="en-US" sz="1400" b="1" dirty="0"/>
              <a:t>注</a:t>
            </a:r>
            <a:r>
              <a:rPr lang="en-US" altLang="zh-CN" sz="1400" b="1" dirty="0"/>
              <a:t>】 </a:t>
            </a:r>
            <a:r>
              <a:rPr lang="zh-CN" altLang="en-US" sz="1400" b="1" dirty="0"/>
              <a:t>*</a:t>
            </a:r>
            <a:r>
              <a:rPr lang="en-US" altLang="zh-CN" sz="1400" b="1" dirty="0"/>
              <a:t>1 PLS: Physical Signaling Sublayer </a:t>
            </a:r>
            <a:r>
              <a:rPr lang="zh-CN" altLang="en-US" sz="1400" b="1" dirty="0"/>
              <a:t>（物理信号子层）</a:t>
            </a:r>
          </a:p>
          <a:p>
            <a:pPr marL="0" indent="0">
              <a:buNone/>
            </a:pPr>
            <a:r>
              <a:rPr lang="en-US" altLang="zh-CN" sz="1400" b="1" dirty="0"/>
              <a:t>			*2 PMA: Physical Medium Attachment </a:t>
            </a:r>
            <a:r>
              <a:rPr lang="zh-CN" altLang="en-US" sz="1400" b="1" dirty="0"/>
              <a:t>（物理介质连接）</a:t>
            </a:r>
          </a:p>
          <a:p>
            <a:pPr marL="0" indent="0">
              <a:buNone/>
            </a:pPr>
            <a:r>
              <a:rPr lang="en-US" altLang="zh-CN" sz="1400" b="1" dirty="0"/>
              <a:t>			*3 MDI: Medium Dependent Interface </a:t>
            </a:r>
            <a:r>
              <a:rPr lang="zh-CN" altLang="en-US" sz="1400" b="1" dirty="0"/>
              <a:t>（介质相关接口）</a:t>
            </a:r>
            <a:endParaRPr lang="en-US" altLang="zh-CN" sz="1400" b="1" dirty="0"/>
          </a:p>
        </p:txBody>
      </p:sp>
      <p:pic>
        <p:nvPicPr>
          <p:cNvPr id="4" name="图片 3">
            <a:extLst>
              <a:ext uri="{FF2B5EF4-FFF2-40B4-BE49-F238E27FC236}">
                <a16:creationId xmlns:a16="http://schemas.microsoft.com/office/drawing/2014/main" id="{3FB1E837-8B2C-4557-8B94-BC1505EF0281}"/>
              </a:ext>
            </a:extLst>
          </p:cNvPr>
          <p:cNvPicPr>
            <a:picLocks noChangeAspect="1"/>
          </p:cNvPicPr>
          <p:nvPr/>
        </p:nvPicPr>
        <p:blipFill>
          <a:blip r:embed="rId2"/>
          <a:stretch>
            <a:fillRect/>
          </a:stretch>
        </p:blipFill>
        <p:spPr>
          <a:xfrm>
            <a:off x="3219148" y="1040907"/>
            <a:ext cx="6564043" cy="4384000"/>
          </a:xfrm>
          <a:prstGeom prst="rect">
            <a:avLst/>
          </a:prstGeom>
        </p:spPr>
      </p:pic>
    </p:spTree>
    <p:extLst>
      <p:ext uri="{BB962C8B-B14F-4D97-AF65-F5344CB8AC3E}">
        <p14:creationId xmlns:p14="http://schemas.microsoft.com/office/powerpoint/2010/main" val="269523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9AFA9A-5AE1-414C-9FD2-3D6D3F5D7E07}"/>
              </a:ext>
            </a:extLst>
          </p:cNvPr>
          <p:cNvSpPr>
            <a:spLocks noGrp="1"/>
          </p:cNvSpPr>
          <p:nvPr>
            <p:ph idx="1"/>
          </p:nvPr>
        </p:nvSpPr>
        <p:spPr>
          <a:xfrm>
            <a:off x="1141413" y="399495"/>
            <a:ext cx="9905998" cy="6161103"/>
          </a:xfrm>
        </p:spPr>
        <p:txBody>
          <a:bodyPr/>
          <a:lstStyle/>
          <a:p>
            <a:pPr marL="0" indent="0">
              <a:buNone/>
            </a:pPr>
            <a:r>
              <a:rPr lang="en-US" altLang="zh-CN" b="1" dirty="0"/>
              <a:t>	</a:t>
            </a:r>
            <a:r>
              <a:rPr lang="zh-CN" altLang="zh-CN" b="1" dirty="0"/>
              <a:t>显性电平具有优先权，只要有一个单元输出显性电平，总线上即为显性电平。而隐形电平则具有包容的意味，只有所有的单元都输出隐性电平，总线上才为隐性电平（显性电平比隐性电平更强）。另外，在</a:t>
            </a:r>
            <a:r>
              <a:rPr lang="en-US" altLang="zh-CN" b="1" dirty="0"/>
              <a:t>CAN</a:t>
            </a:r>
            <a:r>
              <a:rPr lang="zh-CN" altLang="zh-CN" b="1" dirty="0"/>
              <a:t>总线的起止端都有一个</a:t>
            </a:r>
            <a:r>
              <a:rPr lang="en-US" altLang="zh-CN" b="1" dirty="0"/>
              <a:t>120</a:t>
            </a:r>
            <a:r>
              <a:rPr lang="zh-CN" altLang="zh-CN" b="1" dirty="0"/>
              <a:t>Ω的终端电阻，来做阻抗匹配，以减少回波反射。</a:t>
            </a:r>
            <a:endParaRPr lang="zh-CN" altLang="en-US" b="1" dirty="0"/>
          </a:p>
          <a:p>
            <a:pPr marL="0" indent="0">
              <a:buNone/>
            </a:pPr>
            <a:r>
              <a:rPr lang="zh-CN" altLang="en-US" dirty="0"/>
              <a:t>总线拓扑</a:t>
            </a:r>
            <a:endParaRPr lang="en-US" altLang="zh-CN" dirty="0"/>
          </a:p>
          <a:p>
            <a:pPr marL="0" indent="0">
              <a:buNone/>
            </a:pPr>
            <a:r>
              <a:rPr lang="en-US" altLang="zh-CN" dirty="0"/>
              <a:t>	</a:t>
            </a:r>
            <a:r>
              <a:rPr lang="en-US" altLang="zh-CN" b="1" dirty="0"/>
              <a:t>CAN</a:t>
            </a:r>
            <a:r>
              <a:rPr lang="zh-CN" altLang="en-US" b="1" dirty="0"/>
              <a:t>总线收发器根据两根总线（</a:t>
            </a:r>
            <a:r>
              <a:rPr lang="en-US" altLang="zh-CN" b="1" dirty="0" err="1"/>
              <a:t>CAN_High</a:t>
            </a:r>
            <a:r>
              <a:rPr lang="zh-CN" altLang="en-US" b="1" dirty="0"/>
              <a:t>和</a:t>
            </a:r>
            <a:r>
              <a:rPr lang="en-US" altLang="zh-CN" b="1" dirty="0" err="1"/>
              <a:t>CAN_Low</a:t>
            </a:r>
            <a:r>
              <a:rPr lang="zh-CN" altLang="en-US" b="1" dirty="0"/>
              <a:t>）的电位来判断总线电平</a:t>
            </a:r>
            <a:endParaRPr lang="en-US" altLang="zh-CN" b="1" dirty="0"/>
          </a:p>
          <a:p>
            <a:pPr marL="0" indent="0">
              <a:buNone/>
            </a:pPr>
            <a:r>
              <a:rPr lang="en-US" altLang="zh-CN" b="1" dirty="0"/>
              <a:t>	</a:t>
            </a:r>
            <a:r>
              <a:rPr lang="zh-CN" altLang="en-US" b="1" dirty="0"/>
              <a:t>总线电平分为显性电平和隐性别电平，总线必须处于两种电平之一。总线上执行逻辑“线与”时，显性电平为“</a:t>
            </a:r>
            <a:r>
              <a:rPr lang="en-US" altLang="zh-CN" b="1" dirty="0"/>
              <a:t>0</a:t>
            </a:r>
            <a:r>
              <a:rPr lang="zh-CN" altLang="en-US" b="1" dirty="0"/>
              <a:t>”隐性电平为“</a:t>
            </a:r>
            <a:r>
              <a:rPr lang="en-US" altLang="zh-CN" b="1" dirty="0"/>
              <a:t>1</a:t>
            </a:r>
            <a:r>
              <a:rPr lang="zh-CN" altLang="en-US" b="1" dirty="0"/>
              <a:t>”。</a:t>
            </a:r>
            <a:endParaRPr lang="en-US" altLang="zh-CN" b="1" dirty="0"/>
          </a:p>
          <a:p>
            <a:pPr marL="0" indent="0">
              <a:buNone/>
            </a:pPr>
            <a:endParaRPr lang="en-US" altLang="zh-CN" b="1" dirty="0"/>
          </a:p>
          <a:p>
            <a:pPr marL="0" indent="0">
              <a:buNone/>
            </a:pPr>
            <a:r>
              <a:rPr lang="zh-CN" altLang="en-US" b="1" dirty="0"/>
              <a:t>物理层特征：</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3784D484-FA23-4530-9B97-E072E98AEAD0}"/>
              </a:ext>
            </a:extLst>
          </p:cNvPr>
          <p:cNvPicPr>
            <a:picLocks noChangeAspect="1"/>
          </p:cNvPicPr>
          <p:nvPr/>
        </p:nvPicPr>
        <p:blipFill>
          <a:blip r:embed="rId2"/>
          <a:stretch>
            <a:fillRect/>
          </a:stretch>
        </p:blipFill>
        <p:spPr>
          <a:xfrm>
            <a:off x="2852337" y="3480046"/>
            <a:ext cx="3660758" cy="3356533"/>
          </a:xfrm>
          <a:prstGeom prst="rect">
            <a:avLst/>
          </a:prstGeom>
        </p:spPr>
      </p:pic>
    </p:spTree>
    <p:extLst>
      <p:ext uri="{BB962C8B-B14F-4D97-AF65-F5344CB8AC3E}">
        <p14:creationId xmlns:p14="http://schemas.microsoft.com/office/powerpoint/2010/main" val="193610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CDD480-EFFF-47DF-9F08-3E3967288357}"/>
              </a:ext>
            </a:extLst>
          </p:cNvPr>
          <p:cNvSpPr>
            <a:spLocks noGrp="1"/>
          </p:cNvSpPr>
          <p:nvPr>
            <p:ph idx="1"/>
          </p:nvPr>
        </p:nvSpPr>
        <p:spPr>
          <a:xfrm>
            <a:off x="1141413" y="288759"/>
            <a:ext cx="9905998" cy="5502442"/>
          </a:xfrm>
        </p:spPr>
        <p:txBody>
          <a:bodyPr/>
          <a:lstStyle/>
          <a:p>
            <a:pPr algn="just"/>
            <a:r>
              <a:rPr lang="en-US" altLang="zh-CN" b="1" dirty="0"/>
              <a:t>CAN</a:t>
            </a:r>
            <a:r>
              <a:rPr lang="zh-CN" altLang="en-US" b="1" dirty="0"/>
              <a:t>通信基于五种类型的帧进行：数据帧、遥控帧、错误帧、过载帧、帧间隔</a:t>
            </a:r>
            <a:endParaRPr lang="en-US" altLang="zh-CN" b="1" dirty="0"/>
          </a:p>
          <a:p>
            <a:pPr algn="just"/>
            <a:r>
              <a:rPr lang="zh-CN" altLang="en-US" b="1" dirty="0"/>
              <a:t>数据帧和遥控帧有标准格式和扩展格式两种。标准格式有</a:t>
            </a:r>
            <a:r>
              <a:rPr lang="en-US" altLang="zh-CN" b="1" dirty="0"/>
              <a:t>11</a:t>
            </a:r>
            <a:r>
              <a:rPr lang="zh-CN" altLang="en-US" b="1" dirty="0"/>
              <a:t>个位的标识符（</a:t>
            </a:r>
            <a:r>
              <a:rPr lang="en-US" altLang="zh-CN" b="1" dirty="0"/>
              <a:t>ID</a:t>
            </a:r>
            <a:r>
              <a:rPr lang="zh-CN" altLang="en-US" b="1" dirty="0"/>
              <a:t>），扩展帧有</a:t>
            </a:r>
            <a:r>
              <a:rPr lang="en-US" altLang="zh-CN" b="1" dirty="0"/>
              <a:t>29</a:t>
            </a:r>
            <a:r>
              <a:rPr lang="zh-CN" altLang="en-US" b="1" dirty="0"/>
              <a:t>个位的</a:t>
            </a:r>
            <a:r>
              <a:rPr lang="en-US" altLang="zh-CN" b="1" dirty="0"/>
              <a:t>ID</a:t>
            </a:r>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en-US" altLang="zh-CN" b="1" dirty="0"/>
          </a:p>
          <a:p>
            <a:pPr algn="just"/>
            <a:endParaRPr lang="zh-CN" altLang="en-US" b="1" dirty="0"/>
          </a:p>
        </p:txBody>
      </p:sp>
      <p:pic>
        <p:nvPicPr>
          <p:cNvPr id="4" name="图片 3">
            <a:extLst>
              <a:ext uri="{FF2B5EF4-FFF2-40B4-BE49-F238E27FC236}">
                <a16:creationId xmlns:a16="http://schemas.microsoft.com/office/drawing/2014/main" id="{B647E92D-1C88-4D1E-8569-1980C6849C77}"/>
              </a:ext>
            </a:extLst>
          </p:cNvPr>
          <p:cNvPicPr>
            <a:picLocks noChangeAspect="1"/>
          </p:cNvPicPr>
          <p:nvPr/>
        </p:nvPicPr>
        <p:blipFill>
          <a:blip r:embed="rId2"/>
          <a:stretch>
            <a:fillRect/>
          </a:stretch>
        </p:blipFill>
        <p:spPr>
          <a:xfrm>
            <a:off x="712436" y="2434390"/>
            <a:ext cx="11082969" cy="3356811"/>
          </a:xfrm>
          <a:prstGeom prst="rect">
            <a:avLst/>
          </a:prstGeom>
        </p:spPr>
      </p:pic>
    </p:spTree>
    <p:extLst>
      <p:ext uri="{BB962C8B-B14F-4D97-AF65-F5344CB8AC3E}">
        <p14:creationId xmlns:p14="http://schemas.microsoft.com/office/powerpoint/2010/main" val="419808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0A66F-B01C-4825-A45D-6A95FF683BA7}"/>
              </a:ext>
            </a:extLst>
          </p:cNvPr>
          <p:cNvSpPr>
            <a:spLocks noGrp="1"/>
          </p:cNvSpPr>
          <p:nvPr>
            <p:ph type="title"/>
          </p:nvPr>
        </p:nvSpPr>
        <p:spPr>
          <a:xfrm>
            <a:off x="1141413" y="609600"/>
            <a:ext cx="9905998" cy="1427747"/>
          </a:xfrm>
        </p:spPr>
        <p:txBody>
          <a:bodyPr>
            <a:normAutofit/>
          </a:bodyPr>
          <a:lstStyle/>
          <a:p>
            <a:r>
              <a:rPr lang="zh-CN" altLang="en-US" dirty="0"/>
              <a:t>帧的构成</a:t>
            </a:r>
            <a:br>
              <a:rPr lang="en-US" altLang="zh-CN" dirty="0"/>
            </a:br>
            <a:r>
              <a:rPr lang="en-US" altLang="zh-CN" dirty="0"/>
              <a:t>	1</a:t>
            </a:r>
            <a:r>
              <a:rPr lang="zh-CN" altLang="en-US" dirty="0"/>
              <a:t>、数据帧</a:t>
            </a:r>
          </a:p>
        </p:txBody>
      </p:sp>
      <p:pic>
        <p:nvPicPr>
          <p:cNvPr id="4" name="内容占位符 3">
            <a:extLst>
              <a:ext uri="{FF2B5EF4-FFF2-40B4-BE49-F238E27FC236}">
                <a16:creationId xmlns:a16="http://schemas.microsoft.com/office/drawing/2014/main" id="{76E2323E-29FC-4659-8D61-439704B18F26}"/>
              </a:ext>
            </a:extLst>
          </p:cNvPr>
          <p:cNvPicPr>
            <a:picLocks noGrp="1" noChangeAspect="1"/>
          </p:cNvPicPr>
          <p:nvPr>
            <p:ph idx="1"/>
          </p:nvPr>
        </p:nvPicPr>
        <p:blipFill>
          <a:blip r:embed="rId2"/>
          <a:stretch>
            <a:fillRect/>
          </a:stretch>
        </p:blipFill>
        <p:spPr>
          <a:xfrm>
            <a:off x="1141413" y="2037347"/>
            <a:ext cx="10215764" cy="4211052"/>
          </a:xfrm>
          <a:prstGeom prst="rect">
            <a:avLst/>
          </a:prstGeom>
        </p:spPr>
      </p:pic>
    </p:spTree>
    <p:extLst>
      <p:ext uri="{BB962C8B-B14F-4D97-AF65-F5344CB8AC3E}">
        <p14:creationId xmlns:p14="http://schemas.microsoft.com/office/powerpoint/2010/main" val="40251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77D88-4C44-41CB-8E35-242675F81DEA}"/>
              </a:ext>
            </a:extLst>
          </p:cNvPr>
          <p:cNvSpPr>
            <a:spLocks noGrp="1"/>
          </p:cNvSpPr>
          <p:nvPr>
            <p:ph type="title"/>
          </p:nvPr>
        </p:nvSpPr>
        <p:spPr>
          <a:xfrm>
            <a:off x="1141413" y="609600"/>
            <a:ext cx="9905998" cy="753979"/>
          </a:xfrm>
        </p:spPr>
        <p:txBody>
          <a:bodyPr/>
          <a:lstStyle/>
          <a:p>
            <a:r>
              <a:rPr lang="en-US" altLang="zh-CN" dirty="0"/>
              <a:t>2</a:t>
            </a:r>
            <a:r>
              <a:rPr lang="zh-CN" altLang="en-US" dirty="0"/>
              <a:t>、遥控帧</a:t>
            </a:r>
          </a:p>
        </p:txBody>
      </p:sp>
      <p:pic>
        <p:nvPicPr>
          <p:cNvPr id="4" name="内容占位符 3">
            <a:extLst>
              <a:ext uri="{FF2B5EF4-FFF2-40B4-BE49-F238E27FC236}">
                <a16:creationId xmlns:a16="http://schemas.microsoft.com/office/drawing/2014/main" id="{FD10F6E4-6589-4CC9-AC6E-788363E66491}"/>
              </a:ext>
            </a:extLst>
          </p:cNvPr>
          <p:cNvPicPr>
            <a:picLocks noGrp="1" noChangeAspect="1"/>
          </p:cNvPicPr>
          <p:nvPr>
            <p:ph idx="1"/>
          </p:nvPr>
        </p:nvPicPr>
        <p:blipFill>
          <a:blip r:embed="rId2"/>
          <a:stretch>
            <a:fillRect/>
          </a:stretch>
        </p:blipFill>
        <p:spPr>
          <a:xfrm>
            <a:off x="1141413" y="1378954"/>
            <a:ext cx="9905997" cy="5463754"/>
          </a:xfrm>
          <a:prstGeom prst="rect">
            <a:avLst/>
          </a:prstGeom>
        </p:spPr>
      </p:pic>
    </p:spTree>
    <p:extLst>
      <p:ext uri="{BB962C8B-B14F-4D97-AF65-F5344CB8AC3E}">
        <p14:creationId xmlns:p14="http://schemas.microsoft.com/office/powerpoint/2010/main" val="3073546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TM03457485[[fn=网状]]</Template>
  <TotalTime>59</TotalTime>
  <Words>676</Words>
  <Application>Microsoft Office PowerPoint</Application>
  <PresentationFormat>宽屏</PresentationFormat>
  <Paragraphs>183</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Adobe 楷体 Std R</vt:lpstr>
      <vt:lpstr>宋体</vt:lpstr>
      <vt:lpstr>Arial</vt:lpstr>
      <vt:lpstr>Century Gothic</vt:lpstr>
      <vt:lpstr>网状</vt:lpstr>
      <vt:lpstr>CAN总线</vt:lpstr>
      <vt:lpstr>CAN协议特点</vt:lpstr>
      <vt:lpstr>PowerPoint 演示文稿</vt:lpstr>
      <vt:lpstr>PowerPoint 演示文稿</vt:lpstr>
      <vt:lpstr>PowerPoint 演示文稿</vt:lpstr>
      <vt:lpstr>PowerPoint 演示文稿</vt:lpstr>
      <vt:lpstr>PowerPoint 演示文稿</vt:lpstr>
      <vt:lpstr>帧的构成  1、数据帧</vt:lpstr>
      <vt:lpstr>2、遥控帧</vt:lpstr>
      <vt:lpstr>3、错误帧</vt:lpstr>
      <vt:lpstr>4、过载帧</vt:lpstr>
      <vt:lpstr>5、帧间隔</vt:lpstr>
      <vt:lpstr>数据帧</vt:lpstr>
      <vt:lpstr>数据帧的构成</vt:lpstr>
      <vt:lpstr>帧起始</vt:lpstr>
      <vt:lpstr>PowerPoint 演示文稿</vt:lpstr>
      <vt:lpstr>总线上的单元始终处于一下三种状态之一</vt:lpstr>
      <vt:lpstr>错误状态依靠发送错误计数值和接受错误计数值决定</vt:lpstr>
      <vt:lpstr>仲裁段</vt:lpstr>
      <vt:lpstr>控制段</vt:lpstr>
      <vt:lpstr>PowerPoint 演示文稿</vt:lpstr>
      <vt:lpstr>PowerPoint 演示文稿</vt:lpstr>
      <vt:lpstr>数据段</vt:lpstr>
      <vt:lpstr>CRC段</vt:lpstr>
      <vt:lpstr>ACK段</vt:lpstr>
      <vt:lpstr>发送ACK</vt:lpstr>
      <vt:lpstr>帧结束</vt:lpstr>
      <vt:lpstr>遥控帧</vt:lpstr>
      <vt:lpstr>PowerPoint 演示文稿</vt:lpstr>
      <vt:lpstr>数据帧和遥控帧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CAN总线</dc:title>
  <dc:creator>jia zhongming</dc:creator>
  <cp:lastModifiedBy>jia zhongming</cp:lastModifiedBy>
  <cp:revision>7</cp:revision>
  <dcterms:created xsi:type="dcterms:W3CDTF">2018-05-13T12:25:27Z</dcterms:created>
  <dcterms:modified xsi:type="dcterms:W3CDTF">2018-05-13T13:24:47Z</dcterms:modified>
</cp:coreProperties>
</file>