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86" r:id="rId19"/>
    <p:sldId id="272" r:id="rId20"/>
    <p:sldId id="273" r:id="rId21"/>
    <p:sldId id="274" r:id="rId22"/>
    <p:sldId id="275" r:id="rId23"/>
    <p:sldId id="276" r:id="rId24"/>
    <p:sldId id="278" r:id="rId25"/>
    <p:sldId id="280" r:id="rId26"/>
    <p:sldId id="281" r:id="rId27"/>
    <p:sldId id="282" r:id="rId28"/>
    <p:sldId id="283" r:id="rId29"/>
    <p:sldId id="284"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FBE71-D25B-4C87-BE82-32597C18908C}"/>
              </a:ext>
            </a:extLst>
          </p:cNvPr>
          <p:cNvSpPr>
            <a:spLocks noGrp="1"/>
          </p:cNvSpPr>
          <p:nvPr>
            <p:ph type="ctrTitle"/>
          </p:nvPr>
        </p:nvSpPr>
        <p:spPr>
          <a:xfrm>
            <a:off x="1751012" y="609601"/>
            <a:ext cx="8676222" cy="721894"/>
          </a:xfrm>
        </p:spPr>
        <p:txBody>
          <a:bodyPr>
            <a:normAutofit fontScale="90000"/>
          </a:bodyPr>
          <a:lstStyle/>
          <a:p>
            <a:r>
              <a:rPr lang="en-US" altLang="zh-CN" dirty="0"/>
              <a:t>CAN</a:t>
            </a:r>
            <a:r>
              <a:rPr lang="zh-CN" altLang="en-US" dirty="0"/>
              <a:t>总线</a:t>
            </a:r>
          </a:p>
        </p:txBody>
      </p:sp>
      <p:sp>
        <p:nvSpPr>
          <p:cNvPr id="3" name="副标题 2">
            <a:extLst>
              <a:ext uri="{FF2B5EF4-FFF2-40B4-BE49-F238E27FC236}">
                <a16:creationId xmlns:a16="http://schemas.microsoft.com/office/drawing/2014/main" id="{8CB4C673-2D59-420F-BCFD-B8B549AD93CC}"/>
              </a:ext>
            </a:extLst>
          </p:cNvPr>
          <p:cNvSpPr>
            <a:spLocks noGrp="1"/>
          </p:cNvSpPr>
          <p:nvPr>
            <p:ph type="subTitle" idx="1"/>
          </p:nvPr>
        </p:nvSpPr>
        <p:spPr>
          <a:xfrm>
            <a:off x="1751012" y="1331495"/>
            <a:ext cx="8676222" cy="4459705"/>
          </a:xfrm>
        </p:spPr>
        <p:txBody>
          <a:bodyPr>
            <a:normAutofit fontScale="62500" lnSpcReduction="20000"/>
          </a:bodyPr>
          <a:lstStyle/>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Controller Area Network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的缩写（控制局域网总线），是</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国际标准化的串行通信协议。此后，</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CAN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通过</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及</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进行了标准化。现在在欧洲已是汽车网络的标准协议。</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协议经过</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标准化后有两个标准：</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标准和</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ISO11519-2</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标准。其中</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是针对通信速率为</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125Kbps~1Mbps</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的高速通信标准，而</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ISO11519-2</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是针对通信速率为</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125Kbps</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以下的低速通信标准。</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具有很高的可靠性，广泛应用于：汽车电子、工业自动化、船舶、医疗设备、工业设备等方面。</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endParaRPr lang="zh-CN" altLang="en-US" dirty="0"/>
          </a:p>
        </p:txBody>
      </p:sp>
    </p:spTree>
    <p:extLst>
      <p:ext uri="{BB962C8B-B14F-4D97-AF65-F5344CB8AC3E}">
        <p14:creationId xmlns:p14="http://schemas.microsoft.com/office/powerpoint/2010/main" val="27595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C4F23-5D5A-4089-9535-36615DCBA382}"/>
              </a:ext>
            </a:extLst>
          </p:cNvPr>
          <p:cNvSpPr>
            <a:spLocks noGrp="1"/>
          </p:cNvSpPr>
          <p:nvPr>
            <p:ph type="title"/>
          </p:nvPr>
        </p:nvSpPr>
        <p:spPr>
          <a:xfrm>
            <a:off x="1141413" y="609600"/>
            <a:ext cx="9905998" cy="705853"/>
          </a:xfrm>
        </p:spPr>
        <p:txBody>
          <a:bodyPr/>
          <a:lstStyle/>
          <a:p>
            <a:r>
              <a:rPr lang="en-US" altLang="zh-CN" dirty="0"/>
              <a:t>3</a:t>
            </a:r>
            <a:r>
              <a:rPr lang="zh-CN" altLang="en-US" dirty="0"/>
              <a:t>、错误帧</a:t>
            </a:r>
          </a:p>
        </p:txBody>
      </p:sp>
      <p:pic>
        <p:nvPicPr>
          <p:cNvPr id="4" name="内容占位符 3">
            <a:extLst>
              <a:ext uri="{FF2B5EF4-FFF2-40B4-BE49-F238E27FC236}">
                <a16:creationId xmlns:a16="http://schemas.microsoft.com/office/drawing/2014/main" id="{8AC3C9CB-11BC-4588-8FEF-807AB4470849}"/>
              </a:ext>
            </a:extLst>
          </p:cNvPr>
          <p:cNvPicPr>
            <a:picLocks noGrp="1" noChangeAspect="1"/>
          </p:cNvPicPr>
          <p:nvPr>
            <p:ph idx="1"/>
          </p:nvPr>
        </p:nvPicPr>
        <p:blipFill>
          <a:blip r:embed="rId2"/>
          <a:stretch>
            <a:fillRect/>
          </a:stretch>
        </p:blipFill>
        <p:spPr>
          <a:xfrm>
            <a:off x="154092" y="1780674"/>
            <a:ext cx="12120460" cy="4467726"/>
          </a:xfrm>
          <a:prstGeom prst="rect">
            <a:avLst/>
          </a:prstGeom>
        </p:spPr>
      </p:pic>
    </p:spTree>
    <p:extLst>
      <p:ext uri="{BB962C8B-B14F-4D97-AF65-F5344CB8AC3E}">
        <p14:creationId xmlns:p14="http://schemas.microsoft.com/office/powerpoint/2010/main" val="232889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C4770-CC72-48B4-B311-F9FF1F8DEB4F}"/>
              </a:ext>
            </a:extLst>
          </p:cNvPr>
          <p:cNvSpPr>
            <a:spLocks noGrp="1"/>
          </p:cNvSpPr>
          <p:nvPr>
            <p:ph type="title"/>
          </p:nvPr>
        </p:nvSpPr>
        <p:spPr>
          <a:xfrm>
            <a:off x="1141413" y="609600"/>
            <a:ext cx="9905998" cy="834189"/>
          </a:xfrm>
        </p:spPr>
        <p:txBody>
          <a:bodyPr/>
          <a:lstStyle/>
          <a:p>
            <a:r>
              <a:rPr lang="en-US" altLang="zh-CN" dirty="0"/>
              <a:t>4</a:t>
            </a:r>
            <a:r>
              <a:rPr lang="zh-CN" altLang="en-US" dirty="0"/>
              <a:t>、过载帧</a:t>
            </a:r>
          </a:p>
        </p:txBody>
      </p:sp>
      <p:pic>
        <p:nvPicPr>
          <p:cNvPr id="4" name="内容占位符 3">
            <a:extLst>
              <a:ext uri="{FF2B5EF4-FFF2-40B4-BE49-F238E27FC236}">
                <a16:creationId xmlns:a16="http://schemas.microsoft.com/office/drawing/2014/main" id="{CFEB11EA-934C-4B0D-AAF1-4C7E6472994F}"/>
              </a:ext>
            </a:extLst>
          </p:cNvPr>
          <p:cNvPicPr>
            <a:picLocks noGrp="1" noChangeAspect="1"/>
          </p:cNvPicPr>
          <p:nvPr>
            <p:ph idx="1"/>
          </p:nvPr>
        </p:nvPicPr>
        <p:blipFill>
          <a:blip r:embed="rId2"/>
          <a:stretch>
            <a:fillRect/>
          </a:stretch>
        </p:blipFill>
        <p:spPr>
          <a:xfrm>
            <a:off x="351590" y="2202804"/>
            <a:ext cx="11583736" cy="4230079"/>
          </a:xfrm>
          <a:prstGeom prst="rect">
            <a:avLst/>
          </a:prstGeom>
        </p:spPr>
      </p:pic>
    </p:spTree>
    <p:extLst>
      <p:ext uri="{BB962C8B-B14F-4D97-AF65-F5344CB8AC3E}">
        <p14:creationId xmlns:p14="http://schemas.microsoft.com/office/powerpoint/2010/main" val="254721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95C7F-C48E-4656-8A91-3247950A31BD}"/>
              </a:ext>
            </a:extLst>
          </p:cNvPr>
          <p:cNvSpPr>
            <a:spLocks noGrp="1"/>
          </p:cNvSpPr>
          <p:nvPr>
            <p:ph type="title"/>
          </p:nvPr>
        </p:nvSpPr>
        <p:spPr>
          <a:xfrm>
            <a:off x="1141413" y="609600"/>
            <a:ext cx="9905998" cy="737937"/>
          </a:xfrm>
        </p:spPr>
        <p:txBody>
          <a:bodyPr/>
          <a:lstStyle/>
          <a:p>
            <a:r>
              <a:rPr lang="en-US" altLang="zh-CN" dirty="0"/>
              <a:t>5</a:t>
            </a:r>
            <a:r>
              <a:rPr lang="zh-CN" altLang="en-US" dirty="0"/>
              <a:t>、帧间隔</a:t>
            </a:r>
          </a:p>
        </p:txBody>
      </p:sp>
      <p:pic>
        <p:nvPicPr>
          <p:cNvPr id="4" name="内容占位符 3">
            <a:extLst>
              <a:ext uri="{FF2B5EF4-FFF2-40B4-BE49-F238E27FC236}">
                <a16:creationId xmlns:a16="http://schemas.microsoft.com/office/drawing/2014/main" id="{8A4FE153-4A6E-411A-B628-3B0ECEB500AC}"/>
              </a:ext>
            </a:extLst>
          </p:cNvPr>
          <p:cNvPicPr>
            <a:picLocks noGrp="1" noChangeAspect="1"/>
          </p:cNvPicPr>
          <p:nvPr>
            <p:ph idx="1"/>
          </p:nvPr>
        </p:nvPicPr>
        <p:blipFill>
          <a:blip r:embed="rId2"/>
          <a:stretch>
            <a:fillRect/>
          </a:stretch>
        </p:blipFill>
        <p:spPr>
          <a:xfrm>
            <a:off x="84769" y="2037347"/>
            <a:ext cx="12017503" cy="3946357"/>
          </a:xfrm>
          <a:prstGeom prst="rect">
            <a:avLst/>
          </a:prstGeom>
        </p:spPr>
      </p:pic>
    </p:spTree>
    <p:extLst>
      <p:ext uri="{BB962C8B-B14F-4D97-AF65-F5344CB8AC3E}">
        <p14:creationId xmlns:p14="http://schemas.microsoft.com/office/powerpoint/2010/main" val="376574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B3A06-EBF8-4061-809B-0F26BB772834}"/>
              </a:ext>
            </a:extLst>
          </p:cNvPr>
          <p:cNvSpPr>
            <a:spLocks noGrp="1"/>
          </p:cNvSpPr>
          <p:nvPr>
            <p:ph type="title"/>
          </p:nvPr>
        </p:nvSpPr>
        <p:spPr>
          <a:xfrm>
            <a:off x="1141413" y="609600"/>
            <a:ext cx="9905998" cy="1042737"/>
          </a:xfrm>
        </p:spPr>
        <p:txBody>
          <a:bodyPr/>
          <a:lstStyle/>
          <a:p>
            <a:r>
              <a:rPr lang="zh-CN" altLang="en-US" dirty="0"/>
              <a:t>数据帧</a:t>
            </a:r>
          </a:p>
        </p:txBody>
      </p:sp>
      <p:sp>
        <p:nvSpPr>
          <p:cNvPr id="3" name="内容占位符 2">
            <a:extLst>
              <a:ext uri="{FF2B5EF4-FFF2-40B4-BE49-F238E27FC236}">
                <a16:creationId xmlns:a16="http://schemas.microsoft.com/office/drawing/2014/main" id="{C72F444F-4E2E-4ED2-BFEE-1C93C5BF9F8A}"/>
              </a:ext>
            </a:extLst>
          </p:cNvPr>
          <p:cNvSpPr>
            <a:spLocks noGrp="1"/>
          </p:cNvSpPr>
          <p:nvPr>
            <p:ph idx="1"/>
          </p:nvPr>
        </p:nvSpPr>
        <p:spPr>
          <a:xfrm>
            <a:off x="1141413" y="1652337"/>
            <a:ext cx="9905998" cy="5085347"/>
          </a:xfrm>
        </p:spPr>
        <p:txBody>
          <a:bodyPr/>
          <a:lstStyle/>
          <a:p>
            <a:r>
              <a:rPr lang="zh-CN" altLang="en-US" b="1" dirty="0"/>
              <a:t>数据帧由</a:t>
            </a:r>
            <a:r>
              <a:rPr lang="en-US" altLang="zh-CN" b="1" dirty="0"/>
              <a:t>7</a:t>
            </a:r>
            <a:r>
              <a:rPr lang="zh-CN" altLang="en-US" b="1" dirty="0"/>
              <a:t>个段构成：</a:t>
            </a:r>
            <a:endParaRPr lang="en-US" altLang="zh-CN" b="1" dirty="0"/>
          </a:p>
          <a:p>
            <a:pPr lvl="1"/>
            <a:r>
              <a:rPr lang="zh-CN" altLang="en-US" b="1" dirty="0"/>
              <a:t>帧起始：表示数据帧开始</a:t>
            </a:r>
            <a:endParaRPr lang="en-US" altLang="zh-CN" b="1" dirty="0"/>
          </a:p>
          <a:p>
            <a:pPr lvl="1"/>
            <a:r>
              <a:rPr lang="zh-CN" altLang="en-US" b="1" dirty="0"/>
              <a:t>仲裁段：表示该帧优先级</a:t>
            </a:r>
            <a:endParaRPr lang="en-US" altLang="zh-CN" b="1" dirty="0"/>
          </a:p>
          <a:p>
            <a:pPr lvl="1"/>
            <a:r>
              <a:rPr lang="zh-CN" altLang="en-US" b="1" dirty="0"/>
              <a:t>控制段：表示数据的字节数以及保留位的段</a:t>
            </a:r>
            <a:endParaRPr lang="en-US" altLang="zh-CN" b="1" dirty="0"/>
          </a:p>
          <a:p>
            <a:pPr lvl="1"/>
            <a:r>
              <a:rPr lang="zh-CN" altLang="en-US" b="1" dirty="0"/>
              <a:t>数据段：数据的内容（可发送</a:t>
            </a:r>
            <a:r>
              <a:rPr lang="en-US" altLang="zh-CN" b="1" dirty="0"/>
              <a:t>0~8</a:t>
            </a:r>
            <a:r>
              <a:rPr lang="zh-CN" altLang="en-US" b="1" dirty="0"/>
              <a:t>个字节的数据）</a:t>
            </a:r>
            <a:endParaRPr lang="en-US" altLang="zh-CN" b="1" dirty="0"/>
          </a:p>
          <a:p>
            <a:pPr lvl="1"/>
            <a:r>
              <a:rPr lang="en-US" altLang="zh-CN" b="1" dirty="0"/>
              <a:t>CRC</a:t>
            </a:r>
            <a:r>
              <a:rPr lang="zh-CN" altLang="en-US" b="1" dirty="0"/>
              <a:t>段：检查帧的传输错误的段</a:t>
            </a:r>
            <a:endParaRPr lang="en-US" altLang="zh-CN" b="1" dirty="0"/>
          </a:p>
          <a:p>
            <a:pPr lvl="1"/>
            <a:r>
              <a:rPr lang="en-US" altLang="zh-CN" b="1" dirty="0"/>
              <a:t>ACK</a:t>
            </a:r>
            <a:r>
              <a:rPr lang="zh-CN" altLang="en-US" b="1" dirty="0"/>
              <a:t>段：表示确认正常接收的段</a:t>
            </a:r>
            <a:endParaRPr lang="en-US" altLang="zh-CN" b="1" dirty="0"/>
          </a:p>
          <a:p>
            <a:pPr lvl="1"/>
            <a:r>
              <a:rPr lang="zh-CN" altLang="en-US" b="1" dirty="0"/>
              <a:t>帧结束：表示数据帧结束的段</a:t>
            </a:r>
            <a:endParaRPr lang="en-US" altLang="zh-CN" b="1" dirty="0"/>
          </a:p>
          <a:p>
            <a:pPr lvl="1"/>
            <a:endParaRPr lang="en-US" altLang="zh-CN" b="1" dirty="0"/>
          </a:p>
          <a:p>
            <a:pPr lvl="1"/>
            <a:endParaRPr lang="en-US" altLang="zh-CN" b="1" dirty="0"/>
          </a:p>
          <a:p>
            <a:pPr lvl="1"/>
            <a:endParaRPr lang="en-US" altLang="zh-CN" b="1" dirty="0"/>
          </a:p>
        </p:txBody>
      </p:sp>
    </p:spTree>
    <p:extLst>
      <p:ext uri="{BB962C8B-B14F-4D97-AF65-F5344CB8AC3E}">
        <p14:creationId xmlns:p14="http://schemas.microsoft.com/office/powerpoint/2010/main" val="41298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18CFD-C235-4970-8D29-5E6BE8535837}"/>
              </a:ext>
            </a:extLst>
          </p:cNvPr>
          <p:cNvSpPr>
            <a:spLocks noGrp="1"/>
          </p:cNvSpPr>
          <p:nvPr>
            <p:ph type="title"/>
          </p:nvPr>
        </p:nvSpPr>
        <p:spPr>
          <a:xfrm>
            <a:off x="1141413" y="609600"/>
            <a:ext cx="9905998" cy="882316"/>
          </a:xfrm>
        </p:spPr>
        <p:txBody>
          <a:bodyPr/>
          <a:lstStyle/>
          <a:p>
            <a:r>
              <a:rPr lang="zh-CN" altLang="en-US" dirty="0"/>
              <a:t>数据帧的构成</a:t>
            </a:r>
          </a:p>
        </p:txBody>
      </p:sp>
      <p:pic>
        <p:nvPicPr>
          <p:cNvPr id="6" name="Picture 8">
            <a:extLst>
              <a:ext uri="{FF2B5EF4-FFF2-40B4-BE49-F238E27FC236}">
                <a16:creationId xmlns:a16="http://schemas.microsoft.com/office/drawing/2014/main" id="{6E00E287-C18F-44AE-8C57-813D85FC0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581" y="1433409"/>
            <a:ext cx="10312149" cy="5424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00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8E582-B237-41E9-A83C-6EFDAB32DE56}"/>
              </a:ext>
            </a:extLst>
          </p:cNvPr>
          <p:cNvSpPr>
            <a:spLocks noGrp="1"/>
          </p:cNvSpPr>
          <p:nvPr>
            <p:ph type="title"/>
          </p:nvPr>
        </p:nvSpPr>
        <p:spPr>
          <a:xfrm>
            <a:off x="1141413" y="609600"/>
            <a:ext cx="9905998" cy="770021"/>
          </a:xfrm>
        </p:spPr>
        <p:txBody>
          <a:bodyPr/>
          <a:lstStyle/>
          <a:p>
            <a:r>
              <a:rPr lang="zh-CN" altLang="en-US" dirty="0"/>
              <a:t>帧起始</a:t>
            </a:r>
          </a:p>
        </p:txBody>
      </p:sp>
      <p:sp>
        <p:nvSpPr>
          <p:cNvPr id="3" name="内容占位符 2">
            <a:extLst>
              <a:ext uri="{FF2B5EF4-FFF2-40B4-BE49-F238E27FC236}">
                <a16:creationId xmlns:a16="http://schemas.microsoft.com/office/drawing/2014/main" id="{59232C3B-1874-4008-BC18-A3F403FA39C9}"/>
              </a:ext>
            </a:extLst>
          </p:cNvPr>
          <p:cNvSpPr>
            <a:spLocks noGrp="1"/>
          </p:cNvSpPr>
          <p:nvPr>
            <p:ph idx="1"/>
          </p:nvPr>
        </p:nvSpPr>
        <p:spPr>
          <a:xfrm>
            <a:off x="1141413" y="1379621"/>
            <a:ext cx="9905998" cy="4411579"/>
          </a:xfrm>
        </p:spPr>
        <p:txBody>
          <a:bodyPr/>
          <a:lstStyle/>
          <a:p>
            <a:pPr algn="just"/>
            <a:r>
              <a:rPr lang="zh-CN" altLang="en-US" b="1" dirty="0"/>
              <a:t>表示帧开始的段，</a:t>
            </a:r>
            <a:r>
              <a:rPr lang="en-US" altLang="zh-CN" b="1" dirty="0"/>
              <a:t>1</a:t>
            </a:r>
            <a:r>
              <a:rPr lang="zh-CN" altLang="en-US" b="1" dirty="0"/>
              <a:t>个位的显性位</a:t>
            </a:r>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zh-CN" altLang="en-US" b="1" dirty="0"/>
          </a:p>
        </p:txBody>
      </p:sp>
      <p:pic>
        <p:nvPicPr>
          <p:cNvPr id="4" name="图片 3">
            <a:extLst>
              <a:ext uri="{FF2B5EF4-FFF2-40B4-BE49-F238E27FC236}">
                <a16:creationId xmlns:a16="http://schemas.microsoft.com/office/drawing/2014/main" id="{1710C3DA-E464-4FB6-9B56-DDC472189BEB}"/>
              </a:ext>
            </a:extLst>
          </p:cNvPr>
          <p:cNvPicPr>
            <a:picLocks noChangeAspect="1"/>
          </p:cNvPicPr>
          <p:nvPr/>
        </p:nvPicPr>
        <p:blipFill>
          <a:blip r:embed="rId2"/>
          <a:stretch>
            <a:fillRect/>
          </a:stretch>
        </p:blipFill>
        <p:spPr>
          <a:xfrm>
            <a:off x="190865" y="2149641"/>
            <a:ext cx="11847292" cy="3898233"/>
          </a:xfrm>
          <a:prstGeom prst="rect">
            <a:avLst/>
          </a:prstGeom>
        </p:spPr>
      </p:pic>
    </p:spTree>
    <p:extLst>
      <p:ext uri="{BB962C8B-B14F-4D97-AF65-F5344CB8AC3E}">
        <p14:creationId xmlns:p14="http://schemas.microsoft.com/office/powerpoint/2010/main" val="116681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BFFF60-1375-4C84-9D7B-9ED87E0FE489}"/>
              </a:ext>
            </a:extLst>
          </p:cNvPr>
          <p:cNvSpPr>
            <a:spLocks noGrp="1"/>
          </p:cNvSpPr>
          <p:nvPr>
            <p:ph idx="1"/>
          </p:nvPr>
        </p:nvSpPr>
        <p:spPr>
          <a:xfrm>
            <a:off x="1141413" y="513347"/>
            <a:ext cx="9905998" cy="5277853"/>
          </a:xfrm>
        </p:spPr>
        <p:txBody>
          <a:bodyPr/>
          <a:lstStyle/>
          <a:p>
            <a:r>
              <a:rPr lang="zh-CN" altLang="en-US" sz="4000" b="1" dirty="0"/>
              <a:t>总线上的电平有显性电平和隐性电平两种。</a:t>
            </a:r>
            <a:endParaRPr lang="en-US" altLang="zh-CN" sz="4000" b="1" dirty="0"/>
          </a:p>
          <a:p>
            <a:endParaRPr lang="en-US" altLang="zh-CN" b="1" dirty="0"/>
          </a:p>
          <a:p>
            <a:endParaRPr lang="zh-CN" altLang="en-US" b="1" dirty="0"/>
          </a:p>
          <a:p>
            <a:pPr marL="0" indent="0">
              <a:buNone/>
            </a:pPr>
            <a:r>
              <a:rPr lang="en-US" altLang="zh-CN" b="1" dirty="0"/>
              <a:t>	</a:t>
            </a:r>
            <a:r>
              <a:rPr lang="zh-CN" altLang="en-US" sz="2400" b="1" dirty="0"/>
              <a:t>总线上执行逻辑上的线“与”时，显性电平的逻辑值为“</a:t>
            </a:r>
            <a:r>
              <a:rPr lang="en-US" altLang="zh-CN" sz="2400" b="1" dirty="0"/>
              <a:t>0</a:t>
            </a:r>
            <a:r>
              <a:rPr lang="zh-CN" altLang="en-US" sz="2400" b="1" dirty="0"/>
              <a:t>”，隐性电平为“</a:t>
            </a:r>
            <a:r>
              <a:rPr lang="en-US" altLang="zh-CN" sz="2400" b="1" dirty="0"/>
              <a:t>1</a:t>
            </a:r>
            <a:r>
              <a:rPr lang="zh-CN" altLang="en-US" sz="2400" b="1" dirty="0"/>
              <a:t>”。</a:t>
            </a:r>
          </a:p>
          <a:p>
            <a:pPr marL="0" indent="0">
              <a:buNone/>
            </a:pPr>
            <a:r>
              <a:rPr lang="zh-CN" altLang="en-US" sz="2400" b="1" dirty="0"/>
              <a:t>“显性”具有“优先”的意味，只要有一个单元输出显性电平，总线上即为显性电平。并且，“隐性”具有“包容”的意味，只有所有的单元都输出隐性电平，总线上才为隐性电平。（显性电平比隐性电平更强。）</a:t>
            </a:r>
            <a:endParaRPr lang="en-US" altLang="zh-CN" sz="2400" b="1" dirty="0"/>
          </a:p>
          <a:p>
            <a:pPr marL="0" indent="0">
              <a:buNone/>
            </a:pPr>
            <a:endParaRPr lang="en-US" altLang="zh-CN" b="1" dirty="0"/>
          </a:p>
          <a:p>
            <a:pPr marL="0" indent="0">
              <a:buNone/>
            </a:pPr>
            <a:endParaRPr lang="zh-CN" altLang="en-US" b="1" dirty="0"/>
          </a:p>
        </p:txBody>
      </p:sp>
    </p:spTree>
    <p:extLst>
      <p:ext uri="{BB962C8B-B14F-4D97-AF65-F5344CB8AC3E}">
        <p14:creationId xmlns:p14="http://schemas.microsoft.com/office/powerpoint/2010/main" val="3673603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07737-6BCD-4F96-A45C-1EF6095A777F}"/>
              </a:ext>
            </a:extLst>
          </p:cNvPr>
          <p:cNvSpPr>
            <a:spLocks noGrp="1"/>
          </p:cNvSpPr>
          <p:nvPr>
            <p:ph type="title"/>
          </p:nvPr>
        </p:nvSpPr>
        <p:spPr>
          <a:xfrm>
            <a:off x="1141413" y="609600"/>
            <a:ext cx="9905998" cy="946484"/>
          </a:xfrm>
        </p:spPr>
        <p:txBody>
          <a:bodyPr/>
          <a:lstStyle/>
          <a:p>
            <a:r>
              <a:rPr lang="zh-CN" altLang="en-US" dirty="0"/>
              <a:t>总线上的单元始终处于一下三种状态之一</a:t>
            </a:r>
          </a:p>
        </p:txBody>
      </p:sp>
      <p:sp>
        <p:nvSpPr>
          <p:cNvPr id="3" name="内容占位符 2">
            <a:extLst>
              <a:ext uri="{FF2B5EF4-FFF2-40B4-BE49-F238E27FC236}">
                <a16:creationId xmlns:a16="http://schemas.microsoft.com/office/drawing/2014/main" id="{B2CEC083-4DD0-446A-8392-CD1BFF048FDC}"/>
              </a:ext>
            </a:extLst>
          </p:cNvPr>
          <p:cNvSpPr>
            <a:spLocks noGrp="1"/>
          </p:cNvSpPr>
          <p:nvPr>
            <p:ph idx="1"/>
          </p:nvPr>
        </p:nvSpPr>
        <p:spPr>
          <a:xfrm>
            <a:off x="1141413" y="1556084"/>
            <a:ext cx="9905998" cy="5301915"/>
          </a:xfrm>
        </p:spPr>
        <p:txBody>
          <a:bodyPr>
            <a:normAutofit/>
          </a:bodyPr>
          <a:lstStyle/>
          <a:p>
            <a:pPr marL="0" indent="0">
              <a:buNone/>
            </a:pPr>
            <a:r>
              <a:rPr lang="zh-CN" altLang="en-US" sz="2800" b="1" dirty="0"/>
              <a:t>（</a:t>
            </a:r>
            <a:r>
              <a:rPr lang="en-US" altLang="zh-CN" sz="2800" b="1" dirty="0"/>
              <a:t>1</a:t>
            </a:r>
            <a:r>
              <a:rPr lang="zh-CN" altLang="en-US" sz="2800" b="1" dirty="0"/>
              <a:t>）主动错误状态</a:t>
            </a:r>
            <a:endParaRPr lang="en-US" altLang="zh-CN" sz="2800" b="1" dirty="0"/>
          </a:p>
          <a:p>
            <a:pPr marL="0" indent="0">
              <a:buNone/>
            </a:pPr>
            <a:r>
              <a:rPr lang="en-US" altLang="zh-CN" sz="2800" b="1" dirty="0"/>
              <a:t>	</a:t>
            </a:r>
            <a:r>
              <a:rPr lang="zh-CN" altLang="en-US" sz="2800" b="1" dirty="0"/>
              <a:t>可正常参与总线通信</a:t>
            </a:r>
            <a:endParaRPr lang="en-US" altLang="zh-CN" sz="2800" b="1" dirty="0"/>
          </a:p>
          <a:p>
            <a:pPr marL="0" indent="0">
              <a:buNone/>
            </a:pPr>
            <a:endParaRPr lang="en-US" altLang="zh-CN" sz="2800" b="1" dirty="0"/>
          </a:p>
          <a:p>
            <a:pPr marL="0" indent="0">
              <a:buNone/>
            </a:pPr>
            <a:r>
              <a:rPr lang="zh-CN" altLang="en-US" sz="2800" b="1" dirty="0"/>
              <a:t>（</a:t>
            </a:r>
            <a:r>
              <a:rPr lang="en-US" altLang="zh-CN" sz="2800" b="1" dirty="0"/>
              <a:t>2</a:t>
            </a:r>
            <a:r>
              <a:rPr lang="zh-CN" altLang="en-US" sz="2800" b="1" dirty="0"/>
              <a:t>）被动错误状态</a:t>
            </a:r>
            <a:endParaRPr lang="en-US" altLang="zh-CN" sz="2800" b="1" dirty="0"/>
          </a:p>
          <a:p>
            <a:pPr marL="0" indent="0">
              <a:buNone/>
            </a:pPr>
            <a:r>
              <a:rPr lang="en-US" altLang="zh-CN" sz="2800" b="1" dirty="0"/>
              <a:t>	</a:t>
            </a:r>
            <a:r>
              <a:rPr lang="zh-CN" altLang="en-US" sz="2800" b="1" dirty="0"/>
              <a:t>易引起错误的状态</a:t>
            </a:r>
            <a:endParaRPr lang="en-US" altLang="zh-CN" sz="2800" b="1" dirty="0"/>
          </a:p>
          <a:p>
            <a:pPr marL="0" indent="0">
              <a:buNone/>
            </a:pPr>
            <a:endParaRPr lang="en-US" altLang="zh-CN" sz="2800" b="1" dirty="0"/>
          </a:p>
          <a:p>
            <a:pPr marL="0" indent="0">
              <a:buNone/>
            </a:pPr>
            <a:r>
              <a:rPr lang="zh-CN" altLang="en-US" sz="2800" b="1" dirty="0"/>
              <a:t>（</a:t>
            </a:r>
            <a:r>
              <a:rPr lang="en-US" altLang="zh-CN" sz="2800" b="1" dirty="0"/>
              <a:t>3</a:t>
            </a:r>
            <a:r>
              <a:rPr lang="zh-CN" altLang="en-US" sz="2800" b="1" dirty="0"/>
              <a:t>）总线关闭状态</a:t>
            </a:r>
            <a:endParaRPr lang="en-US" altLang="zh-CN" sz="2800" b="1" dirty="0"/>
          </a:p>
          <a:p>
            <a:pPr marL="0" indent="0">
              <a:buNone/>
            </a:pPr>
            <a:r>
              <a:rPr lang="en-US" altLang="zh-CN" sz="2800" b="1" dirty="0"/>
              <a:t>	</a:t>
            </a:r>
            <a:r>
              <a:rPr lang="zh-CN" altLang="en-US" sz="2800" b="1" dirty="0"/>
              <a:t>禁止参与总线通信</a:t>
            </a:r>
          </a:p>
        </p:txBody>
      </p:sp>
    </p:spTree>
    <p:extLst>
      <p:ext uri="{BB962C8B-B14F-4D97-AF65-F5344CB8AC3E}">
        <p14:creationId xmlns:p14="http://schemas.microsoft.com/office/powerpoint/2010/main" val="217457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100FF-5395-4254-A63A-8E268AA75A09}"/>
              </a:ext>
            </a:extLst>
          </p:cNvPr>
          <p:cNvSpPr>
            <a:spLocks noGrp="1"/>
          </p:cNvSpPr>
          <p:nvPr>
            <p:ph type="title"/>
          </p:nvPr>
        </p:nvSpPr>
        <p:spPr>
          <a:xfrm>
            <a:off x="1141413" y="609600"/>
            <a:ext cx="9905998" cy="930442"/>
          </a:xfrm>
        </p:spPr>
        <p:txBody>
          <a:bodyPr>
            <a:normAutofit/>
          </a:bodyPr>
          <a:lstStyle/>
          <a:p>
            <a:r>
              <a:rPr lang="zh-CN" altLang="en-US" b="1" dirty="0"/>
              <a:t>错误状态依靠发送错误计数值和接受错误计数值决定</a:t>
            </a:r>
          </a:p>
        </p:txBody>
      </p:sp>
      <p:graphicFrame>
        <p:nvGraphicFramePr>
          <p:cNvPr id="5" name="内容占位符 4">
            <a:extLst>
              <a:ext uri="{FF2B5EF4-FFF2-40B4-BE49-F238E27FC236}">
                <a16:creationId xmlns:a16="http://schemas.microsoft.com/office/drawing/2014/main" id="{45A35D81-1361-4553-891B-E7C86F50E148}"/>
              </a:ext>
            </a:extLst>
          </p:cNvPr>
          <p:cNvGraphicFramePr>
            <a:graphicFrameLocks noGrp="1"/>
          </p:cNvGraphicFramePr>
          <p:nvPr>
            <p:ph idx="1"/>
            <p:extLst>
              <p:ext uri="{D42A27DB-BD31-4B8C-83A1-F6EECF244321}">
                <p14:modId xmlns:p14="http://schemas.microsoft.com/office/powerpoint/2010/main" val="94879085"/>
              </p:ext>
            </p:extLst>
          </p:nvPr>
        </p:nvGraphicFramePr>
        <p:xfrm>
          <a:off x="1141413" y="1539874"/>
          <a:ext cx="9906000" cy="338505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75342907"/>
                    </a:ext>
                  </a:extLst>
                </a:gridCol>
                <a:gridCol w="2476500">
                  <a:extLst>
                    <a:ext uri="{9D8B030D-6E8A-4147-A177-3AD203B41FA5}">
                      <a16:colId xmlns:a16="http://schemas.microsoft.com/office/drawing/2014/main" val="2329341275"/>
                    </a:ext>
                  </a:extLst>
                </a:gridCol>
                <a:gridCol w="2476500">
                  <a:extLst>
                    <a:ext uri="{9D8B030D-6E8A-4147-A177-3AD203B41FA5}">
                      <a16:colId xmlns:a16="http://schemas.microsoft.com/office/drawing/2014/main" val="872203688"/>
                    </a:ext>
                  </a:extLst>
                </a:gridCol>
                <a:gridCol w="2476500">
                  <a:extLst>
                    <a:ext uri="{9D8B030D-6E8A-4147-A177-3AD203B41FA5}">
                      <a16:colId xmlns:a16="http://schemas.microsoft.com/office/drawing/2014/main" val="11468985"/>
                    </a:ext>
                  </a:extLst>
                </a:gridCol>
              </a:tblGrid>
              <a:tr h="846263">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TEC</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REC</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2544613263"/>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主动错误状态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0~127</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&amp;</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0~127</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890617650"/>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被动错误状态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128~256</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128~256</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3732109919"/>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总线关闭态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256~</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475974901"/>
                  </a:ext>
                </a:extLst>
              </a:tr>
            </a:tbl>
          </a:graphicData>
        </a:graphic>
      </p:graphicFrame>
    </p:spTree>
    <p:extLst>
      <p:ext uri="{BB962C8B-B14F-4D97-AF65-F5344CB8AC3E}">
        <p14:creationId xmlns:p14="http://schemas.microsoft.com/office/powerpoint/2010/main" val="351248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AA1AE-FDF6-4430-9C55-8A51B3343CB0}"/>
              </a:ext>
            </a:extLst>
          </p:cNvPr>
          <p:cNvSpPr>
            <a:spLocks noGrp="1"/>
          </p:cNvSpPr>
          <p:nvPr>
            <p:ph type="title"/>
          </p:nvPr>
        </p:nvSpPr>
        <p:spPr>
          <a:xfrm>
            <a:off x="1141413" y="609600"/>
            <a:ext cx="9905998" cy="834189"/>
          </a:xfrm>
        </p:spPr>
        <p:txBody>
          <a:bodyPr/>
          <a:lstStyle/>
          <a:p>
            <a:r>
              <a:rPr lang="zh-CN" altLang="en-US" dirty="0"/>
              <a:t>仲裁段</a:t>
            </a:r>
          </a:p>
        </p:txBody>
      </p:sp>
      <p:sp>
        <p:nvSpPr>
          <p:cNvPr id="3" name="内容占位符 2">
            <a:extLst>
              <a:ext uri="{FF2B5EF4-FFF2-40B4-BE49-F238E27FC236}">
                <a16:creationId xmlns:a16="http://schemas.microsoft.com/office/drawing/2014/main" id="{4D316521-19F2-4BF5-B21A-AC688AD77AA8}"/>
              </a:ext>
            </a:extLst>
          </p:cNvPr>
          <p:cNvSpPr>
            <a:spLocks noGrp="1"/>
          </p:cNvSpPr>
          <p:nvPr>
            <p:ph idx="1"/>
          </p:nvPr>
        </p:nvSpPr>
        <p:spPr>
          <a:xfrm>
            <a:off x="1141413" y="1443789"/>
            <a:ext cx="9905998" cy="5414211"/>
          </a:xfrm>
        </p:spPr>
        <p:txBody>
          <a:bodyPr/>
          <a:lstStyle/>
          <a:p>
            <a:r>
              <a:rPr lang="zh-CN" altLang="en-US" b="1" dirty="0"/>
              <a:t>表示数据优先级（</a:t>
            </a:r>
            <a:r>
              <a:rPr lang="en-US" altLang="zh-CN" b="1" dirty="0"/>
              <a:t>ID</a:t>
            </a:r>
            <a:r>
              <a:rPr lang="zh-CN" altLang="en-US" b="1" dirty="0"/>
              <a:t>）标准格式的</a:t>
            </a:r>
            <a:r>
              <a:rPr lang="en-US" altLang="zh-CN" b="1" dirty="0"/>
              <a:t>ID </a:t>
            </a:r>
            <a:r>
              <a:rPr lang="zh-CN" altLang="en-US" b="1" dirty="0"/>
              <a:t>有</a:t>
            </a:r>
            <a:r>
              <a:rPr lang="en-US" altLang="zh-CN" b="1" dirty="0"/>
              <a:t>11 </a:t>
            </a:r>
            <a:r>
              <a:rPr lang="zh-CN" altLang="en-US" b="1" dirty="0"/>
              <a:t>个位。从</a:t>
            </a:r>
            <a:r>
              <a:rPr lang="en-US" altLang="zh-CN" b="1" dirty="0"/>
              <a:t>ID28 </a:t>
            </a:r>
            <a:r>
              <a:rPr lang="zh-CN" altLang="en-US" b="1" dirty="0"/>
              <a:t>到</a:t>
            </a:r>
            <a:r>
              <a:rPr lang="en-US" altLang="zh-CN" b="1" dirty="0"/>
              <a:t>ID18 </a:t>
            </a:r>
            <a:r>
              <a:rPr lang="zh-CN" altLang="en-US" b="1" dirty="0"/>
              <a:t>被依次发送。禁止高</a:t>
            </a:r>
            <a:r>
              <a:rPr lang="en-US" altLang="zh-CN" b="1" dirty="0"/>
              <a:t>7 </a:t>
            </a:r>
            <a:r>
              <a:rPr lang="zh-CN" altLang="en-US" b="1" dirty="0"/>
              <a:t>位都为隐性。（禁止设定：</a:t>
            </a:r>
            <a:r>
              <a:rPr lang="en-US" altLang="zh-CN" b="1" dirty="0"/>
              <a:t>ID=1111111XXXX</a:t>
            </a:r>
            <a:r>
              <a:rPr lang="zh-CN" altLang="en-US" b="1" dirty="0"/>
              <a:t>）</a:t>
            </a:r>
          </a:p>
          <a:p>
            <a:pPr marL="0" indent="0">
              <a:buNone/>
            </a:pPr>
            <a:r>
              <a:rPr lang="en-US" altLang="zh-CN" b="1" dirty="0"/>
              <a:t>	</a:t>
            </a:r>
            <a:r>
              <a:rPr lang="zh-CN" altLang="en-US" b="1" dirty="0"/>
              <a:t>扩展格式的 </a:t>
            </a:r>
            <a:r>
              <a:rPr lang="en-US" altLang="zh-CN" b="1" dirty="0"/>
              <a:t>ID </a:t>
            </a:r>
            <a:r>
              <a:rPr lang="zh-CN" altLang="en-US" b="1" dirty="0"/>
              <a:t>有</a:t>
            </a:r>
            <a:r>
              <a:rPr lang="en-US" altLang="zh-CN" b="1" dirty="0"/>
              <a:t>29 </a:t>
            </a:r>
            <a:r>
              <a:rPr lang="zh-CN" altLang="en-US" b="1" dirty="0"/>
              <a:t>个位。基本</a:t>
            </a:r>
            <a:r>
              <a:rPr lang="en-US" altLang="zh-CN" b="1" dirty="0"/>
              <a:t>ID </a:t>
            </a:r>
            <a:r>
              <a:rPr lang="zh-CN" altLang="en-US" b="1" dirty="0"/>
              <a:t>从</a:t>
            </a:r>
            <a:r>
              <a:rPr lang="en-US" altLang="zh-CN" b="1" dirty="0"/>
              <a:t>ID28 </a:t>
            </a:r>
            <a:r>
              <a:rPr lang="zh-CN" altLang="en-US" b="1" dirty="0"/>
              <a:t>到</a:t>
            </a:r>
            <a:r>
              <a:rPr lang="en-US" altLang="zh-CN" b="1" dirty="0"/>
              <a:t>ID18</a:t>
            </a:r>
            <a:r>
              <a:rPr lang="zh-CN" altLang="en-US" b="1" dirty="0"/>
              <a:t>，扩展</a:t>
            </a:r>
            <a:r>
              <a:rPr lang="en-US" altLang="zh-CN" b="1" dirty="0"/>
              <a:t>ID </a:t>
            </a:r>
            <a:r>
              <a:rPr lang="zh-CN" altLang="en-US" b="1" dirty="0"/>
              <a:t>由</a:t>
            </a:r>
            <a:r>
              <a:rPr lang="en-US" altLang="zh-CN" b="1" dirty="0"/>
              <a:t>ID17 </a:t>
            </a:r>
            <a:r>
              <a:rPr lang="zh-CN" altLang="en-US" b="1" dirty="0"/>
              <a:t>到</a:t>
            </a:r>
            <a:r>
              <a:rPr lang="en-US" altLang="zh-CN" b="1" dirty="0"/>
              <a:t>ID0 </a:t>
            </a:r>
            <a:r>
              <a:rPr lang="zh-CN" altLang="en-US" b="1" dirty="0"/>
              <a:t>表示。基本</a:t>
            </a:r>
            <a:r>
              <a:rPr lang="en-US" altLang="zh-CN" b="1" dirty="0"/>
              <a:t>ID </a:t>
            </a:r>
            <a:r>
              <a:rPr lang="zh-CN" altLang="en-US" b="1" dirty="0"/>
              <a:t>和标准格式的</a:t>
            </a:r>
            <a:r>
              <a:rPr lang="en-US" altLang="zh-CN" b="1" dirty="0"/>
              <a:t>ID </a:t>
            </a:r>
            <a:r>
              <a:rPr lang="zh-CN" altLang="en-US" b="1" dirty="0"/>
              <a:t>相同。禁止高</a:t>
            </a:r>
            <a:r>
              <a:rPr lang="en-US" altLang="zh-CN" b="1" dirty="0"/>
              <a:t>7 </a:t>
            </a:r>
            <a:r>
              <a:rPr lang="zh-CN" altLang="en-US" b="1" dirty="0"/>
              <a:t>位都为隐性。（禁止设定：基本</a:t>
            </a:r>
            <a:r>
              <a:rPr lang="en-US" altLang="zh-CN" b="1" dirty="0"/>
              <a:t>ID=1111111XXXX</a:t>
            </a:r>
            <a:r>
              <a:rPr lang="zh-CN" altLang="en-US" b="1" dirty="0"/>
              <a:t>）</a:t>
            </a:r>
            <a:endParaRPr lang="en-US" altLang="zh-CN" b="1" dirty="0"/>
          </a:p>
          <a:p>
            <a:pPr marL="0" indent="0">
              <a:buNone/>
            </a:pPr>
            <a:r>
              <a:rPr lang="en-US" altLang="zh-CN" b="1" i="1" u="sng" dirty="0"/>
              <a:t>	ID</a:t>
            </a:r>
            <a:r>
              <a:rPr lang="zh-CN" altLang="en-US" b="1" i="1" u="sng" dirty="0"/>
              <a:t>决定数据帧发送的优先级，也决定着其他设备是否会接收这个数据帧</a:t>
            </a:r>
            <a:endParaRPr lang="en-US" altLang="zh-CN" b="1" i="1" u="sng"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zh-CN" altLang="en-US" b="1" dirty="0"/>
          </a:p>
        </p:txBody>
      </p:sp>
      <p:pic>
        <p:nvPicPr>
          <p:cNvPr id="5" name="Picture 11">
            <a:extLst>
              <a:ext uri="{FF2B5EF4-FFF2-40B4-BE49-F238E27FC236}">
                <a16:creationId xmlns:a16="http://schemas.microsoft.com/office/drawing/2014/main" id="{D01F54CD-312F-4484-AEE8-A9A32EABC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793290"/>
            <a:ext cx="9905998" cy="2912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7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D9BDA-D002-4E9F-B152-612DBEB6938A}"/>
              </a:ext>
            </a:extLst>
          </p:cNvPr>
          <p:cNvSpPr>
            <a:spLocks noGrp="1"/>
          </p:cNvSpPr>
          <p:nvPr>
            <p:ph type="title"/>
          </p:nvPr>
        </p:nvSpPr>
        <p:spPr>
          <a:xfrm>
            <a:off x="1141413" y="609600"/>
            <a:ext cx="9905998" cy="786063"/>
          </a:xfrm>
        </p:spPr>
        <p:txBody>
          <a:bodyPr/>
          <a:lstStyle/>
          <a:p>
            <a:r>
              <a:rPr lang="en-US" altLang="zh-CN" dirty="0"/>
              <a:t>CAN</a:t>
            </a:r>
            <a:r>
              <a:rPr lang="zh-CN" altLang="en-US" dirty="0"/>
              <a:t>协议特点</a:t>
            </a:r>
          </a:p>
        </p:txBody>
      </p:sp>
      <p:sp>
        <p:nvSpPr>
          <p:cNvPr id="3" name="内容占位符 2">
            <a:extLst>
              <a:ext uri="{FF2B5EF4-FFF2-40B4-BE49-F238E27FC236}">
                <a16:creationId xmlns:a16="http://schemas.microsoft.com/office/drawing/2014/main" id="{4D4BC3AA-E3EA-4747-A084-C50AC11F3E13}"/>
              </a:ext>
            </a:extLst>
          </p:cNvPr>
          <p:cNvSpPr>
            <a:spLocks noGrp="1"/>
          </p:cNvSpPr>
          <p:nvPr>
            <p:ph idx="1"/>
          </p:nvPr>
        </p:nvSpPr>
        <p:spPr>
          <a:xfrm>
            <a:off x="1141413" y="1395663"/>
            <a:ext cx="9905998" cy="5021179"/>
          </a:xfrm>
        </p:spPr>
        <p:txBody>
          <a:bodyPr>
            <a:normAutofit fontScale="55000" lnSpcReduction="20000"/>
          </a:bodyPr>
          <a:lstStyle/>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①，多主控制。总线空闲时，所有单元都可发送消息，而两个以上的单元同时开始发送消息时，根据标识符（</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，非地址）决定优先级。两个以上的单元同时开始发送消息时，对各消息</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 </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的每个位进行逐个仲裁比较。仲裁获胜（优先级最高）的单元可继续发送消息，仲裁失利的单元则立刻停止发送而进行接收工作。</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②，系统柔软性。连接总线的单元，没有类似“地址”的信息，因此，在总线上添加单元时，已连接的其他单元的软硬件和应用层都不需要做改变。</a:t>
            </a:r>
            <a:endPar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③，速度快，距离远。最高</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1Mbps</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（距离</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&lt;40M</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），最远可达</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10KM</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（速率</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&lt;5Kbps</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④ ，具有错误检测、错误通知和错误恢复功能。所有单元都可以检测错误（错误检测功能），检测出错误的单元会立即同时通知其他所有单元（错误通知功能），正在发送消息的单元一旦检测出错误，会强制结束当前的发送。强制结束发送的单元会不断反复地重新发送此消息直到成功发送为止（错误恢复功能）。   </a:t>
            </a:r>
            <a:endPar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nSpc>
                <a:spcPct val="150000"/>
              </a:lnSpc>
              <a:spcBef>
                <a:spcPct val="0"/>
              </a:spcBef>
              <a:buClrTx/>
              <a:buNone/>
            </a:pPr>
            <a:endParaRPr lang="en-US" altLang="zh-CN" b="1" dirty="0">
              <a:solidFill>
                <a:schemeClr val="tx1"/>
              </a:solidFill>
              <a:latin typeface="宋体" panose="02010600030101010101" pitchFamily="2" charset="-122"/>
            </a:endParaRPr>
          </a:p>
          <a:p>
            <a:pPr algn="just"/>
            <a:endParaRPr lang="zh-CN" altLang="en-US" b="1" dirty="0"/>
          </a:p>
        </p:txBody>
      </p:sp>
    </p:spTree>
    <p:extLst>
      <p:ext uri="{BB962C8B-B14F-4D97-AF65-F5344CB8AC3E}">
        <p14:creationId xmlns:p14="http://schemas.microsoft.com/office/powerpoint/2010/main" val="1180130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DEE08-EBC9-46F2-9B37-22812C011CF2}"/>
              </a:ext>
            </a:extLst>
          </p:cNvPr>
          <p:cNvSpPr>
            <a:spLocks noGrp="1"/>
          </p:cNvSpPr>
          <p:nvPr>
            <p:ph type="title"/>
          </p:nvPr>
        </p:nvSpPr>
        <p:spPr>
          <a:xfrm>
            <a:off x="1141413" y="609600"/>
            <a:ext cx="9905998" cy="834189"/>
          </a:xfrm>
        </p:spPr>
        <p:txBody>
          <a:bodyPr/>
          <a:lstStyle/>
          <a:p>
            <a:r>
              <a:rPr lang="zh-CN" altLang="en-US" dirty="0"/>
              <a:t>控制段</a:t>
            </a:r>
          </a:p>
        </p:txBody>
      </p:sp>
      <p:sp>
        <p:nvSpPr>
          <p:cNvPr id="3" name="内容占位符 2">
            <a:extLst>
              <a:ext uri="{FF2B5EF4-FFF2-40B4-BE49-F238E27FC236}">
                <a16:creationId xmlns:a16="http://schemas.microsoft.com/office/drawing/2014/main" id="{59FEA80D-5756-49ED-80BA-BDCE5DCECE62}"/>
              </a:ext>
            </a:extLst>
          </p:cNvPr>
          <p:cNvSpPr>
            <a:spLocks noGrp="1"/>
          </p:cNvSpPr>
          <p:nvPr>
            <p:ph idx="1"/>
          </p:nvPr>
        </p:nvSpPr>
        <p:spPr>
          <a:xfrm>
            <a:off x="1143001" y="1443789"/>
            <a:ext cx="9905998" cy="5414211"/>
          </a:xfrm>
        </p:spPr>
        <p:txBody>
          <a:bodyPr/>
          <a:lstStyle/>
          <a:p>
            <a:r>
              <a:rPr lang="zh-CN" altLang="en-US" b="1" dirty="0"/>
              <a:t>控制段由</a:t>
            </a:r>
            <a:r>
              <a:rPr lang="en-US" altLang="zh-CN" b="1" dirty="0"/>
              <a:t>6</a:t>
            </a:r>
            <a:r>
              <a:rPr lang="zh-CN" altLang="en-US" b="1" dirty="0"/>
              <a:t>个位构成，表示数据段的字节数。扩展格式和标准格式的构成有所不同</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en-US" b="1" dirty="0"/>
          </a:p>
        </p:txBody>
      </p:sp>
      <p:pic>
        <p:nvPicPr>
          <p:cNvPr id="5" name="Picture 2">
            <a:extLst>
              <a:ext uri="{FF2B5EF4-FFF2-40B4-BE49-F238E27FC236}">
                <a16:creationId xmlns:a16="http://schemas.microsoft.com/office/drawing/2014/main" id="{3F960D04-575E-4B28-886E-80EA3E785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155229"/>
            <a:ext cx="10970266" cy="386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0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DC2CAC-70AA-429E-8BFC-F8E29C3C58B8}"/>
              </a:ext>
            </a:extLst>
          </p:cNvPr>
          <p:cNvSpPr>
            <a:spLocks noGrp="1"/>
          </p:cNvSpPr>
          <p:nvPr>
            <p:ph idx="1"/>
          </p:nvPr>
        </p:nvSpPr>
        <p:spPr>
          <a:xfrm>
            <a:off x="1141413" y="609601"/>
            <a:ext cx="9905998" cy="5181600"/>
          </a:xfrm>
        </p:spPr>
        <p:txBody>
          <a:bodyPr>
            <a:normAutofit/>
          </a:bodyPr>
          <a:lstStyle/>
          <a:p>
            <a:pPr marL="0" indent="0">
              <a:buNone/>
            </a:pPr>
            <a:r>
              <a:rPr lang="en-US" altLang="zh-CN" sz="2400" b="1" dirty="0"/>
              <a:t>【</a:t>
            </a:r>
            <a:r>
              <a:rPr lang="zh-CN" altLang="en-US" sz="2400" b="1" dirty="0"/>
              <a:t>注</a:t>
            </a:r>
            <a:r>
              <a:rPr lang="en-US" altLang="zh-CN" sz="2400" b="1" dirty="0"/>
              <a:t>】 </a:t>
            </a:r>
          </a:p>
          <a:p>
            <a:pPr marL="0" indent="0">
              <a:buNone/>
            </a:pPr>
            <a:r>
              <a:rPr lang="en-US" altLang="zh-CN" sz="2400" b="1" dirty="0"/>
              <a:t>		</a:t>
            </a:r>
            <a:r>
              <a:rPr lang="zh-CN" altLang="en-US" sz="2400" b="1" dirty="0"/>
              <a:t>*</a:t>
            </a:r>
            <a:r>
              <a:rPr lang="en-US" altLang="zh-CN" sz="2400" b="1" dirty="0"/>
              <a:t>1 </a:t>
            </a:r>
            <a:r>
              <a:rPr lang="zh-CN" altLang="en-US" sz="2400" b="1" dirty="0"/>
              <a:t>保留位（</a:t>
            </a:r>
            <a:r>
              <a:rPr lang="en-US" altLang="zh-CN" sz="2400" b="1" dirty="0"/>
              <a:t>r0</a:t>
            </a:r>
            <a:r>
              <a:rPr lang="zh-CN" altLang="en-US" sz="2400" b="1" dirty="0"/>
              <a:t>、</a:t>
            </a:r>
            <a:r>
              <a:rPr lang="en-US" altLang="zh-CN" sz="2400" b="1" dirty="0"/>
              <a:t>r1</a:t>
            </a:r>
            <a:r>
              <a:rPr lang="zh-CN" altLang="en-US" sz="2400" b="1" dirty="0"/>
              <a:t>）</a:t>
            </a:r>
          </a:p>
          <a:p>
            <a:pPr marL="0" indent="0">
              <a:buNone/>
            </a:pPr>
            <a:r>
              <a:rPr lang="en-US" altLang="zh-CN" sz="2400" b="1" dirty="0"/>
              <a:t>		</a:t>
            </a:r>
            <a:r>
              <a:rPr lang="zh-CN" altLang="en-US" sz="2400" b="1" dirty="0"/>
              <a:t>保留位必须全部以显性电平发送。但接收方可以接收显性、隐性及其任意组合的电平。</a:t>
            </a:r>
          </a:p>
          <a:p>
            <a:pPr marL="0" indent="0">
              <a:buNone/>
            </a:pPr>
            <a:r>
              <a:rPr lang="en-US" altLang="zh-CN" sz="2400" b="1" dirty="0"/>
              <a:t>		</a:t>
            </a:r>
            <a:r>
              <a:rPr lang="zh-CN" altLang="en-US" sz="2400" b="1" dirty="0"/>
              <a:t>*</a:t>
            </a:r>
            <a:r>
              <a:rPr lang="en-US" altLang="zh-CN" sz="2400" b="1" dirty="0"/>
              <a:t>2 </a:t>
            </a:r>
            <a:r>
              <a:rPr lang="zh-CN" altLang="en-US" sz="2400" b="1" dirty="0"/>
              <a:t>数据长度码（</a:t>
            </a:r>
            <a:r>
              <a:rPr lang="en-US" altLang="zh-CN" sz="2400" b="1" dirty="0"/>
              <a:t>DLC</a:t>
            </a:r>
            <a:r>
              <a:rPr lang="zh-CN" altLang="en-US" sz="2400" b="1" dirty="0"/>
              <a:t>）</a:t>
            </a:r>
          </a:p>
          <a:p>
            <a:pPr marL="0" indent="0">
              <a:buNone/>
            </a:pPr>
            <a:r>
              <a:rPr lang="en-US" altLang="zh-CN" sz="2400" b="1" dirty="0"/>
              <a:t>	</a:t>
            </a:r>
            <a:r>
              <a:rPr lang="zh-CN" altLang="en-US" sz="2400" b="1" dirty="0"/>
              <a:t>数据长度码与数据的字节数的对应关系如表 </a:t>
            </a:r>
            <a:r>
              <a:rPr lang="en-US" altLang="zh-CN" sz="2400" b="1" dirty="0"/>
              <a:t>8 </a:t>
            </a:r>
            <a:r>
              <a:rPr lang="zh-CN" altLang="en-US" sz="2400" b="1" dirty="0"/>
              <a:t>所示。</a:t>
            </a:r>
          </a:p>
          <a:p>
            <a:pPr marL="0" indent="0">
              <a:buNone/>
            </a:pPr>
            <a:r>
              <a:rPr lang="en-US" altLang="zh-CN" sz="2400" b="1" dirty="0"/>
              <a:t>	</a:t>
            </a:r>
            <a:r>
              <a:rPr lang="zh-CN" altLang="en-US" sz="2400" b="1" dirty="0"/>
              <a:t>数据的字节数必须为 </a:t>
            </a:r>
            <a:r>
              <a:rPr lang="en-US" altLang="zh-CN" sz="2400" b="1" dirty="0"/>
              <a:t>0</a:t>
            </a:r>
            <a:r>
              <a:rPr lang="zh-CN" altLang="en-US" sz="2400" b="1" dirty="0"/>
              <a:t>～</a:t>
            </a:r>
            <a:r>
              <a:rPr lang="en-US" altLang="zh-CN" sz="2400" b="1" dirty="0"/>
              <a:t>8 </a:t>
            </a:r>
            <a:r>
              <a:rPr lang="zh-CN" altLang="en-US" sz="2400" b="1" dirty="0"/>
              <a:t>字节。但接收方对</a:t>
            </a:r>
            <a:r>
              <a:rPr lang="en-US" altLang="zh-CN" sz="2400" b="1" dirty="0"/>
              <a:t>DLC = 9</a:t>
            </a:r>
            <a:r>
              <a:rPr lang="zh-CN" altLang="en-US" sz="2400" b="1" dirty="0"/>
              <a:t>～</a:t>
            </a:r>
            <a:r>
              <a:rPr lang="en-US" altLang="zh-CN" sz="2400" b="1" dirty="0"/>
              <a:t>15 </a:t>
            </a:r>
            <a:r>
              <a:rPr lang="zh-CN" altLang="en-US" sz="2400" b="1" dirty="0"/>
              <a:t>的情况并不视为错误。</a:t>
            </a:r>
          </a:p>
        </p:txBody>
      </p:sp>
    </p:spTree>
    <p:extLst>
      <p:ext uri="{BB962C8B-B14F-4D97-AF65-F5344CB8AC3E}">
        <p14:creationId xmlns:p14="http://schemas.microsoft.com/office/powerpoint/2010/main" val="133424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6BFC406-8B03-43E6-BCD4-06B76CC5E942}"/>
              </a:ext>
            </a:extLst>
          </p:cNvPr>
          <p:cNvPicPr>
            <a:picLocks noGrp="1" noChangeAspect="1"/>
          </p:cNvPicPr>
          <p:nvPr>
            <p:ph idx="1"/>
          </p:nvPr>
        </p:nvPicPr>
        <p:blipFill>
          <a:blip r:embed="rId2"/>
          <a:stretch>
            <a:fillRect/>
          </a:stretch>
        </p:blipFill>
        <p:spPr>
          <a:xfrm>
            <a:off x="107024" y="433137"/>
            <a:ext cx="12037146" cy="6160168"/>
          </a:xfrm>
          <a:prstGeom prst="rect">
            <a:avLst/>
          </a:prstGeom>
        </p:spPr>
      </p:pic>
    </p:spTree>
    <p:extLst>
      <p:ext uri="{BB962C8B-B14F-4D97-AF65-F5344CB8AC3E}">
        <p14:creationId xmlns:p14="http://schemas.microsoft.com/office/powerpoint/2010/main" val="295295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5D59CA-AE7A-430A-A1E9-91576515A85F}"/>
              </a:ext>
            </a:extLst>
          </p:cNvPr>
          <p:cNvSpPr>
            <a:spLocks noGrp="1"/>
          </p:cNvSpPr>
          <p:nvPr>
            <p:ph idx="1"/>
          </p:nvPr>
        </p:nvSpPr>
        <p:spPr>
          <a:xfrm>
            <a:off x="1141413" y="1"/>
            <a:ext cx="9905998" cy="6689558"/>
          </a:xfrm>
        </p:spPr>
        <p:txBody>
          <a:bodyPr/>
          <a:lstStyle/>
          <a:p>
            <a:pPr marL="0" indent="0">
              <a:buNone/>
            </a:pPr>
            <a:r>
              <a:rPr lang="zh-CN" altLang="en-US" sz="2400" b="1" dirty="0"/>
              <a:t>数据段：数据段可包含</a:t>
            </a:r>
            <a:r>
              <a:rPr lang="en-US" altLang="zh-CN" sz="2400" b="1" dirty="0"/>
              <a:t>0~8</a:t>
            </a:r>
            <a:r>
              <a:rPr lang="zh-CN" altLang="en-US" sz="2400" b="1" dirty="0"/>
              <a:t>个字节的数据。从大端输出（</a:t>
            </a:r>
            <a:r>
              <a:rPr lang="en-US" altLang="zh-CN" sz="2400" b="1" dirty="0"/>
              <a:t>MSB</a:t>
            </a:r>
            <a:r>
              <a:rPr lang="zh-CN" altLang="en-US" sz="2400" b="1" dirty="0"/>
              <a:t>）</a:t>
            </a:r>
            <a:endParaRPr lang="en-US" altLang="zh-CN" sz="2400" b="1" dirty="0"/>
          </a:p>
          <a:p>
            <a:endParaRPr lang="en-US" altLang="zh-CN" b="1" dirty="0"/>
          </a:p>
          <a:p>
            <a:endParaRPr lang="en-US" altLang="zh-CN" b="1" dirty="0"/>
          </a:p>
          <a:p>
            <a:pPr marL="0" indent="0">
              <a:buNone/>
            </a:pPr>
            <a:endParaRPr lang="en-US" altLang="zh-CN" b="1" dirty="0"/>
          </a:p>
          <a:p>
            <a:endParaRPr lang="en-US" altLang="zh-CN" b="1" dirty="0"/>
          </a:p>
          <a:p>
            <a:pPr marL="0" indent="0">
              <a:buNone/>
            </a:pPr>
            <a:r>
              <a:rPr lang="en-US" altLang="zh-CN" sz="2400" b="1" dirty="0"/>
              <a:t>CRC</a:t>
            </a:r>
            <a:r>
              <a:rPr lang="zh-CN" altLang="en-US" sz="2400" b="1" dirty="0"/>
              <a:t>段：</a:t>
            </a:r>
            <a:r>
              <a:rPr lang="en-US" altLang="zh-CN" sz="2400" b="1" dirty="0"/>
              <a:t>CRC </a:t>
            </a:r>
            <a:r>
              <a:rPr lang="zh-CN" altLang="en-US" sz="2400" b="1" dirty="0"/>
              <a:t>段是检查帧传输错误的帧。由</a:t>
            </a:r>
            <a:r>
              <a:rPr lang="en-US" altLang="zh-CN" sz="2400" b="1" dirty="0"/>
              <a:t>15 </a:t>
            </a:r>
            <a:r>
              <a:rPr lang="zh-CN" altLang="en-US" sz="2400" b="1" dirty="0"/>
              <a:t>个位的</a:t>
            </a:r>
            <a:r>
              <a:rPr lang="en-US" altLang="zh-CN" sz="2400" b="1" dirty="0"/>
              <a:t>CRC </a:t>
            </a:r>
            <a:r>
              <a:rPr lang="zh-CN" altLang="en-US" sz="2400" b="1" dirty="0"/>
              <a:t>顺序*</a:t>
            </a:r>
            <a:r>
              <a:rPr lang="en-US" altLang="zh-CN" sz="2400" b="1" dirty="0"/>
              <a:t>1 </a:t>
            </a:r>
            <a:r>
              <a:rPr lang="zh-CN" altLang="en-US" sz="2400" b="1" dirty="0"/>
              <a:t>和</a:t>
            </a:r>
            <a:r>
              <a:rPr lang="en-US" altLang="zh-CN" sz="2400" b="1" dirty="0"/>
              <a:t>1 </a:t>
            </a:r>
            <a:r>
              <a:rPr lang="zh-CN" altLang="en-US" sz="2400" b="1" dirty="0"/>
              <a:t>个位的</a:t>
            </a:r>
            <a:r>
              <a:rPr lang="en-US" altLang="zh-CN" sz="2400" b="1" dirty="0"/>
              <a:t>CRC </a:t>
            </a:r>
            <a:r>
              <a:rPr lang="zh-CN" altLang="en-US" sz="2400" b="1" dirty="0"/>
              <a:t>界定符（用于分隔的位）构成。</a:t>
            </a:r>
            <a:endParaRPr lang="en-US" altLang="zh-CN" sz="2400" b="1" dirty="0"/>
          </a:p>
          <a:p>
            <a:pPr marL="0" indent="0">
              <a:buNone/>
            </a:pPr>
            <a:r>
              <a:rPr lang="en-US" altLang="zh-CN" sz="2400" b="1" dirty="0"/>
              <a:t>		CRC </a:t>
            </a:r>
            <a:r>
              <a:rPr lang="zh-CN" altLang="en-US" sz="2400" b="1" dirty="0"/>
              <a:t>顺序是根据多项式生成的</a:t>
            </a:r>
            <a:r>
              <a:rPr lang="en-US" altLang="zh-CN" sz="2400" b="1" dirty="0"/>
              <a:t>CRC </a:t>
            </a:r>
            <a:r>
              <a:rPr lang="zh-CN" altLang="en-US" sz="2400" b="1" dirty="0"/>
              <a:t>值，</a:t>
            </a:r>
            <a:r>
              <a:rPr lang="en-US" altLang="zh-CN" sz="2400" b="1" dirty="0"/>
              <a:t>CRC </a:t>
            </a:r>
            <a:r>
              <a:rPr lang="zh-CN" altLang="en-US" sz="2400" b="1" dirty="0"/>
              <a:t>的计算范围包括帧起始、仲裁段、控制段、数据段。</a:t>
            </a:r>
          </a:p>
          <a:p>
            <a:pPr marL="0" indent="0">
              <a:buNone/>
            </a:pPr>
            <a:r>
              <a:rPr lang="en-US" altLang="zh-CN" sz="2400" b="1" dirty="0"/>
              <a:t>	</a:t>
            </a:r>
            <a:r>
              <a:rPr lang="zh-CN" altLang="en-US" sz="2400" b="1" dirty="0"/>
              <a:t>接收方以同样的算法计算 </a:t>
            </a:r>
            <a:r>
              <a:rPr lang="en-US" altLang="zh-CN" sz="2400" b="1" dirty="0"/>
              <a:t>CRC </a:t>
            </a:r>
            <a:r>
              <a:rPr lang="zh-CN" altLang="en-US" sz="2400" b="1" dirty="0"/>
              <a:t>值并进行比较，不一致时会通报错误</a:t>
            </a:r>
            <a:endParaRPr lang="en-US" altLang="zh-CN" sz="2400" b="1" dirty="0"/>
          </a:p>
          <a:p>
            <a:endParaRPr lang="en-US" altLang="zh-CN" b="1" dirty="0"/>
          </a:p>
          <a:p>
            <a:pPr marL="0" indent="0">
              <a:buNone/>
            </a:pPr>
            <a:endParaRPr lang="en-US" altLang="zh-CN" b="1" dirty="0"/>
          </a:p>
          <a:p>
            <a:endParaRPr lang="zh-CN" altLang="en-US" b="1" dirty="0"/>
          </a:p>
        </p:txBody>
      </p:sp>
      <p:pic>
        <p:nvPicPr>
          <p:cNvPr id="5" name="Picture 2">
            <a:extLst>
              <a:ext uri="{FF2B5EF4-FFF2-40B4-BE49-F238E27FC236}">
                <a16:creationId xmlns:a16="http://schemas.microsoft.com/office/drawing/2014/main" id="{FA99A1BC-39FF-4E24-B980-24E065BB3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037133"/>
            <a:ext cx="9905998" cy="150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92DE4406-E98E-43A9-9A23-019298491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4902200"/>
            <a:ext cx="9905998" cy="1668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2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7FC5-4C48-4BA3-8E5E-659D0575DD65}"/>
              </a:ext>
            </a:extLst>
          </p:cNvPr>
          <p:cNvSpPr>
            <a:spLocks noGrp="1"/>
          </p:cNvSpPr>
          <p:nvPr>
            <p:ph type="title"/>
          </p:nvPr>
        </p:nvSpPr>
        <p:spPr>
          <a:xfrm>
            <a:off x="1141413" y="184485"/>
            <a:ext cx="9905998" cy="866274"/>
          </a:xfrm>
        </p:spPr>
        <p:txBody>
          <a:bodyPr/>
          <a:lstStyle/>
          <a:p>
            <a:r>
              <a:rPr lang="en-US" altLang="zh-CN" dirty="0"/>
              <a:t>ACK</a:t>
            </a:r>
            <a:r>
              <a:rPr lang="zh-CN" altLang="en-US" dirty="0"/>
              <a:t>段</a:t>
            </a:r>
          </a:p>
        </p:txBody>
      </p:sp>
      <p:sp>
        <p:nvSpPr>
          <p:cNvPr id="3" name="内容占位符 2">
            <a:extLst>
              <a:ext uri="{FF2B5EF4-FFF2-40B4-BE49-F238E27FC236}">
                <a16:creationId xmlns:a16="http://schemas.microsoft.com/office/drawing/2014/main" id="{0400873B-386B-4B72-8EF9-EB8CCD1CDE80}"/>
              </a:ext>
            </a:extLst>
          </p:cNvPr>
          <p:cNvSpPr>
            <a:spLocks noGrp="1"/>
          </p:cNvSpPr>
          <p:nvPr>
            <p:ph idx="1"/>
          </p:nvPr>
        </p:nvSpPr>
        <p:spPr>
          <a:xfrm>
            <a:off x="1141413" y="1050759"/>
            <a:ext cx="9905998" cy="5622756"/>
          </a:xfrm>
        </p:spPr>
        <p:txBody>
          <a:bodyPr/>
          <a:lstStyle/>
          <a:p>
            <a:pPr marL="0" indent="0">
              <a:buNone/>
            </a:pPr>
            <a:r>
              <a:rPr lang="en-US" altLang="zh-CN" b="1" dirty="0"/>
              <a:t>	ACK </a:t>
            </a:r>
            <a:r>
              <a:rPr lang="zh-CN" altLang="en-US" b="1" dirty="0"/>
              <a:t>段用来确认是否正常接收。由</a:t>
            </a:r>
            <a:r>
              <a:rPr lang="en-US" altLang="zh-CN" b="1" dirty="0"/>
              <a:t>ACK </a:t>
            </a:r>
            <a:r>
              <a:rPr lang="zh-CN" altLang="en-US" b="1" dirty="0"/>
              <a:t>槽</a:t>
            </a:r>
            <a:r>
              <a:rPr lang="en-US" altLang="zh-CN" b="1" dirty="0"/>
              <a:t>(ACK Slot)</a:t>
            </a:r>
            <a:r>
              <a:rPr lang="zh-CN" altLang="en-US" b="1" dirty="0"/>
              <a:t>和</a:t>
            </a:r>
            <a:r>
              <a:rPr lang="en-US" altLang="zh-CN" b="1" dirty="0"/>
              <a:t>ACK </a:t>
            </a:r>
            <a:r>
              <a:rPr lang="zh-CN" altLang="en-US" b="1" dirty="0"/>
              <a:t>界定符</a:t>
            </a:r>
            <a:r>
              <a:rPr lang="en-US" altLang="zh-CN" b="1" dirty="0"/>
              <a:t>2 </a:t>
            </a:r>
            <a:r>
              <a:rPr lang="zh-CN" altLang="en-US" b="1" dirty="0"/>
              <a:t>个位构成。</a:t>
            </a:r>
            <a:endParaRPr lang="en-US" altLang="zh-CN" b="1" dirty="0"/>
          </a:p>
          <a:p>
            <a:pPr marL="0" indent="0">
              <a:buNone/>
            </a:pPr>
            <a:r>
              <a:rPr lang="en-US" altLang="zh-CN" b="1" dirty="0"/>
              <a:t>【</a:t>
            </a:r>
            <a:r>
              <a:rPr lang="zh-CN" altLang="en-US" b="1" dirty="0"/>
              <a:t>注</a:t>
            </a:r>
            <a:r>
              <a:rPr lang="en-US" altLang="zh-CN" b="1" dirty="0"/>
              <a:t>】 </a:t>
            </a:r>
            <a:r>
              <a:rPr lang="zh-CN" altLang="en-US" b="1" dirty="0"/>
              <a:t>*</a:t>
            </a:r>
            <a:r>
              <a:rPr lang="en-US" altLang="zh-CN" b="1" dirty="0"/>
              <a:t>1 </a:t>
            </a:r>
            <a:r>
              <a:rPr lang="zh-CN" altLang="en-US" b="1" dirty="0"/>
              <a:t>发送单元的</a:t>
            </a:r>
            <a:r>
              <a:rPr lang="en-US" altLang="zh-CN" b="1" dirty="0"/>
              <a:t>ACK </a:t>
            </a:r>
            <a:r>
              <a:rPr lang="zh-CN" altLang="en-US" b="1" dirty="0"/>
              <a:t>段</a:t>
            </a:r>
            <a:r>
              <a:rPr lang="en-US" altLang="zh-CN" b="1" dirty="0"/>
              <a:t>	</a:t>
            </a:r>
            <a:r>
              <a:rPr lang="zh-CN" altLang="en-US" b="1" dirty="0"/>
              <a:t>发送</a:t>
            </a:r>
            <a:r>
              <a:rPr lang="en-US" altLang="zh-CN" b="1" dirty="0"/>
              <a:t>2 </a:t>
            </a:r>
            <a:r>
              <a:rPr lang="zh-CN" altLang="en-US" b="1" dirty="0"/>
              <a:t>个位的隐性位。</a:t>
            </a:r>
          </a:p>
          <a:p>
            <a:pPr marL="0" indent="0">
              <a:buNone/>
            </a:pPr>
            <a:r>
              <a:rPr lang="en-US" altLang="zh-CN" b="1" dirty="0"/>
              <a:t>		</a:t>
            </a:r>
            <a:r>
              <a:rPr lang="zh-CN" altLang="en-US" b="1" dirty="0"/>
              <a:t>*</a:t>
            </a:r>
            <a:r>
              <a:rPr lang="en-US" altLang="zh-CN" b="1" dirty="0"/>
              <a:t>2 </a:t>
            </a:r>
            <a:r>
              <a:rPr lang="zh-CN" altLang="en-US" b="1" dirty="0"/>
              <a:t>接收单元的</a:t>
            </a:r>
            <a:r>
              <a:rPr lang="en-US" altLang="zh-CN" b="1" dirty="0"/>
              <a:t>ACK </a:t>
            </a:r>
            <a:r>
              <a:rPr lang="zh-CN" altLang="en-US" b="1" dirty="0"/>
              <a:t>段</a:t>
            </a:r>
            <a:r>
              <a:rPr lang="en-US" altLang="zh-CN" b="1" dirty="0"/>
              <a:t>	</a:t>
            </a:r>
            <a:r>
              <a:rPr lang="zh-CN" altLang="en-US" b="1" dirty="0"/>
              <a:t>接收到正确消息的单元在</a:t>
            </a:r>
            <a:r>
              <a:rPr lang="en-US" altLang="zh-CN" b="1" dirty="0"/>
              <a:t>ACK </a:t>
            </a:r>
            <a:r>
              <a:rPr lang="zh-CN" altLang="en-US" b="1" dirty="0"/>
              <a:t>槽</a:t>
            </a:r>
            <a:r>
              <a:rPr lang="en-US" altLang="zh-CN" b="1" dirty="0"/>
              <a:t>(ACK Slot)</a:t>
            </a:r>
            <a:r>
              <a:rPr lang="zh-CN" altLang="en-US" b="1" dirty="0"/>
              <a:t>发送显性位，通知发送单元正常接收结束。这称作“发送</a:t>
            </a:r>
            <a:r>
              <a:rPr lang="en-US" altLang="zh-CN" b="1" dirty="0"/>
              <a:t>ACK”</a:t>
            </a:r>
            <a:r>
              <a:rPr lang="zh-CN" altLang="en-US" b="1" dirty="0"/>
              <a:t>或者“返回</a:t>
            </a:r>
            <a:r>
              <a:rPr lang="en-US" altLang="zh-CN" b="1" dirty="0"/>
              <a:t>ACK”</a:t>
            </a:r>
            <a:r>
              <a:rPr lang="zh-CN" altLang="en-US" b="1" dirty="0"/>
              <a:t>。</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en-US" altLang="zh-CN" b="1" dirty="0"/>
              <a:t>	</a:t>
            </a:r>
            <a:r>
              <a:rPr lang="zh-CN" altLang="en-US" b="1" dirty="0"/>
              <a:t>发送</a:t>
            </a:r>
            <a:r>
              <a:rPr lang="en-US" altLang="zh-CN" b="1" dirty="0"/>
              <a:t>ACK </a:t>
            </a:r>
            <a:r>
              <a:rPr lang="zh-CN" altLang="en-US" b="1" dirty="0"/>
              <a:t>的是在既不处于总线关闭态也不处于休眠态的所有接收单元中，接收到正常消息的单元（发送单元不发送</a:t>
            </a:r>
            <a:r>
              <a:rPr lang="en-US" altLang="zh-CN" b="1" dirty="0"/>
              <a:t>ACK</a:t>
            </a:r>
            <a:r>
              <a:rPr lang="zh-CN" altLang="en-US" b="1" dirty="0"/>
              <a:t>）。所谓正常消息是指不含填充错误、格式错误、</a:t>
            </a:r>
            <a:r>
              <a:rPr lang="en-US" altLang="zh-CN" b="1" dirty="0"/>
              <a:t>CRC </a:t>
            </a:r>
            <a:r>
              <a:rPr lang="zh-CN" altLang="en-US" b="1" dirty="0"/>
              <a:t>错误的消息。</a:t>
            </a:r>
            <a:endParaRPr lang="en-US" altLang="zh-CN" b="1" dirty="0"/>
          </a:p>
          <a:p>
            <a:pPr marL="0" indent="0">
              <a:buNone/>
            </a:pPr>
            <a:endParaRPr lang="en-US" altLang="zh-CN" b="1" dirty="0"/>
          </a:p>
        </p:txBody>
      </p:sp>
      <p:pic>
        <p:nvPicPr>
          <p:cNvPr id="5" name="Picture 2">
            <a:extLst>
              <a:ext uri="{FF2B5EF4-FFF2-40B4-BE49-F238E27FC236}">
                <a16:creationId xmlns:a16="http://schemas.microsoft.com/office/drawing/2014/main" id="{9B11CF0C-91E6-4CDD-BF5E-2E8A9F0C0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942656"/>
            <a:ext cx="9905997" cy="1838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919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E7821-75D8-4F32-B001-D4F031811DDA}"/>
              </a:ext>
            </a:extLst>
          </p:cNvPr>
          <p:cNvSpPr>
            <a:spLocks noGrp="1"/>
          </p:cNvSpPr>
          <p:nvPr>
            <p:ph type="title"/>
          </p:nvPr>
        </p:nvSpPr>
        <p:spPr>
          <a:xfrm>
            <a:off x="1141413" y="609600"/>
            <a:ext cx="9905998" cy="994611"/>
          </a:xfrm>
        </p:spPr>
        <p:txBody>
          <a:bodyPr/>
          <a:lstStyle/>
          <a:p>
            <a:r>
              <a:rPr lang="zh-CN" altLang="en-US" dirty="0"/>
              <a:t>帧结束</a:t>
            </a:r>
          </a:p>
        </p:txBody>
      </p:sp>
      <p:sp>
        <p:nvSpPr>
          <p:cNvPr id="3" name="内容占位符 2">
            <a:extLst>
              <a:ext uri="{FF2B5EF4-FFF2-40B4-BE49-F238E27FC236}">
                <a16:creationId xmlns:a16="http://schemas.microsoft.com/office/drawing/2014/main" id="{5E0EA570-D1B6-4429-B99C-F3F5D806D888}"/>
              </a:ext>
            </a:extLst>
          </p:cNvPr>
          <p:cNvSpPr>
            <a:spLocks noGrp="1"/>
          </p:cNvSpPr>
          <p:nvPr>
            <p:ph idx="1"/>
          </p:nvPr>
        </p:nvSpPr>
        <p:spPr>
          <a:xfrm>
            <a:off x="1141413" y="1604211"/>
            <a:ext cx="9905998" cy="5117431"/>
          </a:xfrm>
        </p:spPr>
        <p:txBody>
          <a:bodyPr>
            <a:normAutofit/>
          </a:bodyPr>
          <a:lstStyle/>
          <a:p>
            <a:pPr marL="0" indent="0">
              <a:buNone/>
            </a:pPr>
            <a:r>
              <a:rPr lang="en-US" altLang="zh-CN" sz="2800" b="1" dirty="0"/>
              <a:t>	</a:t>
            </a:r>
            <a:r>
              <a:rPr lang="zh-CN" altLang="en-US" sz="2800" b="1" dirty="0"/>
              <a:t>帧结束是表示该该帧的结束的段。由 </a:t>
            </a:r>
            <a:r>
              <a:rPr lang="en-US" altLang="zh-CN" sz="2800" b="1" dirty="0"/>
              <a:t>7 </a:t>
            </a:r>
            <a:r>
              <a:rPr lang="zh-CN" altLang="en-US" sz="2800" b="1" dirty="0"/>
              <a:t>个位的隐性位构成。</a:t>
            </a: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p:txBody>
      </p:sp>
      <p:pic>
        <p:nvPicPr>
          <p:cNvPr id="4" name="图片 3">
            <a:extLst>
              <a:ext uri="{FF2B5EF4-FFF2-40B4-BE49-F238E27FC236}">
                <a16:creationId xmlns:a16="http://schemas.microsoft.com/office/drawing/2014/main" id="{A6EC860D-CC98-48DE-8D52-493602C19891}"/>
              </a:ext>
            </a:extLst>
          </p:cNvPr>
          <p:cNvPicPr>
            <a:picLocks noChangeAspect="1"/>
          </p:cNvPicPr>
          <p:nvPr/>
        </p:nvPicPr>
        <p:blipFill>
          <a:blip r:embed="rId2"/>
          <a:stretch>
            <a:fillRect/>
          </a:stretch>
        </p:blipFill>
        <p:spPr>
          <a:xfrm>
            <a:off x="1141413" y="2598822"/>
            <a:ext cx="10732857" cy="2999873"/>
          </a:xfrm>
          <a:prstGeom prst="rect">
            <a:avLst/>
          </a:prstGeom>
        </p:spPr>
      </p:pic>
    </p:spTree>
    <p:extLst>
      <p:ext uri="{BB962C8B-B14F-4D97-AF65-F5344CB8AC3E}">
        <p14:creationId xmlns:p14="http://schemas.microsoft.com/office/powerpoint/2010/main" val="3015152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EBEA0-B17A-4E43-B817-DDA61D08314C}"/>
              </a:ext>
            </a:extLst>
          </p:cNvPr>
          <p:cNvSpPr>
            <a:spLocks noGrp="1"/>
          </p:cNvSpPr>
          <p:nvPr>
            <p:ph type="title"/>
          </p:nvPr>
        </p:nvSpPr>
        <p:spPr>
          <a:xfrm>
            <a:off x="1141413" y="609600"/>
            <a:ext cx="9905998" cy="962526"/>
          </a:xfrm>
        </p:spPr>
        <p:txBody>
          <a:bodyPr/>
          <a:lstStyle/>
          <a:p>
            <a:r>
              <a:rPr lang="zh-CN" altLang="en-US" dirty="0"/>
              <a:t>遥控帧</a:t>
            </a:r>
          </a:p>
        </p:txBody>
      </p:sp>
      <p:sp>
        <p:nvSpPr>
          <p:cNvPr id="3" name="内容占位符 2">
            <a:extLst>
              <a:ext uri="{FF2B5EF4-FFF2-40B4-BE49-F238E27FC236}">
                <a16:creationId xmlns:a16="http://schemas.microsoft.com/office/drawing/2014/main" id="{75345AB5-15AA-49AF-B2DE-4336A05CDBC7}"/>
              </a:ext>
            </a:extLst>
          </p:cNvPr>
          <p:cNvSpPr>
            <a:spLocks noGrp="1"/>
          </p:cNvSpPr>
          <p:nvPr>
            <p:ph idx="1"/>
          </p:nvPr>
        </p:nvSpPr>
        <p:spPr>
          <a:xfrm>
            <a:off x="1141413" y="1572126"/>
            <a:ext cx="9905998" cy="5285873"/>
          </a:xfrm>
        </p:spPr>
        <p:txBody>
          <a:bodyPr>
            <a:normAutofit/>
          </a:bodyPr>
          <a:lstStyle/>
          <a:p>
            <a:pPr marL="0" indent="0">
              <a:buNone/>
            </a:pPr>
            <a:r>
              <a:rPr lang="en-US" altLang="zh-CN" sz="2400" b="1" dirty="0"/>
              <a:t>	</a:t>
            </a:r>
            <a:r>
              <a:rPr lang="zh-CN" altLang="en-US" sz="2400" b="1" dirty="0"/>
              <a:t>接收单元向发送单元请求发送数据所用的帧。遥控帧由 </a:t>
            </a:r>
            <a:r>
              <a:rPr lang="en-US" altLang="zh-CN" sz="2400" b="1" dirty="0"/>
              <a:t>6 </a:t>
            </a:r>
            <a:r>
              <a:rPr lang="zh-CN" altLang="en-US" sz="2400" b="1" dirty="0"/>
              <a:t>个段组成。遥控帧没有数据帧的数据段。</a:t>
            </a:r>
            <a:endParaRPr lang="en-US" altLang="zh-CN" sz="2400" b="1" dirty="0"/>
          </a:p>
          <a:p>
            <a:pPr marL="0" indent="0">
              <a:buNone/>
            </a:pPr>
            <a:r>
              <a:rPr lang="en-US" altLang="zh-CN" sz="2400" b="1" dirty="0"/>
              <a:t>	(1) </a:t>
            </a:r>
            <a:r>
              <a:rPr lang="zh-CN" altLang="en-US" sz="2400" b="1" dirty="0"/>
              <a:t>帧起始（</a:t>
            </a:r>
            <a:r>
              <a:rPr lang="en-US" altLang="zh-CN" sz="2400" b="1" dirty="0"/>
              <a:t>SOF</a:t>
            </a:r>
            <a:r>
              <a:rPr lang="zh-CN" altLang="en-US" sz="2400" b="1" dirty="0"/>
              <a:t>）：表示帧开始的段。</a:t>
            </a:r>
          </a:p>
          <a:p>
            <a:pPr marL="0" indent="0">
              <a:buNone/>
            </a:pPr>
            <a:r>
              <a:rPr lang="en-US" altLang="zh-CN" sz="2400" b="1" dirty="0"/>
              <a:t>	(2) </a:t>
            </a:r>
            <a:r>
              <a:rPr lang="zh-CN" altLang="en-US" sz="2400" b="1" dirty="0"/>
              <a:t>仲裁段：表示该帧优先级的段。可请求具有相同 </a:t>
            </a:r>
            <a:r>
              <a:rPr lang="en-US" altLang="zh-CN" sz="2400" b="1" dirty="0"/>
              <a:t>ID </a:t>
            </a:r>
            <a:r>
              <a:rPr lang="zh-CN" altLang="en-US" sz="2400" b="1" dirty="0"/>
              <a:t>的数据帧。</a:t>
            </a:r>
          </a:p>
          <a:p>
            <a:pPr marL="0" indent="0">
              <a:buNone/>
            </a:pPr>
            <a:r>
              <a:rPr lang="en-US" altLang="zh-CN" sz="2400" b="1" dirty="0"/>
              <a:t>	(3) </a:t>
            </a:r>
            <a:r>
              <a:rPr lang="zh-CN" altLang="en-US" sz="2400" b="1" dirty="0"/>
              <a:t>控制段：表示数据的字节数及保留位的段。</a:t>
            </a:r>
          </a:p>
          <a:p>
            <a:pPr marL="0" indent="0">
              <a:buNone/>
            </a:pPr>
            <a:r>
              <a:rPr lang="en-US" altLang="zh-CN" sz="2400" b="1" dirty="0"/>
              <a:t>	(4) CRC </a:t>
            </a:r>
            <a:r>
              <a:rPr lang="zh-CN" altLang="en-US" sz="2400" b="1" dirty="0"/>
              <a:t>段：检查帧的传输错误的段。</a:t>
            </a:r>
          </a:p>
          <a:p>
            <a:pPr marL="0" indent="0">
              <a:buNone/>
            </a:pPr>
            <a:r>
              <a:rPr lang="en-US" altLang="zh-CN" sz="2400" b="1" dirty="0"/>
              <a:t>	(5) ACK </a:t>
            </a:r>
            <a:r>
              <a:rPr lang="zh-CN" altLang="en-US" sz="2400" b="1" dirty="0"/>
              <a:t>段：表示确认正常接收的段。</a:t>
            </a:r>
            <a:endParaRPr lang="en-US" altLang="zh-CN" sz="2400" b="1" dirty="0"/>
          </a:p>
          <a:p>
            <a:pPr marL="0" indent="0">
              <a:buNone/>
            </a:pPr>
            <a:r>
              <a:rPr lang="en-US" altLang="zh-CN" sz="2400" b="1" dirty="0"/>
              <a:t>	(6) </a:t>
            </a:r>
            <a:r>
              <a:rPr lang="zh-CN" altLang="en-US" sz="2400" b="1" dirty="0"/>
              <a:t>帧结束：表示遥控帧结束的段。</a:t>
            </a:r>
          </a:p>
        </p:txBody>
      </p:sp>
    </p:spTree>
    <p:extLst>
      <p:ext uri="{BB962C8B-B14F-4D97-AF65-F5344CB8AC3E}">
        <p14:creationId xmlns:p14="http://schemas.microsoft.com/office/powerpoint/2010/main" val="1292208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05C53E9-FD77-45E8-A986-1D3978B6736F}"/>
              </a:ext>
            </a:extLst>
          </p:cNvPr>
          <p:cNvPicPr>
            <a:picLocks noGrp="1" noChangeAspect="1"/>
          </p:cNvPicPr>
          <p:nvPr>
            <p:ph idx="1"/>
          </p:nvPr>
        </p:nvPicPr>
        <p:blipFill>
          <a:blip r:embed="rId2"/>
          <a:stretch>
            <a:fillRect/>
          </a:stretch>
        </p:blipFill>
        <p:spPr>
          <a:xfrm>
            <a:off x="481263" y="199911"/>
            <a:ext cx="11494904" cy="6658089"/>
          </a:xfrm>
          <a:prstGeom prst="rect">
            <a:avLst/>
          </a:prstGeom>
        </p:spPr>
      </p:pic>
    </p:spTree>
    <p:extLst>
      <p:ext uri="{BB962C8B-B14F-4D97-AF65-F5344CB8AC3E}">
        <p14:creationId xmlns:p14="http://schemas.microsoft.com/office/powerpoint/2010/main" val="101529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30CE7-3CDB-46E9-8726-29ED5DA86800}"/>
              </a:ext>
            </a:extLst>
          </p:cNvPr>
          <p:cNvSpPr>
            <a:spLocks noGrp="1"/>
          </p:cNvSpPr>
          <p:nvPr>
            <p:ph type="title"/>
          </p:nvPr>
        </p:nvSpPr>
        <p:spPr>
          <a:xfrm>
            <a:off x="1141413" y="609601"/>
            <a:ext cx="9905998" cy="930442"/>
          </a:xfrm>
        </p:spPr>
        <p:txBody>
          <a:bodyPr/>
          <a:lstStyle/>
          <a:p>
            <a:r>
              <a:rPr lang="zh-CN" altLang="en-US" dirty="0"/>
              <a:t>数据帧和遥控帧</a:t>
            </a:r>
          </a:p>
        </p:txBody>
      </p:sp>
      <p:sp>
        <p:nvSpPr>
          <p:cNvPr id="3" name="内容占位符 2">
            <a:extLst>
              <a:ext uri="{FF2B5EF4-FFF2-40B4-BE49-F238E27FC236}">
                <a16:creationId xmlns:a16="http://schemas.microsoft.com/office/drawing/2014/main" id="{21248A83-4915-4D79-9BD4-F192C5565434}"/>
              </a:ext>
            </a:extLst>
          </p:cNvPr>
          <p:cNvSpPr>
            <a:spLocks noGrp="1"/>
          </p:cNvSpPr>
          <p:nvPr>
            <p:ph idx="1"/>
          </p:nvPr>
        </p:nvSpPr>
        <p:spPr>
          <a:xfrm>
            <a:off x="1141413" y="1540043"/>
            <a:ext cx="9905998" cy="5317957"/>
          </a:xfrm>
        </p:spPr>
        <p:txBody>
          <a:bodyPr/>
          <a:lstStyle/>
          <a:p>
            <a:pPr marL="0" indent="0">
              <a:buNone/>
            </a:pPr>
            <a:r>
              <a:rPr lang="zh-CN" altLang="en-US" sz="2800" dirty="0"/>
              <a:t>数据帧和遥控帧的不同</a:t>
            </a:r>
            <a:endParaRPr lang="zh-CN" altLang="en-US" dirty="0"/>
          </a:p>
          <a:p>
            <a:pPr marL="0" indent="0">
              <a:buNone/>
            </a:pPr>
            <a:r>
              <a:rPr lang="en-US" altLang="zh-CN" dirty="0"/>
              <a:t>	</a:t>
            </a:r>
            <a:r>
              <a:rPr lang="zh-CN" altLang="en-US" dirty="0"/>
              <a:t>遥控帧的</a:t>
            </a:r>
            <a:r>
              <a:rPr lang="en-US" altLang="zh-CN" dirty="0"/>
              <a:t>RTR </a:t>
            </a:r>
            <a:r>
              <a:rPr lang="zh-CN" altLang="en-US" dirty="0"/>
              <a:t>位为隐性位，没有数据段。</a:t>
            </a:r>
          </a:p>
          <a:p>
            <a:pPr marL="0" indent="0">
              <a:buNone/>
            </a:pPr>
            <a:r>
              <a:rPr lang="en-US" altLang="zh-CN" dirty="0"/>
              <a:t>	</a:t>
            </a:r>
            <a:r>
              <a:rPr lang="zh-CN" altLang="en-US" i="1" dirty="0"/>
              <a:t>没有数据段的数据帧和遥控帧可通过</a:t>
            </a:r>
            <a:r>
              <a:rPr lang="en-US" altLang="zh-CN" i="1" dirty="0"/>
              <a:t>RTR </a:t>
            </a:r>
            <a:r>
              <a:rPr lang="zh-CN" altLang="en-US" i="1" dirty="0"/>
              <a:t>位区别开来。</a:t>
            </a:r>
            <a:endParaRPr lang="en-US" altLang="zh-CN" i="1" dirty="0"/>
          </a:p>
          <a:p>
            <a:pPr marL="0" indent="0">
              <a:buNone/>
            </a:pPr>
            <a:endParaRPr lang="zh-CN" altLang="en-US" dirty="0"/>
          </a:p>
          <a:p>
            <a:pPr marL="0" indent="0">
              <a:buNone/>
            </a:pPr>
            <a:r>
              <a:rPr lang="zh-CN" altLang="en-US" sz="2800" dirty="0"/>
              <a:t>遥控帧没有数据段，数据长度码该如何表示？</a:t>
            </a:r>
          </a:p>
          <a:p>
            <a:pPr marL="0" indent="0">
              <a:buNone/>
            </a:pPr>
            <a:r>
              <a:rPr lang="en-US" altLang="zh-CN" dirty="0"/>
              <a:t>	</a:t>
            </a:r>
            <a:r>
              <a:rPr lang="zh-CN" altLang="en-US" dirty="0"/>
              <a:t>遥控帧的数据长度码以所请求数据帧的数据长度码表示。</a:t>
            </a:r>
            <a:endParaRPr lang="en-US" altLang="zh-CN" dirty="0"/>
          </a:p>
          <a:p>
            <a:pPr marL="0" indent="0">
              <a:buNone/>
            </a:pPr>
            <a:endParaRPr lang="zh-CN" altLang="en-US" dirty="0"/>
          </a:p>
          <a:p>
            <a:pPr marL="0" indent="0">
              <a:buNone/>
            </a:pPr>
            <a:r>
              <a:rPr lang="zh-CN" altLang="en-US" sz="2800" dirty="0"/>
              <a:t>没有数据段的数据帧有何用途？</a:t>
            </a:r>
          </a:p>
          <a:p>
            <a:pPr marL="0" indent="0">
              <a:buNone/>
            </a:pPr>
            <a:r>
              <a:rPr lang="en-US" altLang="zh-CN" dirty="0"/>
              <a:t>	</a:t>
            </a:r>
            <a:r>
              <a:rPr lang="zh-CN" altLang="en-US" dirty="0"/>
              <a:t>例如，可用于各单元的定期连接确认</a:t>
            </a:r>
            <a:r>
              <a:rPr lang="en-US" altLang="zh-CN" dirty="0"/>
              <a:t>/</a:t>
            </a:r>
            <a:r>
              <a:rPr lang="zh-CN" altLang="en-US" dirty="0"/>
              <a:t>应答、或仲裁段本身带有实质性信息的情况下。</a:t>
            </a:r>
          </a:p>
        </p:txBody>
      </p:sp>
    </p:spTree>
    <p:extLst>
      <p:ext uri="{BB962C8B-B14F-4D97-AF65-F5344CB8AC3E}">
        <p14:creationId xmlns:p14="http://schemas.microsoft.com/office/powerpoint/2010/main" val="3239248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592F6-0218-4CC2-9FA7-1D68B5DE4D81}"/>
              </a:ext>
            </a:extLst>
          </p:cNvPr>
          <p:cNvSpPr>
            <a:spLocks noGrp="1"/>
          </p:cNvSpPr>
          <p:nvPr>
            <p:ph type="title"/>
          </p:nvPr>
        </p:nvSpPr>
        <p:spPr>
          <a:xfrm>
            <a:off x="1141413" y="609600"/>
            <a:ext cx="9905998" cy="850232"/>
          </a:xfrm>
        </p:spPr>
        <p:txBody>
          <a:bodyPr/>
          <a:lstStyle/>
          <a:p>
            <a:r>
              <a:rPr lang="zh-CN" altLang="en-US" dirty="0"/>
              <a:t>总线仲裁</a:t>
            </a:r>
          </a:p>
        </p:txBody>
      </p:sp>
      <p:pic>
        <p:nvPicPr>
          <p:cNvPr id="4" name="Picture 3">
            <a:extLst>
              <a:ext uri="{FF2B5EF4-FFF2-40B4-BE49-F238E27FC236}">
                <a16:creationId xmlns:a16="http://schemas.microsoft.com/office/drawing/2014/main" id="{7B8B024A-547E-4CB0-9D60-0B0152F17E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421741"/>
            <a:ext cx="9905998" cy="2745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0085D93C-8495-46BB-BF40-D63413D6491A}"/>
              </a:ext>
            </a:extLst>
          </p:cNvPr>
          <p:cNvSpPr/>
          <p:nvPr/>
        </p:nvSpPr>
        <p:spPr>
          <a:xfrm>
            <a:off x="1141412" y="4527095"/>
            <a:ext cx="9905997" cy="1162434"/>
          </a:xfrm>
          <a:prstGeom prst="rect">
            <a:avLst/>
          </a:prstGeom>
        </p:spPr>
        <p:txBody>
          <a:bodyPr wrap="square">
            <a:spAutoFit/>
          </a:bodyPr>
          <a:lstStyle/>
          <a:p>
            <a:pPr>
              <a:lnSpc>
                <a:spcPct val="120000"/>
              </a:lnSpc>
              <a:spcBef>
                <a:spcPct val="0"/>
              </a:spcBef>
            </a:pP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规律：</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，总线空闲时，最先发送的单元获得发送优先权，一但发送，其他单元无法抢占。</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2</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，如果有多个单元同时发送，则连续输出显性电平多的单元，具有较高优先级。</a:t>
            </a:r>
            <a:endPar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nSpc>
                <a:spcPct val="120000"/>
              </a:lnSpc>
              <a:spcBef>
                <a:spcPct val="0"/>
              </a:spcBef>
            </a:pP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从</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开始比较，如果</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相同，还可能会比较</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RTR</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和</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SRR</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等位。</a:t>
            </a:r>
            <a:endPar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142161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3FF9AA-96E7-4C6D-8169-F37DFE443857}"/>
              </a:ext>
            </a:extLst>
          </p:cNvPr>
          <p:cNvSpPr>
            <a:spLocks noGrp="1"/>
          </p:cNvSpPr>
          <p:nvPr>
            <p:ph idx="1"/>
          </p:nvPr>
        </p:nvSpPr>
        <p:spPr>
          <a:xfrm>
            <a:off x="1143001" y="372979"/>
            <a:ext cx="9905998" cy="6112042"/>
          </a:xfrm>
        </p:spPr>
        <p:txBody>
          <a:bodyPr>
            <a:normAutofit fontScale="92500" lnSpcReduction="10000"/>
          </a:bodyPr>
          <a:lstStyle/>
          <a:p>
            <a:pPr algn="just">
              <a:lnSpc>
                <a:spcPct val="150000"/>
              </a:lnSpc>
              <a:spcBef>
                <a:spcPct val="0"/>
              </a:spcBef>
              <a:buClrTx/>
              <a:buNone/>
            </a:pPr>
            <a:endPar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gn="just">
              <a:lnSpc>
                <a:spcPct val="150000"/>
              </a:lnSpc>
              <a:spcBef>
                <a:spcPct val="0"/>
              </a:spcBef>
              <a:buClrTx/>
              <a:buNone/>
            </a:pP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⑤，故障封闭功能。</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可以判断出错误的类型是总线上暂时的数据错误（如外部噪声等）还是持续的数据错误（如单元内部故障、驱动器故障、断线等）。由此功能，当总线上发生持续数据错误时，可将引起此故障的单元从总线上隔离出去。</a:t>
            </a:r>
            <a:endPar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gn="just">
              <a:lnSpc>
                <a:spcPct val="150000"/>
              </a:lnSpc>
              <a:spcBef>
                <a:spcPct val="0"/>
              </a:spcBef>
              <a:buClrTx/>
              <a:buNone/>
            </a:pP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⑥，连接节点多。</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总线是可同时连接多个单元的总线。可连接的单元总数理论上是没有限制的。但实际上可连接的单元数受总线上的时间延迟及电气负载的限制。降低通信速度，可连接的单元数增加；提高通信速度，则可连接的单元数减少。</a:t>
            </a:r>
          </a:p>
          <a:p>
            <a:pPr algn="just">
              <a:lnSpc>
                <a:spcPct val="150000"/>
              </a:lnSpc>
              <a:spcBef>
                <a:spcPct val="0"/>
              </a:spcBef>
              <a:buClrTx/>
              <a:buNone/>
            </a:pP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正是因为</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协议的这些特点，使得</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特别适合工业过程监控设备的互连，因此，越来越受到工业界的重视，并已公认为最有前途的现场总线之一。</a:t>
            </a:r>
          </a:p>
          <a:p>
            <a:pPr algn="just">
              <a:lnSpc>
                <a:spcPct val="150000"/>
              </a:lnSpc>
              <a:spcBef>
                <a:spcPct val="0"/>
              </a:spcBef>
              <a:buClrTx/>
              <a:buNone/>
            </a:pPr>
            <a:endParaRPr lang="en-US" altLang="zh-CN" sz="2400" b="1" dirty="0">
              <a:solidFill>
                <a:schemeClr val="tx1"/>
              </a:solidFill>
              <a:latin typeface="宋体" panose="02010600030101010101" pitchFamily="2" charset="-122"/>
            </a:endParaRPr>
          </a:p>
          <a:p>
            <a:pPr algn="just"/>
            <a:endParaRPr lang="zh-CN" altLang="en-US" sz="2400" b="1" dirty="0"/>
          </a:p>
        </p:txBody>
      </p:sp>
    </p:spTree>
    <p:extLst>
      <p:ext uri="{BB962C8B-B14F-4D97-AF65-F5344CB8AC3E}">
        <p14:creationId xmlns:p14="http://schemas.microsoft.com/office/powerpoint/2010/main" val="236232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E70FE-FE63-4D6A-A6BA-6FEDE0F8E0A8}"/>
              </a:ext>
            </a:extLst>
          </p:cNvPr>
          <p:cNvSpPr>
            <a:spLocks noGrp="1"/>
          </p:cNvSpPr>
          <p:nvPr>
            <p:ph type="title"/>
          </p:nvPr>
        </p:nvSpPr>
        <p:spPr>
          <a:xfrm>
            <a:off x="1141413" y="609600"/>
            <a:ext cx="9905998" cy="834189"/>
          </a:xfrm>
        </p:spPr>
        <p:txBody>
          <a:bodyPr/>
          <a:lstStyle/>
          <a:p>
            <a:r>
              <a:rPr lang="en-US" altLang="zh-CN" dirty="0"/>
              <a:t>STM32	CAN</a:t>
            </a:r>
            <a:r>
              <a:rPr lang="zh-CN" altLang="en-US" dirty="0"/>
              <a:t>控制器简介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CC08E4-CFFC-4D99-8687-EB3BBA99E712}"/>
                  </a:ext>
                </a:extLst>
              </p:cNvPr>
              <p:cNvSpPr>
                <a:spLocks noGrp="1"/>
              </p:cNvSpPr>
              <p:nvPr>
                <p:ph idx="1"/>
              </p:nvPr>
            </p:nvSpPr>
            <p:spPr>
              <a:xfrm>
                <a:off x="1141413" y="1443789"/>
                <a:ext cx="9905998" cy="4347411"/>
              </a:xfrm>
            </p:spPr>
            <p:txBody>
              <a:bodyPr>
                <a:normAutofit/>
              </a:bodyPr>
              <a:lstStyle/>
              <a:p>
                <a:r>
                  <a:rPr lang="en-US" altLang="zh-CN" sz="2400" b="1" dirty="0"/>
                  <a:t>STM32</a:t>
                </a:r>
                <a:r>
                  <a:rPr lang="zh-CN" altLang="en-US" sz="2400" b="1" dirty="0"/>
                  <a:t>自带了基本扩展</a:t>
                </a:r>
                <a:r>
                  <a:rPr lang="en-US" altLang="zh-CN" sz="2400" b="1" dirty="0"/>
                  <a:t>CAN</a:t>
                </a:r>
                <a:r>
                  <a:rPr lang="zh-CN" altLang="en-US" sz="2400" b="1" dirty="0"/>
                  <a:t>外设，又称</a:t>
                </a:r>
                <a14:m>
                  <m:oMath xmlns:m="http://schemas.openxmlformats.org/officeDocument/2006/math">
                    <m:r>
                      <a:rPr lang="en-US" altLang="zh-CN" sz="2400" b="1" i="1" smtClean="0">
                        <a:latin typeface="Cambria Math" panose="02040503050406030204" pitchFamily="18" charset="0"/>
                      </a:rPr>
                      <m:t>𝒃𝒙𝑪𝑨𝑵</m:t>
                    </m:r>
                  </m:oMath>
                </a14:m>
                <a:r>
                  <a:rPr lang="en-US" altLang="zh-CN" sz="2400" b="1" dirty="0"/>
                  <a:t>, </a:t>
                </a:r>
                <a14:m>
                  <m:oMath xmlns:m="http://schemas.openxmlformats.org/officeDocument/2006/math">
                    <m:r>
                      <a:rPr lang="en-US" altLang="zh-CN" sz="2400" b="1" i="1">
                        <a:latin typeface="Cambria Math" panose="02040503050406030204" pitchFamily="18" charset="0"/>
                      </a:rPr>
                      <m:t>𝒃𝒙𝑪𝑨𝑵</m:t>
                    </m:r>
                  </m:oMath>
                </a14:m>
                <a:r>
                  <a:rPr lang="zh-CN" altLang="en-US" sz="2400" b="1" dirty="0"/>
                  <a:t>特点如下：</a:t>
                </a:r>
                <a:endParaRPr lang="en-US" altLang="zh-CN" sz="2400" b="1" dirty="0"/>
              </a:p>
              <a:p>
                <a:r>
                  <a:rPr lang="zh-CN" altLang="en-US" sz="2400" b="1" dirty="0"/>
                  <a:t>支持</a:t>
                </a:r>
                <a:r>
                  <a:rPr lang="en-US" altLang="zh-CN" sz="2400" b="1" dirty="0"/>
                  <a:t>CAN</a:t>
                </a:r>
                <a:r>
                  <a:rPr lang="zh-CN" altLang="en-US" sz="2400" b="1" dirty="0"/>
                  <a:t>协议</a:t>
                </a:r>
                <a:r>
                  <a:rPr lang="en-US" altLang="zh-CN" sz="2400" b="1" dirty="0"/>
                  <a:t>2.0A</a:t>
                </a:r>
                <a:r>
                  <a:rPr lang="zh-CN" altLang="en-US" sz="2400" b="1" dirty="0"/>
                  <a:t>和</a:t>
                </a:r>
                <a:r>
                  <a:rPr lang="en-US" altLang="zh-CN" sz="2400" b="1" dirty="0"/>
                  <a:t>2.0B</a:t>
                </a:r>
                <a:r>
                  <a:rPr lang="zh-CN" altLang="en-US" sz="2400" b="1" dirty="0"/>
                  <a:t>主动模式</a:t>
                </a:r>
                <a:endParaRPr lang="en-US" altLang="zh-CN" sz="2400" b="1" dirty="0"/>
              </a:p>
              <a:p>
                <a:r>
                  <a:rPr lang="zh-CN" altLang="en-US" sz="2400" b="1" dirty="0"/>
                  <a:t>波特率最高</a:t>
                </a:r>
                <a:r>
                  <a:rPr lang="en-US" altLang="zh-CN" sz="2400" b="1" dirty="0"/>
                  <a:t>1Mbps</a:t>
                </a:r>
              </a:p>
              <a:p>
                <a:r>
                  <a:rPr lang="zh-CN" altLang="en-US" sz="2400" b="1" dirty="0"/>
                  <a:t>支持时间触发通信</a:t>
                </a:r>
                <a:endParaRPr lang="en-US" altLang="zh-CN" sz="2400" b="1" dirty="0"/>
              </a:p>
              <a:p>
                <a:r>
                  <a:rPr lang="zh-CN" altLang="en-US" sz="2400" b="1" dirty="0"/>
                  <a:t>具有</a:t>
                </a:r>
                <a:r>
                  <a:rPr lang="en-US" altLang="zh-CN" sz="2400" b="1" dirty="0"/>
                  <a:t>3</a:t>
                </a:r>
                <a:r>
                  <a:rPr lang="zh-CN" altLang="en-US" sz="2400" b="1" dirty="0"/>
                  <a:t>个发送邮箱</a:t>
                </a:r>
                <a:endParaRPr lang="en-US" altLang="zh-CN" sz="2400" b="1" dirty="0"/>
              </a:p>
              <a:p>
                <a:r>
                  <a:rPr lang="zh-CN" altLang="en-US" sz="2400" b="1" dirty="0"/>
                  <a:t>具有</a:t>
                </a:r>
                <a:r>
                  <a:rPr lang="en-US" altLang="zh-CN" sz="2400" b="1" dirty="0"/>
                  <a:t>3</a:t>
                </a:r>
                <a:r>
                  <a:rPr lang="zh-CN" altLang="en-US" sz="2400" b="1" dirty="0"/>
                  <a:t>级深度的</a:t>
                </a:r>
                <a:r>
                  <a:rPr lang="en-US" altLang="zh-CN" sz="2400" b="1" dirty="0"/>
                  <a:t>2</a:t>
                </a:r>
                <a:r>
                  <a:rPr lang="zh-CN" altLang="en-US" sz="2400" b="1" dirty="0"/>
                  <a:t>个接受</a:t>
                </a:r>
                <a:r>
                  <a:rPr lang="en-US" altLang="zh-CN" sz="2400" b="1" dirty="0"/>
                  <a:t>FIFO</a:t>
                </a:r>
              </a:p>
              <a:p>
                <a:r>
                  <a:rPr lang="zh-CN" altLang="en-US" sz="2400" b="1" dirty="0"/>
                  <a:t>可变的筛选器组（也称过滤器组，最多</a:t>
                </a:r>
                <a:r>
                  <a:rPr lang="en-US" altLang="zh-CN" sz="2400" b="1" dirty="0"/>
                  <a:t>28</a:t>
                </a:r>
                <a:r>
                  <a:rPr lang="zh-CN" altLang="en-US" sz="2400" b="1" dirty="0"/>
                  <a:t>个，</a:t>
                </a:r>
                <a:r>
                  <a:rPr lang="en-US" altLang="zh-CN" sz="2400" b="1" dirty="0"/>
                  <a:t>F103</a:t>
                </a:r>
                <a:r>
                  <a:rPr lang="zh-CN" altLang="en-US" sz="2400" b="1" dirty="0"/>
                  <a:t>为</a:t>
                </a:r>
                <a:r>
                  <a:rPr lang="en-US" altLang="zh-CN" sz="2400" b="1" dirty="0"/>
                  <a:t>14</a:t>
                </a:r>
                <a:r>
                  <a:rPr lang="zh-CN" altLang="en-US" sz="2400" b="1" dirty="0"/>
                  <a:t>个）</a:t>
                </a:r>
                <a:endParaRPr lang="en-US" altLang="zh-CN" sz="2400" b="1" dirty="0"/>
              </a:p>
            </p:txBody>
          </p:sp>
        </mc:Choice>
        <mc:Fallback xmlns="">
          <p:sp>
            <p:nvSpPr>
              <p:cNvPr id="3" name="内容占位符 2">
                <a:extLst>
                  <a:ext uri="{FF2B5EF4-FFF2-40B4-BE49-F238E27FC236}">
                    <a16:creationId xmlns:a16="http://schemas.microsoft.com/office/drawing/2014/main" id="{14CC08E4-CFFC-4D99-8687-EB3BBA99E712}"/>
                  </a:ext>
                </a:extLst>
              </p:cNvPr>
              <p:cNvSpPr>
                <a:spLocks noGrp="1" noRot="1" noChangeAspect="1" noMove="1" noResize="1" noEditPoints="1" noAdjustHandles="1" noChangeArrowheads="1" noChangeShapeType="1" noTextEdit="1"/>
              </p:cNvSpPr>
              <p:nvPr>
                <p:ph idx="1"/>
              </p:nvPr>
            </p:nvSpPr>
            <p:spPr>
              <a:xfrm>
                <a:off x="1141413" y="1443789"/>
                <a:ext cx="9905998" cy="4347411"/>
              </a:xfrm>
              <a:blipFill>
                <a:blip r:embed="rId2"/>
                <a:stretch>
                  <a:fillRect l="-1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4225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1ECE2-FFC2-43D4-A60D-066A5C450944}"/>
              </a:ext>
            </a:extLst>
          </p:cNvPr>
          <p:cNvSpPr>
            <a:spLocks noGrp="1"/>
          </p:cNvSpPr>
          <p:nvPr>
            <p:ph type="title"/>
          </p:nvPr>
        </p:nvSpPr>
        <p:spPr>
          <a:xfrm>
            <a:off x="1141413" y="609600"/>
            <a:ext cx="9905998" cy="641684"/>
          </a:xfrm>
        </p:spPr>
        <p:txBody>
          <a:bodyPr/>
          <a:lstStyle/>
          <a:p>
            <a:r>
              <a:rPr lang="en-US" altLang="zh-CN" dirty="0"/>
              <a:t>CAN</a:t>
            </a:r>
            <a:r>
              <a:rPr lang="zh-CN" altLang="en-US" dirty="0"/>
              <a:t>控制器框图如下</a:t>
            </a:r>
          </a:p>
        </p:txBody>
      </p:sp>
      <p:pic>
        <p:nvPicPr>
          <p:cNvPr id="4" name="Picture 2">
            <a:extLst>
              <a:ext uri="{FF2B5EF4-FFF2-40B4-BE49-F238E27FC236}">
                <a16:creationId xmlns:a16="http://schemas.microsoft.com/office/drawing/2014/main" id="{5BE7643C-4221-4A14-A4E9-4336FAC219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250950"/>
            <a:ext cx="7133447" cy="560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3A7EBFFC-256D-4BE7-B929-33F790160704}"/>
              </a:ext>
            </a:extLst>
          </p:cNvPr>
          <p:cNvSpPr/>
          <p:nvPr/>
        </p:nvSpPr>
        <p:spPr>
          <a:xfrm>
            <a:off x="8673179" y="2351856"/>
            <a:ext cx="2716715" cy="1323439"/>
          </a:xfrm>
          <a:prstGeom prst="rect">
            <a:avLst/>
          </a:prstGeom>
        </p:spPr>
        <p:txBody>
          <a:bodyPr wrap="square">
            <a:spAutoFit/>
          </a:bodyPr>
          <a:lstStyle/>
          <a:p>
            <a:pPr>
              <a:spcBef>
                <a:spcPct val="0"/>
              </a:spcBef>
            </a:pP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两个</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分别拥有自己的发送邮箱和接收</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，但是他们共用</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28</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个</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筛选</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器</a:t>
            </a:r>
            <a:endPar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3116849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12AA2-C778-40E9-ABF9-03069D86A236}"/>
              </a:ext>
            </a:extLst>
          </p:cNvPr>
          <p:cNvSpPr>
            <a:spLocks noGrp="1"/>
          </p:cNvSpPr>
          <p:nvPr>
            <p:ph type="title"/>
          </p:nvPr>
        </p:nvSpPr>
        <p:spPr>
          <a:xfrm>
            <a:off x="1141413" y="609600"/>
            <a:ext cx="9905998" cy="641684"/>
          </a:xfrm>
        </p:spPr>
        <p:txBody>
          <a:bodyPr/>
          <a:lstStyle/>
          <a:p>
            <a:r>
              <a:rPr lang="en-US" altLang="zh-CN" dirty="0"/>
              <a:t>CAN</a:t>
            </a:r>
            <a:r>
              <a:rPr lang="zh-CN" altLang="en-US" dirty="0"/>
              <a:t>发送流程</a:t>
            </a:r>
          </a:p>
        </p:txBody>
      </p:sp>
      <p:sp>
        <p:nvSpPr>
          <p:cNvPr id="3" name="内容占位符 2">
            <a:extLst>
              <a:ext uri="{FF2B5EF4-FFF2-40B4-BE49-F238E27FC236}">
                <a16:creationId xmlns:a16="http://schemas.microsoft.com/office/drawing/2014/main" id="{DCE1503C-D5CF-4CE2-8095-8BD5CBB63911}"/>
              </a:ext>
            </a:extLst>
          </p:cNvPr>
          <p:cNvSpPr>
            <a:spLocks noGrp="1"/>
          </p:cNvSpPr>
          <p:nvPr>
            <p:ph idx="1"/>
          </p:nvPr>
        </p:nvSpPr>
        <p:spPr>
          <a:xfrm>
            <a:off x="1141413" y="1251285"/>
            <a:ext cx="3655176" cy="4716378"/>
          </a:xfrm>
        </p:spPr>
        <p:txBody>
          <a:bodyPr>
            <a:normAutofit fontScale="85000" lnSpcReduction="10000"/>
          </a:bodyPr>
          <a:lstStyle/>
          <a:p>
            <a:pPr>
              <a:spcBef>
                <a:spcPct val="0"/>
              </a:spcBef>
              <a:buClrTx/>
              <a:buNone/>
            </a:pP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发送流程为：</a:t>
            </a:r>
            <a:endPar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spcBef>
                <a:spcPct val="0"/>
              </a:spcBef>
              <a:buClrTx/>
              <a:buNone/>
            </a:pP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程序选择</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个空置的邮箱（</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TME=1</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设置标识符（</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），数据长度和发送数据</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设置</a:t>
            </a:r>
            <a:r>
              <a:rPr lang="en-US" altLang="zh-CN" sz="3200" cap="all" dirty="0" err="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CAN_TIxR</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TXRQ</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位为</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，请求发送</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邮箱挂号（等待成为最高优先级）</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预定发送（等待总线空闲）</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发送</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邮箱空置。</a:t>
            </a:r>
            <a:endParaRPr lang="zh-CN" alt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endParaRPr lang="zh-CN" altLang="en-US" dirty="0"/>
          </a:p>
        </p:txBody>
      </p:sp>
      <p:pic>
        <p:nvPicPr>
          <p:cNvPr id="4" name="Picture 9">
            <a:extLst>
              <a:ext uri="{FF2B5EF4-FFF2-40B4-BE49-F238E27FC236}">
                <a16:creationId xmlns:a16="http://schemas.microsoft.com/office/drawing/2014/main" id="{AB5A020D-6851-4180-B8CE-9C8232F0D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589" y="609599"/>
            <a:ext cx="7078495" cy="5638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5459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D9759-F258-4CE5-A560-CE35AEA37B53}"/>
              </a:ext>
            </a:extLst>
          </p:cNvPr>
          <p:cNvSpPr>
            <a:spLocks noGrp="1"/>
          </p:cNvSpPr>
          <p:nvPr>
            <p:ph type="title"/>
          </p:nvPr>
        </p:nvSpPr>
        <p:spPr>
          <a:xfrm>
            <a:off x="1141413" y="609600"/>
            <a:ext cx="9905998" cy="834189"/>
          </a:xfrm>
        </p:spPr>
        <p:txBody>
          <a:bodyPr/>
          <a:lstStyle/>
          <a:p>
            <a:r>
              <a:rPr lang="en-US" altLang="zh-CN" dirty="0"/>
              <a:t>CAN</a:t>
            </a:r>
            <a:r>
              <a:rPr lang="zh-CN" altLang="en-US" dirty="0"/>
              <a:t>接收流程</a:t>
            </a:r>
          </a:p>
        </p:txBody>
      </p:sp>
      <p:sp>
        <p:nvSpPr>
          <p:cNvPr id="3" name="内容占位符 2">
            <a:extLst>
              <a:ext uri="{FF2B5EF4-FFF2-40B4-BE49-F238E27FC236}">
                <a16:creationId xmlns:a16="http://schemas.microsoft.com/office/drawing/2014/main" id="{FF9417E6-BA2E-4B20-A5DE-357252B5756D}"/>
              </a:ext>
            </a:extLst>
          </p:cNvPr>
          <p:cNvSpPr>
            <a:spLocks noGrp="1"/>
          </p:cNvSpPr>
          <p:nvPr>
            <p:ph idx="1"/>
          </p:nvPr>
        </p:nvSpPr>
        <p:spPr>
          <a:xfrm>
            <a:off x="1141413" y="1443790"/>
            <a:ext cx="2837029" cy="4122822"/>
          </a:xfrm>
        </p:spPr>
        <p:txBody>
          <a:bodyPr>
            <a:normAutofit/>
          </a:bodyPr>
          <a:lstStyle/>
          <a:p>
            <a:pPr>
              <a:spcBef>
                <a:spcPct val="0"/>
              </a:spcBef>
              <a:buClrTx/>
              <a:buNone/>
            </a:pP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接收</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流程为：</a:t>
            </a:r>
            <a:endPar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spcBef>
                <a:spcPct val="0"/>
              </a:spcBef>
              <a:buClrTx/>
              <a:buNone/>
            </a:pP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空</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挂号</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_1</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（存入</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的一个邮箱，这个由硬件控制，我们不需要理会）</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挂号</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_2</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挂号</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_3</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溢出。</a:t>
            </a:r>
          </a:p>
          <a:p>
            <a:endParaRPr lang="zh-CN" altLang="en-US" dirty="0"/>
          </a:p>
        </p:txBody>
      </p:sp>
      <p:pic>
        <p:nvPicPr>
          <p:cNvPr id="4" name="Picture 4">
            <a:extLst>
              <a:ext uri="{FF2B5EF4-FFF2-40B4-BE49-F238E27FC236}">
                <a16:creationId xmlns:a16="http://schemas.microsoft.com/office/drawing/2014/main" id="{2524BD8E-3B3E-4C99-A284-1AF4D2580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42" y="898599"/>
            <a:ext cx="4876801" cy="466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76E813F3-5AD6-49D3-929C-46C14116DD22}"/>
              </a:ext>
            </a:extLst>
          </p:cNvPr>
          <p:cNvSpPr/>
          <p:nvPr/>
        </p:nvSpPr>
        <p:spPr>
          <a:xfrm>
            <a:off x="8855243" y="1766263"/>
            <a:ext cx="2837029" cy="3477875"/>
          </a:xfrm>
          <a:prstGeom prst="rect">
            <a:avLst/>
          </a:prstGeom>
        </p:spPr>
        <p:txBody>
          <a:bodyPr wrap="square">
            <a:spAutoFit/>
          </a:bodyPr>
          <a:lstStyle/>
          <a:p>
            <a:pPr>
              <a:spcBef>
                <a:spcPct val="0"/>
              </a:spcBef>
            </a:pP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收到的有效报文，存储在</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3</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级邮箱深度的</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中。</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接收到的报文数，我们可以通过查询</a:t>
            </a:r>
            <a:r>
              <a:rPr lang="en-US" altLang="zh-CN" sz="2200" cap="all" dirty="0" err="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CAN_RFxR</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FMP</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寄存器来得到，只要</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FMP</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不为</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0</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，我们就可以从</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读出收到的报文。</a:t>
            </a:r>
            <a:endPar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54106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A4528-3366-4C3D-993D-D26B8BE6398D}"/>
              </a:ext>
            </a:extLst>
          </p:cNvPr>
          <p:cNvSpPr>
            <a:spLocks noGrp="1"/>
          </p:cNvSpPr>
          <p:nvPr>
            <p:ph type="title"/>
          </p:nvPr>
        </p:nvSpPr>
        <p:spPr>
          <a:xfrm>
            <a:off x="1141413" y="609600"/>
            <a:ext cx="9905998" cy="786063"/>
          </a:xfrm>
        </p:spPr>
        <p:txBody>
          <a:bodyPr/>
          <a:lstStyle/>
          <a:p>
            <a:r>
              <a:rPr lang="en-US" altLang="zh-CN" dirty="0"/>
              <a:t>STM32</a:t>
            </a:r>
            <a:r>
              <a:rPr lang="zh-CN" altLang="en-US" dirty="0"/>
              <a:t>的</a:t>
            </a:r>
            <a:r>
              <a:rPr lang="en-US" altLang="zh-CN" dirty="0"/>
              <a:t>CAN</a:t>
            </a:r>
            <a:r>
              <a:rPr lang="zh-CN" altLang="en-US" dirty="0"/>
              <a:t>位时序</a:t>
            </a:r>
          </a:p>
        </p:txBody>
      </p:sp>
      <p:pic>
        <p:nvPicPr>
          <p:cNvPr id="6" name="Picture 3">
            <a:extLst>
              <a:ext uri="{FF2B5EF4-FFF2-40B4-BE49-F238E27FC236}">
                <a16:creationId xmlns:a16="http://schemas.microsoft.com/office/drawing/2014/main" id="{B4A649EC-7A53-42A9-9167-AD4C28C3B8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2" y="1395663"/>
            <a:ext cx="9462419" cy="4949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3287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098815-3681-4994-B22B-47EA76F6048F}"/>
              </a:ext>
            </a:extLst>
          </p:cNvPr>
          <p:cNvSpPr>
            <a:spLocks noGrp="1"/>
          </p:cNvSpPr>
          <p:nvPr>
            <p:ph idx="1"/>
          </p:nvPr>
        </p:nvSpPr>
        <p:spPr>
          <a:xfrm>
            <a:off x="1141413" y="657727"/>
            <a:ext cx="9905998" cy="5133474"/>
          </a:xfrm>
        </p:spPr>
        <p:txBody>
          <a:bodyPr>
            <a:normAutofit/>
          </a:bodyPr>
          <a:lstStyle/>
          <a:p>
            <a:pPr marL="0" indent="0">
              <a:buNone/>
            </a:pPr>
            <a:r>
              <a:rPr lang="en-US" altLang="zh-CN" sz="2800" b="1" dirty="0"/>
              <a:t>	CAN</a:t>
            </a:r>
            <a:r>
              <a:rPr lang="zh-CN" altLang="en-US" sz="2800" b="1" dirty="0"/>
              <a:t>的中断由发送中断、接收</a:t>
            </a:r>
            <a:r>
              <a:rPr lang="en-US" altLang="zh-CN" sz="2800" b="1" dirty="0"/>
              <a:t>FIFO</a:t>
            </a:r>
            <a:r>
              <a:rPr lang="zh-CN" altLang="en-US" sz="2800" b="1" dirty="0"/>
              <a:t>中断、错误中断构成。发送中断由三个发送邮箱任意一个为空的事件构成。接收</a:t>
            </a:r>
            <a:r>
              <a:rPr lang="en-US" altLang="zh-CN" sz="2800" b="1" dirty="0"/>
              <a:t>FIFO</a:t>
            </a:r>
            <a:r>
              <a:rPr lang="zh-CN" altLang="en-US" sz="2800" b="1" dirty="0"/>
              <a:t>中断分为</a:t>
            </a:r>
            <a:r>
              <a:rPr lang="en-US" altLang="zh-CN" sz="2800" b="1" dirty="0"/>
              <a:t>FIFO0</a:t>
            </a:r>
            <a:r>
              <a:rPr lang="zh-CN" altLang="en-US" sz="2800" b="1" dirty="0"/>
              <a:t>和</a:t>
            </a:r>
            <a:r>
              <a:rPr lang="en-US" altLang="zh-CN" sz="2800" b="1" dirty="0"/>
              <a:t>FIFO1</a:t>
            </a:r>
            <a:r>
              <a:rPr lang="zh-CN" altLang="en-US" sz="2800" b="1" dirty="0"/>
              <a:t>中断，接收</a:t>
            </a:r>
            <a:r>
              <a:rPr lang="en-US" altLang="zh-CN" sz="2800" b="1" dirty="0"/>
              <a:t>FIFO</a:t>
            </a:r>
            <a:r>
              <a:rPr lang="zh-CN" altLang="en-US" sz="2800" b="1" dirty="0"/>
              <a:t>收到新的报文或报文溢出的事件可以引起中断。</a:t>
            </a:r>
            <a:endParaRPr lang="en-US" altLang="zh-CN" sz="2800" b="1" dirty="0"/>
          </a:p>
          <a:p>
            <a:pPr marL="0" indent="0">
              <a:buNone/>
            </a:pPr>
            <a:r>
              <a:rPr lang="en-US" altLang="zh-CN" sz="2800" b="1" dirty="0"/>
              <a:t>	</a:t>
            </a:r>
            <a:r>
              <a:rPr lang="zh-CN" altLang="en-US" sz="2800" b="1" dirty="0"/>
              <a:t>本实验中使用的</a:t>
            </a:r>
            <a:r>
              <a:rPr lang="en-US" altLang="zh-CN" sz="2800" b="1" dirty="0"/>
              <a:t>RX0</a:t>
            </a:r>
            <a:r>
              <a:rPr lang="zh-CN" altLang="en-US" sz="2800" b="1" dirty="0"/>
              <a:t>中断通道即为</a:t>
            </a:r>
            <a:r>
              <a:rPr lang="en-US" altLang="zh-CN" sz="2800" b="1" dirty="0"/>
              <a:t>FIFO0</a:t>
            </a:r>
            <a:r>
              <a:rPr lang="zh-CN" altLang="en-US" sz="2800" b="1" dirty="0"/>
              <a:t>中断通道，当</a:t>
            </a:r>
            <a:r>
              <a:rPr lang="en-US" altLang="zh-CN" sz="2800" b="1" dirty="0"/>
              <a:t>FIFO0</a:t>
            </a:r>
            <a:r>
              <a:rPr lang="zh-CN" altLang="en-US" sz="2800" b="1" dirty="0"/>
              <a:t>收到新报文时引起中断，就在相应的中断服务函数读取这个新报文。</a:t>
            </a:r>
          </a:p>
        </p:txBody>
      </p:sp>
    </p:spTree>
    <p:extLst>
      <p:ext uri="{BB962C8B-B14F-4D97-AF65-F5344CB8AC3E}">
        <p14:creationId xmlns:p14="http://schemas.microsoft.com/office/powerpoint/2010/main" val="2513141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72DF57-9C28-4774-BC6C-87B5252FEC9B}"/>
              </a:ext>
            </a:extLst>
          </p:cNvPr>
          <p:cNvSpPr>
            <a:spLocks noGrp="1"/>
          </p:cNvSpPr>
          <p:nvPr>
            <p:ph idx="1"/>
          </p:nvPr>
        </p:nvSpPr>
        <p:spPr>
          <a:xfrm>
            <a:off x="1141413" y="385011"/>
            <a:ext cx="9905998" cy="6208294"/>
          </a:xfrm>
        </p:spPr>
        <p:txBody>
          <a:bodyPr>
            <a:normAutofit/>
          </a:bodyPr>
          <a:lstStyle/>
          <a:p>
            <a:r>
              <a:rPr lang="en-US" altLang="zh-CN" sz="2400" b="1" dirty="0"/>
              <a:t>CAN</a:t>
            </a:r>
            <a:r>
              <a:rPr lang="zh-CN" altLang="en-US" sz="2400" b="1" dirty="0"/>
              <a:t>模式</a:t>
            </a:r>
            <a:endParaRPr lang="en-US" altLang="zh-CN" sz="2400" b="1" dirty="0"/>
          </a:p>
          <a:p>
            <a:pPr marL="0" indent="0">
              <a:buNone/>
            </a:pPr>
            <a:r>
              <a:rPr lang="en-US" altLang="zh-CN" sz="2400" b="1" dirty="0"/>
              <a:t>	CAN</a:t>
            </a:r>
            <a:r>
              <a:rPr lang="zh-CN" altLang="en-US" sz="2400" b="1" dirty="0"/>
              <a:t>功能非常强大，涉及到很多协议，</a:t>
            </a:r>
            <a:r>
              <a:rPr lang="en-US" altLang="zh-CN" sz="2400" b="1" dirty="0"/>
              <a:t>CAN</a:t>
            </a:r>
            <a:r>
              <a:rPr lang="zh-CN" altLang="en-US" sz="2400" b="1" dirty="0"/>
              <a:t>的两根线都是发送数据的，不像</a:t>
            </a:r>
            <a:r>
              <a:rPr lang="en-US" altLang="zh-CN" sz="2400" b="1" dirty="0"/>
              <a:t>IIC</a:t>
            </a:r>
            <a:r>
              <a:rPr lang="zh-CN" altLang="en-US" sz="2400" b="1" dirty="0"/>
              <a:t>、</a:t>
            </a:r>
            <a:r>
              <a:rPr lang="en-US" altLang="zh-CN" sz="2400" b="1" dirty="0"/>
              <a:t>SPI</a:t>
            </a:r>
            <a:r>
              <a:rPr lang="zh-CN" altLang="en-US" sz="2400" b="1" dirty="0"/>
              <a:t>协议有片选、时钟，</a:t>
            </a:r>
            <a:r>
              <a:rPr lang="en-US" altLang="zh-CN" sz="2400" b="1" dirty="0"/>
              <a:t>CAN</a:t>
            </a:r>
            <a:r>
              <a:rPr lang="zh-CN" altLang="en-US" sz="2400" b="1" dirty="0"/>
              <a:t>通过两根线发送数据，需要把数据结构不断打包、封装，按照一定的格式进行发送。</a:t>
            </a:r>
          </a:p>
        </p:txBody>
      </p:sp>
    </p:spTree>
    <p:extLst>
      <p:ext uri="{BB962C8B-B14F-4D97-AF65-F5344CB8AC3E}">
        <p14:creationId xmlns:p14="http://schemas.microsoft.com/office/powerpoint/2010/main" val="477237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755AB44-87DE-4BC5-88CE-C8BD49322798}"/>
              </a:ext>
            </a:extLst>
          </p:cNvPr>
          <p:cNvPicPr>
            <a:picLocks noGrp="1" noChangeAspect="1"/>
          </p:cNvPicPr>
          <p:nvPr>
            <p:ph idx="1"/>
          </p:nvPr>
        </p:nvPicPr>
        <p:blipFill>
          <a:blip r:embed="rId2"/>
          <a:stretch>
            <a:fillRect/>
          </a:stretch>
        </p:blipFill>
        <p:spPr>
          <a:xfrm>
            <a:off x="4004840" y="20865"/>
            <a:ext cx="6588210" cy="6837135"/>
          </a:xfrm>
          <a:prstGeom prst="rect">
            <a:avLst/>
          </a:prstGeom>
        </p:spPr>
      </p:pic>
      <p:sp>
        <p:nvSpPr>
          <p:cNvPr id="6" name="文本占位符 5">
            <a:extLst>
              <a:ext uri="{FF2B5EF4-FFF2-40B4-BE49-F238E27FC236}">
                <a16:creationId xmlns:a16="http://schemas.microsoft.com/office/drawing/2014/main" id="{A93D5A7E-3A7C-4BCB-B366-0623D5C46D35}"/>
              </a:ext>
            </a:extLst>
          </p:cNvPr>
          <p:cNvSpPr>
            <a:spLocks noGrp="1"/>
          </p:cNvSpPr>
          <p:nvPr>
            <p:ph type="body" sz="half" idx="2"/>
          </p:nvPr>
        </p:nvSpPr>
        <p:spPr>
          <a:xfrm>
            <a:off x="678424" y="529542"/>
            <a:ext cx="3549121" cy="813122"/>
          </a:xfrm>
        </p:spPr>
        <p:txBody>
          <a:bodyPr>
            <a:normAutofit/>
          </a:bodyPr>
          <a:lstStyle/>
          <a:p>
            <a:r>
              <a:rPr lang="zh-CN" altLang="en-US" sz="2800" b="1" dirty="0"/>
              <a:t>程序执行流程（例）</a:t>
            </a:r>
          </a:p>
        </p:txBody>
      </p:sp>
    </p:spTree>
    <p:extLst>
      <p:ext uri="{BB962C8B-B14F-4D97-AF65-F5344CB8AC3E}">
        <p14:creationId xmlns:p14="http://schemas.microsoft.com/office/powerpoint/2010/main" val="66448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8B6E51-4C46-4D42-A796-3468CE1B1C7B}"/>
              </a:ext>
            </a:extLst>
          </p:cNvPr>
          <p:cNvSpPr>
            <a:spLocks noGrp="1"/>
          </p:cNvSpPr>
          <p:nvPr>
            <p:ph idx="1"/>
          </p:nvPr>
        </p:nvSpPr>
        <p:spPr>
          <a:xfrm>
            <a:off x="1141413" y="417095"/>
            <a:ext cx="9905998" cy="6112042"/>
          </a:xfrm>
        </p:spPr>
        <p:txBody>
          <a:bodyPr/>
          <a:lstStyle/>
          <a:p>
            <a:pPr algn="just"/>
            <a:r>
              <a:rPr lang="zh-CN" altLang="en-US" b="1" dirty="0"/>
              <a:t>我们使用</a:t>
            </a:r>
            <a:r>
              <a:rPr lang="en-US" altLang="zh-CN" b="1" dirty="0"/>
              <a:t>ISO11898</a:t>
            </a:r>
            <a:r>
              <a:rPr lang="zh-CN" altLang="en-US" b="1" dirty="0"/>
              <a:t>标准，物理层特征：（见</a:t>
            </a:r>
            <a:r>
              <a:rPr lang="en-US" altLang="zh-CN" b="1" dirty="0"/>
              <a:t>PDF</a:t>
            </a:r>
            <a:r>
              <a:rPr lang="zh-CN" altLang="en-US" b="1" dirty="0"/>
              <a:t>）</a:t>
            </a:r>
            <a:endParaRPr lang="en-US" altLang="zh-CN" b="1" dirty="0"/>
          </a:p>
          <a:p>
            <a:pPr algn="just">
              <a:lnSpc>
                <a:spcPct val="130000"/>
              </a:lnSpc>
              <a:spcBef>
                <a:spcPct val="0"/>
              </a:spcBef>
              <a:buClrTx/>
              <a:buNone/>
            </a:pPr>
            <a:r>
              <a:rPr lang="en-US" altLang="zh-CN" b="1" dirty="0"/>
              <a:t>			CAN </a:t>
            </a:r>
            <a:r>
              <a:rPr lang="zh-CN" altLang="zh-CN" b="1" dirty="0"/>
              <a:t>控制器根据</a:t>
            </a:r>
            <a:r>
              <a:rPr lang="en-US" altLang="zh-CN" b="1" dirty="0"/>
              <a:t>CAN_L</a:t>
            </a:r>
            <a:r>
              <a:rPr lang="zh-CN" altLang="en-US" b="1" dirty="0"/>
              <a:t>和</a:t>
            </a:r>
            <a:r>
              <a:rPr lang="en-US" altLang="zh-CN" b="1" dirty="0"/>
              <a:t>CAN_H</a:t>
            </a:r>
            <a:r>
              <a:rPr lang="zh-CN" altLang="zh-CN" b="1" dirty="0"/>
              <a:t>上的电位差来判断总线电平。总线电平分为显性电平和隐性电平，二者必居其一。发送方通过使总线电平发生变化，将消息发送给接收方。</a:t>
            </a:r>
            <a:endParaRPr lang="en-US" altLang="zh-CN" b="1" dirty="0"/>
          </a:p>
          <a:p>
            <a:pPr algn="just">
              <a:lnSpc>
                <a:spcPct val="130000"/>
              </a:lnSpc>
              <a:spcBef>
                <a:spcPct val="0"/>
              </a:spcBef>
              <a:buClrTx/>
              <a:buNone/>
            </a:pPr>
            <a:r>
              <a:rPr lang="zh-CN" altLang="zh-CN" b="1" dirty="0"/>
              <a:t>显性电平对应逻辑</a:t>
            </a:r>
            <a:r>
              <a:rPr lang="zh-CN" altLang="en-US" b="1" dirty="0"/>
              <a:t>：</a:t>
            </a:r>
            <a:r>
              <a:rPr lang="en-US" altLang="zh-CN" b="1" dirty="0"/>
              <a:t>0</a:t>
            </a:r>
          </a:p>
          <a:p>
            <a:pPr algn="just">
              <a:lnSpc>
                <a:spcPct val="130000"/>
              </a:lnSpc>
              <a:spcBef>
                <a:spcPct val="0"/>
              </a:spcBef>
              <a:buClrTx/>
              <a:buNone/>
            </a:pPr>
            <a:r>
              <a:rPr lang="en-US" altLang="zh-CN" b="1" dirty="0"/>
              <a:t>CAN_H</a:t>
            </a:r>
            <a:r>
              <a:rPr lang="zh-CN" altLang="zh-CN" b="1" dirty="0"/>
              <a:t>和</a:t>
            </a:r>
            <a:r>
              <a:rPr lang="en-US" altLang="zh-CN" b="1" dirty="0"/>
              <a:t>CAN_L</a:t>
            </a:r>
            <a:r>
              <a:rPr lang="zh-CN" altLang="zh-CN" b="1" dirty="0"/>
              <a:t>之差为</a:t>
            </a:r>
            <a:r>
              <a:rPr lang="en-US" altLang="zh-CN" b="1" dirty="0"/>
              <a:t>2V</a:t>
            </a:r>
            <a:r>
              <a:rPr lang="zh-CN" altLang="zh-CN" b="1" dirty="0"/>
              <a:t>左右。</a:t>
            </a:r>
            <a:endParaRPr lang="en-US" altLang="zh-CN" b="1" dirty="0"/>
          </a:p>
          <a:p>
            <a:pPr algn="just">
              <a:lnSpc>
                <a:spcPct val="130000"/>
              </a:lnSpc>
              <a:spcBef>
                <a:spcPct val="0"/>
              </a:spcBef>
              <a:buClrTx/>
              <a:buNone/>
            </a:pPr>
            <a:r>
              <a:rPr lang="zh-CN" altLang="zh-CN" b="1" dirty="0"/>
              <a:t>隐性电平对应逻辑</a:t>
            </a:r>
            <a:r>
              <a:rPr lang="zh-CN" altLang="en-US" b="1" dirty="0"/>
              <a:t>：</a:t>
            </a:r>
            <a:r>
              <a:rPr lang="en-US" altLang="zh-CN" b="1" dirty="0"/>
              <a:t>1</a:t>
            </a:r>
          </a:p>
          <a:p>
            <a:pPr algn="just">
              <a:lnSpc>
                <a:spcPct val="130000"/>
              </a:lnSpc>
              <a:spcBef>
                <a:spcPct val="0"/>
              </a:spcBef>
              <a:buClrTx/>
              <a:buNone/>
            </a:pPr>
            <a:r>
              <a:rPr lang="en-US" altLang="zh-CN" b="1" dirty="0"/>
              <a:t>CAN_H</a:t>
            </a:r>
            <a:r>
              <a:rPr lang="zh-CN" altLang="zh-CN" b="1" dirty="0"/>
              <a:t>和</a:t>
            </a:r>
            <a:r>
              <a:rPr lang="en-US" altLang="zh-CN" b="1" dirty="0"/>
              <a:t>CAN_L</a:t>
            </a:r>
            <a:r>
              <a:rPr lang="zh-CN" altLang="zh-CN" b="1" dirty="0"/>
              <a:t>之差为</a:t>
            </a:r>
            <a:r>
              <a:rPr lang="en-US" altLang="zh-CN" b="1" dirty="0"/>
              <a:t>0V</a:t>
            </a:r>
            <a:r>
              <a:rPr lang="zh-CN" altLang="zh-CN" b="1" dirty="0"/>
              <a:t>。</a:t>
            </a:r>
            <a:endParaRPr lang="en-US" altLang="zh-CN" b="1" dirty="0"/>
          </a:p>
          <a:p>
            <a:pPr algn="just"/>
            <a:endParaRPr lang="zh-CN" altLang="en-US" b="1" dirty="0"/>
          </a:p>
        </p:txBody>
      </p:sp>
    </p:spTree>
    <p:extLst>
      <p:ext uri="{BB962C8B-B14F-4D97-AF65-F5344CB8AC3E}">
        <p14:creationId xmlns:p14="http://schemas.microsoft.com/office/powerpoint/2010/main" val="134732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1A3AB4-D15D-4450-95A7-07272B268570}"/>
              </a:ext>
            </a:extLst>
          </p:cNvPr>
          <p:cNvSpPr>
            <a:spLocks noGrp="1"/>
          </p:cNvSpPr>
          <p:nvPr>
            <p:ph idx="1"/>
          </p:nvPr>
        </p:nvSpPr>
        <p:spPr>
          <a:xfrm>
            <a:off x="1141413" y="159798"/>
            <a:ext cx="9905998" cy="6374167"/>
          </a:xfrm>
        </p:spPr>
        <p:txBody>
          <a:bodyPr/>
          <a:lstStyle/>
          <a:p>
            <a:pPr marL="0" indent="0">
              <a:buNone/>
            </a:pPr>
            <a:r>
              <a:rPr lang="en-US" altLang="zh-CN" b="1" dirty="0"/>
              <a:t>	ISO11898 </a:t>
            </a:r>
            <a:r>
              <a:rPr lang="zh-CN" altLang="en-US" b="1" dirty="0"/>
              <a:t>和</a:t>
            </a:r>
            <a:r>
              <a:rPr lang="en-US" altLang="zh-CN" b="1" dirty="0"/>
              <a:t>ISO11519-2 </a:t>
            </a:r>
            <a:r>
              <a:rPr lang="zh-CN" altLang="en-US" b="1" dirty="0"/>
              <a:t>在</a:t>
            </a:r>
            <a:r>
              <a:rPr lang="en-US" altLang="zh-CN" b="1" dirty="0"/>
              <a:t>CAN </a:t>
            </a:r>
            <a:r>
              <a:rPr lang="zh-CN" altLang="en-US" b="1" dirty="0"/>
              <a:t>协议中物理层的标准有所不同。</a:t>
            </a:r>
            <a:r>
              <a:rPr lang="en-US" altLang="zh-CN" b="1" dirty="0"/>
              <a:t>CAN </a:t>
            </a:r>
            <a:r>
              <a:rPr lang="zh-CN" altLang="en-US" b="1" dirty="0"/>
              <a:t>协议的物理层如图</a:t>
            </a:r>
            <a:r>
              <a:rPr lang="en-US" altLang="zh-CN" b="1" dirty="0"/>
              <a:t>7 </a:t>
            </a:r>
            <a:r>
              <a:rPr lang="zh-CN" altLang="en-US" b="1" dirty="0"/>
              <a:t>所示，定义了三个子层，</a:t>
            </a:r>
            <a:r>
              <a:rPr lang="en-US" altLang="zh-CN" b="1" dirty="0"/>
              <a:t>ISO11898 </a:t>
            </a:r>
            <a:r>
              <a:rPr lang="zh-CN" altLang="en-US" b="1" dirty="0"/>
              <a:t>和</a:t>
            </a:r>
            <a:r>
              <a:rPr lang="en-US" altLang="zh-CN" b="1" dirty="0"/>
              <a:t>ISO11519-2 </a:t>
            </a:r>
            <a:r>
              <a:rPr lang="zh-CN" altLang="en-US" b="1" dirty="0"/>
              <a:t>在物理层中的</a:t>
            </a:r>
            <a:r>
              <a:rPr lang="en-US" altLang="zh-CN" b="1" dirty="0"/>
              <a:t>PMA </a:t>
            </a:r>
            <a:r>
              <a:rPr lang="zh-CN" altLang="en-US" b="1" dirty="0"/>
              <a:t>层和</a:t>
            </a:r>
            <a:r>
              <a:rPr lang="en-US" altLang="zh-CN" b="1" dirty="0"/>
              <a:t>MDI </a:t>
            </a:r>
            <a:r>
              <a:rPr lang="zh-CN" altLang="en-US" b="1" dirty="0"/>
              <a:t>层有所不同。</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r>
              <a:rPr lang="en-US" altLang="zh-CN" sz="1400" b="1" dirty="0"/>
              <a:t>【</a:t>
            </a:r>
            <a:r>
              <a:rPr lang="zh-CN" altLang="en-US" sz="1400" b="1" dirty="0"/>
              <a:t>注</a:t>
            </a:r>
            <a:r>
              <a:rPr lang="en-US" altLang="zh-CN" sz="1400" b="1" dirty="0"/>
              <a:t>】 </a:t>
            </a:r>
            <a:r>
              <a:rPr lang="zh-CN" altLang="en-US" sz="1400" b="1" dirty="0"/>
              <a:t>*</a:t>
            </a:r>
            <a:r>
              <a:rPr lang="en-US" altLang="zh-CN" sz="1400" b="1" dirty="0"/>
              <a:t>1 PLS: Physical Signaling Sublayer </a:t>
            </a:r>
            <a:r>
              <a:rPr lang="zh-CN" altLang="en-US" sz="1400" b="1" dirty="0"/>
              <a:t>（物理信号子层）</a:t>
            </a:r>
          </a:p>
          <a:p>
            <a:pPr marL="0" indent="0">
              <a:buNone/>
            </a:pPr>
            <a:r>
              <a:rPr lang="en-US" altLang="zh-CN" sz="1400" b="1" dirty="0"/>
              <a:t>			*2 PMA: Physical Medium Attachment </a:t>
            </a:r>
            <a:r>
              <a:rPr lang="zh-CN" altLang="en-US" sz="1400" b="1" dirty="0"/>
              <a:t>（物理介质连接）</a:t>
            </a:r>
          </a:p>
          <a:p>
            <a:pPr marL="0" indent="0">
              <a:buNone/>
            </a:pPr>
            <a:r>
              <a:rPr lang="en-US" altLang="zh-CN" sz="1400" b="1" dirty="0"/>
              <a:t>			*3 MDI: Medium Dependent Interface </a:t>
            </a:r>
            <a:r>
              <a:rPr lang="zh-CN" altLang="en-US" sz="1400" b="1" dirty="0"/>
              <a:t>（介质相关接口）</a:t>
            </a:r>
            <a:endParaRPr lang="en-US" altLang="zh-CN" sz="1400" b="1" dirty="0"/>
          </a:p>
        </p:txBody>
      </p:sp>
      <p:pic>
        <p:nvPicPr>
          <p:cNvPr id="4" name="图片 3">
            <a:extLst>
              <a:ext uri="{FF2B5EF4-FFF2-40B4-BE49-F238E27FC236}">
                <a16:creationId xmlns:a16="http://schemas.microsoft.com/office/drawing/2014/main" id="{3FB1E837-8B2C-4557-8B94-BC1505EF0281}"/>
              </a:ext>
            </a:extLst>
          </p:cNvPr>
          <p:cNvPicPr>
            <a:picLocks noChangeAspect="1"/>
          </p:cNvPicPr>
          <p:nvPr/>
        </p:nvPicPr>
        <p:blipFill>
          <a:blip r:embed="rId2"/>
          <a:stretch>
            <a:fillRect/>
          </a:stretch>
        </p:blipFill>
        <p:spPr>
          <a:xfrm>
            <a:off x="3219148" y="1040907"/>
            <a:ext cx="6564043" cy="4384000"/>
          </a:xfrm>
          <a:prstGeom prst="rect">
            <a:avLst/>
          </a:prstGeom>
        </p:spPr>
      </p:pic>
    </p:spTree>
    <p:extLst>
      <p:ext uri="{BB962C8B-B14F-4D97-AF65-F5344CB8AC3E}">
        <p14:creationId xmlns:p14="http://schemas.microsoft.com/office/powerpoint/2010/main" val="269523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9AFA9A-5AE1-414C-9FD2-3D6D3F5D7E07}"/>
              </a:ext>
            </a:extLst>
          </p:cNvPr>
          <p:cNvSpPr>
            <a:spLocks noGrp="1"/>
          </p:cNvSpPr>
          <p:nvPr>
            <p:ph idx="1"/>
          </p:nvPr>
        </p:nvSpPr>
        <p:spPr>
          <a:xfrm>
            <a:off x="1141413" y="399495"/>
            <a:ext cx="9905998" cy="6161103"/>
          </a:xfrm>
        </p:spPr>
        <p:txBody>
          <a:bodyPr/>
          <a:lstStyle/>
          <a:p>
            <a:pPr marL="0" indent="0">
              <a:buNone/>
            </a:pPr>
            <a:r>
              <a:rPr lang="en-US" altLang="zh-CN" b="1" dirty="0"/>
              <a:t>	</a:t>
            </a:r>
            <a:r>
              <a:rPr lang="zh-CN" altLang="zh-CN" b="1" dirty="0"/>
              <a:t>显性电平具有优先权，只要有一个单元输出显性电平，总线上即为显性电平。而隐形电平则具有包容的意味，只有所有的单元都输出隐性电平，总线上才为隐性电平（显性电平比隐性电平更强）。另外，在</a:t>
            </a:r>
            <a:r>
              <a:rPr lang="en-US" altLang="zh-CN" b="1" dirty="0"/>
              <a:t>CAN</a:t>
            </a:r>
            <a:r>
              <a:rPr lang="zh-CN" altLang="zh-CN" b="1" dirty="0"/>
              <a:t>总线的起止端都有一个</a:t>
            </a:r>
            <a:r>
              <a:rPr lang="en-US" altLang="zh-CN" b="1" dirty="0"/>
              <a:t>120</a:t>
            </a:r>
            <a:r>
              <a:rPr lang="zh-CN" altLang="zh-CN" b="1" dirty="0"/>
              <a:t>Ω的终端电阻，来做阻抗匹配，以减少回波反射。</a:t>
            </a:r>
            <a:endParaRPr lang="zh-CN" altLang="en-US" b="1" dirty="0"/>
          </a:p>
          <a:p>
            <a:pPr marL="0" indent="0">
              <a:buNone/>
            </a:pPr>
            <a:r>
              <a:rPr lang="zh-CN" altLang="en-US" dirty="0"/>
              <a:t>总线拓扑</a:t>
            </a:r>
            <a:endParaRPr lang="en-US" altLang="zh-CN" dirty="0"/>
          </a:p>
          <a:p>
            <a:pPr marL="0" indent="0">
              <a:buNone/>
            </a:pPr>
            <a:r>
              <a:rPr lang="en-US" altLang="zh-CN" dirty="0"/>
              <a:t>	</a:t>
            </a:r>
            <a:r>
              <a:rPr lang="en-US" altLang="zh-CN" b="1" dirty="0"/>
              <a:t>CAN</a:t>
            </a:r>
            <a:r>
              <a:rPr lang="zh-CN" altLang="en-US" b="1" dirty="0"/>
              <a:t>总线收发器根据两根总线（</a:t>
            </a:r>
            <a:r>
              <a:rPr lang="en-US" altLang="zh-CN" b="1" dirty="0" err="1"/>
              <a:t>CAN_High</a:t>
            </a:r>
            <a:r>
              <a:rPr lang="zh-CN" altLang="en-US" b="1" dirty="0"/>
              <a:t>和</a:t>
            </a:r>
            <a:r>
              <a:rPr lang="en-US" altLang="zh-CN" b="1" dirty="0" err="1"/>
              <a:t>CAN_Low</a:t>
            </a:r>
            <a:r>
              <a:rPr lang="zh-CN" altLang="en-US" b="1" dirty="0"/>
              <a:t>）的电位来判断总线电平</a:t>
            </a:r>
            <a:endParaRPr lang="en-US" altLang="zh-CN" b="1" dirty="0"/>
          </a:p>
          <a:p>
            <a:pPr marL="0" indent="0">
              <a:buNone/>
            </a:pPr>
            <a:r>
              <a:rPr lang="en-US" altLang="zh-CN" b="1" dirty="0"/>
              <a:t>	</a:t>
            </a:r>
            <a:r>
              <a:rPr lang="zh-CN" altLang="en-US" b="1" dirty="0"/>
              <a:t>总线电平分为显性电平和隐性别电平，总线必须处于两种电平之一。总线上执行逻辑“线与”时，显性电平为“</a:t>
            </a:r>
            <a:r>
              <a:rPr lang="en-US" altLang="zh-CN" b="1" dirty="0"/>
              <a:t>0</a:t>
            </a:r>
            <a:r>
              <a:rPr lang="zh-CN" altLang="en-US" b="1" dirty="0"/>
              <a:t>”隐性电平为“</a:t>
            </a:r>
            <a:r>
              <a:rPr lang="en-US" altLang="zh-CN" b="1" dirty="0"/>
              <a:t>1</a:t>
            </a:r>
            <a:r>
              <a:rPr lang="zh-CN" altLang="en-US" b="1" dirty="0"/>
              <a:t>”。</a:t>
            </a:r>
            <a:endParaRPr lang="en-US" altLang="zh-CN" b="1" dirty="0"/>
          </a:p>
          <a:p>
            <a:pPr marL="0" indent="0">
              <a:buNone/>
            </a:pPr>
            <a:endParaRPr lang="en-US" altLang="zh-CN" b="1" dirty="0"/>
          </a:p>
          <a:p>
            <a:pPr marL="0" indent="0">
              <a:buNone/>
            </a:pPr>
            <a:r>
              <a:rPr lang="zh-CN" altLang="en-US" b="1" dirty="0"/>
              <a:t>物理层特征：</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3784D484-FA23-4530-9B97-E072E98AEAD0}"/>
              </a:ext>
            </a:extLst>
          </p:cNvPr>
          <p:cNvPicPr>
            <a:picLocks noChangeAspect="1"/>
          </p:cNvPicPr>
          <p:nvPr/>
        </p:nvPicPr>
        <p:blipFill>
          <a:blip r:embed="rId2"/>
          <a:stretch>
            <a:fillRect/>
          </a:stretch>
        </p:blipFill>
        <p:spPr>
          <a:xfrm>
            <a:off x="2852337" y="3480046"/>
            <a:ext cx="3660758" cy="3356533"/>
          </a:xfrm>
          <a:prstGeom prst="rect">
            <a:avLst/>
          </a:prstGeom>
        </p:spPr>
      </p:pic>
    </p:spTree>
    <p:extLst>
      <p:ext uri="{BB962C8B-B14F-4D97-AF65-F5344CB8AC3E}">
        <p14:creationId xmlns:p14="http://schemas.microsoft.com/office/powerpoint/2010/main" val="193610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CDD480-EFFF-47DF-9F08-3E3967288357}"/>
              </a:ext>
            </a:extLst>
          </p:cNvPr>
          <p:cNvSpPr>
            <a:spLocks noGrp="1"/>
          </p:cNvSpPr>
          <p:nvPr>
            <p:ph idx="1"/>
          </p:nvPr>
        </p:nvSpPr>
        <p:spPr>
          <a:xfrm>
            <a:off x="1141413" y="288759"/>
            <a:ext cx="9905998" cy="5502442"/>
          </a:xfrm>
        </p:spPr>
        <p:txBody>
          <a:bodyPr/>
          <a:lstStyle/>
          <a:p>
            <a:pPr algn="just"/>
            <a:r>
              <a:rPr lang="en-US" altLang="zh-CN" b="1" dirty="0"/>
              <a:t>CAN</a:t>
            </a:r>
            <a:r>
              <a:rPr lang="zh-CN" altLang="en-US" b="1" dirty="0"/>
              <a:t>通信基于五种类型的帧进行：数据帧、遥控帧、错误帧、过载帧、帧间隔</a:t>
            </a:r>
            <a:endParaRPr lang="en-US" altLang="zh-CN" b="1" dirty="0"/>
          </a:p>
          <a:p>
            <a:pPr algn="just"/>
            <a:r>
              <a:rPr lang="zh-CN" altLang="en-US" b="1" dirty="0"/>
              <a:t>数据帧和遥控帧有标准格式和扩展格式两种。标准格式有</a:t>
            </a:r>
            <a:r>
              <a:rPr lang="en-US" altLang="zh-CN" b="1" dirty="0"/>
              <a:t>11</a:t>
            </a:r>
            <a:r>
              <a:rPr lang="zh-CN" altLang="en-US" b="1" dirty="0"/>
              <a:t>个位的标识符（</a:t>
            </a:r>
            <a:r>
              <a:rPr lang="en-US" altLang="zh-CN" b="1" dirty="0"/>
              <a:t>ID</a:t>
            </a:r>
            <a:r>
              <a:rPr lang="zh-CN" altLang="en-US" b="1" dirty="0"/>
              <a:t>），扩展帧有</a:t>
            </a:r>
            <a:r>
              <a:rPr lang="en-US" altLang="zh-CN" b="1" dirty="0"/>
              <a:t>29</a:t>
            </a:r>
            <a:r>
              <a:rPr lang="zh-CN" altLang="en-US" b="1" dirty="0"/>
              <a:t>个位的</a:t>
            </a:r>
            <a:r>
              <a:rPr lang="en-US" altLang="zh-CN" b="1" dirty="0"/>
              <a:t>ID</a:t>
            </a:r>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zh-CN" altLang="en-US" b="1" dirty="0"/>
          </a:p>
        </p:txBody>
      </p:sp>
      <p:pic>
        <p:nvPicPr>
          <p:cNvPr id="4" name="图片 3">
            <a:extLst>
              <a:ext uri="{FF2B5EF4-FFF2-40B4-BE49-F238E27FC236}">
                <a16:creationId xmlns:a16="http://schemas.microsoft.com/office/drawing/2014/main" id="{B647E92D-1C88-4D1E-8569-1980C6849C77}"/>
              </a:ext>
            </a:extLst>
          </p:cNvPr>
          <p:cNvPicPr>
            <a:picLocks noChangeAspect="1"/>
          </p:cNvPicPr>
          <p:nvPr/>
        </p:nvPicPr>
        <p:blipFill>
          <a:blip r:embed="rId2"/>
          <a:stretch>
            <a:fillRect/>
          </a:stretch>
        </p:blipFill>
        <p:spPr>
          <a:xfrm>
            <a:off x="712436" y="2434390"/>
            <a:ext cx="11082969" cy="3356811"/>
          </a:xfrm>
          <a:prstGeom prst="rect">
            <a:avLst/>
          </a:prstGeom>
        </p:spPr>
      </p:pic>
    </p:spTree>
    <p:extLst>
      <p:ext uri="{BB962C8B-B14F-4D97-AF65-F5344CB8AC3E}">
        <p14:creationId xmlns:p14="http://schemas.microsoft.com/office/powerpoint/2010/main" val="419808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0A66F-B01C-4825-A45D-6A95FF683BA7}"/>
              </a:ext>
            </a:extLst>
          </p:cNvPr>
          <p:cNvSpPr>
            <a:spLocks noGrp="1"/>
          </p:cNvSpPr>
          <p:nvPr>
            <p:ph type="title"/>
          </p:nvPr>
        </p:nvSpPr>
        <p:spPr>
          <a:xfrm>
            <a:off x="1141413" y="609600"/>
            <a:ext cx="9905998" cy="1427747"/>
          </a:xfrm>
        </p:spPr>
        <p:txBody>
          <a:bodyPr>
            <a:normAutofit/>
          </a:bodyPr>
          <a:lstStyle/>
          <a:p>
            <a:r>
              <a:rPr lang="zh-CN" altLang="en-US" dirty="0"/>
              <a:t>帧的构成</a:t>
            </a:r>
            <a:br>
              <a:rPr lang="en-US" altLang="zh-CN" dirty="0"/>
            </a:br>
            <a:r>
              <a:rPr lang="en-US" altLang="zh-CN" dirty="0"/>
              <a:t>	1</a:t>
            </a:r>
            <a:r>
              <a:rPr lang="zh-CN" altLang="en-US" dirty="0"/>
              <a:t>、数据帧</a:t>
            </a:r>
          </a:p>
        </p:txBody>
      </p:sp>
      <p:pic>
        <p:nvPicPr>
          <p:cNvPr id="4" name="内容占位符 3">
            <a:extLst>
              <a:ext uri="{FF2B5EF4-FFF2-40B4-BE49-F238E27FC236}">
                <a16:creationId xmlns:a16="http://schemas.microsoft.com/office/drawing/2014/main" id="{76E2323E-29FC-4659-8D61-439704B18F26}"/>
              </a:ext>
            </a:extLst>
          </p:cNvPr>
          <p:cNvPicPr>
            <a:picLocks noGrp="1" noChangeAspect="1"/>
          </p:cNvPicPr>
          <p:nvPr>
            <p:ph idx="1"/>
          </p:nvPr>
        </p:nvPicPr>
        <p:blipFill>
          <a:blip r:embed="rId2"/>
          <a:stretch>
            <a:fillRect/>
          </a:stretch>
        </p:blipFill>
        <p:spPr>
          <a:xfrm>
            <a:off x="1141413" y="2037347"/>
            <a:ext cx="10215764" cy="4211052"/>
          </a:xfrm>
          <a:prstGeom prst="rect">
            <a:avLst/>
          </a:prstGeom>
        </p:spPr>
      </p:pic>
    </p:spTree>
    <p:extLst>
      <p:ext uri="{BB962C8B-B14F-4D97-AF65-F5344CB8AC3E}">
        <p14:creationId xmlns:p14="http://schemas.microsoft.com/office/powerpoint/2010/main" val="40251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77D88-4C44-41CB-8E35-242675F81DEA}"/>
              </a:ext>
            </a:extLst>
          </p:cNvPr>
          <p:cNvSpPr>
            <a:spLocks noGrp="1"/>
          </p:cNvSpPr>
          <p:nvPr>
            <p:ph type="title"/>
          </p:nvPr>
        </p:nvSpPr>
        <p:spPr>
          <a:xfrm>
            <a:off x="1141413" y="609600"/>
            <a:ext cx="9905998" cy="753979"/>
          </a:xfrm>
        </p:spPr>
        <p:txBody>
          <a:bodyPr/>
          <a:lstStyle/>
          <a:p>
            <a:r>
              <a:rPr lang="en-US" altLang="zh-CN" dirty="0"/>
              <a:t>2</a:t>
            </a:r>
            <a:r>
              <a:rPr lang="zh-CN" altLang="en-US" dirty="0"/>
              <a:t>、遥控帧</a:t>
            </a:r>
          </a:p>
        </p:txBody>
      </p:sp>
      <p:pic>
        <p:nvPicPr>
          <p:cNvPr id="4" name="内容占位符 3">
            <a:extLst>
              <a:ext uri="{FF2B5EF4-FFF2-40B4-BE49-F238E27FC236}">
                <a16:creationId xmlns:a16="http://schemas.microsoft.com/office/drawing/2014/main" id="{FD10F6E4-6589-4CC9-AC6E-788363E66491}"/>
              </a:ext>
            </a:extLst>
          </p:cNvPr>
          <p:cNvPicPr>
            <a:picLocks noGrp="1" noChangeAspect="1"/>
          </p:cNvPicPr>
          <p:nvPr>
            <p:ph idx="1"/>
          </p:nvPr>
        </p:nvPicPr>
        <p:blipFill>
          <a:blip r:embed="rId2"/>
          <a:stretch>
            <a:fillRect/>
          </a:stretch>
        </p:blipFill>
        <p:spPr>
          <a:xfrm>
            <a:off x="1141413" y="1378954"/>
            <a:ext cx="9905997" cy="5463754"/>
          </a:xfrm>
          <a:prstGeom prst="rect">
            <a:avLst/>
          </a:prstGeom>
        </p:spPr>
      </p:pic>
    </p:spTree>
    <p:extLst>
      <p:ext uri="{BB962C8B-B14F-4D97-AF65-F5344CB8AC3E}">
        <p14:creationId xmlns:p14="http://schemas.microsoft.com/office/powerpoint/2010/main" val="3073546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TM03457485[[fn=网状]]</Template>
  <TotalTime>176</TotalTime>
  <Words>1093</Words>
  <Application>Microsoft Office PowerPoint</Application>
  <PresentationFormat>宽屏</PresentationFormat>
  <Paragraphs>198</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Adobe 楷体 Std R</vt:lpstr>
      <vt:lpstr>宋体</vt:lpstr>
      <vt:lpstr>Arial</vt:lpstr>
      <vt:lpstr>Cambria Math</vt:lpstr>
      <vt:lpstr>Century Gothic</vt:lpstr>
      <vt:lpstr>Wingdings</vt:lpstr>
      <vt:lpstr>网状</vt:lpstr>
      <vt:lpstr>CAN总线</vt:lpstr>
      <vt:lpstr>CAN协议特点</vt:lpstr>
      <vt:lpstr>PowerPoint 演示文稿</vt:lpstr>
      <vt:lpstr>PowerPoint 演示文稿</vt:lpstr>
      <vt:lpstr>PowerPoint 演示文稿</vt:lpstr>
      <vt:lpstr>PowerPoint 演示文稿</vt:lpstr>
      <vt:lpstr>PowerPoint 演示文稿</vt:lpstr>
      <vt:lpstr>帧的构成  1、数据帧</vt:lpstr>
      <vt:lpstr>2、遥控帧</vt:lpstr>
      <vt:lpstr>3、错误帧</vt:lpstr>
      <vt:lpstr>4、过载帧</vt:lpstr>
      <vt:lpstr>5、帧间隔</vt:lpstr>
      <vt:lpstr>数据帧</vt:lpstr>
      <vt:lpstr>数据帧的构成</vt:lpstr>
      <vt:lpstr>帧起始</vt:lpstr>
      <vt:lpstr>PowerPoint 演示文稿</vt:lpstr>
      <vt:lpstr>总线上的单元始终处于一下三种状态之一</vt:lpstr>
      <vt:lpstr>错误状态依靠发送错误计数值和接受错误计数值决定</vt:lpstr>
      <vt:lpstr>仲裁段</vt:lpstr>
      <vt:lpstr>控制段</vt:lpstr>
      <vt:lpstr>PowerPoint 演示文稿</vt:lpstr>
      <vt:lpstr>PowerPoint 演示文稿</vt:lpstr>
      <vt:lpstr>PowerPoint 演示文稿</vt:lpstr>
      <vt:lpstr>ACK段</vt:lpstr>
      <vt:lpstr>帧结束</vt:lpstr>
      <vt:lpstr>遥控帧</vt:lpstr>
      <vt:lpstr>PowerPoint 演示文稿</vt:lpstr>
      <vt:lpstr>数据帧和遥控帧</vt:lpstr>
      <vt:lpstr>总线仲裁</vt:lpstr>
      <vt:lpstr>STM32 CAN控制器简介</vt:lpstr>
      <vt:lpstr>CAN控制器框图如下</vt:lpstr>
      <vt:lpstr>CAN发送流程</vt:lpstr>
      <vt:lpstr>CAN接收流程</vt:lpstr>
      <vt:lpstr>STM32的CAN位时序</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CAN总线</dc:title>
  <dc:creator>jia zhongming</dc:creator>
  <cp:lastModifiedBy>jia zhongming</cp:lastModifiedBy>
  <cp:revision>24</cp:revision>
  <dcterms:created xsi:type="dcterms:W3CDTF">2018-05-13T12:25:27Z</dcterms:created>
  <dcterms:modified xsi:type="dcterms:W3CDTF">2018-05-17T04:24:03Z</dcterms:modified>
</cp:coreProperties>
</file>