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5473"/>
  </p:normalViewPr>
  <p:slideViewPr>
    <p:cSldViewPr snapToGrid="0" snapToObjects="1">
      <p:cViewPr varScale="1">
        <p:scale>
          <a:sx n="121" d="100"/>
          <a:sy n="121" d="100"/>
        </p:scale>
        <p:origin x="1520" y="176"/>
      </p:cViewPr>
      <p:guideLst/>
    </p:cSldViewPr>
  </p:slideViewPr>
  <p:outlineViewPr>
    <p:cViewPr>
      <p:scale>
        <a:sx n="33" d="100"/>
        <a:sy n="33" d="100"/>
      </p:scale>
      <p:origin x="0" y="-31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4952307"/>
            <a:ext cx="6858000" cy="463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4574783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339665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917" y="1774217"/>
            <a:ext cx="651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3BE6AB2-3490-2748-9E67-B0D1C9E9FD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3367174"/>
            <a:ext cx="6858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 userDrawn="1"/>
        </p:nvCxnSpPr>
        <p:spPr>
          <a:xfrm>
            <a:off x="730595" y="3029213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917" y="2463765"/>
            <a:ext cx="651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6" name="Picture 5" descr="The University of Iowa">
            <a:extLst>
              <a:ext uri="{FF2B5EF4-FFF2-40B4-BE49-F238E27FC236}">
                <a16:creationId xmlns:a16="http://schemas.microsoft.com/office/drawing/2014/main" id="{3A153940-985B-0343-8AA0-962B6459BE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9EA5-28AA-604B-90BF-A724E2E414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88486"/>
            <a:ext cx="7886700" cy="89611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Header </a:t>
            </a:r>
          </a:p>
        </p:txBody>
      </p:sp>
      <p:pic>
        <p:nvPicPr>
          <p:cNvPr id="3" name="Picture 2" descr="The University of Iowa">
            <a:extLst>
              <a:ext uri="{FF2B5EF4-FFF2-40B4-BE49-F238E27FC236}">
                <a16:creationId xmlns:a16="http://schemas.microsoft.com/office/drawing/2014/main" id="{3F5269D8-9185-4B4A-BBD8-98902D1A9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4365" y="1153288"/>
            <a:ext cx="6215270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557929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50876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4379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627502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50876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FFEA7CF-83E7-764C-ABBA-82BBDBDAE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7D26C5-0075-0C45-86C0-50565FAA84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1" y="2017172"/>
            <a:ext cx="4600074" cy="618631"/>
          </a:xfrm>
          <a:solidFill>
            <a:schemeClr val="accent1"/>
          </a:solidFill>
        </p:spPr>
        <p:txBody>
          <a:bodyPr wrap="square" tIns="73152">
            <a:spAutoFit/>
          </a:bodyPr>
          <a:lstStyle/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16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5" name="Picture 4" descr="The University of Iowa">
            <a:extLst>
              <a:ext uri="{FF2B5EF4-FFF2-40B4-BE49-F238E27FC236}">
                <a16:creationId xmlns:a16="http://schemas.microsoft.com/office/drawing/2014/main" id="{8111DF5C-863B-494F-85BE-A436C8203E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689"/>
            <a:ext cx="7886700" cy="4388698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3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628651" y="13633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9528C-DB51-A24D-915E-2E04DFCB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3149DAA7-4BE1-B748-9C7B-DA63BD0EB7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7101"/>
            <a:ext cx="7886700" cy="4018000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3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044" y="365126"/>
            <a:ext cx="7886700" cy="1331865"/>
          </a:xfrm>
        </p:spPr>
        <p:txBody>
          <a:bodyPr/>
          <a:lstStyle/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8E5D18-D14C-2E49-8475-3B6767E2DE9A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1F0FA0-1F46-E043-AE59-E8574704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AADB5E60-3D00-2445-93A3-D52213C51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3970" y="1"/>
            <a:ext cx="4227557" cy="63837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2387"/>
            <a:ext cx="417195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458B34-F735-D249-820C-C797A1F1FED6}"/>
              </a:ext>
            </a:extLst>
          </p:cNvPr>
          <p:cNvCxnSpPr>
            <a:cxnSpLocks/>
          </p:cNvCxnSpPr>
          <p:nvPr userDrawn="1"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ACFD86F-631F-DB40-8919-BA8E20B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43" y="365126"/>
            <a:ext cx="4227557" cy="1331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9024-F68B-C04C-A2AC-E78D62D8E79D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7E0904-C0C0-C444-8526-10F5A0BC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5C05709-C64C-4E48-ADA0-05F2402FBA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19933" y="2855783"/>
            <a:ext cx="3824068" cy="353793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2028" y="0"/>
            <a:ext cx="1895877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19932" y="0"/>
            <a:ext cx="1895877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2387"/>
            <a:ext cx="417195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 userDrawn="1"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76" y="365126"/>
            <a:ext cx="4227557" cy="1331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D72E00-D5A0-3949-A13A-E74226E1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11" name="Picture 10" descr="The University of Iowa">
            <a:extLst>
              <a:ext uri="{FF2B5EF4-FFF2-40B4-BE49-F238E27FC236}">
                <a16:creationId xmlns:a16="http://schemas.microsoft.com/office/drawing/2014/main" id="{74A12B3D-5C17-A448-B655-A9DD7C2ED8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54510" y="1570038"/>
            <a:ext cx="7886700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628651" y="13633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63" r:id="rId3"/>
    <p:sldLayoutId id="2147483661" r:id="rId4"/>
    <p:sldLayoutId id="2147483650" r:id="rId5"/>
    <p:sldLayoutId id="2147483662" r:id="rId6"/>
    <p:sldLayoutId id="2147483654" r:id="rId7"/>
    <p:sldLayoutId id="2147483655" r:id="rId8"/>
    <p:sldLayoutId id="2147483665" r:id="rId9"/>
    <p:sldLayoutId id="2147483664" r:id="rId10"/>
    <p:sldLayoutId id="2147483666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ecu.com/new-to-ecus/why-an-aftermarket-ecu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4953000"/>
            <a:ext cx="6858000" cy="461963"/>
          </a:xfrm>
        </p:spPr>
        <p:txBody>
          <a:bodyPr/>
          <a:lstStyle/>
          <a:p>
            <a:r>
              <a:rPr lang="en-US" dirty="0"/>
              <a:t>November 2021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575175"/>
            <a:ext cx="6858000" cy="406400"/>
          </a:xfrm>
        </p:spPr>
        <p:txBody>
          <a:bodyPr>
            <a:normAutofit/>
          </a:bodyPr>
          <a:lstStyle/>
          <a:p>
            <a:r>
              <a:rPr lang="en-US" dirty="0"/>
              <a:t>Rob Lorch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2677626"/>
            <a:ext cx="6858000" cy="1843238"/>
          </a:xfrm>
        </p:spPr>
        <p:txBody>
          <a:bodyPr/>
          <a:lstStyle/>
          <a:p>
            <a:r>
              <a:rPr lang="en-US" dirty="0"/>
              <a:t>Uptane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E459C7-62E1-344F-950E-544A1DDE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Uptane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DEC7-D873-5241-A889-D31B9915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Private ECU key encrypts ECU version reports and vehicle version manifests</a:t>
            </a:r>
          </a:p>
          <a:p>
            <a:r>
              <a:rPr lang="en-US" dirty="0"/>
              <a:t>Decrypt images</a:t>
            </a:r>
          </a:p>
          <a:p>
            <a:r>
              <a:rPr lang="en-US" dirty="0"/>
              <a:t>How do the Director and Image repos get public ECU keys?</a:t>
            </a:r>
          </a:p>
          <a:p>
            <a:pPr lvl="1"/>
            <a:r>
              <a:rPr lang="en-US" dirty="0"/>
              <a:t>Not outlined in standard</a:t>
            </a:r>
          </a:p>
          <a:p>
            <a:pPr lvl="1"/>
            <a:r>
              <a:rPr lang="en-US" dirty="0"/>
              <a:t>What if a user replaces an ECU with an aftermarket ECU? </a:t>
            </a:r>
            <a:r>
              <a:rPr lang="en-US" dirty="0">
                <a:hlinkClick r:id="rId2"/>
              </a:rPr>
              <a:t>https://linkecu.com/new-to-ecus/why-an-aftermarket-ecu/</a:t>
            </a:r>
            <a:r>
              <a:rPr lang="en-US" dirty="0"/>
              <a:t> </a:t>
            </a:r>
          </a:p>
          <a:p>
            <a:r>
              <a:rPr lang="en-US" dirty="0"/>
              <a:t>ECU key compromise?</a:t>
            </a:r>
          </a:p>
          <a:p>
            <a:pPr lvl="1"/>
            <a:r>
              <a:rPr lang="en-US" dirty="0"/>
              <a:t>Not outlined in standard, only in implementation guidelines</a:t>
            </a:r>
          </a:p>
          <a:p>
            <a:pPr lvl="1"/>
            <a:r>
              <a:rPr lang="en-US" dirty="0"/>
              <a:t>OEM should manually update ECU keys (in person)</a:t>
            </a:r>
          </a:p>
          <a:p>
            <a:pPr lvl="1"/>
            <a:r>
              <a:rPr lang="en-US" dirty="0"/>
              <a:t>How to detect compromise? Abnormal installation patterns</a:t>
            </a:r>
          </a:p>
          <a:p>
            <a:pPr lvl="1"/>
            <a:r>
              <a:rPr lang="en-US" dirty="0"/>
              <a:t>But, the attacker can use the ECU key to forge vehicle version manifests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17BC5-6AC5-4842-A68E-B7F0701B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ECU Keys</a:t>
            </a:r>
          </a:p>
        </p:txBody>
      </p:sp>
    </p:spTree>
    <p:extLst>
      <p:ext uri="{BB962C8B-B14F-4D97-AF65-F5344CB8AC3E}">
        <p14:creationId xmlns:p14="http://schemas.microsoft.com/office/powerpoint/2010/main" val="130776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652A23-67FD-9C4D-9739-4BECD40B6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Uptane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F8ED-A788-E44B-BB97-13E7CF35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Images are optionally encrypted</a:t>
            </a:r>
          </a:p>
          <a:p>
            <a:pPr lvl="1"/>
            <a:r>
              <a:rPr lang="en-US" dirty="0"/>
              <a:t>No confidentiality guarantees for metadata or vehicle version manifests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Can we trust digital signatures from ECU keys?</a:t>
            </a:r>
          </a:p>
          <a:p>
            <a:r>
              <a:rPr lang="en-US" dirty="0"/>
              <a:t>Authenticity</a:t>
            </a:r>
          </a:p>
          <a:p>
            <a:pPr lvl="1"/>
            <a:r>
              <a:rPr lang="en-US" dirty="0"/>
              <a:t>Initial metadata for ECUs (including root) is manually set at vehicle construction</a:t>
            </a:r>
          </a:p>
          <a:p>
            <a:pPr lvl="1"/>
            <a:r>
              <a:rPr lang="en-US" dirty="0"/>
              <a:t>No guarantee of authenticity of ECUs </a:t>
            </a:r>
            <a:r>
              <a:rPr lang="en-US"/>
              <a:t>(from repos’ point of view)</a:t>
            </a:r>
            <a:endParaRPr lang="en-US" dirty="0"/>
          </a:p>
          <a:p>
            <a:r>
              <a:rPr lang="en-US" dirty="0"/>
              <a:t>Replay-protection</a:t>
            </a:r>
          </a:p>
          <a:p>
            <a:pPr lvl="1"/>
            <a:r>
              <a:rPr lang="en-US" dirty="0"/>
              <a:t>Only mechanism is through expiration times</a:t>
            </a:r>
          </a:p>
          <a:p>
            <a:pPr lvl="1"/>
            <a:r>
              <a:rPr lang="en-US" dirty="0"/>
              <a:t>No requirement for timeline on expiration times (recommendation is 1 day for non-root metadata, not even mentioned in the standards document)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8CAF1-D5CD-CA43-B28A-206F7658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Guarantees?</a:t>
            </a:r>
          </a:p>
        </p:txBody>
      </p:sp>
    </p:spTree>
    <p:extLst>
      <p:ext uri="{BB962C8B-B14F-4D97-AF65-F5344CB8AC3E}">
        <p14:creationId xmlns:p14="http://schemas.microsoft.com/office/powerpoint/2010/main" val="158556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WA-BRAND-Template-Widescreen" id="{A25A45C0-D9D8-A44F-9292-57D2DC0F3846}" vid="{DCED7445-4F60-224D-9666-5C3E6928A3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3781</TotalTime>
  <Words>199</Words>
  <Application>Microsoft Macintosh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Uptane Research Project</vt:lpstr>
      <vt:lpstr>ECU Keys</vt:lpstr>
      <vt:lpstr>Cryptographic Guarantees?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the Presentation Title Slide</dc:title>
  <dc:creator>Corliss, Jessica A</dc:creator>
  <cp:lastModifiedBy>Lorch, Robert M</cp:lastModifiedBy>
  <cp:revision>33</cp:revision>
  <dcterms:created xsi:type="dcterms:W3CDTF">2020-02-03T17:28:51Z</dcterms:created>
  <dcterms:modified xsi:type="dcterms:W3CDTF">2021-11-03T17:50:40Z</dcterms:modified>
</cp:coreProperties>
</file>