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68" r:id="rId4"/>
    <p:sldId id="269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/>
    <p:restoredTop sz="95473"/>
  </p:normalViewPr>
  <p:slideViewPr>
    <p:cSldViewPr snapToGrid="0" snapToObjects="1">
      <p:cViewPr varScale="1">
        <p:scale>
          <a:sx n="121" d="100"/>
          <a:sy n="121" d="100"/>
        </p:scale>
        <p:origin x="1520" y="176"/>
      </p:cViewPr>
      <p:guideLst/>
    </p:cSldViewPr>
  </p:slideViewPr>
  <p:outlineViewPr>
    <p:cViewPr>
      <p:scale>
        <a:sx n="33" d="100"/>
        <a:sy n="33" d="100"/>
      </p:scale>
      <p:origin x="0" y="-31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4952307"/>
            <a:ext cx="6858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4574783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339665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1774217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3367174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 userDrawn="1"/>
        </p:nvCxnSpPr>
        <p:spPr>
          <a:xfrm>
            <a:off x="730595" y="3029213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2463765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6" name="Picture 5" descr="The University of Iowa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9EA5-28AA-604B-90BF-A724E2E414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88486"/>
            <a:ext cx="7886700" cy="89611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 </a:t>
            </a:r>
          </a:p>
        </p:txBody>
      </p:sp>
      <p:pic>
        <p:nvPicPr>
          <p:cNvPr id="3" name="Picture 2" descr="The University of Iowa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4365" y="1153288"/>
            <a:ext cx="6215270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557929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4379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627502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7D26C5-0075-0C45-86C0-50565FAA84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2017172"/>
            <a:ext cx="4600074" cy="618631"/>
          </a:xfrm>
          <a:solidFill>
            <a:schemeClr val="accent1"/>
          </a:solidFill>
        </p:spPr>
        <p:txBody>
          <a:bodyPr wrap="square" tIns="73152">
            <a:spAutoFit/>
          </a:bodyPr>
          <a:lstStyle/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16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5" name="Picture 4" descr="The University of Iowa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78867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7101"/>
            <a:ext cx="78867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044" y="365126"/>
            <a:ext cx="78867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3970" y="1"/>
            <a:ext cx="4227557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 userDrawn="1"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43" y="365126"/>
            <a:ext cx="4227557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19933" y="2855783"/>
            <a:ext cx="3824068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2028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19932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 userDrawn="1"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76" y="365126"/>
            <a:ext cx="4227557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Uptane Project</a:t>
            </a:r>
          </a:p>
        </p:txBody>
      </p:sp>
      <p:pic>
        <p:nvPicPr>
          <p:cNvPr id="11" name="Picture 10" descr="The University of Iowa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54510" y="1570038"/>
            <a:ext cx="7886700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3" r:id="rId3"/>
    <p:sldLayoutId id="2147483661" r:id="rId4"/>
    <p:sldLayoutId id="2147483650" r:id="rId5"/>
    <p:sldLayoutId id="2147483662" r:id="rId6"/>
    <p:sldLayoutId id="2147483654" r:id="rId7"/>
    <p:sldLayoutId id="2147483655" r:id="rId8"/>
    <p:sldLayoutId id="2147483665" r:id="rId9"/>
    <p:sldLayoutId id="2147483664" r:id="rId10"/>
    <p:sldLayoutId id="214748366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4953000"/>
            <a:ext cx="6858000" cy="461963"/>
          </a:xfrm>
        </p:spPr>
        <p:txBody>
          <a:bodyPr/>
          <a:lstStyle/>
          <a:p>
            <a:r>
              <a:rPr lang="en-US" dirty="0"/>
              <a:t>October 15, 2021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575175"/>
            <a:ext cx="6858000" cy="406400"/>
          </a:xfrm>
        </p:spPr>
        <p:txBody>
          <a:bodyPr>
            <a:normAutofit/>
          </a:bodyPr>
          <a:lstStyle/>
          <a:p>
            <a:r>
              <a:rPr lang="en-US" dirty="0"/>
              <a:t>Rob Lorch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2677626"/>
            <a:ext cx="6858000" cy="1843238"/>
          </a:xfrm>
        </p:spPr>
        <p:txBody>
          <a:bodyPr/>
          <a:lstStyle/>
          <a:p>
            <a:r>
              <a:rPr lang="en-US" dirty="0"/>
              <a:t>Uptane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03197-D18E-FC41-9A13-BC04CF006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5A57-AE1F-A349-85F9-6600D83E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“Actual” preconditions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Postconditions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AFFA1D-522C-9A46-9283-012F638A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FBF6-2A7F-EF49-8302-C1C91DFFC710}"/>
              </a:ext>
            </a:extLst>
          </p:cNvPr>
          <p:cNvSpPr txBox="1"/>
          <p:nvPr/>
        </p:nvSpPr>
        <p:spPr>
          <a:xfrm>
            <a:off x="-613007" y="3867808"/>
            <a:ext cx="9163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	  -- From </a:t>
            </a:r>
            <a:r>
              <a:rPr lang="en-US" sz="1400" dirty="0" err="1">
                <a:latin typeface="Courier" pitchFamily="2" charset="0"/>
              </a:rPr>
              <a:t>FullVerificationRoot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</a:t>
            </a:r>
          </a:p>
          <a:p>
            <a:r>
              <a:rPr lang="en-US" sz="1400" dirty="0">
                <a:latin typeface="Courier" pitchFamily="2" charset="0"/>
              </a:rPr>
              <a:t>	  -- If Timestamp keys have been rotated, delete current Timestamp metadata</a:t>
            </a:r>
          </a:p>
          <a:p>
            <a:r>
              <a:rPr lang="en-US" sz="1400" dirty="0">
                <a:latin typeface="Courier" pitchFamily="2" charset="0"/>
              </a:rPr>
              <a:t>	   ((</a:t>
            </a:r>
            <a:r>
              <a:rPr lang="en-US" sz="1400" dirty="0" err="1">
                <a:latin typeface="Courier" pitchFamily="2" charset="0"/>
              </a:rPr>
              <a:t>r.key_mapping</a:t>
            </a:r>
            <a:r>
              <a:rPr lang="en-US" sz="1400" dirty="0">
                <a:latin typeface="Courier" pitchFamily="2" charset="0"/>
              </a:rPr>
              <a:t>[Timestamp] !=</a:t>
            </a:r>
          </a:p>
          <a:p>
            <a:r>
              <a:rPr lang="en-US" sz="1400" dirty="0">
                <a:latin typeface="Courier" pitchFamily="2" charset="0"/>
              </a:rPr>
              <a:t>	    (</a:t>
            </a:r>
            <a:r>
              <a:rPr lang="en-US" sz="1400" dirty="0" err="1">
                <a:latin typeface="Courier" pitchFamily="2" charset="0"/>
              </a:rPr>
              <a:t>p.current_metadata</a:t>
            </a:r>
            <a:r>
              <a:rPr lang="en-US" sz="1400" dirty="0">
                <a:latin typeface="Courier" pitchFamily="2" charset="0"/>
              </a:rPr>
              <a:t> &amp; </a:t>
            </a:r>
            <a:r>
              <a:rPr lang="en-US" sz="1400" dirty="0" err="1">
                <a:latin typeface="Courier" pitchFamily="2" charset="0"/>
              </a:rPr>
              <a:t>RootMetadata</a:t>
            </a:r>
            <a:r>
              <a:rPr lang="en-US" sz="1400" dirty="0">
                <a:latin typeface="Courier" pitchFamily="2" charset="0"/>
              </a:rPr>
              <a:t>).</a:t>
            </a:r>
            <a:r>
              <a:rPr lang="en-US" sz="1400" dirty="0" err="1">
                <a:latin typeface="Courier" pitchFamily="2" charset="0"/>
              </a:rPr>
              <a:t>key_mapping</a:t>
            </a:r>
            <a:r>
              <a:rPr lang="en-US" sz="1400" dirty="0">
                <a:latin typeface="Courier" pitchFamily="2" charset="0"/>
              </a:rPr>
              <a:t>[Timestamp])) implies</a:t>
            </a:r>
          </a:p>
          <a:p>
            <a:r>
              <a:rPr lang="en-US" sz="1400" dirty="0">
                <a:latin typeface="Courier" pitchFamily="2" charset="0"/>
              </a:rPr>
              <a:t>	    (</a:t>
            </a:r>
            <a:r>
              <a:rPr lang="en-US" sz="1400" dirty="0" err="1">
                <a:latin typeface="Courier" pitchFamily="2" charset="0"/>
              </a:rPr>
              <a:t>p.current_metadata</a:t>
            </a:r>
            <a:r>
              <a:rPr lang="en-US" sz="1400" dirty="0">
                <a:latin typeface="Courier" pitchFamily="2" charset="0"/>
              </a:rPr>
              <a:t>' &amp; </a:t>
            </a:r>
            <a:r>
              <a:rPr lang="en-US" sz="1400" dirty="0" err="1">
                <a:latin typeface="Courier" pitchFamily="2" charset="0"/>
              </a:rPr>
              <a:t>TimestampMetadata</a:t>
            </a:r>
            <a:r>
              <a:rPr lang="en-US" sz="1400" dirty="0">
                <a:latin typeface="Courier" pitchFamily="2" charset="0"/>
              </a:rPr>
              <a:t>) =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25881-1710-A649-9B5F-F84035F9AC9A}"/>
              </a:ext>
            </a:extLst>
          </p:cNvPr>
          <p:cNvSpPr txBox="1"/>
          <p:nvPr/>
        </p:nvSpPr>
        <p:spPr>
          <a:xfrm>
            <a:off x="76823" y="2016807"/>
            <a:ext cx="836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     -- From </a:t>
            </a:r>
            <a:r>
              <a:rPr lang="en-US" sz="1400" dirty="0" err="1">
                <a:latin typeface="Courier" pitchFamily="2" charset="0"/>
              </a:rPr>
              <a:t>FullVerificationTargets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ECU.verification_step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FullVerificationSnapshot</a:t>
            </a:r>
            <a:r>
              <a:rPr lang="en-US" sz="1400" dirty="0">
                <a:latin typeface="Courier" pitchFamily="2" charset="0"/>
              </a:rPr>
              <a:t>  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ECU.status</a:t>
            </a:r>
            <a:r>
              <a:rPr lang="en-US" sz="1400" dirty="0">
                <a:latin typeface="Courier" pitchFamily="2" charset="0"/>
              </a:rPr>
              <a:t> = Success</a:t>
            </a:r>
          </a:p>
        </p:txBody>
      </p:sp>
    </p:spTree>
    <p:extLst>
      <p:ext uri="{BB962C8B-B14F-4D97-AF65-F5344CB8AC3E}">
        <p14:creationId xmlns:p14="http://schemas.microsoft.com/office/powerpoint/2010/main" val="14670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4C554-1E3A-B24B-9B29-E6DFEFDA6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B3B4-AD89-4D45-8EFC-AE0B1558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153EE1-505D-3A45-A1B8-306B76A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Verification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1A33F-F25B-CF4B-B3D3-87A978D93F71}"/>
              </a:ext>
            </a:extLst>
          </p:cNvPr>
          <p:cNvSpPr txBox="1"/>
          <p:nvPr/>
        </p:nvSpPr>
        <p:spPr>
          <a:xfrm>
            <a:off x="-273268" y="2044005"/>
            <a:ext cx="5833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NoChangeExceptDirector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out_primary</a:t>
            </a:r>
            <a:r>
              <a:rPr lang="en-US" sz="1400" dirty="0">
                <a:latin typeface="Courier" pitchFamily="2" charset="0"/>
              </a:rPr>
              <a:t>, none]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NoChangeExceptPrimary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current_metadata,none</a:t>
            </a:r>
            <a:r>
              <a:rPr lang="en-US" sz="1400" dirty="0">
                <a:latin typeface="Courier" pitchFamily="2" charset="0"/>
              </a:rPr>
              <a:t>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NoChangeExceptPrimary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new_metadata</a:t>
            </a:r>
            <a:r>
              <a:rPr lang="en-US" sz="1400" dirty="0">
                <a:latin typeface="Courier" pitchFamily="2" charset="0"/>
              </a:rPr>
              <a:t>, none]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NoChangeExceptPrimary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out_secondaries</a:t>
            </a:r>
            <a:r>
              <a:rPr lang="en-US" sz="1400" dirty="0">
                <a:latin typeface="Courier" pitchFamily="2" charset="0"/>
              </a:rPr>
              <a:t>, none]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NoChangeExceptPrimary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current_image</a:t>
            </a:r>
            <a:r>
              <a:rPr lang="en-US" sz="1400" dirty="0">
                <a:latin typeface="Courier" pitchFamily="2" charset="0"/>
              </a:rPr>
              <a:t>, none]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NoChangeExceptPrimary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new_image</a:t>
            </a:r>
            <a:r>
              <a:rPr lang="en-US" sz="1400" dirty="0">
                <a:latin typeface="Courier" pitchFamily="2" charset="0"/>
              </a:rPr>
              <a:t>, none]</a:t>
            </a:r>
          </a:p>
        </p:txBody>
      </p:sp>
    </p:spTree>
    <p:extLst>
      <p:ext uri="{BB962C8B-B14F-4D97-AF65-F5344CB8AC3E}">
        <p14:creationId xmlns:p14="http://schemas.microsoft.com/office/powerpoint/2010/main" val="39521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B326D5-C517-0A40-B170-34FA74B7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Uptane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84BD-008D-314E-96F0-CA8D1891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7886700" cy="4388698"/>
          </a:xfrm>
        </p:spPr>
        <p:txBody>
          <a:bodyPr/>
          <a:lstStyle/>
          <a:p>
            <a:r>
              <a:rPr lang="en-US" dirty="0"/>
              <a:t>Assertions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 constraints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1F5884-A10E-F444-AE93-1942BC54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4BF21-4E20-9642-9DB3-4AC185075462}"/>
              </a:ext>
            </a:extLst>
          </p:cNvPr>
          <p:cNvSpPr txBox="1"/>
          <p:nvPr/>
        </p:nvSpPr>
        <p:spPr>
          <a:xfrm>
            <a:off x="-304800" y="4637390"/>
            <a:ext cx="690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	-- Different files should produce different hashes</a:t>
            </a:r>
          </a:p>
          <a:p>
            <a:r>
              <a:rPr lang="en-US" sz="1400" dirty="0">
                <a:latin typeface="Courier" pitchFamily="2" charset="0"/>
              </a:rPr>
              <a:t>	all </a:t>
            </a:r>
            <a:r>
              <a:rPr lang="en-US" sz="1400" dirty="0" err="1">
                <a:latin typeface="Courier" pitchFamily="2" charset="0"/>
              </a:rPr>
              <a:t>disj</a:t>
            </a:r>
            <a:r>
              <a:rPr lang="en-US" sz="1400" dirty="0">
                <a:latin typeface="Courier" pitchFamily="2" charset="0"/>
              </a:rPr>
              <a:t> m1, m2: Metadata | no (m1.hashes &amp; m2.hashes)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8722D-6AE0-D046-9AA9-B736E02D8817}"/>
              </a:ext>
            </a:extLst>
          </p:cNvPr>
          <p:cNvSpPr txBox="1"/>
          <p:nvPr/>
        </p:nvSpPr>
        <p:spPr>
          <a:xfrm>
            <a:off x="552538" y="2030880"/>
            <a:ext cx="8247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assert </a:t>
            </a:r>
            <a:r>
              <a:rPr lang="en-US" sz="1200" dirty="0" err="1">
                <a:latin typeface="Courier" pitchFamily="2" charset="0"/>
              </a:rPr>
              <a:t>A_e</a:t>
            </a:r>
            <a:r>
              <a:rPr lang="en-US" sz="1200" dirty="0">
                <a:latin typeface="Courier" pitchFamily="2" charset="0"/>
              </a:rPr>
              <a:t> {</a:t>
            </a:r>
          </a:p>
          <a:p>
            <a:r>
              <a:rPr lang="en-US" sz="1200" dirty="0">
                <a:latin typeface="Courier" pitchFamily="2" charset="0"/>
              </a:rPr>
              <a:t>    -- Primary ECUs always have a full set of metadata</a:t>
            </a:r>
          </a:p>
          <a:p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b="1" dirty="0">
                <a:latin typeface="Courier" pitchFamily="2" charset="0"/>
              </a:rPr>
              <a:t>(Scheduler and Environment) </a:t>
            </a:r>
            <a:r>
              <a:rPr lang="en-US" sz="1200" dirty="0">
                <a:latin typeface="Courier" pitchFamily="2" charset="0"/>
              </a:rPr>
              <a:t>implies </a:t>
            </a:r>
          </a:p>
          <a:p>
            <a:r>
              <a:rPr lang="en-US" sz="1200" dirty="0">
                <a:latin typeface="Courier" pitchFamily="2" charset="0"/>
              </a:rPr>
              <a:t>	always all p : </a:t>
            </a:r>
            <a:r>
              <a:rPr lang="en-US" sz="1200" dirty="0" err="1">
                <a:latin typeface="Courier" pitchFamily="2" charset="0"/>
              </a:rPr>
              <a:t>PrimaryECU</a:t>
            </a:r>
            <a:r>
              <a:rPr lang="en-US" sz="1200" dirty="0">
                <a:latin typeface="Courier" pitchFamily="2" charset="0"/>
              </a:rPr>
              <a:t> | #(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) = 4 &amp;&amp; </a:t>
            </a:r>
          </a:p>
          <a:p>
            <a:r>
              <a:rPr lang="en-US" sz="1200" dirty="0">
                <a:latin typeface="Courier" pitchFamily="2" charset="0"/>
              </a:rPr>
              <a:t>			          one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RootMetadata</a:t>
            </a:r>
            <a:r>
              <a:rPr lang="en-US" sz="1200" dirty="0">
                <a:latin typeface="Courier" pitchFamily="2" charset="0"/>
              </a:rPr>
              <a:t>) &amp;&amp; </a:t>
            </a:r>
          </a:p>
          <a:p>
            <a:r>
              <a:rPr lang="en-US" sz="1200" dirty="0">
                <a:latin typeface="Courier" pitchFamily="2" charset="0"/>
              </a:rPr>
              <a:t>				one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TargetsMetadata</a:t>
            </a:r>
            <a:r>
              <a:rPr lang="en-US" sz="1200" dirty="0">
                <a:latin typeface="Courier" pitchFamily="2" charset="0"/>
              </a:rPr>
              <a:t>) &amp;&amp; </a:t>
            </a:r>
          </a:p>
          <a:p>
            <a:r>
              <a:rPr lang="en-US" sz="1200" dirty="0">
                <a:latin typeface="Courier" pitchFamily="2" charset="0"/>
              </a:rPr>
              <a:t>				one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SnapshotMetadata</a:t>
            </a:r>
            <a:r>
              <a:rPr lang="en-US" sz="1200" dirty="0">
                <a:latin typeface="Courier" pitchFamily="2" charset="0"/>
              </a:rPr>
              <a:t>) &amp;&amp; </a:t>
            </a:r>
          </a:p>
          <a:p>
            <a:r>
              <a:rPr lang="en-US" sz="1200" dirty="0">
                <a:latin typeface="Courier" pitchFamily="2" charset="0"/>
              </a:rPr>
              <a:t>				one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TimestampMetadata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r>
              <a:rPr lang="en-US" sz="1200" dirty="0">
                <a:latin typeface="Courier" pitchFamily="2" charset="0"/>
              </a:rPr>
              <a:t>}</a:t>
            </a:r>
          </a:p>
          <a:p>
            <a:r>
              <a:rPr lang="en-US" sz="1200" dirty="0">
                <a:latin typeface="Courier" pitchFamily="2" charset="0"/>
              </a:rPr>
              <a:t>check </a:t>
            </a:r>
            <a:r>
              <a:rPr lang="en-US" sz="1200" dirty="0" err="1">
                <a:latin typeface="Courier" pitchFamily="2" charset="0"/>
              </a:rPr>
              <a:t>A_e</a:t>
            </a:r>
            <a:r>
              <a:rPr lang="en-US" sz="1200" dirty="0">
                <a:latin typeface="Courier" pitchFamily="2" charset="0"/>
              </a:rPr>
              <a:t> for 15</a:t>
            </a:r>
          </a:p>
        </p:txBody>
      </p:sp>
    </p:spTree>
    <p:extLst>
      <p:ext uri="{BB962C8B-B14F-4D97-AF65-F5344CB8AC3E}">
        <p14:creationId xmlns:p14="http://schemas.microsoft.com/office/powerpoint/2010/main" val="405828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33A9F2-8E64-2744-8A99-264309B82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Uptane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5155-E030-B541-8E1B-9AC867A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 Uptane standards document and deployment best practices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Relations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Preconditions</a:t>
            </a:r>
          </a:p>
          <a:p>
            <a:pPr lvl="1"/>
            <a:r>
              <a:rPr lang="en-US" dirty="0"/>
              <a:t>Postconditions</a:t>
            </a:r>
          </a:p>
          <a:p>
            <a:pPr lvl="1"/>
            <a:r>
              <a:rPr lang="en-US" dirty="0"/>
              <a:t>Frame conditions</a:t>
            </a:r>
          </a:p>
          <a:p>
            <a:r>
              <a:rPr lang="en-US" dirty="0"/>
              <a:t>Facts</a:t>
            </a:r>
          </a:p>
          <a:p>
            <a:r>
              <a:rPr lang="en-US" dirty="0"/>
              <a:t>Notes/questions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3516EF-1D45-6346-9950-5DEA4BC5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E7028A-44A5-514F-A413-78CC173D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2" y="2676624"/>
            <a:ext cx="5349764" cy="16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1760-0498-F44C-934F-1189578BF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198-AC14-2347-8D5D-904E45BF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size/complexity</a:t>
            </a:r>
          </a:p>
          <a:p>
            <a:r>
              <a:rPr lang="en-US" dirty="0"/>
              <a:t>Number of verification steps</a:t>
            </a:r>
          </a:p>
          <a:p>
            <a:r>
              <a:rPr lang="en-US" dirty="0"/>
              <a:t>Optional steps</a:t>
            </a:r>
          </a:p>
          <a:p>
            <a:r>
              <a:rPr lang="en-US" dirty="0"/>
              <a:t>Operator granularity</a:t>
            </a:r>
          </a:p>
          <a:p>
            <a:r>
              <a:rPr lang="en-US" dirty="0"/>
              <a:t>Many points of failure in full verification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Modeling communication between primary ECU and repositories</a:t>
            </a:r>
          </a:p>
          <a:p>
            <a:r>
              <a:rPr lang="en-US" dirty="0"/>
              <a:t>Reference implementation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FAC1-8E87-164D-B911-EBDE322B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4717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FD90C-D35E-A74B-9467-F745564F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8EF3-4160-274C-BC55-60E4EA50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air updates are vulnerable to attack</a:t>
            </a:r>
          </a:p>
          <a:p>
            <a:pPr lvl="1"/>
            <a:r>
              <a:rPr lang="en-US" dirty="0"/>
              <a:t>Read updates</a:t>
            </a:r>
          </a:p>
          <a:p>
            <a:pPr lvl="1"/>
            <a:r>
              <a:rPr lang="en-US" dirty="0"/>
              <a:t>Deny updates</a:t>
            </a:r>
          </a:p>
          <a:p>
            <a:pPr lvl="1"/>
            <a:r>
              <a:rPr lang="en-US" dirty="0"/>
              <a:t>Deny functionality</a:t>
            </a:r>
          </a:p>
          <a:p>
            <a:pPr lvl="1"/>
            <a:r>
              <a:rPr lang="en-US" dirty="0"/>
              <a:t>Gain control over the system</a:t>
            </a:r>
          </a:p>
          <a:p>
            <a:r>
              <a:rPr lang="en-US" dirty="0"/>
              <a:t>Vehicles are safety-critical systems that run large codebases</a:t>
            </a:r>
          </a:p>
          <a:p>
            <a:r>
              <a:rPr lang="en-US" dirty="0"/>
              <a:t>Design principles</a:t>
            </a:r>
          </a:p>
          <a:p>
            <a:pPr lvl="1"/>
            <a:r>
              <a:rPr lang="en-US" dirty="0"/>
              <a:t>Checks and balances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Digital signatures and key revocation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Uptane Overview</a:t>
            </a:r>
          </a:p>
        </p:txBody>
      </p:sp>
    </p:spTree>
    <p:extLst>
      <p:ext uri="{BB962C8B-B14F-4D97-AF65-F5344CB8AC3E}">
        <p14:creationId xmlns:p14="http://schemas.microsoft.com/office/powerpoint/2010/main" val="25455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E4C2F-F580-654F-BA31-B2D678353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E58D-D4C9-894B-8B96-01D26AA0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Director</a:t>
            </a:r>
          </a:p>
          <a:p>
            <a:pPr lvl="1"/>
            <a:r>
              <a:rPr lang="en-US" dirty="0"/>
              <a:t>Image</a:t>
            </a:r>
          </a:p>
          <a:p>
            <a:r>
              <a:rPr lang="en-US" dirty="0"/>
              <a:t>ECUs</a:t>
            </a:r>
          </a:p>
          <a:p>
            <a:pPr lvl="1"/>
            <a:r>
              <a:rPr lang="en-US" dirty="0"/>
              <a:t>Primary</a:t>
            </a:r>
          </a:p>
          <a:p>
            <a:pPr lvl="1"/>
            <a:r>
              <a:rPr lang="en-US" dirty="0"/>
              <a:t>Secondary</a:t>
            </a:r>
          </a:p>
          <a:p>
            <a:r>
              <a:rPr lang="en-US" dirty="0"/>
              <a:t>Time server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E3EB8-FBB2-C343-B5CF-C1234CA7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Uptane Components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A97337C-44A0-AC4F-A9B8-BB93D167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11" y="1551088"/>
            <a:ext cx="6488573" cy="36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5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BBC527-2E53-0D4B-A242-14C8D78D5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00C4-5A3B-EC40-81BB-A633840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verification</a:t>
            </a:r>
          </a:p>
          <a:p>
            <a:pPr lvl="1"/>
            <a:r>
              <a:rPr lang="en-US" dirty="0"/>
              <a:t>Required for primary ECUs, optional for secondary</a:t>
            </a:r>
          </a:p>
          <a:p>
            <a:pPr lvl="1"/>
            <a:r>
              <a:rPr lang="en-US" dirty="0"/>
              <a:t>Individual integrity checks of all metadata (both repos)</a:t>
            </a:r>
          </a:p>
          <a:p>
            <a:pPr lvl="1"/>
            <a:r>
              <a:rPr lang="en-US" dirty="0"/>
              <a:t>Cross-referencing</a:t>
            </a:r>
          </a:p>
          <a:p>
            <a:r>
              <a:rPr lang="en-US" dirty="0"/>
              <a:t>Partial verification</a:t>
            </a:r>
          </a:p>
          <a:p>
            <a:pPr lvl="1"/>
            <a:r>
              <a:rPr lang="en-US" dirty="0"/>
              <a:t>Mandatory for secondary ECUs (if not doing full verification)</a:t>
            </a:r>
          </a:p>
          <a:p>
            <a:pPr lvl="1"/>
            <a:r>
              <a:rPr lang="en-US" dirty="0"/>
              <a:t>At minimum, check targets metadata from the Director</a:t>
            </a:r>
          </a:p>
          <a:p>
            <a:r>
              <a:rPr lang="en-US" dirty="0"/>
              <a:t>Attacks we defend against</a:t>
            </a:r>
          </a:p>
          <a:p>
            <a:pPr lvl="1"/>
            <a:r>
              <a:rPr lang="en-US" dirty="0"/>
              <a:t>Arbitrary software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Freeze</a:t>
            </a:r>
          </a:p>
          <a:p>
            <a:pPr lvl="1"/>
            <a:r>
              <a:rPr lang="en-US" dirty="0"/>
              <a:t>Mix-and-match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833B8-5265-704C-A380-85808B2A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Uptane Processes</a:t>
            </a:r>
          </a:p>
        </p:txBody>
      </p:sp>
    </p:spTree>
    <p:extLst>
      <p:ext uri="{BB962C8B-B14F-4D97-AF65-F5344CB8AC3E}">
        <p14:creationId xmlns:p14="http://schemas.microsoft.com/office/powerpoint/2010/main" val="24584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16D1E5-AE70-0343-800B-E408174F3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3939-4374-0B4A-8191-08995E6C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Signatures and relations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39F18C-C42A-FA43-A73F-2451EFED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Uptane in Electrum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3C0F7-D2F2-0E42-9685-42C3CD016179}"/>
              </a:ext>
            </a:extLst>
          </p:cNvPr>
          <p:cNvSpPr txBox="1"/>
          <p:nvPr/>
        </p:nvSpPr>
        <p:spPr>
          <a:xfrm>
            <a:off x="0" y="2192292"/>
            <a:ext cx="752212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	abstract sig Metadata {</a:t>
            </a:r>
          </a:p>
          <a:p>
            <a:r>
              <a:rPr lang="en-US" sz="1600" dirty="0">
                <a:latin typeface="Courier" pitchFamily="2" charset="0"/>
              </a:rPr>
              <a:t>		signatures: set Signature,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signature_count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 err="1">
                <a:latin typeface="Courier" pitchFamily="2" charset="0"/>
              </a:rPr>
              <a:t>SignatureCount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r>
              <a:rPr lang="en-US" sz="1600" dirty="0">
                <a:latin typeface="Courier" pitchFamily="2" charset="0"/>
              </a:rPr>
              <a:t>		version: Version,</a:t>
            </a:r>
          </a:p>
          <a:p>
            <a:r>
              <a:rPr lang="en-US" sz="1600" dirty="0">
                <a:latin typeface="Courier" pitchFamily="2" charset="0"/>
              </a:rPr>
              <a:t>		expiration: </a:t>
            </a:r>
            <a:r>
              <a:rPr lang="en-US" sz="1600" dirty="0" err="1">
                <a:latin typeface="Courier" pitchFamily="2" charset="0"/>
              </a:rPr>
              <a:t>MyTime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r>
              <a:rPr lang="en-US" sz="1600" dirty="0">
                <a:latin typeface="Courier" pitchFamily="2" charset="0"/>
              </a:rPr>
              <a:t>		role: Role,</a:t>
            </a:r>
          </a:p>
          <a:p>
            <a:r>
              <a:rPr lang="en-US" sz="1600" dirty="0">
                <a:latin typeface="Courier" pitchFamily="2" charset="0"/>
              </a:rPr>
              <a:t>		hashes: some Hash,</a:t>
            </a:r>
          </a:p>
          <a:p>
            <a:r>
              <a:rPr lang="en-US" sz="1600" dirty="0">
                <a:latin typeface="Courier" pitchFamily="2" charset="0"/>
              </a:rPr>
              <a:t>		source: Repository,</a:t>
            </a:r>
          </a:p>
          <a:p>
            <a:r>
              <a:rPr lang="en-US" sz="1600" dirty="0">
                <a:latin typeface="Courier" pitchFamily="2" charset="0"/>
              </a:rPr>
              <a:t>	}</a:t>
            </a:r>
          </a:p>
          <a:p>
            <a:r>
              <a:rPr lang="en-US" sz="1600" dirty="0">
                <a:latin typeface="Courier" pitchFamily="2" charset="0"/>
              </a:rPr>
              <a:t>	abstract sig Repository {</a:t>
            </a:r>
          </a:p>
          <a:p>
            <a:r>
              <a:rPr lang="en-US" sz="1600" dirty="0">
                <a:latin typeface="Courier" pitchFamily="2" charset="0"/>
              </a:rPr>
              <a:t>		var </a:t>
            </a:r>
            <a:r>
              <a:rPr lang="en-US" sz="1600" dirty="0" err="1">
                <a:latin typeface="Courier" pitchFamily="2" charset="0"/>
              </a:rPr>
              <a:t>out_primary</a:t>
            </a:r>
            <a:r>
              <a:rPr lang="en-US" sz="1600" dirty="0">
                <a:latin typeface="Courier" pitchFamily="2" charset="0"/>
              </a:rPr>
              <a:t>: set Metadata,</a:t>
            </a:r>
          </a:p>
          <a:p>
            <a:r>
              <a:rPr lang="en-US" sz="1600" dirty="0">
                <a:latin typeface="Courier" pitchFamily="2" charset="0"/>
              </a:rPr>
              <a:t>	}</a:t>
            </a:r>
          </a:p>
          <a:p>
            <a:r>
              <a:rPr lang="en-US" sz="1600" dirty="0">
                <a:latin typeface="Courier" pitchFamily="2" charset="0"/>
              </a:rPr>
              <a:t>	one sig </a:t>
            </a:r>
            <a:r>
              <a:rPr lang="en-US" sz="1600" dirty="0" err="1">
                <a:latin typeface="Courier" pitchFamily="2" charset="0"/>
              </a:rPr>
              <a:t>DirectorRepo</a:t>
            </a:r>
            <a:r>
              <a:rPr lang="en-US" sz="1600" dirty="0">
                <a:latin typeface="Courier" pitchFamily="2" charset="0"/>
              </a:rPr>
              <a:t> extends Repository {}</a:t>
            </a:r>
          </a:p>
          <a:p>
            <a:r>
              <a:rPr lang="en-US" sz="1600" dirty="0">
                <a:latin typeface="Courier" pitchFamily="2" charset="0"/>
              </a:rPr>
              <a:t>	one sig </a:t>
            </a:r>
            <a:r>
              <a:rPr lang="en-US" sz="1600" dirty="0" err="1">
                <a:latin typeface="Courier" pitchFamily="2" charset="0"/>
              </a:rPr>
              <a:t>ImageRepo</a:t>
            </a:r>
            <a:r>
              <a:rPr lang="en-US" sz="1600" dirty="0">
                <a:latin typeface="Courier" pitchFamily="2" charset="0"/>
              </a:rPr>
              <a:t> extends Repository  {}</a:t>
            </a:r>
          </a:p>
        </p:txBody>
      </p:sp>
    </p:spTree>
    <p:extLst>
      <p:ext uri="{BB962C8B-B14F-4D97-AF65-F5344CB8AC3E}">
        <p14:creationId xmlns:p14="http://schemas.microsoft.com/office/powerpoint/2010/main" val="271327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B666-9018-8C4B-91F6-1DD20A951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5CC533-444E-0A47-82F5-5210121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Uptane in Electrum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EF6C4-AAF0-1040-8EF5-5C9BE6401907}"/>
              </a:ext>
            </a:extLst>
          </p:cNvPr>
          <p:cNvSpPr txBox="1"/>
          <p:nvPr/>
        </p:nvSpPr>
        <p:spPr>
          <a:xfrm>
            <a:off x="628650" y="2095003"/>
            <a:ext cx="8487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sig </a:t>
            </a:r>
            <a:r>
              <a:rPr lang="en-US" sz="1600" dirty="0" err="1">
                <a:latin typeface="Courier" pitchFamily="2" charset="0"/>
              </a:rPr>
              <a:t>RootMetadata</a:t>
            </a:r>
            <a:r>
              <a:rPr lang="en-US" sz="1600" dirty="0">
                <a:latin typeface="Courier" pitchFamily="2" charset="0"/>
              </a:rPr>
              <a:t> extends Metadata {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key_mapping</a:t>
            </a:r>
            <a:r>
              <a:rPr lang="en-US" sz="1600" dirty="0">
                <a:latin typeface="Courier" pitchFamily="2" charset="0"/>
              </a:rPr>
              <a:t>: Role lone -&gt; some </a:t>
            </a:r>
            <a:r>
              <a:rPr lang="en-US" sz="1600" dirty="0" err="1">
                <a:latin typeface="Courier" pitchFamily="2" charset="0"/>
              </a:rPr>
              <a:t>MetadataKey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signature_count_mapping</a:t>
            </a:r>
            <a:r>
              <a:rPr lang="en-US" sz="1600" dirty="0">
                <a:latin typeface="Courier" pitchFamily="2" charset="0"/>
              </a:rPr>
              <a:t>: Role -&gt; one </a:t>
            </a:r>
            <a:r>
              <a:rPr lang="en-US" sz="1600" dirty="0" err="1">
                <a:latin typeface="Courier" pitchFamily="2" charset="0"/>
              </a:rPr>
              <a:t>SignatureCount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abstract sig ECU {</a:t>
            </a:r>
          </a:p>
          <a:p>
            <a:r>
              <a:rPr lang="en-US" sz="1600" dirty="0">
                <a:latin typeface="Courier" pitchFamily="2" charset="0"/>
              </a:rPr>
              <a:t>	key: </a:t>
            </a:r>
            <a:r>
              <a:rPr lang="en-US" sz="1600" dirty="0" err="1">
                <a:latin typeface="Courier" pitchFamily="2" charset="0"/>
              </a:rPr>
              <a:t>ECUKey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r>
              <a:rPr lang="en-US" sz="1600" dirty="0">
                <a:latin typeface="Courier" pitchFamily="2" charset="0"/>
              </a:rPr>
              <a:t>	var </a:t>
            </a:r>
            <a:r>
              <a:rPr lang="en-US" sz="1600" dirty="0" err="1">
                <a:latin typeface="Courier" pitchFamily="2" charset="0"/>
              </a:rPr>
              <a:t>current_metadata</a:t>
            </a:r>
            <a:r>
              <a:rPr lang="en-US" sz="1600" dirty="0">
                <a:latin typeface="Courier" pitchFamily="2" charset="0"/>
              </a:rPr>
              <a:t>: set Metadata,</a:t>
            </a:r>
          </a:p>
          <a:p>
            <a:r>
              <a:rPr lang="en-US" sz="1600" dirty="0">
                <a:latin typeface="Courier" pitchFamily="2" charset="0"/>
              </a:rPr>
              <a:t>	var </a:t>
            </a:r>
            <a:r>
              <a:rPr lang="en-US" sz="1600" dirty="0" err="1">
                <a:latin typeface="Courier" pitchFamily="2" charset="0"/>
              </a:rPr>
              <a:t>new_metadata</a:t>
            </a:r>
            <a:r>
              <a:rPr lang="en-US" sz="1600" dirty="0">
                <a:latin typeface="Courier" pitchFamily="2" charset="0"/>
              </a:rPr>
              <a:t>: set Metadata,</a:t>
            </a:r>
          </a:p>
          <a:p>
            <a:r>
              <a:rPr lang="en-US" sz="1600" dirty="0">
                <a:latin typeface="Courier" pitchFamily="2" charset="0"/>
              </a:rPr>
              <a:t>	var </a:t>
            </a:r>
            <a:r>
              <a:rPr lang="en-US" sz="1600" dirty="0" err="1">
                <a:latin typeface="Courier" pitchFamily="2" charset="0"/>
              </a:rPr>
              <a:t>current_image</a:t>
            </a:r>
            <a:r>
              <a:rPr lang="en-US" sz="1600" dirty="0">
                <a:latin typeface="Courier" pitchFamily="2" charset="0"/>
              </a:rPr>
              <a:t>: Image,</a:t>
            </a:r>
          </a:p>
          <a:p>
            <a:r>
              <a:rPr lang="en-US" sz="1600" dirty="0">
                <a:latin typeface="Courier" pitchFamily="2" charset="0"/>
              </a:rPr>
              <a:t>	var </a:t>
            </a:r>
            <a:r>
              <a:rPr lang="en-US" sz="1600" dirty="0" err="1">
                <a:latin typeface="Courier" pitchFamily="2" charset="0"/>
              </a:rPr>
              <a:t>new_image</a:t>
            </a:r>
            <a:r>
              <a:rPr lang="en-US" sz="1600" dirty="0">
                <a:latin typeface="Courier" pitchFamily="2" charset="0"/>
              </a:rPr>
              <a:t>: Image,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19915-5276-374C-A22C-DF28B5BD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7886700" cy="4388698"/>
          </a:xfrm>
        </p:spPr>
        <p:txBody>
          <a:bodyPr>
            <a:normAutofit/>
          </a:bodyPr>
          <a:lstStyle/>
          <a:p>
            <a:r>
              <a:rPr lang="en-US" dirty="0"/>
              <a:t>Signatures and relations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Ordered signatures: Version, </a:t>
            </a:r>
            <a:r>
              <a:rPr lang="en-US" dirty="0" err="1"/>
              <a:t>SignatureCount</a:t>
            </a:r>
            <a:r>
              <a:rPr lang="en-US" dirty="0"/>
              <a:t>, </a:t>
            </a:r>
            <a:r>
              <a:rPr lang="en-US" dirty="0" err="1"/>
              <a:t>FileSize</a:t>
            </a:r>
            <a:r>
              <a:rPr lang="en-US" dirty="0"/>
              <a:t>, 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F336BA-846F-F044-A225-5CBF0F76B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35B8-40FC-7142-B740-24413BC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Predicates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Operator granularity</a:t>
            </a:r>
          </a:p>
          <a:p>
            <a:pPr lvl="1"/>
            <a:r>
              <a:rPr lang="en-US" dirty="0" err="1"/>
              <a:t>SendMetadataToPrimary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SendMetadataToSecondaries</a:t>
            </a:r>
            <a:endParaRPr lang="en-US" dirty="0"/>
          </a:p>
          <a:p>
            <a:pPr lvl="1"/>
            <a:r>
              <a:rPr lang="en-US" dirty="0" err="1"/>
              <a:t>FullVerification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PartialVerification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VerifyImage</a:t>
            </a:r>
            <a:endParaRPr lang="en-US" dirty="0"/>
          </a:p>
          <a:p>
            <a:r>
              <a:rPr lang="en-US" dirty="0"/>
              <a:t>Dynamic modeling</a:t>
            </a:r>
          </a:p>
          <a:p>
            <a:pPr lvl="1"/>
            <a:r>
              <a:rPr lang="en-US" dirty="0"/>
              <a:t>Track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Trans</a:t>
            </a:r>
          </a:p>
          <a:p>
            <a:pPr lvl="1"/>
            <a:r>
              <a:rPr lang="en-US" dirty="0"/>
              <a:t>Frame conditions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78C4D2-A98D-834F-8558-284F0E8F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Uptane in Electrum</a:t>
            </a:r>
          </a:p>
        </p:txBody>
      </p:sp>
    </p:spTree>
    <p:extLst>
      <p:ext uri="{BB962C8B-B14F-4D97-AF65-F5344CB8AC3E}">
        <p14:creationId xmlns:p14="http://schemas.microsoft.com/office/powerpoint/2010/main" val="4179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C5B0A-7A03-C24D-8150-AF405092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AD38C-5D2F-1F4C-9EFD-B9E3B71B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Verification (ECU)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E316D-A802-0940-9C11-4C148DB3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steps (operators)</a:t>
            </a:r>
          </a:p>
          <a:p>
            <a:pPr lvl="1"/>
            <a:r>
              <a:rPr lang="en-US" dirty="0"/>
              <a:t>Integrity check for all four metadata types for each repository (8 steps)</a:t>
            </a:r>
          </a:p>
          <a:p>
            <a:pPr lvl="1"/>
            <a:r>
              <a:rPr lang="en-US" dirty="0"/>
              <a:t>Targets metadata cross-referencing</a:t>
            </a:r>
          </a:p>
          <a:p>
            <a:pPr marL="342900" lvl="1" indent="0">
              <a:buNone/>
            </a:pPr>
            <a:endParaRPr lang="en-US" sz="1600" dirty="0">
              <a:latin typeface="Courier" pitchFamily="2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71EEC2F-1765-D049-82B3-6E53AA44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86" y="2852578"/>
            <a:ext cx="6852745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5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83BF4D-F884-1F4C-89AC-8B8B4BD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Uptane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32B-1C31-0E49-888F-E08DAC8F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7185"/>
            <a:ext cx="7886700" cy="4388698"/>
          </a:xfrm>
        </p:spPr>
        <p:txBody>
          <a:bodyPr/>
          <a:lstStyle/>
          <a:p>
            <a:r>
              <a:rPr lang="en-US" dirty="0"/>
              <a:t>Conditional preconditions</a:t>
            </a:r>
          </a:p>
          <a:p>
            <a:pPr lvl="1"/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D3E0-8AA6-F442-ADD0-3E46398B4EBF}"/>
              </a:ext>
            </a:extLst>
          </p:cNvPr>
          <p:cNvSpPr txBox="1"/>
          <p:nvPr/>
        </p:nvSpPr>
        <p:spPr>
          <a:xfrm>
            <a:off x="0" y="1894590"/>
            <a:ext cx="80810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	(</a:t>
            </a:r>
          </a:p>
          <a:p>
            <a:r>
              <a:rPr lang="en-US" sz="1200" dirty="0">
                <a:latin typeface="Courier" pitchFamily="2" charset="0"/>
              </a:rPr>
              <a:t>	    </a:t>
            </a:r>
            <a:r>
              <a:rPr lang="en-US" sz="1200" dirty="0" err="1">
                <a:latin typeface="Courier" pitchFamily="2" charset="0"/>
              </a:rPr>
              <a:t>FullVerificationPreconditions</a:t>
            </a:r>
            <a:r>
              <a:rPr lang="en-US" sz="1200" dirty="0">
                <a:latin typeface="Courier" pitchFamily="2" charset="0"/>
              </a:rPr>
              <a:t>[p, </a:t>
            </a:r>
          </a:p>
          <a:p>
            <a:pPr lvl="2"/>
            <a:r>
              <a:rPr lang="en-US" sz="1200" dirty="0">
                <a:latin typeface="Courier" pitchFamily="2" charset="0"/>
              </a:rPr>
              <a:t>        			  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TargetsMetadata</a:t>
            </a:r>
            <a:r>
              <a:rPr lang="en-US" sz="1200" dirty="0">
                <a:latin typeface="Courier" pitchFamily="2" charset="0"/>
              </a:rPr>
              <a:t>),</a:t>
            </a:r>
          </a:p>
          <a:p>
            <a:r>
              <a:rPr lang="en-US" sz="1200" dirty="0">
                <a:latin typeface="Courier" pitchFamily="2" charset="0"/>
              </a:rPr>
              <a:t>	       			    t,</a:t>
            </a:r>
          </a:p>
          <a:p>
            <a:r>
              <a:rPr lang="en-US" sz="1200" dirty="0">
                <a:latin typeface="Courier" pitchFamily="2" charset="0"/>
              </a:rPr>
              <a:t>   	     			  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RootMetadata</a:t>
            </a:r>
            <a:r>
              <a:rPr lang="en-US" sz="1200" dirty="0">
                <a:latin typeface="Courier" pitchFamily="2" charset="0"/>
              </a:rPr>
              <a:t>)]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	    and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	    -- Make sure there are targets</a:t>
            </a:r>
          </a:p>
          <a:p>
            <a:r>
              <a:rPr lang="en-US" sz="1200" dirty="0">
                <a:latin typeface="Courier" pitchFamily="2" charset="0"/>
              </a:rPr>
              <a:t>	    some </a:t>
            </a:r>
            <a:r>
              <a:rPr lang="en-US" sz="1200" dirty="0" err="1">
                <a:latin typeface="Courier" pitchFamily="2" charset="0"/>
              </a:rPr>
              <a:t>t.image_hashes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	    and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	    -- Target metadata version number should match the version number</a:t>
            </a:r>
          </a:p>
          <a:p>
            <a:r>
              <a:rPr lang="en-US" sz="1200" dirty="0">
                <a:latin typeface="Courier" pitchFamily="2" charset="0"/>
              </a:rPr>
              <a:t>	    -- listed in snapshot metadata</a:t>
            </a:r>
          </a:p>
          <a:p>
            <a:r>
              <a:rPr lang="en-US" sz="1200" dirty="0">
                <a:latin typeface="Courier" pitchFamily="2" charset="0"/>
              </a:rPr>
              <a:t>	    let t = (</a:t>
            </a:r>
            <a:r>
              <a:rPr lang="en-US" sz="1200" dirty="0" err="1">
                <a:latin typeface="Courier" pitchFamily="2" charset="0"/>
              </a:rPr>
              <a:t>p.new_metadata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TargetsMetadata</a:t>
            </a:r>
            <a:r>
              <a:rPr lang="en-US" sz="1200" dirty="0">
                <a:latin typeface="Courier" pitchFamily="2" charset="0"/>
              </a:rPr>
              <a:t>) |</a:t>
            </a:r>
          </a:p>
          <a:p>
            <a:r>
              <a:rPr lang="en-US" sz="1200" dirty="0">
                <a:latin typeface="Courier" pitchFamily="2" charset="0"/>
              </a:rPr>
              <a:t>	        </a:t>
            </a:r>
            <a:r>
              <a:rPr lang="en-US" sz="1200" dirty="0" err="1">
                <a:latin typeface="Courier" pitchFamily="2" charset="0"/>
              </a:rPr>
              <a:t>t.version</a:t>
            </a:r>
            <a:r>
              <a:rPr lang="en-US" sz="1200" dirty="0">
                <a:latin typeface="Courier" pitchFamily="2" charset="0"/>
              </a:rPr>
              <a:t> = (</a:t>
            </a:r>
            <a:r>
              <a:rPr lang="en-US" sz="1200" dirty="0" err="1">
                <a:latin typeface="Courier" pitchFamily="2" charset="0"/>
              </a:rPr>
              <a:t>p.current_metadata</a:t>
            </a:r>
            <a:r>
              <a:rPr lang="en-US" sz="1200" dirty="0">
                <a:latin typeface="Courier" pitchFamily="2" charset="0"/>
              </a:rPr>
              <a:t> &amp; </a:t>
            </a:r>
            <a:r>
              <a:rPr lang="en-US" sz="1200" dirty="0" err="1">
                <a:latin typeface="Courier" pitchFamily="2" charset="0"/>
              </a:rPr>
              <a:t>SnapshotMetadata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 err="1">
                <a:latin typeface="Courier" pitchFamily="2" charset="0"/>
              </a:rPr>
              <a:t>targets_info</a:t>
            </a:r>
            <a:r>
              <a:rPr lang="en-US" sz="1200" dirty="0">
                <a:latin typeface="Courier" pitchFamily="2" charset="0"/>
              </a:rPr>
              <a:t>[t]</a:t>
            </a:r>
          </a:p>
          <a:p>
            <a:r>
              <a:rPr lang="en-US" sz="1200" dirty="0">
                <a:latin typeface="Courier" pitchFamily="2" charset="0"/>
              </a:rPr>
              <a:t>	)</a:t>
            </a:r>
          </a:p>
          <a:p>
            <a:r>
              <a:rPr lang="en-US" sz="1200" dirty="0">
                <a:latin typeface="Courier" pitchFamily="2" charset="0"/>
              </a:rPr>
              <a:t>	implies</a:t>
            </a:r>
          </a:p>
          <a:p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dirty="0" err="1">
                <a:latin typeface="Courier" pitchFamily="2" charset="0"/>
              </a:rPr>
              <a:t>Track.status</a:t>
            </a:r>
            <a:r>
              <a:rPr lang="en-US" sz="1200" dirty="0">
                <a:latin typeface="Courier" pitchFamily="2" charset="0"/>
              </a:rPr>
              <a:t>' = Success</a:t>
            </a:r>
          </a:p>
          <a:p>
            <a:r>
              <a:rPr lang="en-US" sz="1200" dirty="0">
                <a:latin typeface="Courier" pitchFamily="2" charset="0"/>
              </a:rPr>
              <a:t>	else</a:t>
            </a:r>
          </a:p>
          <a:p>
            <a:r>
              <a:rPr lang="en-US" sz="1200" dirty="0">
                <a:latin typeface="Courier" pitchFamily="2" charset="0"/>
              </a:rPr>
              <a:t>	</a:t>
            </a:r>
            <a:r>
              <a:rPr lang="en-US" sz="1200" dirty="0" err="1">
                <a:latin typeface="Courier" pitchFamily="2" charset="0"/>
              </a:rPr>
              <a:t>Track.status</a:t>
            </a:r>
            <a:r>
              <a:rPr lang="en-US" sz="1200" dirty="0">
                <a:latin typeface="Courier" pitchFamily="2" charset="0"/>
              </a:rPr>
              <a:t>' = Abort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F4ABEC1-305D-E84D-8CF7-69902A74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/>
          <a:lstStyle/>
          <a:p>
            <a:r>
              <a:rPr lang="en-US" dirty="0"/>
              <a:t>Full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786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WA-BRAND-Template-Widescreen" id="{A25A45C0-D9D8-A44F-9292-57D2DC0F3846}" vid="{DCED7445-4F60-224D-9666-5C3E6928A3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855</Words>
  <Application>Microsoft Macintosh PowerPoint</Application>
  <PresentationFormat>On-screen Show (4:3)</PresentationFormat>
  <Paragraphs>211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Office Theme</vt:lpstr>
      <vt:lpstr>Uptane Research Project</vt:lpstr>
      <vt:lpstr>Uptane Overview</vt:lpstr>
      <vt:lpstr>Uptane Components</vt:lpstr>
      <vt:lpstr>Uptane Processes</vt:lpstr>
      <vt:lpstr>Modeling Uptane in Electrum</vt:lpstr>
      <vt:lpstr>Modeling Uptane in Electrum</vt:lpstr>
      <vt:lpstr>Modeling Uptane in Electrum</vt:lpstr>
      <vt:lpstr>Full Verification (ECU)</vt:lpstr>
      <vt:lpstr>Full Verification</vt:lpstr>
      <vt:lpstr>Full Verification</vt:lpstr>
      <vt:lpstr>Full Verification</vt:lpstr>
      <vt:lpstr>Global Constraints</vt:lpstr>
      <vt:lpstr>Documentation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the Presentation Title Slide</dc:title>
  <dc:creator>Corliss, Jessica A</dc:creator>
  <cp:lastModifiedBy>Lorch, Robert M</cp:lastModifiedBy>
  <cp:revision>31</cp:revision>
  <dcterms:created xsi:type="dcterms:W3CDTF">2020-02-03T17:28:51Z</dcterms:created>
  <dcterms:modified xsi:type="dcterms:W3CDTF">2021-10-15T21:21:17Z</dcterms:modified>
</cp:coreProperties>
</file>