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1" r:id="rId3"/>
    <p:sldId id="258" r:id="rId4"/>
    <p:sldId id="269" r:id="rId5"/>
    <p:sldId id="264" r:id="rId6"/>
    <p:sldId id="265" r:id="rId7"/>
    <p:sldId id="259" r:id="rId8"/>
    <p:sldId id="262" r:id="rId9"/>
    <p:sldId id="263" r:id="rId10"/>
    <p:sldId id="270" r:id="rId11"/>
    <p:sldId id="260" r:id="rId12"/>
    <p:sldId id="266" r:id="rId13"/>
    <p:sldId id="268" r:id="rId14"/>
    <p:sldId id="267" r:id="rId15"/>
    <p:sldId id="261" r:id="rId16"/>
    <p:sldId id="274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49" autoAdjust="0"/>
  </p:normalViewPr>
  <p:slideViewPr>
    <p:cSldViewPr snapToGrid="0">
      <p:cViewPr varScale="1">
        <p:scale>
          <a:sx n="70" d="100"/>
          <a:sy n="70" d="100"/>
        </p:scale>
        <p:origin x="37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E8464-0AA7-4F2B-8598-3575263ED071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64321-17AA-4F68-AE9C-39CB022F7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2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64321-17AA-4F68-AE9C-39CB022F70D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5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64321-17AA-4F68-AE9C-39CB022F70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678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64321-17AA-4F68-AE9C-39CB022F70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56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64321-17AA-4F68-AE9C-39CB022F70D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828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64321-17AA-4F68-AE9C-39CB022F70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64321-17AA-4F68-AE9C-39CB022F70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5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64321-17AA-4F68-AE9C-39CB022F70D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29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(a) Semantic entropy makes better use of additional samples because it handles duplication better, the performance gap therefore continues to improve.</a:t>
            </a:r>
          </a:p>
          <a:p>
            <a:r>
              <a:rPr lang="en-US" altLang="zh-CN" dirty="0"/>
              <a:t> (b) (bottom) Higher temperatures result in </a:t>
            </a:r>
            <a:r>
              <a:rPr lang="en-US" altLang="zh-CN" b="1" dirty="0">
                <a:solidFill>
                  <a:srgbClr val="FF0000"/>
                </a:solidFill>
              </a:rPr>
              <a:t>more diversity but less accurate generations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(top) The best-performing uncertainty comes from an intermediate temperature that balances these two forces.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64321-17AA-4F68-AE9C-39CB022F70D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69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ultimately want to use our probes </a:t>
            </a:r>
            <a:r>
              <a:rPr lang="en-US" altLang="zh-CN" b="1" dirty="0"/>
              <a:t>for predicting binary model correctness</a:t>
            </a:r>
            <a:r>
              <a:rPr lang="en-US" altLang="zh-CN" dirty="0"/>
              <a:t>, so we eventually need  to construct a binary classifier regardless</a:t>
            </a:r>
          </a:p>
          <a:p>
            <a:endParaRPr lang="en-US" altLang="zh-CN" dirty="0"/>
          </a:p>
          <a:p>
            <a:r>
              <a:rPr lang="en-US" altLang="zh-CN" dirty="0"/>
              <a:t>And it’s for compared to accuracy probe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64321-17AA-4F68-AE9C-39CB022F70D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7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not just use the Accuracy as training labels?</a:t>
            </a:r>
          </a:p>
          <a:p>
            <a:r>
              <a:rPr lang="en-US" altLang="zh-CN" dirty="0"/>
              <a:t>Genera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64321-17AA-4F68-AE9C-39CB022F70D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05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64321-17AA-4F68-AE9C-39CB022F70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00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29F09-937D-7F0E-5F77-6F0EFDB36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CBE031-7CA8-31D6-8752-DBEE9D516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794C9-C290-BDE2-E504-125C9FBD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BBA-10AF-454E-9FA0-D3722C2F5B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C3EF9-E36C-E7B6-E2ED-BEAF3F47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4D066A-8FA8-4AA2-C1D1-6CED1BF9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B2E8-60CB-47C7-BFD8-89F56D5CF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6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7B662-B6CB-C6B7-BB80-9CF39D8D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A8DDE6-46C0-6F09-F692-C4FB38047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70D71-4FFE-79B3-1FAD-AB963FF6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BBA-10AF-454E-9FA0-D3722C2F5B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CD66D-EC8D-C6E3-587D-849C834B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4CDA0-445B-9AF4-82DE-355B1292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B2E8-60CB-47C7-BFD8-89F56D5CF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5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353B58-2755-AA05-D40B-7B85F7284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23F6B-71B0-3DDA-DC24-28AC712D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03107-BD26-A2F5-D6A6-B89F9FDD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BBA-10AF-454E-9FA0-D3722C2F5B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69711-5F60-77E3-48D9-64F54407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351AD-5453-CB9A-3950-9E4970A2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B2E8-60CB-47C7-BFD8-89F56D5CF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42A6F-3BDB-0872-EE8F-34221B47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11217-E61D-29A0-69B3-291610788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1999A-2A11-F467-3656-B439C625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BBA-10AF-454E-9FA0-D3722C2F5B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83125-10A1-6219-4FEC-364A6746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6BA99-81A5-9FA4-D5E3-12FCABE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B2E8-60CB-47C7-BFD8-89F56D5CF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6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CB52D-CF5A-F6E9-6EC5-B6C5F005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B331D-D5A8-7351-230A-F9579D061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E7392-488A-2C8A-5078-ECBA5724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BBA-10AF-454E-9FA0-D3722C2F5B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8F04DB-DB07-1B07-8ED6-9D7EB58F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C9702A-88EF-1A3B-A72B-5FA35C59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B2E8-60CB-47C7-BFD8-89F56D5CF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82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2A69C-C963-53EA-8B43-429AF655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7A7DD-A4F2-130F-57DA-E6786566D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F4251-7BC4-67F7-5DB2-718065489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393429-FBFE-A8FA-914A-6144CCCF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BBA-10AF-454E-9FA0-D3722C2F5B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018258-F732-A581-F54C-96758F76F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AD327-13C1-BD24-AD39-B625BE59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B2E8-60CB-47C7-BFD8-89F56D5CF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8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D2EBC-6B16-23AC-FE87-27F5397D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45940A-2B5D-3E9A-4AFC-A3162587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BEDE2C-A7C7-D039-A250-AE69A1A38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94C16A-B642-5C45-630C-96B70D5EC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6743AD-6F1E-FEA3-88CC-40F3C3E27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83B9F8-36FC-688F-A325-8CFFE0E53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BBA-10AF-454E-9FA0-D3722C2F5B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10E909-70BB-4EFE-58B1-252FD75D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56479F-A690-06F4-ECBC-3A180640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B2E8-60CB-47C7-BFD8-89F56D5CF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0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06059-E28C-9FDB-CEA6-CC86B80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CA7629-7F46-7AF9-98FA-4BF43F6A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BBA-10AF-454E-9FA0-D3722C2F5B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8B7B12-3DCF-CD92-1687-1848F7BD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970832-5F3C-45EE-16F3-EB815B0B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B2E8-60CB-47C7-BFD8-89F56D5CF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5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780A85-DB95-F9EC-5157-CADC7E87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BBA-10AF-454E-9FA0-D3722C2F5B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0BE4B8-1D95-9AF3-A707-E037995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D604C7-7E76-004E-0197-F8DA9A6D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B2E8-60CB-47C7-BFD8-89F56D5CF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0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12C91-180D-C6D5-A529-9EE5D7FF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358F6-2625-AA16-2F4E-5A0AC0E45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4A9EFE-4D46-332B-7B9B-5D49795BA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65B748-CC61-4151-312F-39CBE122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BBA-10AF-454E-9FA0-D3722C2F5B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BFF1CE-3755-EAEE-C6FE-6A93333F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960B9A-88C6-EC45-B7EE-708182F6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B2E8-60CB-47C7-BFD8-89F56D5CF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29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27897-B956-D159-68E5-ED80975F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DB5C6C-62FF-8EE1-979B-F1F13BC50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6FF2B9-7D03-40C1-14D5-FE10E28CE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BB238-478B-558D-03AE-B9FF97FF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DBBA-10AF-454E-9FA0-D3722C2F5B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CD065-798B-F01D-B037-688C42E3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B262E-A4FC-B2A5-492F-1C67AB231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B2E8-60CB-47C7-BFD8-89F56D5CF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04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21CE79-EC51-47B6-820C-2083C8C6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77056-54BF-1B86-6F2A-114FCC48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38106-A51F-C8C2-E7F0-FB0D736F9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9DBBA-10AF-454E-9FA0-D3722C2F5BEC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A11E1-A9EE-7252-E200-BFE846C9E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2672C9-405F-5E94-5A92-B6B176168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8B2E8-60CB-47C7-BFD8-89F56D5CFD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4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31A253A-4239-4E55-BC7E-53D36A918B9A}"/>
              </a:ext>
            </a:extLst>
          </p:cNvPr>
          <p:cNvSpPr txBox="1"/>
          <p:nvPr/>
        </p:nvSpPr>
        <p:spPr>
          <a:xfrm>
            <a:off x="549658" y="1549168"/>
            <a:ext cx="110926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72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Uncertainty Quantification for Large Language Models</a:t>
            </a:r>
          </a:p>
          <a:p>
            <a:pPr algn="ctr"/>
            <a:endParaRPr lang="en-US" altLang="zh-CN" sz="72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安浩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2024-9-20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078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Mass Mean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Probe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464633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Linear Probe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 truth concept of simple text is linear direction in hidden pace  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6CF9EE-3C74-2CBF-02C2-0B79D7E2F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476" y="2691910"/>
            <a:ext cx="3681524" cy="41660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39E239C-1CDC-0F80-943F-82025381D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13500"/>
            <a:ext cx="8613874" cy="28277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2F603DC-97CD-D8D0-56DE-66FC70EFC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917" y="2551924"/>
            <a:ext cx="7130843" cy="12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0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Entropy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Probe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Entropy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HK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requires </a:t>
            </a:r>
            <a:r>
              <a:rPr lang="en-HK" altLang="zh-CN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sampling multiple answers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Sample-free method: Semantic Entropy Probe (SEP)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Training data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X: Hidden state 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entropy is high or low (binarized semantic entropy)</a:t>
            </a:r>
          </a:p>
          <a:p>
            <a:pPr lvl="1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Model: logistic regression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Probing locations of hidden state: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 last </a:t>
            </a:r>
            <a:r>
              <a:rPr lang="en-HK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token before generating (TBG)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 last token of the model response</a:t>
            </a:r>
            <a:r>
              <a:rPr lang="en-HK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——second last token (SLT) </a:t>
            </a:r>
          </a:p>
        </p:txBody>
      </p:sp>
    </p:spTree>
    <p:extLst>
      <p:ext uri="{BB962C8B-B14F-4D97-AF65-F5344CB8AC3E}">
        <p14:creationId xmlns:p14="http://schemas.microsoft.com/office/powerpoint/2010/main" val="2301416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Entropy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Probe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464633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Predicting Semantic Entropy without Generation</a:t>
            </a: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C88FFF-D808-2B2E-9242-0F8CE5228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47" y="2326768"/>
            <a:ext cx="10224053" cy="39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3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Entropy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Probe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464633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Predicting Hallucination on Unseen Task </a:t>
            </a: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CABA78-E93D-AA9A-C43E-7264AFC8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760" y="2124077"/>
            <a:ext cx="9643953" cy="44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1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Entropy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Probe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33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Predicting QA correctness</a:t>
            </a: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AC0259-DFE9-7E9F-FE38-51CBA991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977" y="2141537"/>
            <a:ext cx="96681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3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Accuracy probes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Accuracy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probes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Softmax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probabilities.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Feature attributions.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Self-attention.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Hidden Activations.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8F34D4-9430-5ACA-7A63-78715745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630" y="1027906"/>
            <a:ext cx="6393170" cy="26971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C1BA07A-ADC8-6237-C0A0-03B46C880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630" y="3753214"/>
            <a:ext cx="6454642" cy="268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2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BC3098F-2E4D-D058-EC16-C92DE29B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74" y="2232355"/>
            <a:ext cx="6315438" cy="428320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1354BDF-71EC-8C17-A6CB-8345F4C11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70" y="179126"/>
            <a:ext cx="3711419" cy="181344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5F56BAD-3A4D-7C84-7CCD-F542C24A6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070" y="2156420"/>
            <a:ext cx="3734472" cy="183649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5A94732-9945-711A-B321-C0F6CA99BF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123" y="4156766"/>
            <a:ext cx="3711419" cy="178271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5BBEA2E-34F1-CA8D-E4B5-416FBC7F4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5294" y="194493"/>
            <a:ext cx="3696051" cy="178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1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Distance as Uncertainty Score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464633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Distance-based Metrics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Pair-wise distance 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L2 and Cosine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Layer-wise distance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L2 and Cosine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Linear Assignment distance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L2 and Cosine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All of the above are round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	0.5 AUROC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D8BB9D-753D-E785-450F-141724796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19" y="1806851"/>
            <a:ext cx="7080596" cy="363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1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Reference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6"/>
            <a:ext cx="10515600" cy="464633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Uncertainty: Linguistic Invariances for Uncertainty Estimation in Natural Language Generation, University of Oxford, ICLR 2023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Entropy Probes: Robust and Cheap Hallucination Detection in LLMs,  University of Oxford, ICML 2024 FM-Wild Workshop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On Early Detection of Hallucinations in Factual Question Answering, Amazon, KDD 2024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 Geometry of Truth: Emergent Linear Structure in Large Language Model Representations of True/False Datasets, COLM 2024, Northeastern University and MIT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Know Your Limits: A Survey of Abstention in Large Language Models,  UW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Siren's Song in the AI Ocean: A Survey on Hallucination in Large Language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Internal Consistency and Self-Feedback in Large Language Models: A Survey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3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7646" cy="4351338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Sample-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based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Uncertainty Quantification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Sample-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free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Uncertainty Quantification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9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Uncertainty Quantification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7646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To what extent should we trust LLM‘s answers?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Depends on uncertainty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How to quantify uncertainty? Some intuitive and simple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Methods: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Predictive entropy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Length-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normalised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predictive entropy.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P(true): ‘asking’ the model if its answer is correct.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Lexical similarity:                                                     , sim is Rouge-L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3EB694-6FC5-E2D7-2D06-2A7072A5D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74" y="3639325"/>
            <a:ext cx="5727994" cy="7239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2E856A-D83A-DF1E-EE8D-3A3909D66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946" y="5125067"/>
            <a:ext cx="3860998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9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Entropy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Main idea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When considering entropy, different answers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that mean the same thing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should be considered in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same cluster.</a:t>
            </a:r>
          </a:p>
          <a:p>
            <a:pPr marL="457200" lvl="1" indent="0"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Example: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What is the capital of France?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09B3CC-2F82-6E37-9B86-2DA25AC8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34" y="3240157"/>
            <a:ext cx="10212166" cy="261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5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Entropy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Generation: Sample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answers from the LLM given a context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Clustering: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Cluster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answers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that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mean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same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thing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using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bi-directional entailment algorithm.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Entropy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estimation: Approximate semantic entropy by summing probabilities that share a meaning and compute entropy.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69774D-B439-F67D-4048-6296D6411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956" y="5127603"/>
            <a:ext cx="5786126" cy="6992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FD1309-7F5F-FF55-0BE5-2A88CBA55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956" y="5836386"/>
            <a:ext cx="9438861" cy="85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7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Entropy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Natural Language Inference (NLI)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NLI  determines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logical relationship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between a pair of text sequences.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Entailment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: the hypothesis can be inferred from the premise.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Contradiction: the negation of the hypothesis can be inferred from the premise.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Neutral: all the other cases.</a:t>
            </a:r>
          </a:p>
          <a:p>
            <a:pPr marL="914400" lvl="2" indent="0"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Clustering based 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bi-directional entailment 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Using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Deberta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-large model fine-tuned on NLI and MNLI dataset.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Returns equivalent if and only if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both directions were entailment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.</a:t>
            </a:r>
          </a:p>
          <a:p>
            <a:pPr lvl="2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B8805F8-80DE-561F-25C3-FF83753508FE}"/>
              </a:ext>
            </a:extLst>
          </p:cNvPr>
          <p:cNvCxnSpPr>
            <a:cxnSpLocks/>
          </p:cNvCxnSpPr>
          <p:nvPr/>
        </p:nvCxnSpPr>
        <p:spPr>
          <a:xfrm>
            <a:off x="5301946" y="5716646"/>
            <a:ext cx="805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4EC2022-D23B-7A78-2F77-537974A9F43D}"/>
              </a:ext>
            </a:extLst>
          </p:cNvPr>
          <p:cNvCxnSpPr/>
          <p:nvPr/>
        </p:nvCxnSpPr>
        <p:spPr>
          <a:xfrm flipH="1">
            <a:off x="5301946" y="5869104"/>
            <a:ext cx="805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D8EDD3FA-CEAF-11B0-1637-88B6A2F332A1}"/>
              </a:ext>
            </a:extLst>
          </p:cNvPr>
          <p:cNvSpPr/>
          <p:nvPr/>
        </p:nvSpPr>
        <p:spPr>
          <a:xfrm>
            <a:off x="1479512" y="5537985"/>
            <a:ext cx="8449938" cy="473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The capital of France is Paris.              Paris is the capital of France.</a:t>
            </a:r>
          </a:p>
          <a:p>
            <a:pPr algn="ctr"/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07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Entropy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Evaluation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Very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uncertain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generations should be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less likely to be correct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Metric: AUROC between -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uncertainty score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Y-true.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Higher scores are better.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Y-true = 1 if the most likely answer is correct; otherwise, it is 0.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AUROC=1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</a:t>
            </a:r>
            <a:r>
              <a:rPr lang="en-HK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Perfect classifier.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0.5 &lt; AUROC &lt; 1: </a:t>
            </a:r>
            <a:r>
              <a:rPr lang="en-HK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Better than random guessing.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AUROC=0.5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Random guessing.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A413F7D8-A650-A088-BD05-22A334CA7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242" y="4001294"/>
            <a:ext cx="2754375" cy="29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07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Entropy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Main Results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8E8514-34C6-D116-296C-CC72F3FC7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34" y="2436705"/>
            <a:ext cx="9715999" cy="41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5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FD3EB-42E3-B9CB-9D3E-1110DBEE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Semantic Entropy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1F94A4-486C-A150-DC02-28D726DF6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Results on sample number and temperature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FFA44C-7B20-77B0-E43E-12577B92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154" y="1923878"/>
            <a:ext cx="8977111" cy="45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22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716</Words>
  <Application>Microsoft Office PowerPoint</Application>
  <PresentationFormat>宽屏</PresentationFormat>
  <Paragraphs>125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Outline</vt:lpstr>
      <vt:lpstr>Uncertainty Quantification</vt:lpstr>
      <vt:lpstr>Semantic Entropy</vt:lpstr>
      <vt:lpstr>Semantic Entropy</vt:lpstr>
      <vt:lpstr>Semantic Entropy</vt:lpstr>
      <vt:lpstr>Semantic Entropy</vt:lpstr>
      <vt:lpstr>Semantic Entropy</vt:lpstr>
      <vt:lpstr>Semantic Entropy</vt:lpstr>
      <vt:lpstr>Mass Mean Probe</vt:lpstr>
      <vt:lpstr>Semantic Entropy Probe</vt:lpstr>
      <vt:lpstr>Semantic Entropy Probe</vt:lpstr>
      <vt:lpstr>Semantic Entropy Probe</vt:lpstr>
      <vt:lpstr>Semantic Entropy Probe</vt:lpstr>
      <vt:lpstr>Accuracy probes</vt:lpstr>
      <vt:lpstr>PowerPoint 演示文稿</vt:lpstr>
      <vt:lpstr>Distance as Uncertainty Score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 an</dc:creator>
  <cp:lastModifiedBy>hao an</cp:lastModifiedBy>
  <cp:revision>12</cp:revision>
  <dcterms:created xsi:type="dcterms:W3CDTF">2024-07-31T10:48:48Z</dcterms:created>
  <dcterms:modified xsi:type="dcterms:W3CDTF">2024-09-20T05:53:59Z</dcterms:modified>
</cp:coreProperties>
</file>