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42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5CEAB-7F7C-4CC8-89A3-A82B6FD8ED63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D072-BEAD-4BA7-AEE2-B3AFC2044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6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2D072-BEAD-4BA7-AEE2-B3AFC20447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5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/>
              <a:t>L1</a:t>
            </a:r>
            <a:r>
              <a:rPr lang="zh-CN" altLang="en-US" dirty="0"/>
              <a:t>文法有左递归的情况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2D072-BEAD-4BA7-AEE2-B3AFC20447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6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D072-BEAD-4BA7-AEE2-B3AFC20447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1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5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9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7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5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5E1B-91B6-4A52-B08B-8D98FE46AD59}" type="datetimeFigureOut">
              <a:rPr lang="zh-CN" altLang="en-US" smtClean="0"/>
              <a:t>2019/9/20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ED8A-1DD8-4184-8FA6-C01AF6D4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JY06/CompilerPJ/tree/master/PJ2_dem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nger.uta.edu/~fegaras/cse5317/bison/bison_toc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编译原理上机教程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林楚铭</a:t>
            </a:r>
            <a:endParaRPr lang="en-US" altLang="zh-CN" dirty="0"/>
          </a:p>
          <a:p>
            <a:r>
              <a:rPr lang="en-US" altLang="zh-CN" dirty="0"/>
              <a:t>2018.12.06</a:t>
            </a:r>
          </a:p>
        </p:txBody>
      </p:sp>
    </p:spTree>
    <p:extLst>
      <p:ext uri="{BB962C8B-B14F-4D97-AF65-F5344CB8AC3E}">
        <p14:creationId xmlns:p14="http://schemas.microsoft.com/office/powerpoint/2010/main" val="217449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实现一个简单的计算器（续）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分析文法中的</a:t>
            </a:r>
            <a:r>
              <a:rPr lang="en-US" altLang="zh-CN" dirty="0"/>
              <a:t>token</a:t>
            </a:r>
            <a:r>
              <a:rPr lang="zh-CN" altLang="en-US" dirty="0"/>
              <a:t>（终结符）</a:t>
            </a:r>
            <a:endParaRPr lang="en-US" altLang="zh-CN" dirty="0"/>
          </a:p>
          <a:p>
            <a:r>
              <a:rPr lang="en-US" altLang="zh-CN" dirty="0"/>
              <a:t>Tokens:</a:t>
            </a:r>
          </a:p>
          <a:p>
            <a:pPr lvl="1"/>
            <a:r>
              <a:rPr lang="en-US" altLang="zh-CN" dirty="0"/>
              <a:t>+, -, *, /, (, ), number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需要在</a:t>
            </a:r>
            <a:r>
              <a:rPr lang="en-US" altLang="zh-CN" dirty="0"/>
              <a:t>Bison</a:t>
            </a:r>
            <a:r>
              <a:rPr lang="zh-CN" altLang="en-US" dirty="0"/>
              <a:t>中定义</a:t>
            </a:r>
            <a:r>
              <a:rPr lang="en-US" altLang="zh-CN" dirty="0"/>
              <a:t>token</a:t>
            </a:r>
          </a:p>
          <a:p>
            <a:r>
              <a:rPr lang="zh-CN" altLang="en-US" dirty="0"/>
              <a:t>识别</a:t>
            </a:r>
            <a:r>
              <a:rPr lang="en-US" altLang="zh-CN" dirty="0"/>
              <a:t>token</a:t>
            </a:r>
            <a:r>
              <a:rPr lang="zh-CN" altLang="en-US" dirty="0"/>
              <a:t>的部分在</a:t>
            </a:r>
            <a:r>
              <a:rPr lang="en-US" altLang="zh-CN" dirty="0" err="1"/>
              <a:t>lexer</a:t>
            </a:r>
            <a:r>
              <a:rPr lang="zh-CN" altLang="en-US" dirty="0"/>
              <a:t>进行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64410" y="1825625"/>
            <a:ext cx="495094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 -&gt; empty | S E</a:t>
            </a:r>
          </a:p>
          <a:p>
            <a:r>
              <a:rPr lang="en-US" altLang="zh-CN" sz="3200" dirty="0"/>
              <a:t>E -&gt; F | E + F | E – F</a:t>
            </a:r>
          </a:p>
          <a:p>
            <a:r>
              <a:rPr lang="en-US" altLang="zh-CN" sz="3200" dirty="0"/>
              <a:t>F -&gt; T | F * T | F / T</a:t>
            </a:r>
          </a:p>
          <a:p>
            <a:r>
              <a:rPr lang="en-US" altLang="zh-CN" sz="3200" dirty="0"/>
              <a:t>T -&gt; number | ( E 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54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实现一个简单的计算器（续）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编写过程： </a:t>
            </a:r>
            <a:r>
              <a:rPr lang="en-US" altLang="zh-CN" dirty="0"/>
              <a:t>bison -&gt; flex -&gt; main</a:t>
            </a:r>
          </a:p>
          <a:p>
            <a:r>
              <a:rPr lang="en-US" altLang="zh-CN" dirty="0" err="1"/>
              <a:t>demo.y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01097" y="2341922"/>
            <a:ext cx="40386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%{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#include "</a:t>
            </a:r>
            <a:r>
              <a:rPr lang="en-US" altLang="zh-CN" dirty="0" err="1"/>
              <a:t>lex.c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%}</a:t>
            </a:r>
          </a:p>
          <a:p>
            <a:endParaRPr lang="en-US" altLang="zh-CN" dirty="0"/>
          </a:p>
          <a:p>
            <a:r>
              <a:rPr lang="en-US" altLang="zh-CN" dirty="0"/>
              <a:t>%union {</a:t>
            </a:r>
          </a:p>
          <a:p>
            <a:r>
              <a:rPr lang="en-US" altLang="zh-CN" dirty="0"/>
              <a:t>    double </a:t>
            </a:r>
            <a:r>
              <a:rPr lang="en-US" altLang="zh-CN" dirty="0" err="1"/>
              <a:t>val</a:t>
            </a:r>
            <a:r>
              <a:rPr lang="en-US" altLang="zh-CN" dirty="0"/>
              <a:t>;   //</a:t>
            </a:r>
            <a:r>
              <a:rPr lang="zh-CN" altLang="en-US" dirty="0"/>
              <a:t>定义</a:t>
            </a:r>
            <a:r>
              <a:rPr lang="en-US" altLang="zh-CN" dirty="0" err="1"/>
              <a:t>yylval.val</a:t>
            </a:r>
            <a:r>
              <a:rPr lang="zh-CN" altLang="en-US" dirty="0"/>
              <a:t>为</a:t>
            </a:r>
            <a:r>
              <a:rPr lang="en-US" altLang="zh-CN" dirty="0"/>
              <a:t>double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%token &lt;</a:t>
            </a:r>
            <a:r>
              <a:rPr lang="en-US" altLang="zh-CN" dirty="0" err="1"/>
              <a:t>val</a:t>
            </a:r>
            <a:r>
              <a:rPr lang="en-US" altLang="zh-CN" dirty="0"/>
              <a:t>&gt; NUMBER</a:t>
            </a:r>
          </a:p>
          <a:p>
            <a:r>
              <a:rPr lang="en-US" altLang="zh-CN" dirty="0"/>
              <a:t>%token ADD SUB MUL DIV OP CP</a:t>
            </a:r>
          </a:p>
          <a:p>
            <a:r>
              <a:rPr lang="en-US" altLang="zh-CN" dirty="0"/>
              <a:t>%token EOL</a:t>
            </a:r>
          </a:p>
          <a:p>
            <a:r>
              <a:rPr lang="en-US" altLang="zh-CN" dirty="0"/>
              <a:t>%type &lt;</a:t>
            </a:r>
            <a:r>
              <a:rPr lang="en-US" altLang="zh-CN" dirty="0" err="1"/>
              <a:t>val</a:t>
            </a:r>
            <a:r>
              <a:rPr lang="en-US" altLang="zh-CN" dirty="0"/>
              <a:t>&gt; </a:t>
            </a:r>
            <a:r>
              <a:rPr lang="en-US" altLang="zh-CN" dirty="0" err="1"/>
              <a:t>exp</a:t>
            </a:r>
            <a:endParaRPr lang="en-US" altLang="zh-CN" dirty="0"/>
          </a:p>
          <a:p>
            <a:r>
              <a:rPr lang="en-US" altLang="zh-CN" dirty="0"/>
              <a:t>%type &lt;</a:t>
            </a:r>
            <a:r>
              <a:rPr lang="en-US" altLang="zh-CN" dirty="0" err="1"/>
              <a:t>val</a:t>
            </a:r>
            <a:r>
              <a:rPr lang="en-US" altLang="zh-CN" dirty="0"/>
              <a:t>&gt; factor</a:t>
            </a:r>
          </a:p>
          <a:p>
            <a:r>
              <a:rPr lang="en-US" altLang="zh-CN" dirty="0"/>
              <a:t>%type &lt;</a:t>
            </a:r>
            <a:r>
              <a:rPr lang="en-US" altLang="zh-CN" dirty="0" err="1"/>
              <a:t>val</a:t>
            </a:r>
            <a:r>
              <a:rPr lang="en-US" altLang="zh-CN" dirty="0"/>
              <a:t>&gt; term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08108" y="2203422"/>
            <a:ext cx="448344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%%</a:t>
            </a:r>
          </a:p>
          <a:p>
            <a:r>
              <a:rPr lang="en-US" altLang="zh-CN" dirty="0" err="1"/>
              <a:t>calc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| </a:t>
            </a:r>
            <a:r>
              <a:rPr lang="en-US" altLang="zh-CN" dirty="0" err="1"/>
              <a:t>calc</a:t>
            </a:r>
            <a:r>
              <a:rPr lang="en-US" altLang="zh-CN" dirty="0"/>
              <a:t> </a:t>
            </a:r>
            <a:r>
              <a:rPr lang="en-US" altLang="zh-CN" dirty="0" err="1"/>
              <a:t>exp</a:t>
            </a:r>
            <a:r>
              <a:rPr lang="en-US" altLang="zh-CN" dirty="0"/>
              <a:t> EOL { </a:t>
            </a:r>
            <a:r>
              <a:rPr lang="en-US" altLang="zh-CN" dirty="0" err="1"/>
              <a:t>cout</a:t>
            </a:r>
            <a:r>
              <a:rPr lang="en-US" altLang="zh-CN" dirty="0"/>
              <a:t> &lt;&lt; "= " &lt;&lt; $2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;</a:t>
            </a:r>
          </a:p>
          <a:p>
            <a:r>
              <a:rPr lang="en-US" altLang="zh-CN" dirty="0" err="1"/>
              <a:t>exp</a:t>
            </a:r>
            <a:r>
              <a:rPr lang="en-US" altLang="zh-CN" dirty="0"/>
              <a:t>: factor</a:t>
            </a:r>
          </a:p>
          <a:p>
            <a:r>
              <a:rPr lang="en-US" altLang="zh-CN" dirty="0"/>
              <a:t>  | </a:t>
            </a:r>
            <a:r>
              <a:rPr lang="en-US" altLang="zh-CN" dirty="0" err="1"/>
              <a:t>exp</a:t>
            </a:r>
            <a:r>
              <a:rPr lang="en-US" altLang="zh-CN" dirty="0"/>
              <a:t> ADD factor { $$ = $1 + $3; }</a:t>
            </a:r>
          </a:p>
          <a:p>
            <a:r>
              <a:rPr lang="en-US" altLang="zh-CN" dirty="0"/>
              <a:t>  | </a:t>
            </a:r>
            <a:r>
              <a:rPr lang="en-US" altLang="zh-CN" dirty="0" err="1"/>
              <a:t>exp</a:t>
            </a:r>
            <a:r>
              <a:rPr lang="en-US" altLang="zh-CN" dirty="0"/>
              <a:t> SUB factor { $$ = $1 - $3; }</a:t>
            </a:r>
          </a:p>
          <a:p>
            <a:r>
              <a:rPr lang="en-US" altLang="zh-CN" dirty="0"/>
              <a:t>  ;</a:t>
            </a:r>
          </a:p>
          <a:p>
            <a:r>
              <a:rPr lang="en-US" altLang="zh-CN" dirty="0"/>
              <a:t>factor: term</a:t>
            </a:r>
          </a:p>
          <a:p>
            <a:r>
              <a:rPr lang="en-US" altLang="zh-CN" dirty="0"/>
              <a:t>  | factor MUL term { $$ = $1 * $3; }</a:t>
            </a:r>
          </a:p>
          <a:p>
            <a:r>
              <a:rPr lang="en-US" altLang="zh-CN" dirty="0"/>
              <a:t>  | factor DIV term { $$ = $1 / $3; }</a:t>
            </a:r>
          </a:p>
          <a:p>
            <a:r>
              <a:rPr lang="en-US" altLang="zh-CN" dirty="0"/>
              <a:t>  ;</a:t>
            </a:r>
          </a:p>
          <a:p>
            <a:r>
              <a:rPr lang="en-US" altLang="zh-CN" dirty="0"/>
              <a:t>term: NUMBER</a:t>
            </a:r>
          </a:p>
          <a:p>
            <a:r>
              <a:rPr lang="en-US" altLang="zh-CN" dirty="0"/>
              <a:t>  | OP </a:t>
            </a:r>
            <a:r>
              <a:rPr lang="en-US" altLang="zh-CN" dirty="0" err="1"/>
              <a:t>exp</a:t>
            </a:r>
            <a:r>
              <a:rPr lang="en-US" altLang="zh-CN" dirty="0"/>
              <a:t> CP { $$ = $2; }</a:t>
            </a:r>
          </a:p>
          <a:p>
            <a:r>
              <a:rPr lang="en-US" altLang="zh-CN" dirty="0"/>
              <a:t>  ;</a:t>
            </a:r>
          </a:p>
          <a:p>
            <a:r>
              <a:rPr lang="en-US" altLang="zh-CN" dirty="0"/>
              <a:t>%%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82386" y="623616"/>
            <a:ext cx="24402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 -&gt; empty | S E</a:t>
            </a:r>
          </a:p>
          <a:p>
            <a:r>
              <a:rPr lang="en-US" altLang="zh-CN" sz="2000" dirty="0"/>
              <a:t>E -&gt; F | E + F | E – F</a:t>
            </a:r>
          </a:p>
          <a:p>
            <a:r>
              <a:rPr lang="en-US" altLang="zh-CN" sz="2000" dirty="0"/>
              <a:t>F -&gt; T | F * T | F / T</a:t>
            </a:r>
          </a:p>
          <a:p>
            <a:r>
              <a:rPr lang="en-US" altLang="zh-CN" sz="2000" dirty="0"/>
              <a:t>T -&gt; number | ( E 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2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实现一个简单的计算器（续）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bison</a:t>
            </a:r>
            <a:r>
              <a:rPr lang="zh-CN" altLang="en-US" dirty="0"/>
              <a:t>编译</a:t>
            </a:r>
            <a:r>
              <a:rPr lang="en-US" altLang="zh-CN" dirty="0" err="1"/>
              <a:t>demo.y</a:t>
            </a:r>
            <a:r>
              <a:rPr lang="zh-CN" altLang="en-US" dirty="0"/>
              <a:t>文件： </a:t>
            </a:r>
            <a:r>
              <a:rPr lang="en-US" altLang="zh-CN" dirty="0"/>
              <a:t>bison -o </a:t>
            </a:r>
            <a:r>
              <a:rPr lang="en-US" altLang="zh-CN" dirty="0" err="1"/>
              <a:t>yacc.c</a:t>
            </a:r>
            <a:r>
              <a:rPr lang="en-US" altLang="zh-CN" dirty="0"/>
              <a:t> -d </a:t>
            </a:r>
            <a:r>
              <a:rPr lang="en-US" altLang="zh-CN" dirty="0" err="1"/>
              <a:t>demo.y</a:t>
            </a:r>
            <a:endParaRPr lang="en-US" altLang="zh-CN" dirty="0"/>
          </a:p>
          <a:p>
            <a:r>
              <a:rPr lang="zh-CN" altLang="en-US" dirty="0"/>
              <a:t>产生两个文件：</a:t>
            </a:r>
            <a:r>
              <a:rPr lang="en-US" altLang="zh-CN" dirty="0" err="1"/>
              <a:t>yacc.c</a:t>
            </a:r>
            <a:r>
              <a:rPr lang="en-US" altLang="zh-CN" dirty="0"/>
              <a:t> / </a:t>
            </a:r>
            <a:r>
              <a:rPr lang="en-US" altLang="zh-CN" dirty="0" err="1"/>
              <a:t>yacc.h</a:t>
            </a:r>
            <a:endParaRPr lang="en-US" altLang="zh-CN" dirty="0"/>
          </a:p>
          <a:p>
            <a:r>
              <a:rPr lang="en-US" altLang="zh-CN" dirty="0" err="1"/>
              <a:t>demo.lex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22141" y="3220995"/>
            <a:ext cx="345989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%{</a:t>
            </a:r>
          </a:p>
          <a:p>
            <a:r>
              <a:rPr lang="en-US" altLang="zh-CN" dirty="0"/>
              <a:t>#include "</a:t>
            </a:r>
            <a:r>
              <a:rPr lang="en-US" altLang="zh-CN" dirty="0" err="1"/>
              <a:t>yacc.h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%}</a:t>
            </a:r>
          </a:p>
          <a:p>
            <a:r>
              <a:rPr lang="en-US" altLang="zh-CN" dirty="0"/>
              <a:t>%option     </a:t>
            </a:r>
            <a:r>
              <a:rPr lang="en-US" altLang="zh-CN" dirty="0" err="1"/>
              <a:t>nounput</a:t>
            </a:r>
            <a:endParaRPr lang="en-US" altLang="zh-CN" dirty="0"/>
          </a:p>
          <a:p>
            <a:r>
              <a:rPr lang="en-US" altLang="zh-CN" dirty="0"/>
              <a:t>%option     </a:t>
            </a:r>
            <a:r>
              <a:rPr lang="en-US" altLang="zh-CN" dirty="0" err="1"/>
              <a:t>noyywrap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DIGIT	 [0-9]</a:t>
            </a:r>
          </a:p>
          <a:p>
            <a:r>
              <a:rPr lang="en-US" altLang="zh-CN" dirty="0"/>
              <a:t>INTEGER   {DIGIT}+</a:t>
            </a:r>
          </a:p>
          <a:p>
            <a:r>
              <a:rPr lang="en-US" altLang="zh-CN" dirty="0"/>
              <a:t>REAL       	 {DIGIT}+"."{DIGIT}*</a:t>
            </a:r>
          </a:p>
          <a:p>
            <a:r>
              <a:rPr lang="en-US" altLang="zh-CN" dirty="0"/>
              <a:t>WS             [ \t]+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26876" y="2895580"/>
            <a:ext cx="452257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%%</a:t>
            </a:r>
          </a:p>
          <a:p>
            <a:r>
              <a:rPr lang="en-US" altLang="zh-CN" dirty="0"/>
              <a:t>{WS}        /* skip blanks and tabs */</a:t>
            </a:r>
          </a:p>
          <a:p>
            <a:r>
              <a:rPr lang="en-US" altLang="zh-CN" dirty="0"/>
              <a:t>"+"         return ADD;</a:t>
            </a:r>
          </a:p>
          <a:p>
            <a:r>
              <a:rPr lang="en-US" altLang="zh-CN" dirty="0"/>
              <a:t>"-"         return SUB;</a:t>
            </a:r>
          </a:p>
          <a:p>
            <a:r>
              <a:rPr lang="en-US" altLang="zh-CN" dirty="0"/>
              <a:t>"*"         return MUL;</a:t>
            </a:r>
          </a:p>
          <a:p>
            <a:r>
              <a:rPr lang="en-US" altLang="zh-CN" dirty="0"/>
              <a:t>"/"         return DIV;</a:t>
            </a:r>
          </a:p>
          <a:p>
            <a:r>
              <a:rPr lang="en-US" altLang="zh-CN" dirty="0"/>
              <a:t>"("         return OP;</a:t>
            </a:r>
          </a:p>
          <a:p>
            <a:r>
              <a:rPr lang="en-US" altLang="zh-CN" dirty="0"/>
              <a:t>")"         return CP;</a:t>
            </a:r>
          </a:p>
          <a:p>
            <a:r>
              <a:rPr lang="en-US" altLang="zh-CN" dirty="0"/>
              <a:t>\n          return EOL;</a:t>
            </a:r>
          </a:p>
          <a:p>
            <a:r>
              <a:rPr lang="en-US" altLang="zh-CN" dirty="0"/>
              <a:t>{INTEGER}|{REAL}   { </a:t>
            </a:r>
            <a:r>
              <a:rPr lang="en-US" altLang="zh-CN" dirty="0" err="1"/>
              <a:t>yylval.val</a:t>
            </a:r>
            <a:r>
              <a:rPr lang="en-US" altLang="zh-CN" dirty="0"/>
              <a:t> = </a:t>
            </a:r>
            <a:r>
              <a:rPr lang="en-US" altLang="zh-CN" dirty="0" err="1"/>
              <a:t>atof</a:t>
            </a:r>
            <a:r>
              <a:rPr lang="en-US" altLang="zh-CN" dirty="0"/>
              <a:t>(</a:t>
            </a:r>
            <a:r>
              <a:rPr lang="en-US" altLang="zh-CN" dirty="0" err="1"/>
              <a:t>yytext</a:t>
            </a:r>
            <a:r>
              <a:rPr lang="en-US" altLang="zh-CN" dirty="0"/>
              <a:t>); return NUMBER; }</a:t>
            </a:r>
          </a:p>
          <a:p>
            <a:r>
              <a:rPr lang="en-US" altLang="zh-CN" dirty="0"/>
              <a:t>%%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68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实现一个简单的计算器（续）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587"/>
            <a:ext cx="10515600" cy="43513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flex</a:t>
            </a:r>
            <a:r>
              <a:rPr lang="zh-CN" altLang="en-US" dirty="0"/>
              <a:t>编译</a:t>
            </a:r>
            <a:r>
              <a:rPr lang="en-US" altLang="zh-CN" dirty="0" err="1"/>
              <a:t>demo.lex</a:t>
            </a:r>
            <a:r>
              <a:rPr lang="zh-CN" altLang="en-US" dirty="0"/>
              <a:t>文件：</a:t>
            </a:r>
            <a:r>
              <a:rPr lang="en-US" altLang="zh-CN" dirty="0"/>
              <a:t>flex -o </a:t>
            </a:r>
            <a:r>
              <a:rPr lang="en-US" altLang="zh-CN" dirty="0" err="1"/>
              <a:t>lex.c</a:t>
            </a:r>
            <a:r>
              <a:rPr lang="en-US" altLang="zh-CN" dirty="0"/>
              <a:t> </a:t>
            </a:r>
            <a:r>
              <a:rPr lang="en-US" altLang="zh-CN" dirty="0" err="1"/>
              <a:t>demo.lex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编写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r>
              <a:rPr lang="en-US" altLang="zh-CN" dirty="0"/>
              <a:t>(demo.cpp)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g++</a:t>
            </a:r>
            <a:r>
              <a:rPr lang="zh-CN" altLang="en-US" dirty="0"/>
              <a:t>编译</a:t>
            </a:r>
            <a:r>
              <a:rPr lang="en-US" altLang="zh-CN" dirty="0"/>
              <a:t>C/C++</a:t>
            </a:r>
            <a:r>
              <a:rPr lang="zh-CN" altLang="en-US" dirty="0"/>
              <a:t>文件：</a:t>
            </a:r>
            <a:endParaRPr lang="en-US" altLang="zh-CN" dirty="0"/>
          </a:p>
          <a:p>
            <a:pPr lvl="1"/>
            <a:r>
              <a:rPr lang="en-US" altLang="zh-CN" dirty="0"/>
              <a:t>g++ -c </a:t>
            </a:r>
            <a:r>
              <a:rPr lang="en-US" altLang="zh-CN" dirty="0" err="1"/>
              <a:t>yacc.c</a:t>
            </a:r>
            <a:endParaRPr lang="en-US" altLang="zh-CN" dirty="0"/>
          </a:p>
          <a:p>
            <a:pPr lvl="1"/>
            <a:r>
              <a:rPr lang="en-US" altLang="zh-CN" dirty="0"/>
              <a:t>g++ demo.cpp </a:t>
            </a:r>
            <a:r>
              <a:rPr lang="en-US" altLang="zh-CN" dirty="0" err="1"/>
              <a:t>yacc.o</a:t>
            </a:r>
            <a:r>
              <a:rPr lang="en-US" altLang="zh-CN" dirty="0"/>
              <a:t> -o 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25514" y="2023734"/>
            <a:ext cx="3995351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yyparse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extern "C" FILE* </a:t>
            </a:r>
            <a:r>
              <a:rPr lang="en-US" altLang="zh-CN" dirty="0" err="1"/>
              <a:t>yyin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r>
              <a:rPr lang="en-US" altLang="zh-CN" dirty="0"/>
              <a:t>  if (</a:t>
            </a:r>
            <a:r>
              <a:rPr lang="en-US" altLang="zh-CN" dirty="0" err="1"/>
              <a:t>argc</a:t>
            </a:r>
            <a:r>
              <a:rPr lang="en-US" altLang="zh-CN" dirty="0"/>
              <a:t> &gt; 1) {</a:t>
            </a:r>
          </a:p>
          <a:p>
            <a:r>
              <a:rPr lang="en-US" altLang="zh-CN" dirty="0"/>
              <a:t>    FILE *file = 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[1], "r");</a:t>
            </a:r>
          </a:p>
          <a:p>
            <a:r>
              <a:rPr lang="en-US" altLang="zh-CN" dirty="0"/>
              <a:t>    if (!file)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cerr</a:t>
            </a:r>
            <a:r>
              <a:rPr lang="en-US" altLang="zh-CN" dirty="0"/>
              <a:t> &lt;&lt; "Can not open file."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return 1;</a:t>
            </a:r>
          </a:p>
          <a:p>
            <a:r>
              <a:rPr lang="en-US" altLang="zh-CN" dirty="0"/>
              <a:t>    } else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yyin</a:t>
            </a:r>
            <a:r>
              <a:rPr lang="en-US" altLang="zh-CN" dirty="0"/>
              <a:t> = file;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yyparse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26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Demo: </a:t>
            </a:r>
            <a:r>
              <a:rPr lang="en-US" altLang="zh-CN" dirty="0">
                <a:hlinkClick r:id="rId3"/>
              </a:rPr>
              <a:t>https://github.com/WangJY06/CompilerPJ/tree/master/PJ2_demo</a:t>
            </a:r>
            <a:endParaRPr lang="en-US" altLang="zh-CN" dirty="0"/>
          </a:p>
          <a:p>
            <a:r>
              <a:rPr lang="en-US" altLang="zh-CN" dirty="0"/>
              <a:t>Bison</a:t>
            </a:r>
            <a:r>
              <a:rPr lang="zh-CN" altLang="en-US" dirty="0"/>
              <a:t>参考资料</a:t>
            </a:r>
            <a:r>
              <a:rPr lang="en-US" altLang="zh-CN" dirty="0"/>
              <a:t>:  </a:t>
            </a:r>
            <a:r>
              <a:rPr lang="en-US" altLang="zh-CN" dirty="0">
                <a:hlinkClick r:id="rId4"/>
              </a:rPr>
              <a:t>http://ranger.uta.edu/~fegaras/cse5317/bison/bison_toc.html</a:t>
            </a:r>
            <a:endParaRPr lang="en-US" altLang="zh-CN" dirty="0"/>
          </a:p>
          <a:p>
            <a:r>
              <a:rPr lang="en-US" altLang="zh-CN" dirty="0"/>
              <a:t>PCAT</a:t>
            </a:r>
            <a:r>
              <a:rPr lang="zh-CN" altLang="en-US" dirty="0"/>
              <a:t>语言参考中有相应的</a:t>
            </a:r>
            <a:r>
              <a:rPr lang="en-US" altLang="zh-CN" dirty="0"/>
              <a:t>LL1</a:t>
            </a:r>
            <a:r>
              <a:rPr lang="zh-CN" altLang="en-US" dirty="0"/>
              <a:t>文法参考</a:t>
            </a:r>
            <a:endParaRPr lang="en-US" altLang="zh-CN" dirty="0"/>
          </a:p>
          <a:p>
            <a:r>
              <a:rPr lang="zh-CN" altLang="en-US" dirty="0"/>
              <a:t>在构建语法树之前，需要自己构建一个语法树的数据结构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297436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PCAT</a:t>
            </a:r>
            <a:r>
              <a:rPr lang="zh-CN" altLang="en-US" dirty="0"/>
              <a:t>文档补充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问题：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69" y="1690688"/>
            <a:ext cx="6543046" cy="22141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55" y="4786184"/>
            <a:ext cx="7942959" cy="11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1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PCAT</a:t>
            </a:r>
            <a:r>
              <a:rPr lang="zh-CN" altLang="en-US" dirty="0"/>
              <a:t>文档补充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0746" y="1861752"/>
            <a:ext cx="527221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expression	-&gt; </a:t>
            </a:r>
            <a:r>
              <a:rPr lang="en-US" altLang="zh-CN" dirty="0" err="1"/>
              <a:t>or_operand</a:t>
            </a:r>
            <a:endParaRPr lang="en-US" altLang="zh-CN" dirty="0"/>
          </a:p>
          <a:p>
            <a:r>
              <a:rPr lang="en-US" altLang="zh-CN" dirty="0" err="1"/>
              <a:t>or_operand</a:t>
            </a:r>
            <a:r>
              <a:rPr lang="en-US" altLang="zh-CN" dirty="0"/>
              <a:t>	-&gt; </a:t>
            </a:r>
            <a:r>
              <a:rPr lang="en-US" altLang="zh-CN" dirty="0" err="1"/>
              <a:t>or_operand</a:t>
            </a:r>
            <a:r>
              <a:rPr lang="en-US" altLang="zh-CN" dirty="0"/>
              <a:t> OR </a:t>
            </a:r>
            <a:r>
              <a:rPr lang="en-US" altLang="zh-CN" dirty="0" err="1"/>
              <a:t>and_operand</a:t>
            </a:r>
            <a:endParaRPr lang="en-US" altLang="zh-CN" dirty="0"/>
          </a:p>
          <a:p>
            <a:r>
              <a:rPr lang="en-US" altLang="zh-CN" dirty="0"/>
              <a:t>		-&gt; </a:t>
            </a:r>
            <a:r>
              <a:rPr lang="en-US" altLang="zh-CN" dirty="0" err="1"/>
              <a:t>and_operand</a:t>
            </a:r>
            <a:endParaRPr lang="en-US" altLang="zh-CN" dirty="0"/>
          </a:p>
          <a:p>
            <a:r>
              <a:rPr lang="en-US" altLang="zh-CN" dirty="0" err="1"/>
              <a:t>and_operand</a:t>
            </a:r>
            <a:r>
              <a:rPr lang="en-US" altLang="zh-CN" dirty="0"/>
              <a:t>	-&gt; </a:t>
            </a:r>
            <a:r>
              <a:rPr lang="en-US" altLang="zh-CN" dirty="0" err="1"/>
              <a:t>and_operand</a:t>
            </a:r>
            <a:r>
              <a:rPr lang="en-US" altLang="zh-CN" dirty="0"/>
              <a:t> AND relationship</a:t>
            </a:r>
          </a:p>
          <a:p>
            <a:r>
              <a:rPr lang="en-US" altLang="zh-CN" dirty="0"/>
              <a:t>		-&gt; relationship</a:t>
            </a:r>
          </a:p>
          <a:p>
            <a:endParaRPr lang="en-US" altLang="zh-CN" dirty="0"/>
          </a:p>
          <a:p>
            <a:r>
              <a:rPr lang="en-US" altLang="zh-CN" dirty="0"/>
              <a:t>relationship	-&gt; summand '&gt;' summand</a:t>
            </a:r>
          </a:p>
          <a:p>
            <a:r>
              <a:rPr lang="en-US" altLang="zh-CN" dirty="0"/>
              <a:t>		-&gt; summand '&lt;' summand</a:t>
            </a:r>
          </a:p>
          <a:p>
            <a:r>
              <a:rPr lang="en-US" altLang="zh-CN" dirty="0"/>
              <a:t>		-&gt; summand '=' summand</a:t>
            </a:r>
          </a:p>
          <a:p>
            <a:r>
              <a:rPr lang="en-US" altLang="zh-CN" dirty="0"/>
              <a:t>		-&gt; summand '&gt;=' summand</a:t>
            </a:r>
          </a:p>
          <a:p>
            <a:r>
              <a:rPr lang="en-US" altLang="zh-CN" dirty="0"/>
              <a:t>		-&gt; summand '&lt;=' summand</a:t>
            </a:r>
          </a:p>
          <a:p>
            <a:r>
              <a:rPr lang="en-US" altLang="zh-CN" dirty="0"/>
              <a:t>		-&gt; summand '&lt;&gt;' summand</a:t>
            </a:r>
          </a:p>
          <a:p>
            <a:r>
              <a:rPr lang="en-US" altLang="zh-CN" dirty="0"/>
              <a:t>		-&gt; summand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8059" y="502509"/>
            <a:ext cx="5255741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summand	-&gt; summand '+' factor</a:t>
            </a:r>
          </a:p>
          <a:p>
            <a:r>
              <a:rPr lang="en-US" altLang="zh-CN" dirty="0"/>
              <a:t>		-&gt; summand '-' factor</a:t>
            </a:r>
          </a:p>
          <a:p>
            <a:r>
              <a:rPr lang="en-US" altLang="zh-CN" dirty="0"/>
              <a:t>		-&gt; factor</a:t>
            </a:r>
          </a:p>
          <a:p>
            <a:r>
              <a:rPr lang="en-US" altLang="zh-CN" dirty="0"/>
              <a:t>factor		-&gt; factor '*' unary</a:t>
            </a:r>
          </a:p>
          <a:p>
            <a:r>
              <a:rPr lang="en-US" altLang="zh-CN" dirty="0"/>
              <a:t>		-&gt; factor '/' unary</a:t>
            </a:r>
          </a:p>
          <a:p>
            <a:r>
              <a:rPr lang="en-US" altLang="zh-CN" dirty="0"/>
              <a:t>		-&gt; factor DIV unary</a:t>
            </a:r>
          </a:p>
          <a:p>
            <a:r>
              <a:rPr lang="en-US" altLang="zh-CN" dirty="0"/>
              <a:t>		-&gt; factor MOD unary</a:t>
            </a:r>
          </a:p>
          <a:p>
            <a:r>
              <a:rPr lang="en-US" altLang="zh-CN" dirty="0"/>
              <a:t>		-&gt; unary</a:t>
            </a:r>
          </a:p>
          <a:p>
            <a:r>
              <a:rPr lang="en-US" altLang="zh-CN" dirty="0"/>
              <a:t>unary		-&gt; '+' unary</a:t>
            </a:r>
          </a:p>
          <a:p>
            <a:r>
              <a:rPr lang="en-US" altLang="zh-CN" dirty="0"/>
              <a:t>		-&gt; '-' unary</a:t>
            </a:r>
          </a:p>
          <a:p>
            <a:r>
              <a:rPr lang="en-US" altLang="zh-CN" dirty="0"/>
              <a:t>		-&gt; NOT unary</a:t>
            </a:r>
          </a:p>
          <a:p>
            <a:r>
              <a:rPr lang="en-US" altLang="zh-CN" dirty="0"/>
              <a:t>		-&gt; term</a:t>
            </a:r>
          </a:p>
          <a:p>
            <a:r>
              <a:rPr lang="en-US" altLang="zh-CN" dirty="0"/>
              <a:t>term		-&gt; number</a:t>
            </a:r>
          </a:p>
          <a:p>
            <a:r>
              <a:rPr lang="en-US" altLang="zh-CN" dirty="0"/>
              <a:t>		-&gt; l-value</a:t>
            </a:r>
          </a:p>
          <a:p>
            <a:r>
              <a:rPr lang="en-US" altLang="zh-CN" dirty="0"/>
              <a:t>		-&gt; ID actual-</a:t>
            </a:r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		-&gt; ID comp-values</a:t>
            </a:r>
          </a:p>
          <a:p>
            <a:r>
              <a:rPr lang="en-US" altLang="zh-CN" dirty="0"/>
              <a:t>		-&gt; ID array-values</a:t>
            </a:r>
          </a:p>
          <a:p>
            <a:r>
              <a:rPr lang="en-US" altLang="zh-CN" dirty="0"/>
              <a:t>		-&gt; '(' expression ')'</a:t>
            </a:r>
          </a:p>
          <a:p>
            <a:r>
              <a:rPr lang="en-US" altLang="zh-CN" dirty="0"/>
              <a:t>		-&gt; constant</a:t>
            </a:r>
          </a:p>
          <a:p>
            <a:r>
              <a:rPr lang="en-US" altLang="zh-CN" dirty="0"/>
              <a:t>constant		-&gt; TRUE</a:t>
            </a:r>
          </a:p>
          <a:p>
            <a:r>
              <a:rPr lang="en-US" altLang="zh-CN" dirty="0"/>
              <a:t>		-&gt; FALSE</a:t>
            </a:r>
          </a:p>
          <a:p>
            <a:r>
              <a:rPr lang="en-US" altLang="zh-CN" dirty="0"/>
              <a:t>		-&gt; 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7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词法分析：回顾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目标：提取出</a:t>
            </a:r>
            <a:r>
              <a:rPr lang="en-US" altLang="zh-CN" dirty="0"/>
              <a:t>PCAT</a:t>
            </a:r>
            <a:r>
              <a:rPr lang="zh-CN" altLang="en-US" dirty="0"/>
              <a:t>语言的</a:t>
            </a:r>
            <a:r>
              <a:rPr lang="en-US" altLang="zh-CN" dirty="0"/>
              <a:t>Tokens</a:t>
            </a:r>
          </a:p>
          <a:p>
            <a:r>
              <a:rPr lang="zh-CN" altLang="en-US" dirty="0"/>
              <a:t>第一类：关键词（</a:t>
            </a:r>
            <a:r>
              <a:rPr lang="en-US" altLang="zh-CN" dirty="0"/>
              <a:t>keywords</a:t>
            </a:r>
            <a:r>
              <a:rPr lang="zh-CN" altLang="en-US" dirty="0"/>
              <a:t>）以及符号（</a:t>
            </a:r>
            <a:r>
              <a:rPr lang="en-US" altLang="zh-CN" dirty="0"/>
              <a:t>operator &amp; delimiter)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70" y="2820194"/>
            <a:ext cx="996315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88" y="4895483"/>
            <a:ext cx="9172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词法分析：回顾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813169"/>
            <a:ext cx="40620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lex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PROGRAM	</a:t>
            </a:r>
            <a:r>
              <a:rPr lang="en-US" altLang="zh-CN" dirty="0" err="1"/>
              <a:t>printf</a:t>
            </a:r>
            <a:r>
              <a:rPr lang="en-US" altLang="zh-CN" dirty="0"/>
              <a:t>("%s", </a:t>
            </a:r>
            <a:r>
              <a:rPr lang="en-US" altLang="zh-CN" dirty="0" err="1"/>
              <a:t>yytext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yylex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739" y="1813169"/>
            <a:ext cx="517573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lex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PROGRAM 	return T_PROGRAM;</a:t>
            </a:r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while (true)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n = </a:t>
            </a:r>
            <a:r>
              <a:rPr lang="en-US" altLang="zh-CN" dirty="0" err="1"/>
              <a:t>yylex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if (n == T_EOF) break;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("%12s", KEYWORDS[n - OFFSET]);</a:t>
            </a:r>
          </a:p>
          <a:p>
            <a:r>
              <a:rPr lang="en-US" altLang="zh-CN" dirty="0"/>
              <a:t>        if (n &lt; 262) </a:t>
            </a:r>
            <a:r>
              <a:rPr lang="en-US" altLang="zh-CN" dirty="0" err="1"/>
              <a:t>printf</a:t>
            </a:r>
            <a:r>
              <a:rPr lang="en-US" altLang="zh-CN" dirty="0"/>
              <a:t>("(%s)", </a:t>
            </a:r>
            <a:r>
              <a:rPr lang="en-US" altLang="zh-CN" dirty="0" err="1"/>
              <a:t>yytext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词法分析：回顾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zh-CN" altLang="en-US" dirty="0"/>
              <a:t>第二类：整型</a:t>
            </a:r>
            <a:r>
              <a:rPr lang="en-US" altLang="zh-CN" dirty="0"/>
              <a:t>/</a:t>
            </a:r>
            <a:r>
              <a:rPr lang="zh-CN" altLang="en-US" dirty="0"/>
              <a:t>实数型</a:t>
            </a:r>
            <a:r>
              <a:rPr lang="en-US" altLang="zh-CN" dirty="0"/>
              <a:t>/</a:t>
            </a:r>
            <a:r>
              <a:rPr lang="zh-CN" altLang="en-US" dirty="0"/>
              <a:t>字符串</a:t>
            </a:r>
            <a:r>
              <a:rPr lang="en-US" altLang="zh-CN" dirty="0"/>
              <a:t>/</a:t>
            </a:r>
            <a:r>
              <a:rPr lang="zh-CN" altLang="en-US" dirty="0"/>
              <a:t>变量名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1293" y="2063262"/>
            <a:ext cx="979267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lex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DIGIT		[0-9]</a:t>
            </a:r>
          </a:p>
          <a:p>
            <a:r>
              <a:rPr lang="en-US" altLang="zh-CN" dirty="0"/>
              <a:t>LETTER		[a-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</a:p>
          <a:p>
            <a:r>
              <a:rPr lang="en-US" altLang="zh-CN" dirty="0"/>
              <a:t>INTEGER		{DIGIT}+</a:t>
            </a:r>
          </a:p>
          <a:p>
            <a:r>
              <a:rPr lang="en-US" altLang="zh-CN" dirty="0"/>
              <a:t>REAL        		{DIGIT}+"."{DIGIT}*</a:t>
            </a:r>
          </a:p>
          <a:p>
            <a:r>
              <a:rPr lang="en-US" altLang="zh-CN" dirty="0"/>
              <a:t>STRING      	\“([^\t\n”])*\“			// </a:t>
            </a:r>
            <a:r>
              <a:rPr lang="zh-CN" altLang="en-US" dirty="0"/>
              <a:t>字符串中不包含制表符</a:t>
            </a:r>
            <a:r>
              <a:rPr lang="en-US" altLang="zh-CN" dirty="0"/>
              <a:t>/</a:t>
            </a:r>
            <a:r>
              <a:rPr lang="zh-CN" altLang="en-US" dirty="0"/>
              <a:t>回车符</a:t>
            </a:r>
            <a:r>
              <a:rPr lang="en-US" altLang="zh-CN" dirty="0"/>
              <a:t>/</a:t>
            </a:r>
            <a:r>
              <a:rPr lang="zh-CN" altLang="en-US" dirty="0"/>
              <a:t>引号</a:t>
            </a:r>
            <a:endParaRPr lang="en-US" altLang="zh-CN" dirty="0"/>
          </a:p>
          <a:p>
            <a:r>
              <a:rPr lang="en-US" altLang="zh-CN" dirty="0"/>
              <a:t>ID          		{LETTER}({LETTER}|{DIGIT})*		// </a:t>
            </a:r>
            <a:r>
              <a:rPr lang="zh-CN" altLang="en-US" dirty="0"/>
              <a:t>变量名必须以字符开头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%%</a:t>
            </a:r>
          </a:p>
          <a:p>
            <a:endParaRPr lang="en-US" altLang="zh-CN" dirty="0"/>
          </a:p>
          <a:p>
            <a:r>
              <a:rPr lang="en-US" altLang="zh-CN" dirty="0"/>
              <a:t>{INTEGER}   	return </a:t>
            </a:r>
            <a:r>
              <a:rPr lang="en-US" altLang="zh-CN" dirty="0" err="1"/>
              <a:t>integer_check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{REAL}      	return T_REAL;</a:t>
            </a:r>
          </a:p>
          <a:p>
            <a:r>
              <a:rPr lang="en-US" altLang="zh-CN" dirty="0"/>
              <a:t>{STRING}    	return </a:t>
            </a:r>
            <a:r>
              <a:rPr lang="en-US" altLang="zh-CN" dirty="0" err="1"/>
              <a:t>length_check</a:t>
            </a:r>
            <a:r>
              <a:rPr lang="en-US" altLang="zh-CN" dirty="0"/>
              <a:t>(T_STRING, MAX_LEN + 2);</a:t>
            </a:r>
          </a:p>
          <a:p>
            <a:endParaRPr lang="en-US" altLang="zh-CN" dirty="0"/>
          </a:p>
          <a:p>
            <a:r>
              <a:rPr lang="en-US" altLang="zh-CN" dirty="0"/>
              <a:t>{ID}        		return </a:t>
            </a:r>
            <a:r>
              <a:rPr lang="en-US" altLang="zh-CN" dirty="0" err="1"/>
              <a:t>length_check</a:t>
            </a:r>
            <a:r>
              <a:rPr lang="en-US" altLang="zh-CN" dirty="0"/>
              <a:t>(T_IDENTIFIER, MAX_LEN);	// </a:t>
            </a:r>
            <a:r>
              <a:rPr lang="zh-CN" altLang="en-US" dirty="0"/>
              <a:t>该规则写在保留词规则之后</a:t>
            </a:r>
          </a:p>
        </p:txBody>
      </p:sp>
    </p:spTree>
    <p:extLst>
      <p:ext uri="{BB962C8B-B14F-4D97-AF65-F5344CB8AC3E}">
        <p14:creationId xmlns:p14="http://schemas.microsoft.com/office/powerpoint/2010/main" val="11906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词法分析：回顾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6117"/>
            <a:ext cx="10515600" cy="4351338"/>
          </a:xfrm>
        </p:spPr>
        <p:txBody>
          <a:bodyPr/>
          <a:lstStyle/>
          <a:p>
            <a:r>
              <a:rPr lang="zh-CN" altLang="en-US" dirty="0"/>
              <a:t>第三类：其他</a:t>
            </a:r>
            <a:r>
              <a:rPr lang="en-US" altLang="zh-CN" dirty="0"/>
              <a:t>/</a:t>
            </a:r>
            <a:r>
              <a:rPr lang="zh-CN" altLang="en-US" dirty="0"/>
              <a:t>统计行列信息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946030"/>
            <a:ext cx="999587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%{</a:t>
            </a:r>
          </a:p>
          <a:p>
            <a:r>
              <a:rPr lang="en-US" altLang="zh-CN" dirty="0"/>
              <a:t>static void </a:t>
            </a:r>
            <a:r>
              <a:rPr lang="en-US" altLang="zh-CN" dirty="0" err="1"/>
              <a:t>do_before_each_action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#define YY_USER_ACTION </a:t>
            </a:r>
            <a:r>
              <a:rPr lang="en-US" altLang="zh-CN" dirty="0" err="1"/>
              <a:t>do_before_each_action</a:t>
            </a:r>
            <a:r>
              <a:rPr lang="en-US" altLang="zh-CN" dirty="0"/>
              <a:t>();	// </a:t>
            </a:r>
            <a:r>
              <a:rPr lang="zh-CN" altLang="en-US" dirty="0"/>
              <a:t>定义每个识别操作之前的行为</a:t>
            </a:r>
            <a:endParaRPr lang="en-US" altLang="zh-CN" dirty="0"/>
          </a:p>
          <a:p>
            <a:r>
              <a:rPr lang="pt-BR" altLang="zh-CN" dirty="0"/>
              <a:t>int cur_line_num = 1, cur_col_num = 1;</a:t>
            </a:r>
            <a:endParaRPr lang="en-US" altLang="zh-CN" dirty="0"/>
          </a:p>
          <a:p>
            <a:r>
              <a:rPr lang="en-US" altLang="zh-CN" dirty="0"/>
              <a:t>}%</a:t>
            </a:r>
          </a:p>
          <a:p>
            <a:r>
              <a:rPr lang="en-US" altLang="zh-CN" dirty="0"/>
              <a:t>WS 	[  \t]+</a:t>
            </a:r>
          </a:p>
          <a:p>
            <a:endParaRPr lang="en-US" altLang="zh-CN" dirty="0"/>
          </a:p>
          <a:p>
            <a:r>
              <a:rPr lang="en-US" altLang="zh-CN" dirty="0"/>
              <a:t>%%</a:t>
            </a:r>
          </a:p>
          <a:p>
            <a:endParaRPr lang="en-US" altLang="zh-CN" dirty="0"/>
          </a:p>
          <a:p>
            <a:r>
              <a:rPr lang="en-US" altLang="zh-CN" dirty="0"/>
              <a:t>{WS}        						// </a:t>
            </a:r>
            <a:r>
              <a:rPr lang="zh-CN" altLang="en-US" dirty="0"/>
              <a:t>遇到空格以及制表符，直接跳过</a:t>
            </a:r>
            <a:endParaRPr lang="en-US" altLang="zh-CN" dirty="0"/>
          </a:p>
          <a:p>
            <a:r>
              <a:rPr lang="en-US" altLang="zh-CN" dirty="0"/>
              <a:t>“(*”([^\)]|[^\*]\))*“*)“				// </a:t>
            </a:r>
            <a:r>
              <a:rPr lang="zh-CN" altLang="en-US" dirty="0"/>
              <a:t>忽略注释信息</a:t>
            </a:r>
            <a:endParaRPr lang="en-US" altLang="zh-CN" dirty="0"/>
          </a:p>
          <a:p>
            <a:r>
              <a:rPr lang="en-US" altLang="zh-CN" dirty="0"/>
              <a:t>&lt;&lt;EOF&gt;&gt;     	return T_EOF;			// </a:t>
            </a:r>
            <a:r>
              <a:rPr lang="zh-CN" altLang="en-US" dirty="0"/>
              <a:t>文本终结符返回结束信息</a:t>
            </a:r>
            <a:endParaRPr lang="en-US" altLang="zh-CN" dirty="0"/>
          </a:p>
          <a:p>
            <a:r>
              <a:rPr lang="en-US" altLang="zh-CN" dirty="0"/>
              <a:t>\n          		++</a:t>
            </a:r>
            <a:r>
              <a:rPr lang="en-US" altLang="zh-CN" dirty="0" err="1"/>
              <a:t>cur_line_num</a:t>
            </a:r>
            <a:r>
              <a:rPr lang="en-US" altLang="zh-CN" dirty="0"/>
              <a:t>; </a:t>
            </a:r>
            <a:r>
              <a:rPr lang="en-US" altLang="zh-CN" dirty="0" err="1"/>
              <a:t>cur_col_num</a:t>
            </a:r>
            <a:r>
              <a:rPr lang="en-US" altLang="zh-CN" dirty="0"/>
              <a:t> = 1;	// </a:t>
            </a:r>
            <a:r>
              <a:rPr lang="zh-CN" altLang="en-US" dirty="0"/>
              <a:t>遇到回车，行数加一，列数重置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en-US" altLang="zh-CN" dirty="0"/>
              <a:t>%%</a:t>
            </a:r>
          </a:p>
          <a:p>
            <a:endParaRPr lang="en-US" altLang="zh-CN" dirty="0"/>
          </a:p>
          <a:p>
            <a:r>
              <a:rPr lang="en-US" altLang="zh-CN" dirty="0"/>
              <a:t>static void </a:t>
            </a:r>
            <a:r>
              <a:rPr lang="en-US" altLang="zh-CN" dirty="0" err="1"/>
              <a:t>do_before_each_action</a:t>
            </a:r>
            <a:r>
              <a:rPr lang="en-US" altLang="zh-CN" dirty="0"/>
              <a:t>() {  </a:t>
            </a:r>
            <a:r>
              <a:rPr lang="en-US" altLang="zh-CN" dirty="0" err="1"/>
              <a:t>cur_col_num</a:t>
            </a:r>
            <a:r>
              <a:rPr lang="en-US" altLang="zh-CN" dirty="0"/>
              <a:t> += </a:t>
            </a:r>
            <a:r>
              <a:rPr lang="en-US" altLang="zh-CN" dirty="0" err="1"/>
              <a:t>yyleng</a:t>
            </a:r>
            <a:r>
              <a:rPr lang="en-US" altLang="zh-CN" dirty="0"/>
              <a:t>; }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93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词法分析：小结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yylex</a:t>
            </a:r>
            <a:r>
              <a:rPr lang="en-US" altLang="zh-CN" dirty="0"/>
              <a:t>() </a:t>
            </a:r>
            <a:r>
              <a:rPr lang="zh-CN" altLang="en-US" dirty="0"/>
              <a:t>为调用的接口，在</a:t>
            </a:r>
            <a:r>
              <a:rPr lang="en-US" altLang="zh-CN" dirty="0" err="1"/>
              <a:t>lex</a:t>
            </a:r>
            <a:r>
              <a:rPr lang="zh-CN" altLang="en-US" dirty="0"/>
              <a:t>规则处理时没有遇到</a:t>
            </a:r>
            <a:r>
              <a:rPr lang="en-US" altLang="zh-CN" dirty="0"/>
              <a:t>return</a:t>
            </a:r>
            <a:r>
              <a:rPr lang="zh-CN" altLang="en-US" dirty="0"/>
              <a:t>语句，该函数不会停止，直到本文识别结束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识别到的字符串会存储在变量</a:t>
            </a:r>
            <a:r>
              <a:rPr lang="en-US" altLang="zh-CN" dirty="0"/>
              <a:t>char* </a:t>
            </a:r>
            <a:r>
              <a:rPr lang="en-US" altLang="zh-CN" dirty="0" err="1"/>
              <a:t>yytext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识别到的字符串长度信息会存储在变量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yyleng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通过</a:t>
            </a:r>
            <a:r>
              <a:rPr lang="en-US" altLang="zh-CN" dirty="0"/>
              <a:t>#define YY_USER_ACTION function</a:t>
            </a:r>
            <a:r>
              <a:rPr lang="zh-CN" altLang="en-US" dirty="0"/>
              <a:t>，可以设置每个处理时的前置操作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学会使用基本的正则表达式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54207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75391" cy="46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7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Bison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Bison</a:t>
            </a:r>
            <a:r>
              <a:rPr lang="zh-CN" altLang="en-US" dirty="0"/>
              <a:t>是一个通用的解析器生成器，它将</a:t>
            </a:r>
            <a:r>
              <a:rPr lang="en-US" altLang="zh-CN" dirty="0"/>
              <a:t>LALR(1)</a:t>
            </a:r>
            <a:r>
              <a:rPr lang="zh-CN" altLang="en-US" dirty="0"/>
              <a:t>上下文无关语法的语法描述转换为</a:t>
            </a:r>
            <a:r>
              <a:rPr lang="en-US" altLang="zh-CN" dirty="0"/>
              <a:t>C</a:t>
            </a:r>
            <a:r>
              <a:rPr lang="zh-CN" altLang="en-US" dirty="0"/>
              <a:t>程序来解析该语法。</a:t>
            </a:r>
            <a:endParaRPr lang="en-US" altLang="zh-CN" dirty="0"/>
          </a:p>
          <a:p>
            <a:r>
              <a:rPr lang="en-US" altLang="zh-CN" dirty="0"/>
              <a:t>.y</a:t>
            </a:r>
            <a:r>
              <a:rPr lang="zh-CN" altLang="en-US" dirty="0"/>
              <a:t>文件的结构布局：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2151" y="3372306"/>
            <a:ext cx="7125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%{</a:t>
            </a:r>
          </a:p>
          <a:p>
            <a:r>
              <a:rPr lang="en-US" altLang="zh-CN" dirty="0"/>
              <a:t>C declarations</a:t>
            </a:r>
          </a:p>
          <a:p>
            <a:r>
              <a:rPr lang="en-US" altLang="zh-CN" dirty="0"/>
              <a:t>%}</a:t>
            </a:r>
          </a:p>
          <a:p>
            <a:endParaRPr lang="en-US" altLang="zh-CN" dirty="0"/>
          </a:p>
          <a:p>
            <a:r>
              <a:rPr lang="en-US" altLang="zh-CN" dirty="0"/>
              <a:t>Bison declarations</a:t>
            </a:r>
          </a:p>
          <a:p>
            <a:endParaRPr lang="en-US" altLang="zh-CN" dirty="0"/>
          </a:p>
          <a:p>
            <a:r>
              <a:rPr lang="en-US" altLang="zh-CN" dirty="0"/>
              <a:t>%%</a:t>
            </a:r>
          </a:p>
          <a:p>
            <a:r>
              <a:rPr lang="en-US" altLang="zh-CN" dirty="0"/>
              <a:t>Grammar rules</a:t>
            </a:r>
          </a:p>
          <a:p>
            <a:r>
              <a:rPr lang="en-US" altLang="zh-CN" dirty="0"/>
              <a:t>%%</a:t>
            </a:r>
          </a:p>
          <a:p>
            <a:r>
              <a:rPr lang="en-US" altLang="zh-CN" dirty="0"/>
              <a:t>Additional C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0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实现一个简单的计算器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3863"/>
            <a:ext cx="10515600" cy="4351338"/>
          </a:xfrm>
        </p:spPr>
        <p:txBody>
          <a:bodyPr/>
          <a:lstStyle/>
          <a:p>
            <a:r>
              <a:rPr lang="en-US" altLang="zh-CN" dirty="0"/>
              <a:t>Input: (2+3)*5+5</a:t>
            </a:r>
          </a:p>
          <a:p>
            <a:r>
              <a:rPr lang="en-US" altLang="zh-CN" dirty="0"/>
              <a:t>Out: 30</a:t>
            </a:r>
          </a:p>
          <a:p>
            <a:r>
              <a:rPr lang="en-US" altLang="zh-CN" dirty="0"/>
              <a:t>L1</a:t>
            </a:r>
            <a:r>
              <a:rPr lang="zh-CN" altLang="en-US" dirty="0"/>
              <a:t>文法：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21210" y="2978480"/>
            <a:ext cx="495094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 -&gt; empty | S E</a:t>
            </a:r>
          </a:p>
          <a:p>
            <a:r>
              <a:rPr lang="en-US" altLang="zh-CN" sz="3200" dirty="0"/>
              <a:t>E -&gt; F | E + F | E – F</a:t>
            </a:r>
          </a:p>
          <a:p>
            <a:r>
              <a:rPr lang="en-US" altLang="zh-CN" sz="3200" dirty="0"/>
              <a:t>F -&gt; T | F * T | F / T</a:t>
            </a:r>
          </a:p>
          <a:p>
            <a:r>
              <a:rPr lang="en-US" altLang="zh-CN" sz="3200" dirty="0"/>
              <a:t>T -&gt; number | ( E 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13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959</Words>
  <Application>Microsoft Office PowerPoint</Application>
  <PresentationFormat>宽屏</PresentationFormat>
  <Paragraphs>231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</vt:lpstr>
      <vt:lpstr>编译原理上机教程</vt:lpstr>
      <vt:lpstr>词法分析：回顾</vt:lpstr>
      <vt:lpstr>词法分析：回顾</vt:lpstr>
      <vt:lpstr>词法分析：回顾</vt:lpstr>
      <vt:lpstr>词法分析：回顾</vt:lpstr>
      <vt:lpstr>词法分析：小结</vt:lpstr>
      <vt:lpstr>句法分析</vt:lpstr>
      <vt:lpstr>Bison介绍</vt:lpstr>
      <vt:lpstr>实现一个简单的计算器</vt:lpstr>
      <vt:lpstr>实现一个简单的计算器（续）</vt:lpstr>
      <vt:lpstr>实现一个简单的计算器（续）</vt:lpstr>
      <vt:lpstr>实现一个简单的计算器（续）</vt:lpstr>
      <vt:lpstr>实现一个简单的计算器（续）</vt:lpstr>
      <vt:lpstr>参考</vt:lpstr>
      <vt:lpstr>PCAT文档补充</vt:lpstr>
      <vt:lpstr>PCAT文档补充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编译原理上机讲解</dc:title>
  <dc:creator>Windows 用户</dc:creator>
  <cp:lastModifiedBy>峻逸 王</cp:lastModifiedBy>
  <cp:revision>150</cp:revision>
  <dcterms:created xsi:type="dcterms:W3CDTF">2018-11-24T08:54:29Z</dcterms:created>
  <dcterms:modified xsi:type="dcterms:W3CDTF">2019-09-20T08:19:31Z</dcterms:modified>
</cp:coreProperties>
</file>