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7008800" cy="9294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0"/>
            <a:ext cx="7008811" cy="9294811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4"/>
          <p:cNvSpPr/>
          <p:nvPr>
            <p:ph idx="2" type="sldImg"/>
          </p:nvPr>
        </p:nvSpPr>
        <p:spPr>
          <a:xfrm>
            <a:off x="-11798300" y="-11798300"/>
            <a:ext cx="11796712" cy="1250314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701675" y="4414837"/>
            <a:ext cx="5603874" cy="41798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idx="2" type="sldImg"/>
          </p:nvPr>
        </p:nvSpPr>
        <p:spPr>
          <a:xfrm>
            <a:off x="2190750" y="706437"/>
            <a:ext cx="2627312" cy="348456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/>
          <p:nvPr/>
        </p:nvSpPr>
        <p:spPr>
          <a:xfrm>
            <a:off x="701675" y="4414837"/>
            <a:ext cx="5607049" cy="418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701675" y="4414837"/>
            <a:ext cx="5603874" cy="4179886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idx="2" type="sldImg"/>
          </p:nvPr>
        </p:nvSpPr>
        <p:spPr>
          <a:xfrm>
            <a:off x="2190750" y="706437"/>
            <a:ext cx="2627312" cy="348456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29" name="Shape 29"/>
          <p:cNvSpPr/>
          <p:nvPr/>
        </p:nvSpPr>
        <p:spPr>
          <a:xfrm>
            <a:off x="701675" y="4414837"/>
            <a:ext cx="5607049" cy="418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701675" y="4414837"/>
            <a:ext cx="5603874" cy="4179886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2190750" y="706437"/>
            <a:ext cx="2627312" cy="348456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39" name="Shape 39"/>
          <p:cNvSpPr/>
          <p:nvPr/>
        </p:nvSpPr>
        <p:spPr>
          <a:xfrm>
            <a:off x="701675" y="4414837"/>
            <a:ext cx="5607049" cy="418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701675" y="4414837"/>
            <a:ext cx="5603874" cy="4179886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2190750" y="706437"/>
            <a:ext cx="2627312" cy="348456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49" name="Shape 49"/>
          <p:cNvSpPr/>
          <p:nvPr/>
        </p:nvSpPr>
        <p:spPr>
          <a:xfrm>
            <a:off x="701675" y="4414837"/>
            <a:ext cx="5607049" cy="418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701675" y="4414837"/>
            <a:ext cx="5603874" cy="4179886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2190750" y="706437"/>
            <a:ext cx="2627312" cy="348456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9" name="Shape 59"/>
          <p:cNvSpPr/>
          <p:nvPr/>
        </p:nvSpPr>
        <p:spPr>
          <a:xfrm>
            <a:off x="701675" y="4414837"/>
            <a:ext cx="5607049" cy="418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701675" y="4414837"/>
            <a:ext cx="5603874" cy="4179886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2190750" y="706437"/>
            <a:ext cx="2627312" cy="348456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9" name="Shape 69"/>
          <p:cNvSpPr/>
          <p:nvPr/>
        </p:nvSpPr>
        <p:spPr>
          <a:xfrm>
            <a:off x="701675" y="4414837"/>
            <a:ext cx="5607049" cy="418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701675" y="4414837"/>
            <a:ext cx="5603874" cy="4179886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2190750" y="706437"/>
            <a:ext cx="2627312" cy="348456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80" name="Shape 80"/>
          <p:cNvSpPr/>
          <p:nvPr/>
        </p:nvSpPr>
        <p:spPr>
          <a:xfrm>
            <a:off x="701675" y="4414837"/>
            <a:ext cx="5607049" cy="418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701675" y="4414837"/>
            <a:ext cx="5603874" cy="4179886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2190750" y="706437"/>
            <a:ext cx="2627312" cy="348456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90" name="Shape 90"/>
          <p:cNvSpPr/>
          <p:nvPr/>
        </p:nvSpPr>
        <p:spPr>
          <a:xfrm>
            <a:off x="701675" y="4414837"/>
            <a:ext cx="5607049" cy="418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701675" y="4414837"/>
            <a:ext cx="5603874" cy="4179886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idx="10" type="dt"/>
          </p:nvPr>
        </p:nvSpPr>
        <p:spPr>
          <a:xfrm>
            <a:off x="457200" y="6356350"/>
            <a:ext cx="2130424" cy="361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553200" y="6356350"/>
            <a:ext cx="2130424" cy="361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/>
          <p:nvPr>
            <p:ph type="title"/>
          </p:nvPr>
        </p:nvSpPr>
        <p:spPr>
          <a:xfrm>
            <a:off x="457200" y="274637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429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4800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6629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457200" y="1600200"/>
            <a:ext cx="8226425" cy="45227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457200" y="6356350"/>
            <a:ext cx="2130424" cy="361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6553200" y="6356350"/>
            <a:ext cx="2130424" cy="361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 flipH="1" rot="10800000">
            <a:off x="0" y="6857999"/>
            <a:ext cx="9144000" cy="46036"/>
          </a:xfrm>
          <a:prstGeom prst="rect">
            <a:avLst/>
          </a:prstGeom>
          <a:gradFill>
            <a:gsLst>
              <a:gs pos="0">
                <a:srgbClr val="1F447F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Shape 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71436"/>
            <a:ext cx="2209799" cy="89534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/>
          <p:nvPr/>
        </p:nvSpPr>
        <p:spPr>
          <a:xfrm>
            <a:off x="152400" y="149225"/>
            <a:ext cx="6686549" cy="7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Times New Roman"/>
              <a:buNone/>
            </a:pPr>
            <a:r>
              <a:rPr b="1" i="0" lang="en-US" sz="42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r>
              <a:rPr b="1" i="0" lang="en-US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42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Release</a:t>
            </a:r>
            <a:r>
              <a:rPr b="1" i="0" lang="en-US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42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</a:t>
            </a:r>
          </a:p>
        </p:txBody>
      </p:sp>
      <p:sp>
        <p:nvSpPr>
          <p:cNvPr id="24" name="Shape 24"/>
          <p:cNvSpPr txBox="1"/>
          <p:nvPr/>
        </p:nvSpPr>
        <p:spPr>
          <a:xfrm>
            <a:off x="457200" y="2438400"/>
            <a:ext cx="8229600" cy="3687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Tyler Schmidt – Product Owner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Aiden McClelland – SCRUM Master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James Huang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Jinying Wu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Luc Harvey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x="457200" y="1046162"/>
            <a:ext cx="8229600" cy="1260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4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Length Estimator Web Edition</a:t>
            </a:r>
            <a:br>
              <a:rPr b="0" i="0" lang="en-US" sz="4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01/2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="0" i="0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/2017</a:t>
            </a:r>
          </a:p>
        </p:txBody>
      </p:sp>
      <p:sp>
        <p:nvSpPr>
          <p:cNvPr id="26" name="Shape 26"/>
          <p:cNvSpPr/>
          <p:nvPr/>
        </p:nvSpPr>
        <p:spPr>
          <a:xfrm>
            <a:off x="0" y="6248400"/>
            <a:ext cx="9144000" cy="609599"/>
          </a:xfrm>
          <a:prstGeom prst="rect">
            <a:avLst/>
          </a:prstGeom>
          <a:gradFill>
            <a:gsLst>
              <a:gs pos="0">
                <a:srgbClr val="1F447F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6248400"/>
            <a:ext cx="9144000" cy="609599"/>
          </a:xfrm>
          <a:prstGeom prst="rect">
            <a:avLst/>
          </a:prstGeom>
          <a:gradFill>
            <a:gsLst>
              <a:gs pos="0">
                <a:srgbClr val="1F447F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Shape 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92075"/>
            <a:ext cx="2209799" cy="89534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/>
          <p:nvPr/>
        </p:nvSpPr>
        <p:spPr>
          <a:xfrm>
            <a:off x="152400" y="149225"/>
            <a:ext cx="6686549" cy="7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Times New Roman"/>
              <a:buNone/>
            </a:pPr>
            <a:r>
              <a:rPr b="1" i="0" lang="en-US" sz="42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r>
              <a:rPr b="1" i="0" lang="en-US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42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Release</a:t>
            </a:r>
            <a:r>
              <a:rPr b="1" i="0" lang="en-US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42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x="457200" y="1066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4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Length Estimator Web Edition</a:t>
            </a:r>
          </a:p>
        </p:txBody>
      </p:sp>
      <p:sp>
        <p:nvSpPr>
          <p:cNvPr id="36" name="Shape 36"/>
          <p:cNvSpPr txBox="1"/>
          <p:nvPr/>
        </p:nvSpPr>
        <p:spPr>
          <a:xfrm>
            <a:off x="457200" y="2286000"/>
            <a:ext cx="8229600" cy="3840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web application that gives the user an estimate on how long it would take to complete a set number of courses under ideal conditions.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799" cy="89534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/>
        </p:nvSpPr>
        <p:spPr>
          <a:xfrm>
            <a:off x="152400" y="149225"/>
            <a:ext cx="6686549" cy="58102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Times New Roman"/>
              <a:buNone/>
            </a:pPr>
            <a:r>
              <a:rPr b="1" i="0" lang="en-US" sz="32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32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Release Plan – User Stories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4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Length Estimator Web Edition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457200" y="2133600"/>
            <a:ext cx="8229600" cy="399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1 User Stories: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1" i="0" lang="en-US" sz="2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Establish Basic Functionality: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 a student, I want to: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Times New Roman"/>
              <a:buAutoNum type="arabicParenR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Add a course and be able to keep track of it so I can change it later.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Times New Roman"/>
              <a:buAutoNum type="arabicParenR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Add prerequisites so that I know which courses I can take in a current term.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Times New Roman"/>
              <a:buAutoNum type="arabicParenR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Add concurrent courses so that I know which classes to take all together.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Times New Roman"/>
              <a:buAutoNum type="arabicParenR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Specify if a course can be taken in the summer/another term so that I can have more options to consider for taking the course.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Times New Roman"/>
              <a:buAutoNum type="arabicParenR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Add a limit on the number of units per term so that I do not have too many courses in one term.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1" i="0" lang="en-US" sz="2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a Friendly Interface: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a student, I want 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process to be easy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to do on multiple devices.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0" y="6248400"/>
            <a:ext cx="9144000" cy="609599"/>
          </a:xfrm>
          <a:prstGeom prst="rect">
            <a:avLst/>
          </a:prstGeom>
          <a:gradFill>
            <a:gsLst>
              <a:gs pos="0">
                <a:srgbClr val="1F447F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799" cy="89534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/>
          <p:nvPr/>
        </p:nvSpPr>
        <p:spPr>
          <a:xfrm>
            <a:off x="152400" y="149225"/>
            <a:ext cx="6686549" cy="58102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Times New Roman"/>
              <a:buNone/>
            </a:pPr>
            <a:r>
              <a:rPr b="1" i="0" lang="en-US" sz="32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32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Release Plan – User Stories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4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Length Estimator Web Edition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457200" y="2133600"/>
            <a:ext cx="8229600" cy="399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2 User Stories: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1" i="0" lang="en-US" sz="2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 Processing Logic: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 a student, I want to have these courses organized nicely in terms so that I do not have to arrange them myself.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1" i="0" lang="en-US" sz="2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Results: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 a student, I want to export my final result as a text file so that I can save it and access it anywhere anytime.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0" y="6248400"/>
            <a:ext cx="9144000" cy="609599"/>
          </a:xfrm>
          <a:prstGeom prst="rect">
            <a:avLst/>
          </a:prstGeom>
          <a:gradFill>
            <a:gsLst>
              <a:gs pos="0">
                <a:srgbClr val="1F447F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799" cy="89534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152400" y="149225"/>
            <a:ext cx="6686549" cy="58102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Times New Roman"/>
              <a:buNone/>
            </a:pPr>
            <a:r>
              <a:rPr b="1" i="0" lang="en-US" sz="32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32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Release Plan – User Stories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4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Length Estimator Web Edition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457200" y="2133600"/>
            <a:ext cx="8229600" cy="399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3 User Stories: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1" i="0" lang="en-US" sz="2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Eliminate Tediousness: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 a student, I want an extension that can help me autofill my UCSC courses into a list so that I do not have to type all of them manually.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1" i="0" lang="en-US" sz="2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Welcome Other Convenience Tools: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a developer, I want to be able to add extensions so that I can add courses from a college not currently known.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0" y="6248400"/>
            <a:ext cx="9144000" cy="609599"/>
          </a:xfrm>
          <a:prstGeom prst="rect">
            <a:avLst/>
          </a:prstGeom>
          <a:gradFill>
            <a:gsLst>
              <a:gs pos="0">
                <a:srgbClr val="1F447F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799" cy="89534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152400" y="149225"/>
            <a:ext cx="6686549" cy="58102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Times New Roman"/>
              <a:buNone/>
            </a:pPr>
            <a:r>
              <a:rPr b="1" i="0" lang="en-US" sz="32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Architecture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4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Length Estimator Web Edition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457200" y="2133600"/>
            <a:ext cx="8229600" cy="399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0" y="6248400"/>
            <a:ext cx="9144000" cy="609599"/>
          </a:xfrm>
          <a:prstGeom prst="rect">
            <a:avLst/>
          </a:prstGeom>
          <a:gradFill>
            <a:gsLst>
              <a:gs pos="0">
                <a:srgbClr val="1F447F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325" y="1709736"/>
            <a:ext cx="7407274" cy="4538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799" cy="89534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152400" y="149225"/>
            <a:ext cx="6762750" cy="106838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Times New Roman"/>
              <a:buNone/>
            </a:pPr>
            <a:r>
              <a:rPr b="0" i="0" lang="en-US" sz="32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Challenges/Risks 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4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Length Estimator Web Edition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457200" y="2133600"/>
            <a:ext cx="8229600" cy="399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Challenge/Risk 1: </a:t>
            </a: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Prerequisites and Concurrent Course Processing (Graph Theory Galore!)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Challenge/Risk 2: </a:t>
            </a: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Majority of team unfamiliar with web programming.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Challenge/Risk 3: </a:t>
            </a: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Parsing course information from UCSC website (It’s inconsistent per department.)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0" y="6248400"/>
            <a:ext cx="9144000" cy="609599"/>
          </a:xfrm>
          <a:prstGeom prst="rect">
            <a:avLst/>
          </a:prstGeom>
          <a:gradFill>
            <a:gsLst>
              <a:gs pos="0">
                <a:srgbClr val="1F447F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799" cy="89534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152400" y="149225"/>
            <a:ext cx="6762750" cy="581024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25000"/>
              <a:buFont typeface="Times New Roman"/>
              <a:buNone/>
            </a:pPr>
            <a:r>
              <a:rPr b="0" i="0" lang="en-US" sz="3200" u="non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Technologies 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4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Length Estimator Web Edition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457200" y="2133600"/>
            <a:ext cx="8229600" cy="399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Technologies to be used: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2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Languages: HTML5, PHP, CSS (Provided by Bootstrap), JavaScript/jQuery (Maybe)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2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Web Framework: CakePHP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Development Environments: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Currently Atom Editor, NetBeans</a:t>
            </a:r>
          </a:p>
        </p:txBody>
      </p:sp>
      <p:sp>
        <p:nvSpPr>
          <p:cNvPr id="97" name="Shape 97"/>
          <p:cNvSpPr/>
          <p:nvPr/>
        </p:nvSpPr>
        <p:spPr>
          <a:xfrm>
            <a:off x="0" y="6248400"/>
            <a:ext cx="9144000" cy="609599"/>
          </a:xfrm>
          <a:prstGeom prst="rect">
            <a:avLst/>
          </a:prstGeom>
          <a:gradFill>
            <a:gsLst>
              <a:gs pos="0">
                <a:srgbClr val="1F447F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