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/>
    <p:restoredTop sz="94714"/>
  </p:normalViewPr>
  <p:slideViewPr>
    <p:cSldViewPr snapToGrid="0">
      <p:cViewPr varScale="1">
        <p:scale>
          <a:sx n="115" d="100"/>
          <a:sy n="115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C9FA-4B10-EA47-9659-3C210F872F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88C8-8239-A94B-882B-A53D713452F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C9FA-4B10-EA47-9659-3C210F872F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88C8-8239-A94B-882B-A53D713452F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C9FA-4B10-EA47-9659-3C210F872F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88C8-8239-A94B-882B-A53D713452F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C9FA-4B10-EA47-9659-3C210F872F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88C8-8239-A94B-882B-A53D713452F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C9FA-4B10-EA47-9659-3C210F872F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88C8-8239-A94B-882B-A53D713452F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C9FA-4B10-EA47-9659-3C210F872F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88C8-8239-A94B-882B-A53D713452F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C9FA-4B10-EA47-9659-3C210F872F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88C8-8239-A94B-882B-A53D713452F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C9FA-4B10-EA47-9659-3C210F872F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88C8-8239-A94B-882B-A53D713452F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C9FA-4B10-EA47-9659-3C210F872F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88C8-8239-A94B-882B-A53D713452F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C9FA-4B10-EA47-9659-3C210F872F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88C8-8239-A94B-882B-A53D713452F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2C9FA-4B10-EA47-9659-3C210F872F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88C8-8239-A94B-882B-A53D713452F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62C9FA-4B10-EA47-9659-3C210F872F4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D988C8-8239-A94B-882B-A53D713452F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2708" y="616945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Policy Gradient Method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970675" y="2496623"/>
                <a:ext cx="505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75" y="2496623"/>
                <a:ext cx="505331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80" t="-119" r="55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59668"/>
            <a:ext cx="343180" cy="37837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24572" y="3059668"/>
            <a:ext cx="354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0" dirty="0"/>
              <a:t>: Advantage function at timestep t</a:t>
            </a:r>
            <a:endParaRPr kumimoji="1" lang="en-US" altLang="zh-CN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499247" y="2496623"/>
                <a:ext cx="5247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0" dirty="0"/>
                  <a:t>Policy. Take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b="0" dirty="0"/>
                  <a:t> as input and output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b="0" dirty="0"/>
                  <a:t> </a:t>
                </a:r>
                <a:endParaRPr kumimoji="1" lang="en-US" altLang="zh-CN" b="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247" y="2496623"/>
                <a:ext cx="524739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19" r="-3199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985306" y="4350750"/>
                <a:ext cx="721543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Use gradient ascent algorithm to optimize the policy model directedly. 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If         &gt; 0:  The </a:t>
                </a:r>
                <a:r>
                  <a:rPr kumimoji="1"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b="0" dirty="0"/>
                  <a:t> </a:t>
                </a:r>
                <a:r>
                  <a:rPr kumimoji="1" lang="en-US" altLang="zh-CN" dirty="0"/>
                  <a:t>will be reward;  if        &lt; 0: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dirty="0"/>
                  <a:t> will be punished.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06" y="4350750"/>
                <a:ext cx="7215437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6" t="-40" r="-24153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50" y="4895701"/>
            <a:ext cx="343180" cy="37837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596" y="4853820"/>
            <a:ext cx="343180" cy="37837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33" y="2596036"/>
            <a:ext cx="4286719" cy="83296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664711" y="5979815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Problem: big update step can cause the failure of training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2708" y="616945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TRPO (Trust Region Policy Optimization)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474" y="2078007"/>
            <a:ext cx="5835202" cy="1417899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4647573" y="2857895"/>
            <a:ext cx="1223022" cy="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25" y="2531943"/>
            <a:ext cx="3566965" cy="6931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50886" y="4592300"/>
                <a:ext cx="1052117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is the vector of policy parameters before the update.</a:t>
                </a:r>
                <a:r>
                  <a:rPr lang="en-US" altLang="zh-CN" dirty="0"/>
                  <a:t>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 size of the policy update is constraint. 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86" y="4592300"/>
                <a:ext cx="10521175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6" t="-67" r="5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6111474" y="5887844"/>
            <a:ext cx="577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zh-CN" dirty="0">
                <a:solidFill>
                  <a:srgbClr val="FF0000"/>
                </a:solidFill>
              </a:rPr>
              <a:t>Constrained optimization problems</a:t>
            </a:r>
            <a:r>
              <a:rPr kumimoji="1" lang="zh-CN" altLang="en-US" dirty="0">
                <a:solidFill>
                  <a:srgbClr val="FF0000"/>
                </a:solidFill>
              </a:rPr>
              <a:t>，</a:t>
            </a:r>
            <a:r>
              <a:rPr kumimoji="1" lang="en-US" altLang="zh-CN" dirty="0">
                <a:solidFill>
                  <a:srgbClr val="FF0000"/>
                </a:solidFill>
              </a:rPr>
              <a:t>hard to compute.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2708" y="61694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PPO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(Proximal Policy Optimization) 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5693" y="1302152"/>
            <a:ext cx="5835202" cy="1417899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5740390" y="2867455"/>
            <a:ext cx="0" cy="112308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350940" y="5629530"/>
            <a:ext cx="10521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if the KL divergence is small, the constrain will be small.</a:t>
            </a:r>
            <a:endParaRPr lang="en-US" altLang="zh-CN" dirty="0"/>
          </a:p>
          <a:p>
            <a:r>
              <a:rPr lang="en-US" altLang="zh-CN" dirty="0"/>
              <a:t>If the KL divergence is large, the constrain will be large. 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8922"/>
            <a:ext cx="7734300" cy="889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529" y="4094607"/>
            <a:ext cx="4037050" cy="11230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2708" y="61694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PPO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(Proximal Policy Optimization) 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5693" y="1302152"/>
            <a:ext cx="5835202" cy="1417899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5740390" y="2867455"/>
            <a:ext cx="0" cy="112308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52706" y="5555848"/>
                <a:ext cx="1052117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CPI: conservative policy iteration</a:t>
                </a:r>
                <a:endParaRPr lang="en-US" altLang="zh-CN" dirty="0"/>
              </a:p>
              <a:p>
                <a:r>
                  <a:rPr lang="en-US" altLang="zh-CN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the gradient propagation is clipped. 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06" y="5555848"/>
                <a:ext cx="10521175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2" t="-25" r="1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645" y="4065946"/>
            <a:ext cx="6686914" cy="8974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48591"/>
            <a:ext cx="5280799" cy="779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2708" y="616945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Advantage </a:t>
            </a:r>
            <a:r>
              <a:rPr kumimoji="1" lang="en-US" altLang="zh-CN" dirty="0">
                <a:sym typeface="Wingdings" panose="05000000000000000000" pitchFamily="2" charset="2"/>
              </a:rPr>
              <a:t>(General Advantage Estimation) 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8450" y="1367347"/>
            <a:ext cx="6515100" cy="927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4332379"/>
            <a:ext cx="6175981" cy="545857"/>
          </a:xfrm>
          <a:prstGeom prst="rect">
            <a:avLst/>
          </a:prstGeom>
        </p:spPr>
      </p:pic>
      <p:cxnSp>
        <p:nvCxnSpPr>
          <p:cNvPr id="11" name="直线箭头连接符 10"/>
          <p:cNvCxnSpPr/>
          <p:nvPr/>
        </p:nvCxnSpPr>
        <p:spPr>
          <a:xfrm>
            <a:off x="5740390" y="2867455"/>
            <a:ext cx="0" cy="112308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128976" y="3059667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= 1</a:t>
            </a:r>
            <a:endParaRPr kumimoji="1" lang="en-US" altLang="zh-CN" dirty="0"/>
          </a:p>
          <a:p>
            <a:r>
              <a:rPr kumimoji="1" lang="en-US" altLang="zh-CN" dirty="0"/>
              <a:t>= 1</a:t>
            </a:r>
            <a:endParaRPr kumimoji="1"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604" y="3441538"/>
            <a:ext cx="123355" cy="20559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576" y="3182139"/>
            <a:ext cx="152400" cy="1656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343377" y="5220071"/>
                <a:ext cx="6096000" cy="1234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altLang="zh-CN" b="0" i="1" dirty="0" smtClean="0">
                        <a:effectLst/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effectLst/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altLang="zh-CN" b="0" i="1" dirty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i="0" dirty="0">
                    <a:effectLst/>
                    <a:latin typeface="Inter"/>
                  </a:rPr>
                  <a:t> control the </a:t>
                </a:r>
                <a:r>
                  <a:rPr lang="en-GB" altLang="zh-CN" dirty="0">
                    <a:latin typeface="Inter"/>
                  </a:rPr>
                  <a:t>deviation and variance: </a:t>
                </a:r>
                <a:endParaRPr lang="en-GB" altLang="zh-CN" dirty="0">
                  <a:latin typeface="Inter"/>
                </a:endParaRPr>
              </a:p>
              <a:p>
                <a:endParaRPr lang="en-GB" altLang="zh-CN" dirty="0">
                  <a:latin typeface="Inter"/>
                </a:endParaRPr>
              </a:p>
              <a:p>
                <a:r>
                  <a:rPr lang="en-GB" altLang="zh-CN" dirty="0">
                    <a:latin typeface="Inter"/>
                  </a:rPr>
                  <a:t>small </a:t>
                </a:r>
                <a14:m>
                  <m:oMath xmlns:m="http://schemas.openxmlformats.org/officeDocument/2006/math"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zh-CN" dirty="0">
                    <a:latin typeface="Inter"/>
                  </a:rPr>
                  <a:t>large deviation. </a:t>
                </a:r>
                <a:endParaRPr lang="en-GB" altLang="zh-CN" dirty="0">
                  <a:latin typeface="Inter"/>
                </a:endParaRPr>
              </a:p>
              <a:p>
                <a:r>
                  <a:rPr lang="en-GB" altLang="zh-CN" dirty="0">
                    <a:latin typeface="Inter"/>
                  </a:rPr>
                  <a:t>Large </a:t>
                </a:r>
                <a14:m>
                  <m:oMath xmlns:m="http://schemas.openxmlformats.org/officeDocument/2006/math">
                    <m:r>
                      <a:rPr lang="en-GB" altLang="zh-CN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altLang="zh-CN" b="0" i="1" dirty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zh-CN" dirty="0">
                    <a:latin typeface="Inter"/>
                  </a:rPr>
                  <a:t> large variance.</a:t>
                </a:r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377" y="5220071"/>
                <a:ext cx="6096000" cy="1234120"/>
              </a:xfrm>
              <a:prstGeom prst="rect">
                <a:avLst/>
              </a:prstGeom>
              <a:blipFill rotWithShape="1">
                <a:blip r:embed="rId5"/>
                <a:stretch>
                  <a:fillRect l="-6" t="-30" r="6" b="-4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2708" y="616945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Add penalty to reward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8888" y="2203337"/>
            <a:ext cx="5260623" cy="46495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888" y="3054350"/>
            <a:ext cx="3924300" cy="7493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27111" y="4497191"/>
            <a:ext cx="908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prevents the policy from moving too far from the range where r is valid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WPS 演示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宋体</vt:lpstr>
      <vt:lpstr>Wingdings</vt:lpstr>
      <vt:lpstr>Cambria Math</vt:lpstr>
      <vt:lpstr>Kingsoft Math</vt:lpstr>
      <vt:lpstr>Inter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Thonburi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T158918</dc:creator>
  <cp:lastModifiedBy>liuhuijie</cp:lastModifiedBy>
  <cp:revision>5</cp:revision>
  <dcterms:created xsi:type="dcterms:W3CDTF">2025-05-25T13:57:28Z</dcterms:created>
  <dcterms:modified xsi:type="dcterms:W3CDTF">2025-05-25T13:57:28Z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BBC6460B8B512CBCC82133685A9C0FC8_43</vt:lpwstr>
  </property>
  <property fmtid="{D5CDD505-2E9C-101B-9397-08002B2CF9AE}" pid="3" name="KSOProductBuildVer">
    <vt:lpwstr>2052-5.5.1.7991</vt:lpwstr>
  </property>
</Properties>
</file>