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  <p:sldMasterId id="2147483660" r:id="rId2"/>
  </p:sldMasterIdLst>
  <p:notesMasterIdLst>
    <p:notesMasterId r:id="rId24"/>
  </p:notesMasterIdLst>
  <p:sldIdLst>
    <p:sldId id="256" r:id="rId3"/>
    <p:sldId id="257" r:id="rId4"/>
    <p:sldId id="259" r:id="rId5"/>
    <p:sldId id="258" r:id="rId6"/>
    <p:sldId id="260" r:id="rId7"/>
    <p:sldId id="261" r:id="rId8"/>
    <p:sldId id="262" r:id="rId9"/>
    <p:sldId id="275" r:id="rId10"/>
    <p:sldId id="264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6" r:id="rId19"/>
    <p:sldId id="271" r:id="rId20"/>
    <p:sldId id="272" r:id="rId21"/>
    <p:sldId id="274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3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400" b="0" i="0" u="none" strike="noStrike"/>
            </a:lvl1pPr>
          </a:lstStyle>
          <a:p>
            <a:pPr algn="l"/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"/>
          </p:nvPr>
        </p:nvSpPr>
        <p:spPr>
          <a:xfrm>
            <a:off x="1155700" y="282575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"/>
          </p:nvPr>
        </p:nvSpPr>
        <p:spPr>
          <a:xfrm>
            <a:off x="635000" y="787400"/>
            <a:ext cx="5256743" cy="14859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8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3" hasCustomPrompt="1"/>
          </p:nvPr>
        </p:nvSpPr>
        <p:spPr>
          <a:xfrm>
            <a:off x="5891743" y="845441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01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4" hasCustomPrompt="1"/>
          </p:nvPr>
        </p:nvSpPr>
        <p:spPr>
          <a:xfrm>
            <a:off x="5891743" y="232892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02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5" hasCustomPrompt="1"/>
          </p:nvPr>
        </p:nvSpPr>
        <p:spPr>
          <a:xfrm>
            <a:off x="5891743" y="3764257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03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6" hasCustomPrompt="1"/>
          </p:nvPr>
        </p:nvSpPr>
        <p:spPr>
          <a:xfrm>
            <a:off x="5891743" y="5220906"/>
            <a:ext cx="896343" cy="6350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l">
              <a:lnSpc>
                <a:spcPct val="125000"/>
              </a:lnSpc>
            </a:pPr>
            <a:r>
              <a:rPr lang="en-US" sz="3200" b="1" i="0" u="none" strike="noStrike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04</a:t>
            </a:r>
          </a:p>
        </p:txBody>
      </p:sp>
      <p:sp>
        <p:nvSpPr>
          <p:cNvPr id="7" name="AutoShape 7"/>
          <p:cNvSpPr>
            <a:spLocks noGrp="1"/>
          </p:cNvSpPr>
          <p:nvPr>
            <p:ph type="body" sz="quarter" idx="7"/>
          </p:nvPr>
        </p:nvSpPr>
        <p:spPr>
          <a:xfrm>
            <a:off x="6788086" y="1240031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8"/>
          </p:nvPr>
        </p:nvSpPr>
        <p:spPr>
          <a:xfrm>
            <a:off x="6788086" y="2704466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9"/>
          </p:nvPr>
        </p:nvSpPr>
        <p:spPr>
          <a:xfrm>
            <a:off x="6788086" y="4139797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10"/>
          </p:nvPr>
        </p:nvSpPr>
        <p:spPr>
          <a:xfrm>
            <a:off x="6788086" y="5575129"/>
            <a:ext cx="46482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11"/>
          </p:nvPr>
        </p:nvSpPr>
        <p:spPr>
          <a:xfrm>
            <a:off x="6788086" y="5150165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12"/>
          </p:nvPr>
        </p:nvSpPr>
        <p:spPr>
          <a:xfrm>
            <a:off x="6788086" y="796018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13"/>
          </p:nvPr>
        </p:nvSpPr>
        <p:spPr>
          <a:xfrm>
            <a:off x="6788086" y="2279503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14"/>
          </p:nvPr>
        </p:nvSpPr>
        <p:spPr>
          <a:xfrm>
            <a:off x="6788086" y="3714834"/>
            <a:ext cx="46482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or 2"/>
          <p:cNvCxnSpPr/>
          <p:nvPr/>
        </p:nvCxnSpPr>
        <p:spPr>
          <a:xfrm rot="5399999" flipV="1">
            <a:off x="5672879" y="5482375"/>
            <a:ext cx="863600" cy="12700"/>
          </a:xfrm>
          <a:prstGeom prst="line">
            <a:avLst/>
          </a:prstGeom>
          <a:solidFill>
            <a:srgbClr val="DEE0E3">
              <a:alpha val="100000"/>
            </a:srgbClr>
          </a:solidFill>
          <a:ln w="12700">
            <a:solidFill>
              <a:srgbClr val="DEE0E3">
                <a:alpha val="100000"/>
              </a:srgbClr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3" name="AutoShape 3"/>
          <p:cNvSpPr>
            <a:spLocks noGrp="1"/>
          </p:cNvSpPr>
          <p:nvPr>
            <p:ph type="body" sz="quarter" idx="15"/>
          </p:nvPr>
        </p:nvSpPr>
        <p:spPr>
          <a:xfrm>
            <a:off x="6316558" y="4904525"/>
            <a:ext cx="5125239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16"/>
          </p:nvPr>
        </p:nvSpPr>
        <p:spPr>
          <a:xfrm>
            <a:off x="635000" y="4853725"/>
            <a:ext cx="52578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17"/>
          </p:nvPr>
        </p:nvSpPr>
        <p:spPr>
          <a:xfrm>
            <a:off x="762000" y="762000"/>
            <a:ext cx="10668000" cy="3708400"/>
          </a:xfrm>
          <a:prstGeom prst="roundRect">
            <a:avLst>
              <a:gd name="adj" fmla="val 3424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18"/>
          </p:nvPr>
        </p:nvSpPr>
        <p:spPr>
          <a:xfrm>
            <a:off x="638697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19"/>
          </p:nvPr>
        </p:nvSpPr>
        <p:spPr>
          <a:xfrm>
            <a:off x="635000" y="787400"/>
            <a:ext cx="5256743" cy="571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20"/>
          </p:nvPr>
        </p:nvSpPr>
        <p:spPr>
          <a:xfrm>
            <a:off x="6096000" y="749300"/>
            <a:ext cx="5334000" cy="5359400"/>
          </a:xfrm>
          <a:prstGeom prst="roundRect">
            <a:avLst>
              <a:gd name="adj" fmla="val 238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1"/>
          </p:nvPr>
        </p:nvSpPr>
        <p:spPr>
          <a:xfrm>
            <a:off x="6350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2"/>
          </p:nvPr>
        </p:nvSpPr>
        <p:spPr>
          <a:xfrm>
            <a:off x="6172200" y="5588000"/>
            <a:ext cx="52578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3"/>
          </p:nvPr>
        </p:nvSpPr>
        <p:spPr>
          <a:xfrm>
            <a:off x="635000" y="749300"/>
            <a:ext cx="10919218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24"/>
          </p:nvPr>
        </p:nvSpPr>
        <p:spPr>
          <a:xfrm>
            <a:off x="7620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25"/>
          </p:nvPr>
        </p:nvSpPr>
        <p:spPr>
          <a:xfrm>
            <a:off x="6299200" y="1886287"/>
            <a:ext cx="5130800" cy="3662849"/>
          </a:xfrm>
          <a:prstGeom prst="roundRect">
            <a:avLst>
              <a:gd name="adj" fmla="val 2773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26"/>
          </p:nvPr>
        </p:nvSpPr>
        <p:spPr>
          <a:xfrm>
            <a:off x="635000" y="2781300"/>
            <a:ext cx="3835400" cy="12446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27"/>
          </p:nvPr>
        </p:nvSpPr>
        <p:spPr>
          <a:xfrm>
            <a:off x="9336835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body" sz="quarter" idx="28"/>
          </p:nvPr>
        </p:nvSpPr>
        <p:spPr>
          <a:xfrm>
            <a:off x="7012027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body" sz="quarter" idx="29"/>
          </p:nvPr>
        </p:nvSpPr>
        <p:spPr>
          <a:xfrm>
            <a:off x="4674519" y="5427090"/>
            <a:ext cx="2108929" cy="622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0"/>
          </p:nvPr>
        </p:nvSpPr>
        <p:spPr>
          <a:xfrm>
            <a:off x="48260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31"/>
          </p:nvPr>
        </p:nvSpPr>
        <p:spPr>
          <a:xfrm>
            <a:off x="71628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32"/>
          </p:nvPr>
        </p:nvSpPr>
        <p:spPr>
          <a:xfrm>
            <a:off x="9486900" y="730847"/>
            <a:ext cx="1955800" cy="4699000"/>
          </a:xfrm>
          <a:prstGeom prst="roundRect">
            <a:avLst>
              <a:gd name="adj" fmla="val 3896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33"/>
          </p:nvPr>
        </p:nvSpPr>
        <p:spPr>
          <a:xfrm>
            <a:off x="638697" y="749300"/>
            <a:ext cx="109220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34"/>
          </p:nvPr>
        </p:nvSpPr>
        <p:spPr>
          <a:xfrm>
            <a:off x="7620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35"/>
          </p:nvPr>
        </p:nvSpPr>
        <p:spPr>
          <a:xfrm>
            <a:off x="6248400" y="2140287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36"/>
          </p:nvPr>
        </p:nvSpPr>
        <p:spPr>
          <a:xfrm>
            <a:off x="7620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37"/>
          </p:nvPr>
        </p:nvSpPr>
        <p:spPr>
          <a:xfrm>
            <a:off x="6248400" y="4228533"/>
            <a:ext cx="1524000" cy="1524000"/>
          </a:xfrm>
          <a:prstGeom prst="roundRect">
            <a:avLst>
              <a:gd name="adj" fmla="val 5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body" sz="quarter" idx="38"/>
          </p:nvPr>
        </p:nvSpPr>
        <p:spPr>
          <a:xfrm>
            <a:off x="2331321" y="2750532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body" sz="quarter" idx="39"/>
          </p:nvPr>
        </p:nvSpPr>
        <p:spPr>
          <a:xfrm>
            <a:off x="7823200" y="2781138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40"/>
          </p:nvPr>
        </p:nvSpPr>
        <p:spPr>
          <a:xfrm>
            <a:off x="2331321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41"/>
          </p:nvPr>
        </p:nvSpPr>
        <p:spPr>
          <a:xfrm>
            <a:off x="7823200" y="4844240"/>
            <a:ext cx="3606800" cy="2794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42"/>
          </p:nvPr>
        </p:nvSpPr>
        <p:spPr>
          <a:xfrm>
            <a:off x="2331321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43"/>
          </p:nvPr>
        </p:nvSpPr>
        <p:spPr>
          <a:xfrm>
            <a:off x="7823200" y="2330787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44"/>
          </p:nvPr>
        </p:nvSpPr>
        <p:spPr>
          <a:xfrm>
            <a:off x="2331321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45"/>
          </p:nvPr>
        </p:nvSpPr>
        <p:spPr>
          <a:xfrm>
            <a:off x="7823200" y="4457376"/>
            <a:ext cx="3606800" cy="317500"/>
          </a:xfrm>
          <a:prstGeom prst="rect">
            <a:avLst/>
          </a:prstGeom>
          <a:noFill/>
          <a:ln w="127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l">
              <a:lnSpc>
                <a:spcPct val="125000"/>
              </a:lnSpc>
              <a:defRPr sz="16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l"/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46"/>
          </p:nvPr>
        </p:nvSpPr>
        <p:spPr>
          <a:xfrm>
            <a:off x="1161058" y="748860"/>
            <a:ext cx="9867900" cy="6350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3200" b="1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pic" sz="quarter" idx="47"/>
          </p:nvPr>
        </p:nvSpPr>
        <p:spPr>
          <a:xfrm>
            <a:off x="14478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4" name="AutoShape 4"/>
          <p:cNvSpPr>
            <a:spLocks noGrp="1"/>
          </p:cNvSpPr>
          <p:nvPr>
            <p:ph type="pic" sz="quarter" idx="48"/>
          </p:nvPr>
        </p:nvSpPr>
        <p:spPr>
          <a:xfrm>
            <a:off x="54610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5" name="AutoShape 5"/>
          <p:cNvSpPr>
            <a:spLocks noGrp="1"/>
          </p:cNvSpPr>
          <p:nvPr>
            <p:ph type="pic" sz="quarter" idx="49"/>
          </p:nvPr>
        </p:nvSpPr>
        <p:spPr>
          <a:xfrm>
            <a:off x="9474200" y="1988850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6" name="AutoShape 6"/>
          <p:cNvSpPr>
            <a:spLocks noGrp="1"/>
          </p:cNvSpPr>
          <p:nvPr>
            <p:ph type="pic" sz="quarter" idx="50"/>
          </p:nvPr>
        </p:nvSpPr>
        <p:spPr>
          <a:xfrm>
            <a:off x="14478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7" name="AutoShape 7"/>
          <p:cNvSpPr>
            <a:spLocks noGrp="1"/>
          </p:cNvSpPr>
          <p:nvPr>
            <p:ph type="pic" sz="quarter" idx="51"/>
          </p:nvPr>
        </p:nvSpPr>
        <p:spPr>
          <a:xfrm>
            <a:off x="94742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8" name="AutoShape 8"/>
          <p:cNvSpPr>
            <a:spLocks noGrp="1"/>
          </p:cNvSpPr>
          <p:nvPr>
            <p:ph type="pic" sz="quarter" idx="52"/>
          </p:nvPr>
        </p:nvSpPr>
        <p:spPr>
          <a:xfrm>
            <a:off x="5461000" y="4227271"/>
            <a:ext cx="1270000" cy="1270000"/>
          </a:xfrm>
          <a:prstGeom prst="roundRect">
            <a:avLst>
              <a:gd name="adj" fmla="val 50000"/>
            </a:avLst>
          </a:prstGeom>
          <a:solidFill>
            <a:srgbClr val="DEE0E3">
              <a:alpha val="100000"/>
            </a:srgbClr>
          </a:solidFill>
          <a:ln>
            <a:noFill/>
            <a:prstDash val="solid"/>
          </a:ln>
          <a:effectLst/>
        </p:spPr>
        <p:txBody>
          <a:bodyPr lIns="63500" tIns="63500" rIns="63500" bIns="63500" anchor="ctr">
            <a:noAutofit/>
          </a:bodyPr>
          <a:lstStyle>
            <a:lvl1pPr algn="ctr"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9" name="AutoShape 9"/>
          <p:cNvSpPr>
            <a:spLocks noGrp="1"/>
          </p:cNvSpPr>
          <p:nvPr>
            <p:ph type="body" sz="quarter" idx="53"/>
          </p:nvPr>
        </p:nvSpPr>
        <p:spPr>
          <a:xfrm>
            <a:off x="7620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0" name="AutoShape 10"/>
          <p:cNvSpPr>
            <a:spLocks noGrp="1"/>
          </p:cNvSpPr>
          <p:nvPr>
            <p:ph type="body" sz="quarter" idx="54"/>
          </p:nvPr>
        </p:nvSpPr>
        <p:spPr>
          <a:xfrm>
            <a:off x="47752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1" name="AutoShape 11"/>
          <p:cNvSpPr>
            <a:spLocks noGrp="1"/>
          </p:cNvSpPr>
          <p:nvPr>
            <p:ph type="body" sz="quarter" idx="55"/>
          </p:nvPr>
        </p:nvSpPr>
        <p:spPr>
          <a:xfrm>
            <a:off x="8788400" y="3246150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2" name="AutoShape 12"/>
          <p:cNvSpPr>
            <a:spLocks noGrp="1"/>
          </p:cNvSpPr>
          <p:nvPr>
            <p:ph type="body" sz="quarter" idx="56"/>
          </p:nvPr>
        </p:nvSpPr>
        <p:spPr>
          <a:xfrm>
            <a:off x="7620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3" name="AutoShape 13"/>
          <p:cNvSpPr>
            <a:spLocks noGrp="1"/>
          </p:cNvSpPr>
          <p:nvPr>
            <p:ph type="body" sz="quarter" idx="57"/>
          </p:nvPr>
        </p:nvSpPr>
        <p:spPr>
          <a:xfrm>
            <a:off x="4775200" y="54845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14" name="AutoShape 14"/>
          <p:cNvSpPr>
            <a:spLocks noGrp="1"/>
          </p:cNvSpPr>
          <p:nvPr>
            <p:ph type="body" sz="quarter" idx="58"/>
          </p:nvPr>
        </p:nvSpPr>
        <p:spPr>
          <a:xfrm>
            <a:off x="8788400" y="5497271"/>
            <a:ext cx="2641600" cy="2794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400" b="0" i="0" u="none" strike="noStrike" spc="0">
                <a:solidFill>
                  <a:srgbClr val="9B9EA2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59"/>
          </p:nvPr>
        </p:nvSpPr>
        <p:spPr>
          <a:xfrm>
            <a:off x="1168400" y="2745740"/>
            <a:ext cx="9880600" cy="10033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16666"/>
              </a:lnSpc>
              <a:defRPr sz="5400" b="1" i="0" u="none" strike="noStrike" spc="0">
                <a:solidFill>
                  <a:srgbClr val="000000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  <p:sp>
        <p:nvSpPr>
          <p:cNvPr id="3" name="AutoShape 3"/>
          <p:cNvSpPr>
            <a:spLocks noGrp="1"/>
          </p:cNvSpPr>
          <p:nvPr>
            <p:ph type="body" sz="quarter" idx="60"/>
          </p:nvPr>
        </p:nvSpPr>
        <p:spPr>
          <a:xfrm>
            <a:off x="1168400" y="2080158"/>
            <a:ext cx="9880600" cy="317500"/>
          </a:xfrm>
          <a:prstGeom prst="rect">
            <a:avLst/>
          </a:prstGeom>
          <a:noFill/>
          <a:ln w="25400">
            <a:noFill/>
            <a:prstDash val="solid"/>
          </a:ln>
          <a:effectLst/>
        </p:spPr>
        <p:txBody>
          <a:bodyPr lIns="0" tIns="0" rIns="0" bIns="0" anchor="ctr">
            <a:noAutofit/>
          </a:bodyPr>
          <a:lstStyle>
            <a:lvl1pPr algn="ctr">
              <a:lnSpc>
                <a:spcPct val="125000"/>
              </a:lnSpc>
              <a:defRPr sz="16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默认主题"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7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194299" y="4211515"/>
            <a:ext cx="1803400" cy="685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sz="1800" b="0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朱顺尧</a:t>
            </a:r>
            <a:endParaRPr lang="en-US" sz="1100" dirty="0"/>
          </a:p>
          <a:p>
            <a:pPr indent="0" algn="ctr">
              <a:lnSpc>
                <a:spcPct val="125000"/>
              </a:lnSpc>
            </a:pPr>
            <a:r>
              <a:rPr lang="en-US" sz="18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2025.3.</a:t>
            </a:r>
            <a:r>
              <a:rPr lang="en-US" altLang="zh-CN" sz="18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14</a:t>
            </a:r>
            <a:endParaRPr lang="en-US" sz="1800" b="0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2703751" y="2220626"/>
            <a:ext cx="6784497" cy="1028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5400" b="1" i="0" u="none" strike="noStrike" dirty="0">
                <a:solidFill>
                  <a:srgbClr val="000000"/>
                </a:solidFill>
                <a:latin typeface="Noto Sans SC"/>
                <a:ea typeface="Noto Sans SC"/>
                <a:cs typeface="Noto Sans SC"/>
                <a:sym typeface="Noto Sans SC"/>
              </a:rPr>
              <a:t>Lightweight DETR</a:t>
            </a:r>
            <a:endParaRPr lang="en-US" sz="1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349F3D40-02D0-CDC0-3CEC-F2E2127B3649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Results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B6ECDC-E61A-7EA0-E173-EC93D9E2A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59" y="1772113"/>
            <a:ext cx="6721522" cy="28788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9A8040-2147-4F08-69AA-1D658167A8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349" y="1671058"/>
            <a:ext cx="3948092" cy="321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88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ABE8F-0868-AB3D-0B89-465A022B6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EEB387DA-1679-0479-0942-15A9DE718348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Ablation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8108FCB-6DF8-9012-8BC7-AABEDB1C5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1593163"/>
            <a:ext cx="7239000" cy="21431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A3D63A-1216-FCB4-7AD9-28959282A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237" y="4262224"/>
            <a:ext cx="6867525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91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9F7DA-6EEA-8E63-45C7-A7A88ECB9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856419DE-8780-F282-111C-FE589811CCAE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Ablation</a:t>
            </a:r>
            <a:endParaRPr lang="zh-CN" altLang="en-US" sz="2800" b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42CDB981-63EE-5191-EAC2-18AA91D02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59" y="1486342"/>
            <a:ext cx="7248525" cy="4200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A0452B1-1938-DC6B-AABA-05DF92BA10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196" y="2619816"/>
            <a:ext cx="493395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60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3F5A7C-906E-B9A7-1AEA-A571AFB2C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9169"/>
            <a:ext cx="12192000" cy="445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63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0F99F02-C844-ED9E-A635-5771C74A0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6" y="1238250"/>
            <a:ext cx="5381625" cy="4381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082DD562-CDE7-C279-8561-4879043D57C7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Motivation</a:t>
            </a:r>
            <a:r>
              <a:rPr lang="en-US" altLang="zh-CN" sz="2800" dirty="0" err="1"/>
              <a:t>&amp;</a:t>
            </a:r>
            <a:r>
              <a:rPr lang="en-US" altLang="zh-CN" sz="2800" b="1" dirty="0" err="1"/>
              <a:t>Observation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DCD8D44-2C43-30DE-C58B-4C961BE7F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233492"/>
            <a:ext cx="5324475" cy="13525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87D26D1-02AA-DBD1-391E-B9CC8E4B5B58}"/>
              </a:ext>
            </a:extLst>
          </p:cNvPr>
          <p:cNvSpPr txBox="1"/>
          <p:nvPr/>
        </p:nvSpPr>
        <p:spPr>
          <a:xfrm>
            <a:off x="6347171" y="2066386"/>
            <a:ext cx="46753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Encoding Redundancy</a:t>
            </a:r>
            <a:r>
              <a:rPr lang="zh-CN" altLang="en-US" sz="1800" dirty="0"/>
              <a:t>：</a:t>
            </a:r>
            <a:r>
              <a:rPr lang="en-US" altLang="zh-CN" sz="1800" dirty="0"/>
              <a:t>background</a:t>
            </a:r>
          </a:p>
          <a:p>
            <a:r>
              <a:rPr lang="en-US" altLang="zh-CN" sz="1800" dirty="0"/>
              <a:t>Selection Redundancy</a:t>
            </a:r>
            <a:r>
              <a:rPr lang="zh-CN" altLang="en-US" sz="1800" dirty="0"/>
              <a:t>：</a:t>
            </a:r>
            <a:r>
              <a:rPr lang="en-US" altLang="zh-CN" sz="1800" dirty="0"/>
              <a:t>query do not match one-to-one with GT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56469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260E61E-51D5-4F8E-405E-67DF90BE5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7" y="1709737"/>
            <a:ext cx="11096625" cy="343852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F90C7F36-5F52-E2EE-F306-4545A9462F6C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5977636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E52AD-485F-0510-E93D-1E3FA168E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73BB94A-3840-3912-666C-B714E2C2F6F8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95D0A5A-C756-5269-7F23-852698E42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194" y="2059431"/>
            <a:ext cx="3286125" cy="809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1CCD9CF-4917-32E3-75F9-C69606219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07" y="3452627"/>
            <a:ext cx="4429125" cy="809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8CC00C2-6D0D-3042-083E-FC3D38E8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73" y="1209026"/>
            <a:ext cx="7013260" cy="380693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30BD6CC-E477-E25B-77BD-7CDFC26ACC03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Salience Supervision</a:t>
            </a:r>
          </a:p>
        </p:txBody>
      </p:sp>
    </p:spTree>
    <p:extLst>
      <p:ext uri="{BB962C8B-B14F-4D97-AF65-F5344CB8AC3E}">
        <p14:creationId xmlns:p14="http://schemas.microsoft.com/office/powerpoint/2010/main" val="715706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55FBF-E5CA-99AC-7A0C-DEEFDABE9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4CB1434-2848-37A8-D555-DDECBCD94683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E5E5747-255C-731E-766B-DD424307F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517" y="4779308"/>
            <a:ext cx="3829050" cy="43815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64576EB-6FBB-9C92-DA19-2F0576E0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398" y="1320190"/>
            <a:ext cx="5327621" cy="249903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4EAFD74-C68F-65B8-8496-953B6B5ACD81}"/>
              </a:ext>
            </a:extLst>
          </p:cNvPr>
          <p:cNvSpPr txBox="1"/>
          <p:nvPr/>
        </p:nvSpPr>
        <p:spPr>
          <a:xfrm>
            <a:off x="988676" y="5440839"/>
            <a:ext cx="38290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Dual attention</a:t>
            </a:r>
          </a:p>
          <a:p>
            <a:endParaRPr lang="zh-CN" altLang="en-US" sz="1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622D3F-2D2B-230D-E1C0-7B369ACC5EB5}"/>
              </a:ext>
            </a:extLst>
          </p:cNvPr>
          <p:cNvSpPr txBox="1"/>
          <p:nvPr/>
        </p:nvSpPr>
        <p:spPr>
          <a:xfrm>
            <a:off x="7453394" y="4396273"/>
            <a:ext cx="225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0.4 0.8 1.0 1.0</a:t>
            </a:r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530C7-9AAA-8A56-2AEA-6D9B11C33451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Hierarchical Filtering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262510D-B035-2E7B-0D2C-93E080559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343" y="1417161"/>
            <a:ext cx="4956317" cy="3000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7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A573-EAF4-C527-2B61-5C756606D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396214A-7D7F-E09B-C8CA-31941CA57F53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CF9D31-525A-6B8C-1CC9-72F203B7A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285" y="1315033"/>
            <a:ext cx="3606310" cy="8098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2481FF4-F501-E640-FE1F-9F8F71E9A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94" y="3484229"/>
            <a:ext cx="6118605" cy="20936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6E59A3-35A8-2EC3-7115-93791F508F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820" y="3899903"/>
            <a:ext cx="5035741" cy="131086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D94467E-D6A6-5C24-B696-64EF619D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6704" y="2124871"/>
            <a:ext cx="3590925" cy="7620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E36B8E6-0958-7949-0361-774F139F0A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16561" y="141368"/>
            <a:ext cx="3048000" cy="3362325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9C9683A-1AF4-CFCE-3175-DF13B578BAD4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Query Refinement (semantic misalignment)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1C78C2-73CD-FE06-80B9-8A7A714CAD10}"/>
              </a:ext>
            </a:extLst>
          </p:cNvPr>
          <p:cNvSpPr txBox="1"/>
          <p:nvPr/>
        </p:nvSpPr>
        <p:spPr>
          <a:xfrm>
            <a:off x="573207" y="1754160"/>
            <a:ext cx="14230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Background embedding</a:t>
            </a:r>
          </a:p>
          <a:p>
            <a:endParaRPr lang="zh-CN" altLang="en-US" sz="1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8356F-6228-9E0C-ACE4-B9176D212EC6}"/>
              </a:ext>
            </a:extLst>
          </p:cNvPr>
          <p:cNvSpPr txBox="1"/>
          <p:nvPr/>
        </p:nvSpPr>
        <p:spPr>
          <a:xfrm>
            <a:off x="573207" y="3121568"/>
            <a:ext cx="29806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Cross-level token fusion</a:t>
            </a:r>
          </a:p>
          <a:p>
            <a:endParaRPr lang="zh-CN" altLang="en-US" sz="1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38D9E5F-1E0F-B640-5FF1-B8A6F9BF6A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9196" y="5194293"/>
            <a:ext cx="4238625" cy="40005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0C016D91-F5C6-AC99-0A98-FEF8AF416B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340" y="6175221"/>
            <a:ext cx="4154990" cy="64009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1ACAA10-76E5-177D-B237-656899BC4656}"/>
              </a:ext>
            </a:extLst>
          </p:cNvPr>
          <p:cNvSpPr txBox="1"/>
          <p:nvPr/>
        </p:nvSpPr>
        <p:spPr>
          <a:xfrm>
            <a:off x="573207" y="5865069"/>
            <a:ext cx="24810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Redundancy removal</a:t>
            </a:r>
            <a:endParaRPr lang="zh-CN" altLang="en-US" sz="18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06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78F06-E1EC-DFBA-9F15-F04445052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4E2AC662-42FD-6542-BEF1-9ED23E48E934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Results</a:t>
            </a:r>
            <a:endParaRPr lang="zh-CN" altLang="en-US" sz="28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5520321-945F-71D5-7533-415464B46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044" y="883299"/>
            <a:ext cx="7387451" cy="28763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3B2547-3A47-182B-4CC9-AF6ADFB41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340" y="3934693"/>
            <a:ext cx="7534858" cy="2674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564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999" y="993701"/>
            <a:ext cx="9554001" cy="2383364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1899" y="3679641"/>
            <a:ext cx="3997243" cy="2312377"/>
          </a:xfrm>
          <a:prstGeom prst="roundRect">
            <a:avLst>
              <a:gd name="adj" fmla="val 0"/>
            </a:avLst>
          </a:prstGeom>
          <a:ln>
            <a:noFill/>
            <a:prstDash val="solid"/>
          </a:ln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45" y="3889330"/>
            <a:ext cx="3933012" cy="1604935"/>
          </a:xfrm>
          <a:prstGeom prst="rect">
            <a:avLst/>
          </a:prstGeom>
          <a:ln>
            <a:noFill/>
            <a:prstDash val="solid"/>
          </a:ln>
        </p:spPr>
      </p:pic>
      <p:sp>
        <p:nvSpPr>
          <p:cNvPr id="5" name="AutoShape 5"/>
          <p:cNvSpPr/>
          <p:nvPr/>
        </p:nvSpPr>
        <p:spPr>
          <a:xfrm>
            <a:off x="5384800" y="6192833"/>
            <a:ext cx="14224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l">
              <a:lnSpc>
                <a:spcPct val="125000"/>
              </a:lnSpc>
              <a:defRPr/>
            </a:pPr>
            <a:r>
              <a:rPr 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 ∝(</a:t>
            </a: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H</a:t>
            </a:r>
            <a:r>
              <a:rPr 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W)</a:t>
            </a:r>
            <a:r>
              <a:rPr lang="en-US" sz="1600" b="0" i="0" u="none" strike="noStrike" baseline="30000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2</a:t>
            </a:r>
            <a:r>
              <a:rPr lang="en-US" sz="1600" dirty="0">
                <a:solidFill>
                  <a:srgbClr val="1F2329"/>
                </a:solidFill>
                <a:latin typeface="Noto Sans SC"/>
                <a:ea typeface="Noto Sans SC"/>
                <a:sym typeface="Noto Sans SC"/>
              </a:rPr>
              <a:t>d</a:t>
            </a:r>
            <a:endParaRPr lang="en-US" sz="1600" dirty="0">
              <a:solidFill>
                <a:srgbClr val="1F2329"/>
              </a:solidFill>
              <a:latin typeface="Noto Sans SC"/>
              <a:ea typeface="Noto Sans SC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7904856" y="6192833"/>
            <a:ext cx="3271327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Deformable attn</a:t>
            </a:r>
            <a:r>
              <a:rPr lang="zh-CN" alt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：</a:t>
            </a:r>
            <a:r>
              <a:rPr 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Sparse </a:t>
            </a: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key</a:t>
            </a:r>
            <a:endParaRPr lang="en-US" sz="1600" b="0" i="0" u="none" strike="noStrike" dirty="0">
              <a:solidFill>
                <a:srgbClr val="1F2329"/>
              </a:solidFill>
              <a:latin typeface="Noto Sans SC"/>
              <a:ea typeface="Noto Sans SC"/>
              <a:cs typeface="Noto Sans SC"/>
              <a:sym typeface="Noto Sans SC"/>
            </a:endParaRPr>
          </a:p>
          <a:p>
            <a:pPr indent="0" algn="ctr">
              <a:lnSpc>
                <a:spcPct val="125000"/>
              </a:lnSpc>
              <a:defRPr/>
            </a:pPr>
            <a:r>
              <a:rPr lang="en-US" sz="1600" b="0" i="0" u="none" strike="noStrike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O</a:t>
            </a:r>
            <a:r>
              <a:rPr lang="en-US" altLang="zh-CN" sz="1600" b="0" i="0" u="none" strike="noStrike" baseline="-25000" dirty="0" err="1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Deformable</a:t>
            </a: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 ∝ </a:t>
            </a:r>
            <a:r>
              <a:rPr 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Nq(</a:t>
            </a: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H</a:t>
            </a:r>
            <a:r>
              <a:rPr lang="en-US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W)</a:t>
            </a:r>
            <a:r>
              <a:rPr lang="en-US" altLang="zh-CN" sz="11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 </a:t>
            </a:r>
            <a:r>
              <a:rPr lang="en-US" altLang="zh-CN" sz="1600" dirty="0">
                <a:solidFill>
                  <a:srgbClr val="1F2329"/>
                </a:solidFill>
                <a:latin typeface="Noto Sans SC"/>
                <a:ea typeface="Noto Sans SC"/>
                <a:sym typeface="Noto Sans SC"/>
              </a:rPr>
              <a:t>d</a:t>
            </a:r>
            <a:endParaRPr lang="en-US" sz="1600" dirty="0">
              <a:solidFill>
                <a:srgbClr val="1F2329"/>
              </a:solidFill>
              <a:latin typeface="Noto Sans SC"/>
              <a:ea typeface="Noto Sans SC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94AE5C0-D699-B096-E630-E0654A530B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0365" y="3377065"/>
            <a:ext cx="2621081" cy="2771905"/>
          </a:xfrm>
          <a:prstGeom prst="rect">
            <a:avLst/>
          </a:prstGeom>
        </p:spPr>
      </p:pic>
      <p:sp>
        <p:nvSpPr>
          <p:cNvPr id="9" name="AutoShape 5">
            <a:extLst>
              <a:ext uri="{FF2B5EF4-FFF2-40B4-BE49-F238E27FC236}">
                <a16:creationId xmlns:a16="http://schemas.microsoft.com/office/drawing/2014/main" id="{FD06C8C0-18FD-9BF0-213B-693282166378}"/>
              </a:ext>
            </a:extLst>
          </p:cNvPr>
          <p:cNvSpPr/>
          <p:nvPr/>
        </p:nvSpPr>
        <p:spPr>
          <a:xfrm>
            <a:off x="1342051" y="6051671"/>
            <a:ext cx="1422400" cy="3048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indent="0" algn="ctr">
              <a:lnSpc>
                <a:spcPct val="125000"/>
              </a:lnSpc>
              <a:defRPr/>
            </a:pPr>
            <a:r>
              <a:rPr lang="en-US" altLang="zh-CN" sz="1600" b="0" i="0" u="none" strike="noStrike" dirty="0">
                <a:solidFill>
                  <a:srgbClr val="1F2329"/>
                </a:solidFill>
                <a:latin typeface="Noto Sans SC"/>
                <a:ea typeface="Noto Sans SC"/>
                <a:cs typeface="Noto Sans SC"/>
                <a:sym typeface="Noto Sans SC"/>
              </a:rPr>
              <a:t>Multi-scale feature map</a:t>
            </a:r>
            <a:endParaRPr lang="en-US" sz="1600" dirty="0">
              <a:solidFill>
                <a:srgbClr val="1F2329"/>
              </a:solidFill>
              <a:latin typeface="Noto Sans SC"/>
              <a:ea typeface="Noto Sans SC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71FCAB-5B31-7DDF-E6F4-D3A5785C1246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DETR</a:t>
            </a:r>
            <a:endParaRPr lang="zh-CN" altLang="en-US" sz="28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2CAC9-1565-E072-3322-A35B9B4ED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64F05624-E0D8-DECD-2701-9CB7286FD04F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Ablation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3F55A7-7902-BE4F-2E2C-2306B60BE3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944" y="1204275"/>
            <a:ext cx="6359067" cy="246157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6487008-0D04-1AD7-2CA9-84FA34401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943" y="3595563"/>
            <a:ext cx="6359067" cy="197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041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71B4-6BE3-BCC0-197B-9B86DE15D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E1398CC-1C47-E5D1-5546-99CEF4FA4B52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Ablation</a:t>
            </a:r>
            <a:endParaRPr lang="zh-CN" altLang="en-US" sz="2800" b="1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66266FB-B3C3-9233-27C9-5C6AA9A4E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875" y="1259396"/>
            <a:ext cx="6812498" cy="13792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86E0CABD-34B6-4232-4164-A470928A7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519" y="3236167"/>
            <a:ext cx="3393281" cy="762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402EF7F-AF3A-EB9A-0754-6C76CA139C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7698" y="2667000"/>
            <a:ext cx="3590925" cy="762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556921C-C20A-8911-62AB-FD51B6747F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1996" y="4278416"/>
            <a:ext cx="4862331" cy="2161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111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344" y="2214544"/>
            <a:ext cx="4553221" cy="142718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AD6AE71-9F4B-A8B0-397F-1905F65BD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03" y="2928137"/>
            <a:ext cx="3223281" cy="323976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6164E50-C875-ACCB-59FF-A9F1EB1CEF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9578" y="3829439"/>
            <a:ext cx="6726477" cy="258284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CB1E185-5484-5E43-A393-A17FC665C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5534" y="318253"/>
            <a:ext cx="5260931" cy="170858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7280"/>
            <a:ext cx="12192000" cy="2663439"/>
          </a:xfrm>
          <a:prstGeom prst="rect">
            <a:avLst/>
          </a:prstGeom>
          <a:ln>
            <a:noFill/>
            <a:prstDash val="solid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B3842D-7E8F-EFBE-E8D7-55FBC4FF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96" y="1155773"/>
            <a:ext cx="5588588" cy="29246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18DD8AA-A485-18AE-C3CA-33B3071D3F8F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/>
              <a:t>Motivation</a:t>
            </a:r>
            <a:r>
              <a:rPr lang="en-US" altLang="zh-CN" sz="2800" dirty="0" err="1"/>
              <a:t>&amp;</a:t>
            </a:r>
            <a:r>
              <a:rPr lang="en-US" altLang="zh-CN" sz="2800" b="1" dirty="0" err="1"/>
              <a:t>Observation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1ABAB5-B046-4ADF-009E-C6416C0E4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932" y="722075"/>
            <a:ext cx="5267278" cy="326657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16B075E-0200-7D06-3C8C-2BE384D2AB97}"/>
              </a:ext>
            </a:extLst>
          </p:cNvPr>
          <p:cNvSpPr txBox="1"/>
          <p:nvPr/>
        </p:nvSpPr>
        <p:spPr>
          <a:xfrm>
            <a:off x="6351517" y="4237737"/>
            <a:ext cx="62377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Sparse DETR relies </a:t>
            </a:r>
            <a:r>
              <a:rPr lang="zh-CN" altLang="en-US" sz="1800" dirty="0"/>
              <a:t>heavily on </a:t>
            </a:r>
            <a:r>
              <a:rPr lang="en-US" altLang="zh-CN" sz="1800" dirty="0"/>
              <a:t>DAM</a:t>
            </a:r>
          </a:p>
          <a:p>
            <a:endParaRPr lang="en-US" altLang="zh-CN" sz="1800" dirty="0"/>
          </a:p>
          <a:p>
            <a:r>
              <a:rPr lang="en-US" altLang="zh-CN" sz="1800" dirty="0"/>
              <a:t>DAM use predicted pseudo GT to supervise training</a:t>
            </a:r>
          </a:p>
          <a:p>
            <a:r>
              <a:rPr lang="en-US" altLang="zh-CN" sz="1800" dirty="0"/>
              <a:t> </a:t>
            </a:r>
          </a:p>
          <a:p>
            <a:r>
              <a:rPr lang="en-US" altLang="zh-CN" sz="1800" dirty="0"/>
              <a:t>Weak correlation between DAM and the retained foreground tokens while using learnable query</a:t>
            </a:r>
            <a:endParaRPr lang="zh-CN" altLang="en-US"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71D0CF4-E53E-B81A-2EBE-9D0410065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62" y="4297553"/>
            <a:ext cx="5620573" cy="193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19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F924A2E-F448-7971-851A-E2A579DD1AB2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45821E6-C0E8-B803-C1E9-218B7D2E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294" y="2446211"/>
            <a:ext cx="8598009" cy="364546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2D22FD-8402-8713-C8D3-CDE245AF4B86}"/>
              </a:ext>
            </a:extLst>
          </p:cNvPr>
          <p:cNvSpPr txBox="1"/>
          <p:nvPr/>
        </p:nvSpPr>
        <p:spPr>
          <a:xfrm>
            <a:off x="573206" y="1423727"/>
            <a:ext cx="1077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Foreground Token Selector                Multi-Category Score Predictor                         Dual Attention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863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E1216F2-12DF-5D06-05C0-CC73F503FB2E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9D53E2-EEBA-56EE-50CB-A74562189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7" y="1556581"/>
            <a:ext cx="5977718" cy="36183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35AD7E-2AEC-2C41-8648-A6176AFE1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74" y="5328647"/>
            <a:ext cx="5543550" cy="5715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B962EDB-8065-EF33-47A0-2855D1E074B9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Foreground Token Selector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B62E87FE-455E-0B81-D9DC-A79C5FE94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3814" y="3463811"/>
            <a:ext cx="3762375" cy="60007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0F5565D-D23A-4582-7460-F0C0A20EFC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2802" y="2217852"/>
            <a:ext cx="47244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0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004E1-1A2D-F9C7-C18D-A083B9D2A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2610DD7E-F519-9632-88E0-89ECBFA9DB42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9741809D-29B1-26BC-5CE8-CA9A92CB5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970" y="2725522"/>
            <a:ext cx="5615692" cy="70347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27E04F95-40DF-7147-5709-7A1BEB747F4E}"/>
              </a:ext>
            </a:extLst>
          </p:cNvPr>
          <p:cNvSpPr txBox="1"/>
          <p:nvPr/>
        </p:nvSpPr>
        <p:spPr>
          <a:xfrm>
            <a:off x="1279265" y="3702908"/>
            <a:ext cx="1059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foreground</a:t>
            </a:r>
          </a:p>
          <a:p>
            <a:pPr algn="ctr"/>
            <a:r>
              <a:rPr lang="en-US" altLang="zh-CN" dirty="0"/>
              <a:t>score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B0415C4-A617-0C3F-7841-DBE5B5BEF2F4}"/>
              </a:ext>
            </a:extLst>
          </p:cNvPr>
          <p:cNvSpPr txBox="1"/>
          <p:nvPr/>
        </p:nvSpPr>
        <p:spPr>
          <a:xfrm>
            <a:off x="2211342" y="3702908"/>
            <a:ext cx="10594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class</a:t>
            </a:r>
          </a:p>
          <a:p>
            <a:pPr algn="ctr"/>
            <a:r>
              <a:rPr lang="en-US" altLang="zh-CN" dirty="0"/>
              <a:t>score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DFA7942-4403-C1AC-B890-3FC123BD83A3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Multi-Category Score Predictor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FC828CF-5569-3BBE-B9DD-16B7F8082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03" y="1737890"/>
            <a:ext cx="3133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345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8A74C-1231-2438-E90F-1262319F0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A2F381D-3CF6-4BD2-51F9-73C2106A8F80}"/>
              </a:ext>
            </a:extLst>
          </p:cNvPr>
          <p:cNvSpPr txBox="1"/>
          <p:nvPr/>
        </p:nvSpPr>
        <p:spPr>
          <a:xfrm>
            <a:off x="573207" y="477671"/>
            <a:ext cx="4626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Method</a:t>
            </a:r>
            <a:endParaRPr lang="zh-CN" altLang="en-US" sz="28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0086C0E-2809-5AB8-D24B-3B73EA2D472D}"/>
              </a:ext>
            </a:extLst>
          </p:cNvPr>
          <p:cNvSpPr txBox="1"/>
          <p:nvPr/>
        </p:nvSpPr>
        <p:spPr>
          <a:xfrm>
            <a:off x="737974" y="1024360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Dual Attention    </a:t>
            </a:r>
            <a:r>
              <a:rPr lang="en-US" altLang="zh-CN" sz="1800" dirty="0" err="1"/>
              <a:t>topk</a:t>
            </a:r>
            <a:r>
              <a:rPr lang="en-US" altLang="zh-CN" sz="1800" dirty="0"/>
              <a:t>=300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5562DC-E93F-A3E7-6B65-C0C5F9B43C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30" y="1355606"/>
            <a:ext cx="5245078" cy="5076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5C510E2-F4CF-EA4C-208E-6B317C30A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03" y="1737890"/>
            <a:ext cx="3133725" cy="409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931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默认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</TotalTime>
  <Words>142</Words>
  <Application>Microsoft Office PowerPoint</Application>
  <PresentationFormat>宽屏</PresentationFormat>
  <Paragraphs>55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25" baseType="lpstr">
      <vt:lpstr>Noto Sans SC</vt:lpstr>
      <vt:lpstr>Arial</vt:lpstr>
      <vt:lpstr>Office 主题​​</vt:lpstr>
      <vt:lpstr>默认主题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HUAWEI</dc:creator>
  <cp:lastModifiedBy>1 1</cp:lastModifiedBy>
  <cp:revision>13</cp:revision>
  <dcterms:modified xsi:type="dcterms:W3CDTF">2025-03-14T09:47:42Z</dcterms:modified>
</cp:coreProperties>
</file>