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256" r:id="rId3"/>
    <p:sldId id="261" r:id="rId5"/>
    <p:sldId id="258" r:id="rId6"/>
    <p:sldId id="259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0" r:id="rId15"/>
    <p:sldId id="270" r:id="rId16"/>
    <p:sldId id="271" r:id="rId17"/>
    <p:sldId id="272" r:id="rId18"/>
    <p:sldId id="273" r:id="rId19"/>
    <p:sldId id="274" r:id="rId20"/>
    <p:sldId id="275" r:id="rId21"/>
    <p:sldId id="280" r:id="rId2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一时刻不仅是模型的“顿悟时刻”，也是观察其行为的研究人员的“顿悟时刻。这突显了强化学习的力量和美妙之处：我们不用明确教导模型如何解决问题，而只是提供正确的激励，它就能够自主开发出高级的问题解决策略。这一“顿悟时刻”强有力地提醒我们，强化学习有可能在人工系统中解锁新的智能水平，为未来的更多自主和自适应模型铺平道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DeepSeek-R1-Zero 的缺点</a:t>
            </a:r>
            <a:endParaRPr lang="zh-CN" altLang="en-US"/>
          </a:p>
          <a:p>
            <a:r>
              <a:rPr lang="zh-CN" altLang="en-US"/>
              <a:t>尽管 DeepSeek-R1-Zero 显示出强大的推理能力，并能自主开发出意想不到且强大的推理行为，但它也面临一些问题。例如，DeepSeek-R1-Zero 在可读性和语言混合方面存在挑战。为了使推理过程更加可读并能够与开放社区共享，本文探索了 DeepSeek-R1，这是一种利用对人类友好的冷启动数据进行强化学习的方法。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冷启动SFT</a:t>
            </a:r>
            <a:endParaRPr lang="zh-CN" altLang="en-US"/>
          </a:p>
          <a:p>
            <a:r>
              <a:rPr lang="zh-CN" altLang="en-US"/>
              <a:t>使用数千个高质量的人工标注样本对 DeepSeek-V3-Base 模型进行微调，作为强化学习训练的初始模型。为了构建高质量的冷启动数据，本文尝试了多种方法，包括：</a:t>
            </a:r>
            <a:endParaRPr lang="zh-CN" altLang="en-US"/>
          </a:p>
          <a:p>
            <a:r>
              <a:rPr lang="zh-CN" altLang="en-US"/>
              <a:t>● 使用带有长 CoT 的 few-shot prompting</a:t>
            </a:r>
            <a:endParaRPr lang="zh-CN" altLang="en-US"/>
          </a:p>
          <a:p>
            <a:r>
              <a:rPr lang="zh-CN" altLang="en-US"/>
              <a:t>● 直接提示模型生成带有反思和验证的详细解答</a:t>
            </a:r>
            <a:endParaRPr lang="zh-CN" altLang="en-US"/>
          </a:p>
          <a:p>
            <a:r>
              <a:rPr lang="zh-CN" altLang="en-US"/>
              <a:t>● 收集 R1-Zero 的输出，并进行人工标注和格式化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推理导向的RL</a:t>
            </a:r>
            <a:endParaRPr lang="zh-CN" altLang="en-US"/>
          </a:p>
          <a:p>
            <a:r>
              <a:rPr lang="zh-CN" altLang="en-US"/>
              <a:t>在冷启动阶段之后，R1 采用了与 R1-Zero 类似的强化学习训练流程，但针对推理任务进行了特别优化。为了解决训练过程中可能出现的语言混杂问题，R1 引入了一个语言一致性奖励 （Language Consistency Reward），该奖励根据 CoT 中目标语言单词的比例来计算。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拒绝采样和SFT</a:t>
            </a:r>
            <a:endParaRPr lang="zh-CN" altLang="en-US"/>
          </a:p>
          <a:p>
            <a:r>
              <a:rPr lang="zh-CN" altLang="en-US"/>
              <a:t>当面向推理的强化学习收敛后，R1 利用训练好的 RL 模型进行拒绝采样 （Rejection Sampling），生成新的 SFT 数据，约800K。与之前的冷启动数据不同，这一阶段的 SFT 数据不仅包含推理任务，还涵盖了其他领域的数据，例如写作、角色扮演、问答等，以提升模型的通用能力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通过对RL训练检查点执行拒绝采样生成推理轨迹。扩展了评估机制，除规则型奖励外，引入基于DeepSeek-V3判断的生成式奖励模型。优化输出质量，过滤混杂语言、冗长段落和代码块。对每个提示词进行多样本采样，保留正确结果。最终获得约60万条推理训练样本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全场景的RL</a:t>
            </a:r>
            <a:endParaRPr lang="zh-CN" altLang="en-US"/>
          </a:p>
          <a:p>
            <a:r>
              <a:rPr lang="zh-CN" altLang="en-US"/>
              <a:t>在收集了新的 SFT 数据后，R1 会进行第二阶段的强化学习训练，这一次，训练的目标不再局限于推理任务，而是涵盖了所有类型的任务。此外， R1 采用了不同的奖励信号和提示分布， 针对不同的任务类型进行了优化。例如， 对于数学、代码和逻辑推理等任务， 采用基于规则的奖励；对于开放式问答、创意写作等任务， 则采用基于模型的奖励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三. 蒸馏：将DeepSeek-R1的推理能力蒸馏到小型稠密模型中</a:t>
            </a:r>
            <a:endParaRPr lang="zh-CN" altLang="en-US"/>
          </a:p>
          <a:p>
            <a:r>
              <a:rPr lang="zh-CN" altLang="en-US"/>
              <a:t>本文进一步探索了将 R1 的推理能力蒸馏到更小的模型中的可能性， 使用 R1 生成的 800K 数据，对 Qwen 和 Llama 系列的多个小模型进行了仅SFT的微调。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知识理解类：MMLU、MMLU-Redux、MMLU-Pro</a:t>
            </a:r>
            <a:endParaRPr lang="zh-CN" altLang="en-US"/>
          </a:p>
          <a:p>
            <a:r>
              <a:rPr lang="zh-CN" altLang="en-US"/>
              <a:t>跨语言评估：C-Eval、CMMLU</a:t>
            </a:r>
            <a:endParaRPr lang="zh-CN" altLang="en-US"/>
          </a:p>
          <a:p>
            <a:r>
              <a:rPr lang="zh-CN" altLang="en-US"/>
              <a:t>格式理解：IFEval</a:t>
            </a:r>
            <a:endParaRPr lang="zh-CN" altLang="en-US"/>
          </a:p>
          <a:p>
            <a:r>
              <a:rPr lang="zh-CN" altLang="en-US"/>
              <a:t>长文本处理：FRAMES</a:t>
            </a:r>
            <a:endParaRPr lang="zh-CN" altLang="en-US"/>
          </a:p>
          <a:p>
            <a:r>
              <a:rPr lang="zh-CN" altLang="en-US"/>
              <a:t>专业知识：GPQA Diamond</a:t>
            </a:r>
            <a:endParaRPr lang="zh-CN" altLang="en-US"/>
          </a:p>
          <a:p>
            <a:r>
              <a:rPr lang="zh-CN" altLang="en-US"/>
              <a:t>事实问答：SimpleQA、C-SimpleQA</a:t>
            </a:r>
            <a:endParaRPr lang="zh-CN" altLang="en-US"/>
          </a:p>
          <a:p>
            <a:r>
              <a:rPr lang="zh-CN" altLang="en-US"/>
              <a:t>编程能力评估： SWE-Bench Verified、Aider、LiveCodeBench、Codeforces</a:t>
            </a:r>
            <a:endParaRPr lang="zh-CN" altLang="en-US"/>
          </a:p>
          <a:p>
            <a:r>
              <a:rPr lang="zh-CN" altLang="en-US"/>
              <a:t>数学能力测试： CNMO 2024、AIME 2024</a:t>
            </a:r>
            <a:endParaRPr lang="zh-CN" altLang="en-US"/>
          </a:p>
          <a:p>
            <a:r>
              <a:rPr lang="en-US" altLang="zh-CN"/>
              <a:t>1.DeepSeek-R1在依赖长文本理解的问答任务FRAMES上表现卓越，展示了其强大的文档分析能力。这凸显了推理模型在AI驱动的搜索和数据分析任务中的潜力。</a:t>
            </a:r>
            <a:endParaRPr lang="en-US" altLang="zh-CN"/>
          </a:p>
          <a:p>
            <a:r>
              <a:rPr lang="en-US" altLang="zh-CN"/>
              <a:t>2.在AlpacaEval 2.0和ArenaHard上的出色表现表明DeepSeek-R1在写作任务和开放域问答方面具有优势。其显著优于DeepSeek-V3的表现凸显了大规模RL的泛化效益，不仅提升了推理能力，还改善了各个领域的性能。</a:t>
            </a:r>
            <a:endParaRPr lang="en-US" altLang="zh-CN"/>
          </a:p>
          <a:p>
            <a:r>
              <a:rPr lang="en-US" altLang="zh-CN"/>
              <a:t>3.在数学任务上，DeepSeek-R1展现出与OpenAI-o1-1217相当的性能，大幅超越其他模型。在LiveCodeBench和Codeforces等编码算法任务上也观察到类似趋势，其中注重推理的模型在这些基准测试中占据主导地位。</a:t>
            </a:r>
            <a:endParaRPr lang="en-US" altLang="zh-CN"/>
          </a:p>
          <a:p>
            <a:r>
              <a:rPr lang="en-US" altLang="zh-CN"/>
              <a:t>4.在面向工程的编码任务上，OpenAI-o1-1217在Aider上优于DeepSeek-R1，但在SWE Verified上表现相当。考虑到目前相关RL训练数据量仍然非常有限，研究团队认为DeepSeek-R1的工程性能将在下一版本中得到改善。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仅通过蒸馏DeepSeek-R1的输出，高效的DeepSeek-R1-7B（即DeepSeek-R1-Distill-Qwen-7B，以下类似缩写）就能在各方面超越GPT-4o-0513等非推理模型。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DeepSeek-R1-14B在所有评估指标上超越QwQ-32B-Preview，而DeepSeek-R1-32B和DeepSeek-R1-70B在大多数基准测试中显著超越o1-mini。这些结果展示了知识蒸馏的巨大潜力。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此外，研究发现对这些蒸馏模型应用RL能带来显著的进一步提升。考虑到这值得进一步探索，此处仅呈现简单SFT蒸馏模型的结果。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● 后训练：对基础模型进行大规模强化学习，得到DeepSeek-R1-Zero和DeepSeek-R1</a:t>
            </a:r>
            <a:endParaRPr lang="zh-CN" altLang="en-US"/>
          </a:p>
          <a:p>
            <a:r>
              <a:rPr lang="zh-CN" altLang="en-US"/>
              <a:t>    ○ 直接对基础模型应用RL而不依赖于SFT，通过探索CoT来解决复杂问题，开发了DeepSeek-R1-Zero。</a:t>
            </a:r>
            <a:endParaRPr lang="zh-CN" altLang="en-US"/>
          </a:p>
          <a:p>
            <a:r>
              <a:rPr lang="zh-CN" altLang="en-US"/>
              <a:t>    ○ DeepSeek-R1-Zero 展示了自我验证、反思和生成长链式思维等能力，是纯RL激励LLMs推理能力的重要里程碑。</a:t>
            </a:r>
            <a:endParaRPr lang="zh-CN" altLang="en-US"/>
          </a:p>
          <a:p>
            <a:r>
              <a:rPr lang="zh-CN" altLang="en-US"/>
              <a:t>    ○ 介绍了开发DeepSeek-R1的pipeline，通过两阶段RL和两阶段SFT，发现并对齐改进的推理模式及人类偏好。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● 蒸馏：小模型也能很强大</a:t>
            </a:r>
            <a:endParaRPr lang="zh-CN" altLang="en-US"/>
          </a:p>
          <a:p>
            <a:r>
              <a:rPr lang="zh-CN" altLang="en-US"/>
              <a:t>    ○ 证明了可以将大模型的推理模式蒸馏到小模型中，性能优于在小模型上直接应用RL发现的推理模式。</a:t>
            </a:r>
            <a:endParaRPr lang="zh-CN" altLang="en-US"/>
          </a:p>
          <a:p>
            <a:r>
              <a:rPr lang="zh-CN" altLang="en-US"/>
              <a:t>    ○ 使用DeepSeek-R1生成的推理数据，微调了几种广泛使用的稠密模型，展示了蒸馏的小模型在基准测试中的卓越表现。</a:t>
            </a:r>
            <a:endParaRPr lang="zh-CN" altLang="en-US"/>
          </a:p>
          <a:p>
            <a:r>
              <a:rPr lang="zh-CN" altLang="en-US"/>
              <a:t>    ○ 开源了多个基于Qwen2.5和Llama3系列的蒸馏模型（1.5B、7B、8B、14B、32B和70B）。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一. DeepSeek-R1-Zero：直接对基础模型应用RL，无需SFT数据</a:t>
            </a:r>
            <a:endParaRPr lang="zh-CN" altLang="en-US"/>
          </a:p>
          <a:p>
            <a:r>
              <a:rPr lang="zh-CN" altLang="en-US"/>
              <a:t>1. RL算法</a:t>
            </a:r>
            <a:endParaRPr lang="zh-CN" altLang="en-US"/>
          </a:p>
          <a:p>
            <a:r>
              <a:rPr lang="zh-CN" altLang="en-US"/>
              <a:t>直接在 DeepSeek-V3-Base 模型上应用  Group Relative Policy Optimization （GRPO）算法进行强化学习训练，并辅以精心设计的奖励机制来指导模型的学习。与传统的需要构建评估模型来估计状态值函数的算法不同，GRPO 通过比较一组样本的奖励来估计优势函数 （Advantage），降低了训练过程的复杂度和所需的计算资源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1. 奖励模型：使用基于规则的奖励机制，包括准确性奖励和格式奖励，来指导模型的学习</a:t>
            </a:r>
            <a:endParaRPr lang="zh-CN" altLang="en-US"/>
          </a:p>
          <a:p>
            <a:r>
              <a:rPr lang="zh-CN" altLang="en-US"/>
              <a:t>● 准确性奖励：评估模型响应的正确性。例如，对具有确定性结果的数学问题，模型需要以指定格式提供最终答案，以便进行可靠的规则验证</a:t>
            </a:r>
            <a:endParaRPr lang="zh-CN" altLang="en-US"/>
          </a:p>
          <a:p>
            <a:r>
              <a:rPr lang="zh-CN" altLang="en-US"/>
              <a:t>● 格式奖励：要求模型在思考过程之间使用特定的标签‘&lt;think&gt;’和‘&lt;/think&gt;’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1. 训练模板：采用了简洁的训练模板，要求模型首先输出推理过程 （置于&lt;think&gt;内），然后给出最终答案 （置于&lt;answer&gt;内）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 AIME 2024、MATH-500 等数学推理任务上，以及 GPQA Diamond 等知识问答任务上，R1-Zero 均取得了与 OpenAI-o1-0912 相媲美的成绩，部分任务甚至有较大的领先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展示了 R1-Zero 在 AIME 2024 基准测试上的性能变化曲线。随着 RL 训练的进行，模型的 pass@1 指标从最初的 15.6% 稳步提升至 71.0%，达到与 OpenAI-o1-0912 相当的水平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703837"/>
            <a:ext cx="9144000" cy="2187001"/>
          </a:xfrm>
        </p:spPr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DeepSeek R1</a:t>
            </a:r>
            <a:r>
              <a:rPr lang="zh-CN" altLang="en-US" dirty="0">
                <a:effectLst/>
              </a:rPr>
              <a:t>技术</a:t>
            </a:r>
            <a:r>
              <a:rPr lang="zh-CN" altLang="en-US" dirty="0">
                <a:effectLst/>
              </a:rPr>
              <a:t>报告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69240" y="3879850"/>
            <a:ext cx="11757025" cy="3115310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>
                <a:latin typeface="+mn-lt"/>
              </a:rPr>
              <a:t>题目：</a:t>
            </a:r>
            <a:r>
              <a:rPr lang="en-US" altLang="zh-CN" dirty="0">
                <a:latin typeface="+mn-lt"/>
              </a:rPr>
              <a:t>DeepSeek-R1: Incentivizing Reasoning Capability in LLMs via Reinforcement Learning</a:t>
            </a:r>
            <a:endParaRPr lang="en-US" altLang="zh-CN" dirty="0">
              <a:latin typeface="+mn-lt"/>
            </a:endParaRPr>
          </a:p>
          <a:p>
            <a:pPr algn="l"/>
            <a:endParaRPr lang="en-US" altLang="zh-CN" dirty="0">
              <a:latin typeface="+mn-lt"/>
            </a:endParaRPr>
          </a:p>
          <a:p>
            <a:pPr algn="l"/>
            <a:r>
              <a:rPr lang="en-US" altLang="zh-CN" dirty="0">
                <a:latin typeface="+mn-lt"/>
              </a:rPr>
              <a:t>论文：https://github.com/deepseek-ai/DeepSeek-R1/blob/main/DeepSeek_R1.pdf</a:t>
            </a:r>
            <a:endParaRPr lang="en-US" altLang="zh-CN" dirty="0">
              <a:latin typeface="+mn-lt"/>
            </a:endParaRPr>
          </a:p>
          <a:p>
            <a:pPr algn="l"/>
            <a:endParaRPr lang="en-US" altLang="zh-CN" dirty="0">
              <a:latin typeface="+mn-lt"/>
            </a:endParaRPr>
          </a:p>
          <a:p>
            <a:pPr algn="l"/>
            <a:r>
              <a:rPr lang="en-US" altLang="zh-CN" dirty="0">
                <a:latin typeface="+mn-lt"/>
              </a:rPr>
              <a:t>代码：https://github.com/deepseek-ai/DeepSeek-R1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DeepSeek-R1-Zero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Aha Moment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80" y="2574925"/>
            <a:ext cx="6682105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DeepSeek-R1-Zero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Drawback: challenges like </a:t>
            </a:r>
            <a:r>
              <a:rPr lang="en-US" altLang="zh-CN">
                <a:solidFill>
                  <a:srgbClr val="FF0000"/>
                </a:solidFill>
              </a:rPr>
              <a:t>poor readability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FF0000"/>
                </a:solidFill>
              </a:rPr>
              <a:t>language mixing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DeepSeek-R1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702435"/>
            <a:ext cx="10515600" cy="4351338"/>
          </a:xfrm>
        </p:spPr>
        <p:txBody>
          <a:bodyPr/>
          <a:p>
            <a:r>
              <a:rPr lang="en-US" altLang="zh-CN"/>
              <a:t>冷启动数据SFT -&gt; 推理RL -&gt; 拒绝采样和SFT -&gt; 全场景RL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2318385"/>
            <a:ext cx="8578850" cy="43751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DeepSeek-R1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Cold Start</a:t>
            </a:r>
            <a:r>
              <a:rPr lang="en-US" altLang="zh-CN"/>
              <a:t>: collect </a:t>
            </a:r>
            <a:r>
              <a:rPr lang="zh-CN" altLang="en-US">
                <a:sym typeface="+mn-ea"/>
              </a:rPr>
              <a:t>long CoT data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 altLang="zh-CN"/>
              <a:t>F</a:t>
            </a:r>
            <a:r>
              <a:rPr lang="zh-CN" altLang="en-US"/>
              <a:t>ew-shot prompting with a long CoT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P</a:t>
            </a:r>
            <a:r>
              <a:rPr lang="zh-CN" altLang="en-US"/>
              <a:t>rompting</a:t>
            </a:r>
            <a:r>
              <a:rPr lang="en-US" altLang="zh-CN"/>
              <a:t> </a:t>
            </a:r>
            <a:r>
              <a:rPr lang="zh-CN" altLang="en-US"/>
              <a:t>models to generate detailed answers with reflection and verification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G</a:t>
            </a:r>
            <a:r>
              <a:rPr lang="zh-CN" altLang="en-US"/>
              <a:t>ather DeepSeek-R1-Zero outputs in a readable format</a:t>
            </a:r>
            <a:r>
              <a:rPr lang="en-US" altLang="zh-CN"/>
              <a:t> and refine the results through post-processing by human </a:t>
            </a:r>
            <a:r>
              <a:rPr lang="zh-CN" altLang="en-US"/>
              <a:t>annotators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DeepSeek-R1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Reasoning-oriented Reinforcement Learning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en-US">
                <a:solidFill>
                  <a:srgbClr val="FF0000"/>
                </a:solidFill>
              </a:rPr>
              <a:t>R</a:t>
            </a:r>
            <a:r>
              <a:rPr>
                <a:solidFill>
                  <a:srgbClr val="FF0000"/>
                </a:solidFill>
              </a:rPr>
              <a:t>easoning-intensive</a:t>
            </a:r>
            <a:r>
              <a:t> tasks</a:t>
            </a:r>
            <a:r>
              <a:rPr lang="en-US"/>
              <a:t>: </a:t>
            </a:r>
            <a:r>
              <a:t>coding, mathematics, science, and logic reasoning</a:t>
            </a:r>
          </a:p>
          <a:p>
            <a:pPr lvl="1"/>
            <a:endParaRPr lang="zh-CN" altLang="en-US"/>
          </a:p>
          <a:p>
            <a:pPr lvl="1"/>
            <a:r>
              <a:rPr lang="en-US" altLang="zh-CN"/>
              <a:t>Language consistency reward: calculated as the proportion of </a:t>
            </a:r>
            <a:r>
              <a:rPr lang="en-US" altLang="zh-CN">
                <a:solidFill>
                  <a:srgbClr val="FF0000"/>
                </a:solidFill>
              </a:rPr>
              <a:t>target language words</a:t>
            </a:r>
            <a:r>
              <a:rPr lang="en-US" altLang="zh-CN"/>
              <a:t> in the CoT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DeepSeek-R1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>
                <a:solidFill>
                  <a:srgbClr val="FF0000"/>
                </a:solidFill>
              </a:rPr>
              <a:t>Rejection Sampling and Supervised Fine-Tuning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pPr lvl="1"/>
            <a:r>
              <a:rPr lang="zh-CN" altLang="en-US"/>
              <a:t>Reasoning data</a:t>
            </a:r>
            <a:r>
              <a:rPr lang="en-US" altLang="zh-CN"/>
              <a:t> (600k): </a:t>
            </a:r>
            <a:r>
              <a:rPr lang="zh-CN" altLang="en-US"/>
              <a:t>sample multiple responses</a:t>
            </a:r>
            <a:r>
              <a:rPr lang="en-US" altLang="zh-CN"/>
              <a:t> f</a:t>
            </a:r>
            <a:r>
              <a:rPr lang="en-US" altLang="zh-CN">
                <a:sym typeface="+mn-ea"/>
              </a:rPr>
              <a:t>or </a:t>
            </a:r>
            <a:r>
              <a:rPr lang="zh-CN" altLang="en-US">
                <a:sym typeface="+mn-ea"/>
              </a:rPr>
              <a:t>each prompt</a:t>
            </a:r>
            <a:r>
              <a:rPr lang="zh-CN" altLang="en-US"/>
              <a:t> and retain only the correct ones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Non-Reasoning data</a:t>
            </a:r>
            <a:r>
              <a:rPr lang="en-US" altLang="zh-CN"/>
              <a:t> (200k): writing, factual QA, self-cognition, </a:t>
            </a:r>
            <a:r>
              <a:rPr lang="zh-CN" altLang="en-US"/>
              <a:t>and translation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C</a:t>
            </a:r>
            <a:r>
              <a:rPr lang="zh-CN" altLang="en-US"/>
              <a:t>urated dataset</a:t>
            </a:r>
            <a:r>
              <a:rPr lang="en-US" altLang="zh-CN"/>
              <a:t>: </a:t>
            </a:r>
            <a:r>
              <a:rPr lang="zh-CN" altLang="en-US"/>
              <a:t>about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800k</a:t>
            </a:r>
            <a:r>
              <a:rPr lang="zh-CN" altLang="en-US"/>
              <a:t> samples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DeepSeek-R1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Reinforcement Learning for all Scenarios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pPr lvl="1"/>
            <a:r>
              <a:rPr lang="en-US" altLang="zh-CN"/>
              <a:t>R</a:t>
            </a:r>
            <a:r>
              <a:rPr lang="zh-CN" altLang="en-US"/>
              <a:t>ule-based rewards</a:t>
            </a:r>
            <a:r>
              <a:rPr lang="en-US" altLang="zh-CN"/>
              <a:t>: math, code, and logical reasoning domains</a:t>
            </a:r>
            <a:endParaRPr lang="en-US" altLang="zh-CN"/>
          </a:p>
          <a:p>
            <a:pPr lvl="1"/>
            <a:endParaRPr lang="zh-CN" altLang="en-US"/>
          </a:p>
          <a:p>
            <a:pPr lvl="1"/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-based rewards</a:t>
            </a:r>
            <a:r>
              <a:rPr lang="en-US" altLang="zh-CN">
                <a:sym typeface="+mn-ea"/>
              </a:rPr>
              <a:t>: general data</a:t>
            </a:r>
            <a:endParaRPr lang="en-US" altLang="zh-CN">
              <a:sym typeface="+mn-ea"/>
            </a:endParaRP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Distillation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Empower Small Models with Reasoning Capability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SFT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Models: Qwen2.5-Math-1.5B, Qwen2.5-Math-7B, Qwen2.5-</a:t>
            </a:r>
            <a:endParaRPr lang="en-US" altLang="zh-CN"/>
          </a:p>
          <a:p>
            <a:r>
              <a:rPr lang="en-US" altLang="zh-CN"/>
              <a:t>14B, Qwen2.5-32B, Llama-3.1-8B, and Llama-3.3-70B-Instruct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Evaluation——</a:t>
            </a:r>
            <a:r>
              <a:rPr lang="en-US" altLang="zh-CN"/>
              <a:t>DeepSeek </a:t>
            </a:r>
            <a:r>
              <a:rPr lang="en-US" altLang="zh-CN"/>
              <a:t>R1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1015" y="1584325"/>
            <a:ext cx="6110605" cy="48844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Evaluation——</a:t>
            </a:r>
            <a:r>
              <a:rPr lang="en-US" altLang="zh-CN">
                <a:sym typeface="+mn-ea"/>
              </a:rPr>
              <a:t>Distilled Model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8315" y="2394585"/>
            <a:ext cx="82931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Post-Training: Large-Scale Reinforcement Learning on the Base Model</a:t>
            </a:r>
            <a:endParaRPr lang="zh-CN" altLang="en-US"/>
          </a:p>
          <a:p>
            <a:pPr lvl="1"/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DeepSeek-R1-Zero</a:t>
            </a:r>
            <a:r>
              <a:rPr lang="en-US" altLang="zh-CN"/>
              <a:t>: 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irst open-source</a:t>
            </a:r>
            <a:r>
              <a:rPr lang="en-US" altLang="zh-CN">
                <a:sym typeface="+mn-ea"/>
              </a:rPr>
              <a:t> LLM trained by </a:t>
            </a:r>
            <a:r>
              <a:rPr lang="en-US" altLang="zh-CN">
                <a:solidFill>
                  <a:srgbClr val="FF0000"/>
                </a:solidFill>
              </a:rPr>
              <a:t>pure RL</a:t>
            </a:r>
            <a:r>
              <a:rPr lang="en-US" altLang="zh-CN"/>
              <a:t> without SFT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Self-verification, reflection, and generating long CoTs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DeepSeek-R1</a:t>
            </a:r>
            <a:r>
              <a:rPr lang="en-US" altLang="zh-CN"/>
              <a:t>: two RL stages + two SFT stages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Contribution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Distillation: Smaller Models Can Be Powerful Too</a:t>
            </a:r>
            <a:endParaRPr lang="zh-CN" altLang="en-US"/>
          </a:p>
          <a:p>
            <a:endParaRPr lang="en-US" altLang="zh-CN"/>
          </a:p>
          <a:p>
            <a:pPr lvl="1"/>
            <a:r>
              <a:rPr lang="en-US" altLang="zh-CN"/>
              <a:t>The reasoning patterns of larger models can be </a:t>
            </a:r>
            <a:r>
              <a:rPr lang="en-US" altLang="zh-CN">
                <a:solidFill>
                  <a:srgbClr val="FF0000"/>
                </a:solidFill>
              </a:rPr>
              <a:t>distilled</a:t>
            </a:r>
            <a:r>
              <a:rPr lang="en-US" altLang="zh-CN"/>
              <a:t> into smaller models, resulting in </a:t>
            </a:r>
            <a:r>
              <a:rPr lang="en-US" altLang="zh-CN">
                <a:solidFill>
                  <a:srgbClr val="FF0000"/>
                </a:solidFill>
              </a:rPr>
              <a:t>better</a:t>
            </a:r>
            <a:r>
              <a:rPr lang="en-US" altLang="zh-CN"/>
              <a:t> performance compared to the reasoning patterns discovered through RL on small models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Open-source distilled 1.5B, 7B, 8B, 14B, 32B, and 70B checkpoints based on </a:t>
            </a:r>
            <a:r>
              <a:rPr lang="en-US" altLang="zh-CN">
                <a:solidFill>
                  <a:srgbClr val="FF0000"/>
                </a:solidFill>
              </a:rPr>
              <a:t>Qwen2.5</a:t>
            </a:r>
            <a:r>
              <a:rPr lang="en-US" altLang="zh-CN"/>
              <a:t> and </a:t>
            </a:r>
            <a:r>
              <a:rPr lang="en-US" altLang="zh-CN">
                <a:solidFill>
                  <a:srgbClr val="FF0000"/>
                </a:solidFill>
              </a:rPr>
              <a:t>Llama3</a:t>
            </a:r>
            <a:r>
              <a:rPr lang="en-US" altLang="zh-CN"/>
              <a:t> series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DeepSeek-R1-Zero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GRPO</a:t>
            </a:r>
            <a:r>
              <a:rPr lang="en-US" altLang="zh-CN"/>
              <a:t> on DeepSeek-V3-Base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Advantage: compute using a </a:t>
            </a:r>
            <a:r>
              <a:rPr lang="en-US" altLang="zh-CN">
                <a:solidFill>
                  <a:srgbClr val="FF0000"/>
                </a:solidFill>
              </a:rPr>
              <a:t>group</a:t>
            </a:r>
            <a:r>
              <a:rPr lang="en-US" altLang="zh-CN"/>
              <a:t> of rewards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2215" y="3696335"/>
            <a:ext cx="6845935" cy="2324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DeepSeek-R1-Zero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Reward Modeling: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rule-based</a:t>
            </a:r>
            <a:r>
              <a:rPr lang="en-US" altLang="zh-CN">
                <a:sym typeface="+mn-ea"/>
              </a:rPr>
              <a:t> reward system</a:t>
            </a:r>
            <a:endParaRPr lang="en-US" altLang="zh-CN">
              <a:sym typeface="+mn-ea"/>
            </a:endParaRPr>
          </a:p>
          <a:p>
            <a:pPr lvl="1"/>
            <a:endParaRPr lang="en-US" altLang="zh-CN"/>
          </a:p>
          <a:p>
            <a:pPr lvl="1"/>
            <a:r>
              <a:rPr lang="en-US" altLang="zh-CN"/>
              <a:t>Accuracy rewards:  whether the response is correct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Format rewards: &lt;think&gt;...&lt;/</a:t>
            </a:r>
            <a:r>
              <a:rPr lang="en-US" altLang="zh-CN">
                <a:sym typeface="+mn-ea"/>
              </a:rPr>
              <a:t>think</a:t>
            </a:r>
            <a:r>
              <a:rPr lang="en-US" altLang="zh-CN"/>
              <a:t>&gt; &lt;answer&gt;...&lt;/</a:t>
            </a:r>
            <a:r>
              <a:rPr lang="en-US" altLang="zh-CN">
                <a:sym typeface="+mn-ea"/>
              </a:rPr>
              <a:t>answer</a:t>
            </a:r>
            <a:r>
              <a:rPr lang="en-US" altLang="zh-CN"/>
              <a:t>&gt;.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DeepSeek-R1-Zero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Training Template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860" y="2975610"/>
            <a:ext cx="10351770" cy="1869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DeepSeek-R1-Zero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0" y="2917825"/>
            <a:ext cx="9253855" cy="23869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DeepSeek-R1-Zero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Self-evolution Process: consistent improvement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2796540"/>
            <a:ext cx="6650355" cy="3728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DeepSeek-R1-Zero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Self-evolution Process: increasing length of response</a:t>
            </a:r>
            <a:endParaRPr lang="en-US" altLang="zh-CN"/>
          </a:p>
          <a:p>
            <a:pPr lvl="1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845" y="2544445"/>
            <a:ext cx="6416675" cy="38538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2526</Words>
  <Application>WPS 演示</Application>
  <PresentationFormat>宽屏</PresentationFormat>
  <Paragraphs>129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DeepSeek R1技术报告</vt:lpstr>
      <vt:lpstr>Contribution</vt:lpstr>
      <vt:lpstr>Contribution</vt:lpstr>
      <vt:lpstr>DeepSeek-R1-Zero</vt:lpstr>
      <vt:lpstr>DeepSeek-R1-Zero</vt:lpstr>
      <vt:lpstr>DeepSeek-R1-Zero</vt:lpstr>
      <vt:lpstr>DeepSeek-R1-Zero</vt:lpstr>
      <vt:lpstr>DeepSeek-R1-Zero</vt:lpstr>
      <vt:lpstr>DeepSeek-R1-Zero</vt:lpstr>
      <vt:lpstr>DeepSeek-R1-Zero</vt:lpstr>
      <vt:lpstr>DeepSeek-R1-Zero</vt:lpstr>
      <vt:lpstr>DeepSeek-R1</vt:lpstr>
      <vt:lpstr>DeepSeek-R1</vt:lpstr>
      <vt:lpstr>DeepSeek-R1</vt:lpstr>
      <vt:lpstr>DeepSeek-R1</vt:lpstr>
      <vt:lpstr>DeepSeek-R1</vt:lpstr>
      <vt:lpstr>Distillation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汪婧昀</cp:lastModifiedBy>
  <cp:revision>100</cp:revision>
  <dcterms:created xsi:type="dcterms:W3CDTF">2025-04-25T12:27:13Z</dcterms:created>
  <dcterms:modified xsi:type="dcterms:W3CDTF">2025-04-25T12:27:13Z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04821448B88CF8DAD8AA0568A238CD1D_41</vt:lpwstr>
  </property>
</Properties>
</file>