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798320"/>
            <a:ext cx="12192000" cy="2538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36955" y="525780"/>
            <a:ext cx="143256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result</a:t>
            </a:r>
            <a:endParaRPr lang="en-US" altLang="zh-CN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9550" y="1487805"/>
            <a:ext cx="9443085" cy="41192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826770" y="748030"/>
            <a:ext cx="314769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Task &amp; Setting</a:t>
            </a:r>
            <a:endParaRPr lang="en-US" altLang="zh-CN" sz="3600"/>
          </a:p>
        </p:txBody>
      </p:sp>
      <p:sp>
        <p:nvSpPr>
          <p:cNvPr id="3" name="文本框 2"/>
          <p:cNvSpPr txBox="1"/>
          <p:nvPr/>
        </p:nvSpPr>
        <p:spPr>
          <a:xfrm>
            <a:off x="189230" y="2134235"/>
            <a:ext cx="11988165" cy="267652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/>
              <a:t>Dynamic Novel-View Synthesis：</a:t>
            </a:r>
            <a:endParaRPr lang="zh-CN" altLang="en-US" sz="2400"/>
          </a:p>
          <a:p>
            <a:pPr algn="l"/>
            <a:r>
              <a:rPr lang="zh-CN" altLang="en-US" sz="2400"/>
              <a:t>Given </a:t>
            </a:r>
            <a:r>
              <a:rPr lang="zh-CN" altLang="en-US" sz="2400">
                <a:solidFill>
                  <a:schemeClr val="accent1"/>
                </a:solidFill>
              </a:rPr>
              <a:t>a set of images from different timesteps and different cameras</a:t>
            </a:r>
            <a:r>
              <a:rPr lang="zh-CN" altLang="en-US" sz="2400"/>
              <a:t> (It,c),</a:t>
            </a:r>
            <a:endParaRPr lang="zh-CN" altLang="en-US" sz="2400"/>
          </a:p>
          <a:p>
            <a:pPr algn="l"/>
            <a:r>
              <a:rPr lang="zh-CN" altLang="en-US" sz="2400"/>
              <a:t>along with each camera's respective </a:t>
            </a:r>
            <a:r>
              <a:rPr lang="zh-CN" altLang="en-US" sz="2400">
                <a:solidFill>
                  <a:schemeClr val="accent1"/>
                </a:solidFill>
              </a:rPr>
              <a:t>intrinsic (Kc) and extrinsic (Et,c) matrices</a:t>
            </a:r>
            <a:r>
              <a:rPr lang="zh-CN" altLang="en-US" sz="2400"/>
              <a:t>, </a:t>
            </a:r>
            <a:endParaRPr lang="zh-CN" altLang="en-US" sz="2400"/>
          </a:p>
          <a:p>
            <a:pPr algn="l"/>
            <a:r>
              <a:rPr lang="zh-CN" altLang="en-US" sz="2400"/>
              <a:t>reconstructs the </a:t>
            </a:r>
            <a:r>
              <a:rPr lang="zh-CN" altLang="en-US" sz="2400">
                <a:solidFill>
                  <a:srgbClr val="FF0000"/>
                </a:solidFill>
              </a:rPr>
              <a:t>dynamic 3D scene (S)</a:t>
            </a:r>
            <a:r>
              <a:rPr lang="zh-CN" altLang="en-US" sz="2400"/>
              <a:t> observed by these cameras </a:t>
            </a:r>
            <a:endParaRPr lang="zh-CN" altLang="en-US" sz="2400"/>
          </a:p>
          <a:p>
            <a:pPr algn="l"/>
            <a:r>
              <a:rPr lang="zh-CN" altLang="en-US" sz="2400"/>
              <a:t>in a temporally persistent manner.</a:t>
            </a:r>
            <a:endParaRPr lang="zh-CN" altLang="en-US" sz="2400"/>
          </a:p>
          <a:p>
            <a:pPr algn="l"/>
            <a:r>
              <a:rPr lang="en-US" altLang="zh-CN" sz="2400"/>
              <a:t>			        </a:t>
            </a:r>
            <a:r>
              <a:rPr lang="zh-CN" altLang="en-US" sz="2400"/>
              <a:t>对于</a:t>
            </a:r>
            <a:r>
              <a:rPr lang="en-US" altLang="zh-CN" sz="2400"/>
              <a:t>3D</a:t>
            </a:r>
            <a:r>
              <a:rPr lang="zh-CN" altLang="en-US" sz="2400"/>
              <a:t>重建多了时间维度</a:t>
            </a:r>
            <a:r>
              <a:rPr lang="en-US" altLang="zh-CN" sz="2400"/>
              <a:t>(</a:t>
            </a:r>
            <a:r>
              <a:rPr lang="zh-CN" altLang="en-US" sz="2400">
                <a:solidFill>
                  <a:srgbClr val="FF0000"/>
                </a:solidFill>
              </a:rPr>
              <a:t>物体运动</a:t>
            </a:r>
            <a:r>
              <a:rPr lang="en-US" altLang="zh-CN" sz="2400"/>
              <a:t>)</a:t>
            </a:r>
            <a:endParaRPr lang="zh-CN" altLang="en-US" sz="2400"/>
          </a:p>
          <a:p>
            <a:pPr algn="l"/>
            <a:endParaRPr lang="zh-CN" altLang="en-US"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67105" y="584200"/>
            <a:ext cx="2680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Background</a:t>
            </a:r>
            <a:endParaRPr lang="en-US" altLang="zh-CN" sz="360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2128520"/>
            <a:ext cx="6574155" cy="291147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410325" y="1668145"/>
            <a:ext cx="329501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Dynamic 3</a:t>
            </a:r>
            <a:r>
              <a:rPr lang="en-US" altLang="zh-CN" sz="2400"/>
              <a:t>D gaussians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991235" y="1668145"/>
            <a:ext cx="345376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/>
              <a:t>traditional 3D gaussians</a:t>
            </a:r>
            <a:endParaRPr lang="en-US" altLang="zh-CN" sz="2400"/>
          </a:p>
        </p:txBody>
      </p:sp>
      <p:sp>
        <p:nvSpPr>
          <p:cNvPr id="6" name="文本框 5"/>
          <p:cNvSpPr txBox="1"/>
          <p:nvPr/>
        </p:nvSpPr>
        <p:spPr>
          <a:xfrm>
            <a:off x="699135" y="2239010"/>
            <a:ext cx="3390265" cy="1630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1</a:t>
            </a:r>
            <a:r>
              <a:rPr lang="zh-CN" altLang="en-US" sz="2000"/>
              <a:t>）</a:t>
            </a:r>
            <a:r>
              <a:rPr lang="en-US" altLang="zh-CN" sz="2000"/>
              <a:t>3D center </a:t>
            </a:r>
            <a:r>
              <a:rPr lang="zh-CN" altLang="en-US" sz="2000"/>
              <a:t>（</a:t>
            </a:r>
            <a:r>
              <a:rPr lang="en-US" altLang="zh-CN" sz="2000"/>
              <a:t> x, y, z</a:t>
            </a:r>
            <a:r>
              <a:rPr lang="zh-CN" altLang="en-US" sz="2000"/>
              <a:t>）</a:t>
            </a:r>
            <a:endParaRPr lang="en-US" altLang="zh-CN" sz="2000"/>
          </a:p>
          <a:p>
            <a:r>
              <a:rPr lang="en-US" altLang="zh-CN" sz="2000"/>
              <a:t>2</a:t>
            </a:r>
            <a:r>
              <a:rPr lang="zh-CN" altLang="en-US" sz="2000"/>
              <a:t>）</a:t>
            </a:r>
            <a:r>
              <a:rPr lang="en-US" altLang="zh-CN" sz="2000"/>
              <a:t>3D rotation (w, x, y, z)</a:t>
            </a:r>
            <a:endParaRPr lang="en-US" altLang="zh-CN" sz="2000"/>
          </a:p>
          <a:p>
            <a:r>
              <a:rPr lang="en-US" altLang="zh-CN" sz="2000"/>
              <a:t>3</a:t>
            </a:r>
            <a:r>
              <a:rPr lang="zh-CN" altLang="en-US" sz="2000"/>
              <a:t>）</a:t>
            </a:r>
            <a:r>
              <a:rPr lang="en-US" altLang="zh-CN" sz="2000"/>
              <a:t>3D scaling </a:t>
            </a:r>
            <a:r>
              <a:rPr lang="zh-CN" altLang="en-US" sz="2000"/>
              <a:t>（</a:t>
            </a:r>
            <a:r>
              <a:rPr lang="en-US" altLang="zh-CN" sz="2000"/>
              <a:t>sx, sy, sz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4</a:t>
            </a:r>
            <a:r>
              <a:rPr lang="zh-CN" altLang="en-US" sz="2000"/>
              <a:t>）</a:t>
            </a:r>
            <a:r>
              <a:rPr lang="en-US" altLang="zh-CN" sz="2000"/>
              <a:t>color </a:t>
            </a:r>
            <a:r>
              <a:rPr lang="zh-CN" altLang="en-US" sz="2000"/>
              <a:t>（</a:t>
            </a:r>
            <a:r>
              <a:rPr lang="en-US" altLang="zh-CN" sz="2000"/>
              <a:t>r, g, b</a:t>
            </a:r>
            <a:r>
              <a:rPr lang="zh-CN" altLang="en-US" sz="2000"/>
              <a:t>）</a:t>
            </a:r>
            <a:endParaRPr lang="zh-CN" altLang="en-US" sz="2000"/>
          </a:p>
          <a:p>
            <a:r>
              <a:rPr lang="en-US" altLang="zh-CN" sz="2000"/>
              <a:t>5</a:t>
            </a:r>
            <a:r>
              <a:rPr lang="zh-CN" altLang="en-US" sz="2000"/>
              <a:t>）</a:t>
            </a:r>
            <a:r>
              <a:rPr lang="en-US" altLang="zh-CN" sz="2000"/>
              <a:t>opacity </a:t>
            </a:r>
            <a:r>
              <a:rPr lang="zh-CN" altLang="en-US" sz="2000"/>
              <a:t>（</a:t>
            </a:r>
            <a:r>
              <a:rPr lang="en-US" altLang="zh-CN" sz="2000"/>
              <a:t>o</a:t>
            </a:r>
            <a:r>
              <a:rPr lang="zh-CN" altLang="en-US" sz="2000"/>
              <a:t>）</a:t>
            </a:r>
            <a:endParaRPr lang="zh-CN" altLang="en-US" sz="2000"/>
          </a:p>
        </p:txBody>
      </p:sp>
      <p:sp>
        <p:nvSpPr>
          <p:cNvPr id="7" name="文本框 6"/>
          <p:cNvSpPr txBox="1"/>
          <p:nvPr/>
        </p:nvSpPr>
        <p:spPr>
          <a:xfrm>
            <a:off x="699135" y="4010660"/>
            <a:ext cx="38995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通过渲染到</a:t>
            </a:r>
            <a:r>
              <a:rPr lang="en-US" altLang="zh-CN"/>
              <a:t>2D</a:t>
            </a:r>
            <a:r>
              <a:rPr lang="zh-CN" altLang="en-US"/>
              <a:t>图像进行回归监督</a:t>
            </a:r>
            <a:r>
              <a:rPr lang="zh-CN" altLang="en-US"/>
              <a:t>学习</a:t>
            </a: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5093335" y="1633220"/>
            <a:ext cx="0" cy="510984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781050" y="269875"/>
            <a:ext cx="166497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/>
              <a:t>R</a:t>
            </a:r>
            <a:r>
              <a:rPr lang="zh-CN" altLang="en-US" sz="3600"/>
              <a:t>ender</a:t>
            </a:r>
            <a:endParaRPr lang="zh-CN" altLang="en-US" sz="3600"/>
          </a:p>
        </p:txBody>
      </p:sp>
      <p:grpSp>
        <p:nvGrpSpPr>
          <p:cNvPr id="14" name="组合 13"/>
          <p:cNvGrpSpPr/>
          <p:nvPr/>
        </p:nvGrpSpPr>
        <p:grpSpPr>
          <a:xfrm>
            <a:off x="572135" y="1202055"/>
            <a:ext cx="9982200" cy="4455370"/>
            <a:chOff x="901" y="1893"/>
            <a:chExt cx="12581" cy="5272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852" y="1893"/>
              <a:ext cx="9630" cy="114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28" y="3461"/>
              <a:ext cx="4500" cy="705"/>
            </a:xfrm>
            <a:prstGeom prst="rect">
              <a:avLst/>
            </a:prstGeom>
          </p:spPr>
        </p:pic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5" y="4593"/>
              <a:ext cx="3420" cy="660"/>
            </a:xfrm>
            <a:prstGeom prst="rect">
              <a:avLst/>
            </a:prstGeom>
          </p:spPr>
        </p:pic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7" y="5680"/>
              <a:ext cx="5715" cy="1485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901" y="2173"/>
              <a:ext cx="3280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 algn="l"/>
              <a:r>
                <a:rPr lang="en-US" altLang="zh-CN"/>
                <a:t>1. </a:t>
              </a:r>
              <a:r>
                <a:rPr lang="zh-CN" altLang="en-US"/>
                <a:t>GS influences：</a:t>
              </a:r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901" y="3461"/>
              <a:ext cx="2681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2.  2D</a:t>
              </a:r>
              <a:r>
                <a:rPr lang="zh-CN" altLang="en-US"/>
                <a:t>均值</a:t>
              </a:r>
              <a:r>
                <a:rPr lang="zh-CN" altLang="en-US"/>
                <a:t>计算</a:t>
              </a:r>
              <a:endParaRPr lang="zh-CN" altLang="en-US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911" y="4701"/>
              <a:ext cx="2941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3. 2D</a:t>
              </a:r>
              <a:r>
                <a:rPr lang="zh-CN" altLang="en-US"/>
                <a:t>协方差</a:t>
              </a:r>
              <a:r>
                <a:rPr lang="zh-CN" altLang="en-US"/>
                <a:t>计算</a:t>
              </a:r>
              <a:endParaRPr lang="zh-CN" altLang="en-US"/>
            </a:p>
          </p:txBody>
        </p:sp>
        <p:sp>
          <p:nvSpPr>
            <p:cNvPr id="13" name="文本框 12"/>
            <p:cNvSpPr txBox="1"/>
            <p:nvPr/>
          </p:nvSpPr>
          <p:spPr>
            <a:xfrm>
              <a:off x="911" y="6133"/>
              <a:ext cx="2128" cy="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4. </a:t>
              </a:r>
              <a:r>
                <a:rPr lang="zh-CN" altLang="en-US"/>
                <a:t>渲染</a:t>
              </a:r>
              <a:r>
                <a:rPr lang="zh-CN" altLang="en-US"/>
                <a:t>公式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768985" y="513715"/>
            <a:ext cx="74009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3600"/>
              <a:t>method</a:t>
            </a:r>
            <a:r>
              <a:rPr lang="zh-CN" altLang="en-US" sz="3600"/>
              <a:t>：</a:t>
            </a:r>
            <a:r>
              <a:rPr lang="en-US" altLang="zh-CN" sz="3600"/>
              <a:t>Physically-Based Priors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8985" y="1158875"/>
            <a:ext cx="6018530" cy="2703830"/>
          </a:xfrm>
          <a:prstGeom prst="rect">
            <a:avLst/>
          </a:prstGeom>
        </p:spPr>
      </p:pic>
      <p:grpSp>
        <p:nvGrpSpPr>
          <p:cNvPr id="11" name="组合 10"/>
          <p:cNvGrpSpPr/>
          <p:nvPr/>
        </p:nvGrpSpPr>
        <p:grpSpPr>
          <a:xfrm>
            <a:off x="215900" y="4083685"/>
            <a:ext cx="6466840" cy="2397760"/>
            <a:chOff x="633" y="6523"/>
            <a:chExt cx="10184" cy="3776"/>
          </a:xfrm>
        </p:grpSpPr>
        <p:grpSp>
          <p:nvGrpSpPr>
            <p:cNvPr id="8" name="组合 7"/>
            <p:cNvGrpSpPr/>
            <p:nvPr/>
          </p:nvGrpSpPr>
          <p:grpSpPr>
            <a:xfrm>
              <a:off x="633" y="6523"/>
              <a:ext cx="10184" cy="1766"/>
              <a:chOff x="1863" y="6467"/>
              <a:chExt cx="10184" cy="1766"/>
            </a:xfrm>
          </p:grpSpPr>
          <p:pic>
            <p:nvPicPr>
              <p:cNvPr id="6" name="图片 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63" y="6467"/>
                <a:ext cx="10185" cy="765"/>
              </a:xfrm>
              <a:prstGeom prst="rect">
                <a:avLst/>
              </a:prstGeom>
            </p:spPr>
          </p:pic>
          <p:pic>
            <p:nvPicPr>
              <p:cNvPr id="7" name="图片 6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46" y="7379"/>
                <a:ext cx="5820" cy="855"/>
              </a:xfrm>
              <a:prstGeom prst="rect">
                <a:avLst/>
              </a:prstGeom>
            </p:spPr>
          </p:pic>
        </p:grpSp>
        <p:pic>
          <p:nvPicPr>
            <p:cNvPr id="9" name="图片 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31" y="8905"/>
              <a:ext cx="5190" cy="1395"/>
            </a:xfrm>
            <a:prstGeom prst="rect">
              <a:avLst/>
            </a:prstGeom>
          </p:spPr>
        </p:pic>
        <p:cxnSp>
          <p:nvCxnSpPr>
            <p:cNvPr id="10" name="直接箭头连接符 9"/>
            <p:cNvCxnSpPr>
              <a:stCxn id="7" idx="2"/>
              <a:endCxn id="9" idx="0"/>
            </p:cNvCxnSpPr>
            <p:nvPr/>
          </p:nvCxnSpPr>
          <p:spPr>
            <a:xfrm>
              <a:off x="5726" y="8290"/>
              <a:ext cx="0" cy="61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圆角矩形 11"/>
          <p:cNvSpPr/>
          <p:nvPr/>
        </p:nvSpPr>
        <p:spPr>
          <a:xfrm>
            <a:off x="186055" y="3989070"/>
            <a:ext cx="6741160" cy="249618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15900" y="49403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刚体</a:t>
            </a:r>
            <a:r>
              <a:rPr lang="zh-CN" altLang="en-US"/>
              <a:t>约束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2795" y="1720850"/>
            <a:ext cx="4853305" cy="67500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9000490" y="13525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旋转</a:t>
            </a:r>
            <a:r>
              <a:rPr lang="zh-CN" altLang="en-US"/>
              <a:t>约束</a:t>
            </a:r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7063105" y="1248410"/>
            <a:ext cx="4988560" cy="1573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940800" y="36449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等距</a:t>
            </a:r>
            <a:r>
              <a:rPr lang="zh-CN" altLang="en-US"/>
              <a:t>约束</a:t>
            </a:r>
            <a:endParaRPr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63105" y="4096385"/>
            <a:ext cx="4853305" cy="697865"/>
          </a:xfrm>
          <a:prstGeom prst="rect">
            <a:avLst/>
          </a:prstGeom>
        </p:spPr>
      </p:pic>
      <p:sp>
        <p:nvSpPr>
          <p:cNvPr id="20" name="圆角矩形 19"/>
          <p:cNvSpPr/>
          <p:nvPr/>
        </p:nvSpPr>
        <p:spPr>
          <a:xfrm>
            <a:off x="7039610" y="3591560"/>
            <a:ext cx="4988560" cy="157353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21" name="组合 20"/>
          <p:cNvGrpSpPr/>
          <p:nvPr/>
        </p:nvGrpSpPr>
        <p:grpSpPr>
          <a:xfrm>
            <a:off x="7974330" y="5308600"/>
            <a:ext cx="3166110" cy="739766"/>
            <a:chOff x="15511" y="3503"/>
            <a:chExt cx="2766" cy="687"/>
          </a:xfrm>
        </p:grpSpPr>
        <p:sp>
          <p:nvSpPr>
            <p:cNvPr id="22" name="椭圆 21"/>
            <p:cNvSpPr/>
            <p:nvPr/>
          </p:nvSpPr>
          <p:spPr>
            <a:xfrm>
              <a:off x="15598" y="3753"/>
              <a:ext cx="224" cy="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3" name="椭圆 22"/>
            <p:cNvSpPr/>
            <p:nvPr/>
          </p:nvSpPr>
          <p:spPr>
            <a:xfrm>
              <a:off x="17582" y="3757"/>
              <a:ext cx="224" cy="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17996" y="3757"/>
              <a:ext cx="224" cy="23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7450" y="3991"/>
              <a:ext cx="489" cy="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t-1</a:t>
              </a:r>
              <a:endParaRPr lang="en-US" altLang="zh-CN" sz="800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17939" y="3991"/>
              <a:ext cx="338" cy="1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800"/>
                <a:t>t</a:t>
              </a:r>
              <a:endParaRPr lang="en-US" altLang="zh-CN" sz="800"/>
            </a:p>
          </p:txBody>
        </p:sp>
        <p:cxnSp>
          <p:nvCxnSpPr>
            <p:cNvPr id="27" name="直接箭头连接符 26"/>
            <p:cNvCxnSpPr/>
            <p:nvPr/>
          </p:nvCxnSpPr>
          <p:spPr>
            <a:xfrm>
              <a:off x="17712" y="3669"/>
              <a:ext cx="362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/>
            <p:cNvCxnSpPr/>
            <p:nvPr/>
          </p:nvCxnSpPr>
          <p:spPr>
            <a:xfrm>
              <a:off x="15676" y="3503"/>
              <a:ext cx="2398" cy="0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15511" y="3942"/>
              <a:ext cx="399" cy="2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1000"/>
                <a:t>0</a:t>
              </a:r>
              <a:endParaRPr lang="en-US" altLang="zh-CN" sz="1000"/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8554085" y="6068695"/>
            <a:ext cx="20072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ym typeface="+mn-ea"/>
              </a:rPr>
              <a:t>lterative train</a:t>
            </a:r>
            <a:r>
              <a:rPr lang="en-US" altLang="zh-CN">
                <a:sym typeface="+mn-ea"/>
              </a:rPr>
              <a:t>ing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13460" y="572770"/>
            <a:ext cx="166560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result</a:t>
            </a:r>
            <a:r>
              <a:rPr lang="en-US" altLang="zh-CN" sz="3600"/>
              <a:t>s</a:t>
            </a:r>
            <a:endParaRPr lang="en-US" altLang="zh-CN" sz="360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3460" y="1412875"/>
            <a:ext cx="9942195" cy="40316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572895" y="5711825"/>
            <a:ext cx="34366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forward prop</a:t>
            </a:r>
            <a:r>
              <a:rPr lang="zh-CN" altLang="en-US"/>
              <a:t>：时间步长</a:t>
            </a:r>
            <a:r>
              <a:rPr lang="zh-CN" altLang="en-US"/>
              <a:t>初始化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572895" y="6080125"/>
            <a:ext cx="77387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would completely fail to reconstruct </a:t>
            </a:r>
            <a:r>
              <a:rPr lang="zh-CN" altLang="en-US">
                <a:solidFill>
                  <a:srgbClr val="FF0000"/>
                </a:solidFill>
              </a:rPr>
              <a:t>new objects</a:t>
            </a:r>
            <a:r>
              <a:rPr lang="zh-CN" altLang="en-US"/>
              <a:t> entering the scene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32940"/>
            <a:ext cx="12192000" cy="29914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38835" y="339090"/>
            <a:ext cx="1876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method</a:t>
            </a:r>
            <a:endParaRPr lang="en-US" altLang="zh-CN" sz="36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7265" y="1106805"/>
            <a:ext cx="10480040" cy="332232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9335" y="4429125"/>
            <a:ext cx="6321425" cy="105664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965" y="5372100"/>
            <a:ext cx="71628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920115" y="514350"/>
            <a:ext cx="187642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3600"/>
              <a:t>method</a:t>
            </a:r>
            <a:endParaRPr lang="en-US" altLang="zh-CN" sz="3600"/>
          </a:p>
        </p:txBody>
      </p:sp>
      <p:grpSp>
        <p:nvGrpSpPr>
          <p:cNvPr id="6" name="组合 5"/>
          <p:cNvGrpSpPr/>
          <p:nvPr/>
        </p:nvGrpSpPr>
        <p:grpSpPr>
          <a:xfrm>
            <a:off x="1083310" y="2120900"/>
            <a:ext cx="8847455" cy="2616835"/>
            <a:chOff x="1339" y="2204"/>
            <a:chExt cx="13933" cy="4121"/>
          </a:xfrm>
        </p:grpSpPr>
        <p:sp>
          <p:nvSpPr>
            <p:cNvPr id="3" name="文本框 2"/>
            <p:cNvSpPr txBox="1"/>
            <p:nvPr/>
          </p:nvSpPr>
          <p:spPr>
            <a:xfrm>
              <a:off x="1339" y="2204"/>
              <a:ext cx="7518" cy="8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pPr algn="l"/>
              <a:r>
                <a:rPr lang="zh-CN" altLang="en-US" sz="2800"/>
                <a:t>Annealing Smooth Training</a:t>
              </a:r>
              <a:endParaRPr lang="zh-CN" altLang="en-US" sz="2800"/>
            </a:p>
          </p:txBody>
        </p:sp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3928" y="3290"/>
              <a:ext cx="11344" cy="2176"/>
            </a:xfrm>
            <a:prstGeom prst="rect">
              <a:avLst/>
            </a:prstGeom>
          </p:spPr>
        </p:pic>
        <p:sp>
          <p:nvSpPr>
            <p:cNvPr id="5" name="文本框 4"/>
            <p:cNvSpPr txBox="1"/>
            <p:nvPr/>
          </p:nvSpPr>
          <p:spPr>
            <a:xfrm>
              <a:off x="7056" y="5601"/>
              <a:ext cx="5088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400"/>
                <a:t>噪声注入，增加鲁棒性</a:t>
              </a:r>
              <a:endParaRPr lang="zh-CN" altLang="en-US" sz="240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Application>WPS 演示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2" baseType="lpstr">
      <vt:lpstr>Arial</vt:lpstr>
      <vt:lpstr>宋体</vt:lpstr>
      <vt:lpstr>Wingdings</vt:lpstr>
      <vt:lpstr>宋体</vt:lpstr>
      <vt:lpstr>Arial Unicode MS</vt:lpstr>
      <vt:lpstr>Calibri Light</vt:lpstr>
      <vt:lpstr>Helvetica Neue</vt:lpstr>
      <vt:lpstr>宋体-简</vt:lpstr>
      <vt:lpstr>Calibri</vt:lpstr>
      <vt:lpstr>微软雅黑</vt:lpstr>
      <vt:lpstr>汉仪旗黑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automan</dc:creator>
  <cp:lastModifiedBy>AUTO</cp:lastModifiedBy>
  <cp:revision>1</cp:revision>
  <dcterms:created xsi:type="dcterms:W3CDTF">2025-04-16T07:09:31Z</dcterms:created>
  <dcterms:modified xsi:type="dcterms:W3CDTF">2025-04-16T07:09:31Z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2052-5.7.0.8090</vt:lpwstr>
  </property>
</Properties>
</file>