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58" r:id="rId4"/>
    <p:sldId id="261" r:id="rId5"/>
    <p:sldId id="265" r:id="rId6"/>
    <p:sldId id="262" r:id="rId7"/>
    <p:sldId id="264" r:id="rId8"/>
    <p:sldId id="267" r:id="rId9"/>
    <p:sldId id="268" r:id="rId10"/>
    <p:sldId id="263" r:id="rId11"/>
    <p:sldId id="270" r:id="rId12"/>
    <p:sldId id="269" r:id="rId13"/>
    <p:sldId id="260" r:id="rId14"/>
    <p:sldId id="272" r:id="rId15"/>
    <p:sldId id="276" r:id="rId16"/>
    <p:sldId id="277" r:id="rId17"/>
    <p:sldId id="279" r:id="rId18"/>
    <p:sldId id="280" r:id="rId19"/>
    <p:sldId id="273" r:id="rId20"/>
    <p:sldId id="274" r:id="rId21"/>
    <p:sldId id="282" r:id="rId22"/>
    <p:sldId id="283" r:id="rId23"/>
    <p:sldId id="284" r:id="rId24"/>
    <p:sldId id="275" r:id="rId25"/>
    <p:sldId id="285" r:id="rId26"/>
    <p:sldId id="287" r:id="rId27"/>
    <p:sldId id="288" r:id="rId2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664"/>
    <p:restoredTop sz="85113"/>
  </p:normalViewPr>
  <p:slideViewPr>
    <p:cSldViewPr snapToGrid="0">
      <p:cViewPr varScale="1">
        <p:scale>
          <a:sx n="106" d="100"/>
          <a:sy n="106" d="100"/>
        </p:scale>
        <p:origin x="192"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svg"/><Relationship Id="rId1" Type="http://schemas.openxmlformats.org/officeDocument/2006/relationships/image" Target="../media/image9.png"/><Relationship Id="rId4" Type="http://schemas.openxmlformats.org/officeDocument/2006/relationships/image" Target="../media/image12.svg"/></Relationships>
</file>

<file path=ppt/diagrams/colors1.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3_2">
  <dgm:title val=""/>
  <dgm:desc val=""/>
  <dgm:catLst>
    <dgm:cat type="accent3" pri="13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a:alpha val="0"/>
      </a:schemeClr>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A970C19-1292-4805-8989-6FDEF8649053}"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204903B1-58E2-477F-998D-8222D95AA250}">
      <dgm:prSet/>
      <dgm:spPr/>
      <dgm:t>
        <a:bodyPr/>
        <a:lstStyle/>
        <a:p>
          <a:r>
            <a:rPr lang="en-US"/>
            <a:t>Existing chain-of-thought and tool-use paradigms rely solely on text as intermediate reasoning steps</a:t>
          </a:r>
        </a:p>
      </dgm:t>
    </dgm:pt>
    <dgm:pt modelId="{09879080-D937-41AA-B4C4-6AD4B4E3A338}" type="parTrans" cxnId="{598294F3-F4F5-49B0-A6AA-35AB4C633470}">
      <dgm:prSet/>
      <dgm:spPr/>
      <dgm:t>
        <a:bodyPr/>
        <a:lstStyle/>
        <a:p>
          <a:endParaRPr lang="en-US"/>
        </a:p>
      </dgm:t>
    </dgm:pt>
    <dgm:pt modelId="{25BA6C9F-EEF4-4AE4-B124-61FC0BCBF64F}" type="sibTrans" cxnId="{598294F3-F4F5-49B0-A6AA-35AB4C633470}">
      <dgm:prSet/>
      <dgm:spPr/>
      <dgm:t>
        <a:bodyPr/>
        <a:lstStyle/>
        <a:p>
          <a:endParaRPr lang="en-US"/>
        </a:p>
      </dgm:t>
    </dgm:pt>
    <dgm:pt modelId="{1C247221-92AA-476E-AA03-9FC37421AC6E}">
      <dgm:prSet/>
      <dgm:spPr/>
      <dgm:t>
        <a:bodyPr/>
        <a:lstStyle/>
        <a:p>
          <a:r>
            <a:rPr lang="en-US"/>
            <a:t>Humans use sketching to facilitate reasoning in various tasks (e.g., solving geometry problems, reasoning on maps)</a:t>
          </a:r>
        </a:p>
      </dgm:t>
    </dgm:pt>
    <dgm:pt modelId="{1F429A2B-3D42-43FC-969D-41AF669922D5}" type="parTrans" cxnId="{98168FA6-623F-4D2D-835A-CAF775D5FE8A}">
      <dgm:prSet/>
      <dgm:spPr/>
      <dgm:t>
        <a:bodyPr/>
        <a:lstStyle/>
        <a:p>
          <a:endParaRPr lang="en-US"/>
        </a:p>
      </dgm:t>
    </dgm:pt>
    <dgm:pt modelId="{934A7135-314B-4AB1-A0BA-8DA6442A3A31}" type="sibTrans" cxnId="{98168FA6-623F-4D2D-835A-CAF775D5FE8A}">
      <dgm:prSet/>
      <dgm:spPr/>
      <dgm:t>
        <a:bodyPr/>
        <a:lstStyle/>
        <a:p>
          <a:endParaRPr lang="en-US"/>
        </a:p>
      </dgm:t>
    </dgm:pt>
    <dgm:pt modelId="{5ED441AC-E315-4598-9B17-19741C0C4B0B}">
      <dgm:prSet/>
      <dgm:spPr/>
      <dgm:t>
        <a:bodyPr/>
        <a:lstStyle/>
        <a:p>
          <a:r>
            <a:rPr lang="en-US" b="1"/>
            <a:t>Visual SKETCHPAD</a:t>
          </a:r>
          <a:r>
            <a:rPr lang="en-US"/>
            <a:t> introduces a framework that enables multimodal LMs to draw and reason with visual sketches</a:t>
          </a:r>
        </a:p>
      </dgm:t>
    </dgm:pt>
    <dgm:pt modelId="{A63E4089-3CCD-414A-AE6F-756FC9D7F3A0}" type="parTrans" cxnId="{207E6B18-3251-4E0B-966B-95DD7485DA2F}">
      <dgm:prSet/>
      <dgm:spPr/>
      <dgm:t>
        <a:bodyPr/>
        <a:lstStyle/>
        <a:p>
          <a:endParaRPr lang="en-US"/>
        </a:p>
      </dgm:t>
    </dgm:pt>
    <dgm:pt modelId="{58F5E01E-9BE5-4460-A638-91A72C4989A1}" type="sibTrans" cxnId="{207E6B18-3251-4E0B-966B-95DD7485DA2F}">
      <dgm:prSet/>
      <dgm:spPr/>
      <dgm:t>
        <a:bodyPr/>
        <a:lstStyle/>
        <a:p>
          <a:endParaRPr lang="en-US"/>
        </a:p>
      </dgm:t>
    </dgm:pt>
    <dgm:pt modelId="{D59A46A0-39C2-4139-85AF-DAC491091D1A}" type="pres">
      <dgm:prSet presAssocID="{FA970C19-1292-4805-8989-6FDEF8649053}" presName="root" presStyleCnt="0">
        <dgm:presLayoutVars>
          <dgm:dir/>
          <dgm:resizeHandles val="exact"/>
        </dgm:presLayoutVars>
      </dgm:prSet>
      <dgm:spPr/>
    </dgm:pt>
    <dgm:pt modelId="{A320E9FC-FABE-44EC-9866-7E29F6B1AF8E}" type="pres">
      <dgm:prSet presAssocID="{204903B1-58E2-477F-998D-8222D95AA250}" presName="compNode" presStyleCnt="0"/>
      <dgm:spPr/>
    </dgm:pt>
    <dgm:pt modelId="{DAD83631-124C-4D5B-A6C1-6A433DF97E20}" type="pres">
      <dgm:prSet presAssocID="{204903B1-58E2-477F-998D-8222D95AA250}" presName="bgRect" presStyleLbl="bgShp" presStyleIdx="0" presStyleCnt="3"/>
      <dgm:spPr/>
    </dgm:pt>
    <dgm:pt modelId="{8DA23F00-DF7C-49CC-9EC4-6148686E4DFA}" type="pres">
      <dgm:prSet presAssocID="{204903B1-58E2-477F-998D-8222D95AA250}"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工具"/>
        </a:ext>
      </dgm:extLst>
    </dgm:pt>
    <dgm:pt modelId="{208612AF-6259-4F5F-A0CF-F447AFB5780A}" type="pres">
      <dgm:prSet presAssocID="{204903B1-58E2-477F-998D-8222D95AA250}" presName="spaceRect" presStyleCnt="0"/>
      <dgm:spPr/>
    </dgm:pt>
    <dgm:pt modelId="{037DB2DC-5BE4-45C1-80EC-5F7EA2856BAC}" type="pres">
      <dgm:prSet presAssocID="{204903B1-58E2-477F-998D-8222D95AA250}" presName="parTx" presStyleLbl="revTx" presStyleIdx="0" presStyleCnt="3">
        <dgm:presLayoutVars>
          <dgm:chMax val="0"/>
          <dgm:chPref val="0"/>
        </dgm:presLayoutVars>
      </dgm:prSet>
      <dgm:spPr/>
    </dgm:pt>
    <dgm:pt modelId="{3C0D3C98-81E3-491E-99E1-9F5FB1DF4B91}" type="pres">
      <dgm:prSet presAssocID="{25BA6C9F-EEF4-4AE4-B124-61FC0BCBF64F}" presName="sibTrans" presStyleCnt="0"/>
      <dgm:spPr/>
    </dgm:pt>
    <dgm:pt modelId="{EB4CE422-E0B8-4969-9B02-0885B914B17B}" type="pres">
      <dgm:prSet presAssocID="{1C247221-92AA-476E-AA03-9FC37421AC6E}" presName="compNode" presStyleCnt="0"/>
      <dgm:spPr/>
    </dgm:pt>
    <dgm:pt modelId="{5DD9BA26-0FAB-4E6D-9602-46D4963843AE}" type="pres">
      <dgm:prSet presAssocID="{1C247221-92AA-476E-AA03-9FC37421AC6E}" presName="bgRect" presStyleLbl="bgShp" presStyleIdx="1" presStyleCnt="3"/>
      <dgm:spPr/>
    </dgm:pt>
    <dgm:pt modelId="{053A8A8A-CE4D-4162-83E4-7A9298FE565F}" type="pres">
      <dgm:prSet presAssocID="{1C247221-92AA-476E-AA03-9FC37421AC6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rawing Compass"/>
        </a:ext>
      </dgm:extLst>
    </dgm:pt>
    <dgm:pt modelId="{FBCC766E-41BD-4ED3-918C-053AE3DCB1AD}" type="pres">
      <dgm:prSet presAssocID="{1C247221-92AA-476E-AA03-9FC37421AC6E}" presName="spaceRect" presStyleCnt="0"/>
      <dgm:spPr/>
    </dgm:pt>
    <dgm:pt modelId="{3F06EA01-BB2D-44C9-9571-AF30CA2653DD}" type="pres">
      <dgm:prSet presAssocID="{1C247221-92AA-476E-AA03-9FC37421AC6E}" presName="parTx" presStyleLbl="revTx" presStyleIdx="1" presStyleCnt="3">
        <dgm:presLayoutVars>
          <dgm:chMax val="0"/>
          <dgm:chPref val="0"/>
        </dgm:presLayoutVars>
      </dgm:prSet>
      <dgm:spPr/>
    </dgm:pt>
    <dgm:pt modelId="{52B33526-3360-4AEE-A846-37F8A3ED72C5}" type="pres">
      <dgm:prSet presAssocID="{934A7135-314B-4AB1-A0BA-8DA6442A3A31}" presName="sibTrans" presStyleCnt="0"/>
      <dgm:spPr/>
    </dgm:pt>
    <dgm:pt modelId="{2315906C-C4DA-42A0-888B-970CEDA1B3AD}" type="pres">
      <dgm:prSet presAssocID="{5ED441AC-E315-4598-9B17-19741C0C4B0B}" presName="compNode" presStyleCnt="0"/>
      <dgm:spPr/>
    </dgm:pt>
    <dgm:pt modelId="{06D8F18F-758D-4CDF-908D-91D8FC9D727E}" type="pres">
      <dgm:prSet presAssocID="{5ED441AC-E315-4598-9B17-19741C0C4B0B}" presName="bgRect" presStyleLbl="bgShp" presStyleIdx="2" presStyleCnt="3"/>
      <dgm:spPr/>
    </dgm:pt>
    <dgm:pt modelId="{364BBB52-1341-4D2A-A9A3-2B4B5B2A08D5}" type="pres">
      <dgm:prSet presAssocID="{5ED441AC-E315-4598-9B17-19741C0C4B0B}"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铅笔"/>
        </a:ext>
      </dgm:extLst>
    </dgm:pt>
    <dgm:pt modelId="{4FD1F6F8-6140-49D4-958F-E2D250D1AA26}" type="pres">
      <dgm:prSet presAssocID="{5ED441AC-E315-4598-9B17-19741C0C4B0B}" presName="spaceRect" presStyleCnt="0"/>
      <dgm:spPr/>
    </dgm:pt>
    <dgm:pt modelId="{ADCEB7CD-C028-408E-80D5-4209AA90BCA8}" type="pres">
      <dgm:prSet presAssocID="{5ED441AC-E315-4598-9B17-19741C0C4B0B}" presName="parTx" presStyleLbl="revTx" presStyleIdx="2" presStyleCnt="3">
        <dgm:presLayoutVars>
          <dgm:chMax val="0"/>
          <dgm:chPref val="0"/>
        </dgm:presLayoutVars>
      </dgm:prSet>
      <dgm:spPr/>
    </dgm:pt>
  </dgm:ptLst>
  <dgm:cxnLst>
    <dgm:cxn modelId="{0A76C215-AF58-4D0A-A321-A79B27BBBB6A}" type="presOf" srcId="{FA970C19-1292-4805-8989-6FDEF8649053}" destId="{D59A46A0-39C2-4139-85AF-DAC491091D1A}" srcOrd="0" destOrd="0" presId="urn:microsoft.com/office/officeart/2018/2/layout/IconVerticalSolidList"/>
    <dgm:cxn modelId="{207E6B18-3251-4E0B-966B-95DD7485DA2F}" srcId="{FA970C19-1292-4805-8989-6FDEF8649053}" destId="{5ED441AC-E315-4598-9B17-19741C0C4B0B}" srcOrd="2" destOrd="0" parTransId="{A63E4089-3CCD-414A-AE6F-756FC9D7F3A0}" sibTransId="{58F5E01E-9BE5-4460-A638-91A72C4989A1}"/>
    <dgm:cxn modelId="{6CC0283F-1265-4659-9DFD-792819684A30}" type="presOf" srcId="{204903B1-58E2-477F-998D-8222D95AA250}" destId="{037DB2DC-5BE4-45C1-80EC-5F7EA2856BAC}" srcOrd="0" destOrd="0" presId="urn:microsoft.com/office/officeart/2018/2/layout/IconVerticalSolidList"/>
    <dgm:cxn modelId="{7DDEF165-0FE6-4A24-B6EA-4253F2A0F3BB}" type="presOf" srcId="{5ED441AC-E315-4598-9B17-19741C0C4B0B}" destId="{ADCEB7CD-C028-408E-80D5-4209AA90BCA8}" srcOrd="0" destOrd="0" presId="urn:microsoft.com/office/officeart/2018/2/layout/IconVerticalSolidList"/>
    <dgm:cxn modelId="{57C9FE8F-FC48-4D56-BA0E-CA8A6BFD905A}" type="presOf" srcId="{1C247221-92AA-476E-AA03-9FC37421AC6E}" destId="{3F06EA01-BB2D-44C9-9571-AF30CA2653DD}" srcOrd="0" destOrd="0" presId="urn:microsoft.com/office/officeart/2018/2/layout/IconVerticalSolidList"/>
    <dgm:cxn modelId="{98168FA6-623F-4D2D-835A-CAF775D5FE8A}" srcId="{FA970C19-1292-4805-8989-6FDEF8649053}" destId="{1C247221-92AA-476E-AA03-9FC37421AC6E}" srcOrd="1" destOrd="0" parTransId="{1F429A2B-3D42-43FC-969D-41AF669922D5}" sibTransId="{934A7135-314B-4AB1-A0BA-8DA6442A3A31}"/>
    <dgm:cxn modelId="{598294F3-F4F5-49B0-A6AA-35AB4C633470}" srcId="{FA970C19-1292-4805-8989-6FDEF8649053}" destId="{204903B1-58E2-477F-998D-8222D95AA250}" srcOrd="0" destOrd="0" parTransId="{09879080-D937-41AA-B4C4-6AD4B4E3A338}" sibTransId="{25BA6C9F-EEF4-4AE4-B124-61FC0BCBF64F}"/>
    <dgm:cxn modelId="{28EC6211-D986-4F68-8735-2BDF38379852}" type="presParOf" srcId="{D59A46A0-39C2-4139-85AF-DAC491091D1A}" destId="{A320E9FC-FABE-44EC-9866-7E29F6B1AF8E}" srcOrd="0" destOrd="0" presId="urn:microsoft.com/office/officeart/2018/2/layout/IconVerticalSolidList"/>
    <dgm:cxn modelId="{12CE6AE8-D6A5-4CC6-A7FC-BB2650D020AE}" type="presParOf" srcId="{A320E9FC-FABE-44EC-9866-7E29F6B1AF8E}" destId="{DAD83631-124C-4D5B-A6C1-6A433DF97E20}" srcOrd="0" destOrd="0" presId="urn:microsoft.com/office/officeart/2018/2/layout/IconVerticalSolidList"/>
    <dgm:cxn modelId="{6649469C-4835-4007-B46C-889DE4B053E4}" type="presParOf" srcId="{A320E9FC-FABE-44EC-9866-7E29F6B1AF8E}" destId="{8DA23F00-DF7C-49CC-9EC4-6148686E4DFA}" srcOrd="1" destOrd="0" presId="urn:microsoft.com/office/officeart/2018/2/layout/IconVerticalSolidList"/>
    <dgm:cxn modelId="{A2C4AA46-160C-4AC0-B826-63C14EF5DB9C}" type="presParOf" srcId="{A320E9FC-FABE-44EC-9866-7E29F6B1AF8E}" destId="{208612AF-6259-4F5F-A0CF-F447AFB5780A}" srcOrd="2" destOrd="0" presId="urn:microsoft.com/office/officeart/2018/2/layout/IconVerticalSolidList"/>
    <dgm:cxn modelId="{D2F87275-8903-45EE-9111-5179C5952212}" type="presParOf" srcId="{A320E9FC-FABE-44EC-9866-7E29F6B1AF8E}" destId="{037DB2DC-5BE4-45C1-80EC-5F7EA2856BAC}" srcOrd="3" destOrd="0" presId="urn:microsoft.com/office/officeart/2018/2/layout/IconVerticalSolidList"/>
    <dgm:cxn modelId="{E819DEF8-20C1-4F6F-9121-9CB5EE48F538}" type="presParOf" srcId="{D59A46A0-39C2-4139-85AF-DAC491091D1A}" destId="{3C0D3C98-81E3-491E-99E1-9F5FB1DF4B91}" srcOrd="1" destOrd="0" presId="urn:microsoft.com/office/officeart/2018/2/layout/IconVerticalSolidList"/>
    <dgm:cxn modelId="{F7422B0F-EA40-417A-A0ED-7EC433528634}" type="presParOf" srcId="{D59A46A0-39C2-4139-85AF-DAC491091D1A}" destId="{EB4CE422-E0B8-4969-9B02-0885B914B17B}" srcOrd="2" destOrd="0" presId="urn:microsoft.com/office/officeart/2018/2/layout/IconVerticalSolidList"/>
    <dgm:cxn modelId="{6B50FD2F-DCFF-4616-A32D-7CBAC56ABEEE}" type="presParOf" srcId="{EB4CE422-E0B8-4969-9B02-0885B914B17B}" destId="{5DD9BA26-0FAB-4E6D-9602-46D4963843AE}" srcOrd="0" destOrd="0" presId="urn:microsoft.com/office/officeart/2018/2/layout/IconVerticalSolidList"/>
    <dgm:cxn modelId="{97AD331B-00B1-4E9E-9A03-CF71C44743AD}" type="presParOf" srcId="{EB4CE422-E0B8-4969-9B02-0885B914B17B}" destId="{053A8A8A-CE4D-4162-83E4-7A9298FE565F}" srcOrd="1" destOrd="0" presId="urn:microsoft.com/office/officeart/2018/2/layout/IconVerticalSolidList"/>
    <dgm:cxn modelId="{3A71E175-1899-4D78-B984-346CE9B541AC}" type="presParOf" srcId="{EB4CE422-E0B8-4969-9B02-0885B914B17B}" destId="{FBCC766E-41BD-4ED3-918C-053AE3DCB1AD}" srcOrd="2" destOrd="0" presId="urn:microsoft.com/office/officeart/2018/2/layout/IconVerticalSolidList"/>
    <dgm:cxn modelId="{265501A0-0F31-402B-B842-56964CC8DC2C}" type="presParOf" srcId="{EB4CE422-E0B8-4969-9B02-0885B914B17B}" destId="{3F06EA01-BB2D-44C9-9571-AF30CA2653DD}" srcOrd="3" destOrd="0" presId="urn:microsoft.com/office/officeart/2018/2/layout/IconVerticalSolidList"/>
    <dgm:cxn modelId="{104E57B1-77C8-4143-B40B-B4B66EA8CDF5}" type="presParOf" srcId="{D59A46A0-39C2-4139-85AF-DAC491091D1A}" destId="{52B33526-3360-4AEE-A846-37F8A3ED72C5}" srcOrd="3" destOrd="0" presId="urn:microsoft.com/office/officeart/2018/2/layout/IconVerticalSolidList"/>
    <dgm:cxn modelId="{47ACF22F-906F-471F-A46E-D00D389A8225}" type="presParOf" srcId="{D59A46A0-39C2-4139-85AF-DAC491091D1A}" destId="{2315906C-C4DA-42A0-888B-970CEDA1B3AD}" srcOrd="4" destOrd="0" presId="urn:microsoft.com/office/officeart/2018/2/layout/IconVerticalSolidList"/>
    <dgm:cxn modelId="{8DA39304-D8E4-4013-8236-898D0A5883F2}" type="presParOf" srcId="{2315906C-C4DA-42A0-888B-970CEDA1B3AD}" destId="{06D8F18F-758D-4CDF-908D-91D8FC9D727E}" srcOrd="0" destOrd="0" presId="urn:microsoft.com/office/officeart/2018/2/layout/IconVerticalSolidList"/>
    <dgm:cxn modelId="{B4CCE9D6-3C05-489C-89C1-3A5E459D7F9C}" type="presParOf" srcId="{2315906C-C4DA-42A0-888B-970CEDA1B3AD}" destId="{364BBB52-1341-4D2A-A9A3-2B4B5B2A08D5}" srcOrd="1" destOrd="0" presId="urn:microsoft.com/office/officeart/2018/2/layout/IconVerticalSolidList"/>
    <dgm:cxn modelId="{1267237B-BE26-44DD-BC23-9AD90120F25D}" type="presParOf" srcId="{2315906C-C4DA-42A0-888B-970CEDA1B3AD}" destId="{4FD1F6F8-6140-49D4-958F-E2D250D1AA26}" srcOrd="2" destOrd="0" presId="urn:microsoft.com/office/officeart/2018/2/layout/IconVerticalSolidList"/>
    <dgm:cxn modelId="{22EEA039-FE31-4600-A21D-873EBF91BD5A}" type="presParOf" srcId="{2315906C-C4DA-42A0-888B-970CEDA1B3AD}" destId="{ADCEB7CD-C028-408E-80D5-4209AA90BCA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7273C92-1E63-4ED9-A9B3-4A82E9145EA6}" type="doc">
      <dgm:prSet loTypeId="urn:microsoft.com/office/officeart/2018/2/layout/IconLabelDescriptionList" loCatId="icon" qsTypeId="urn:microsoft.com/office/officeart/2005/8/quickstyle/simple1" qsCatId="simple" csTypeId="urn:microsoft.com/office/officeart/2018/5/colors/Iconchunking_neutralbg_accent3_2" csCatId="accent3" phldr="1"/>
      <dgm:spPr/>
      <dgm:t>
        <a:bodyPr/>
        <a:lstStyle/>
        <a:p>
          <a:endParaRPr lang="en-US"/>
        </a:p>
      </dgm:t>
    </dgm:pt>
    <dgm:pt modelId="{3D821A23-03B4-4FD5-B5BD-9F83277261C3}">
      <dgm:prSet/>
      <dgm:spPr/>
      <dgm:t>
        <a:bodyPr/>
        <a:lstStyle/>
        <a:p>
          <a:pPr>
            <a:lnSpc>
              <a:spcPct val="100000"/>
            </a:lnSpc>
            <a:defRPr b="1"/>
          </a:pPr>
          <a:r>
            <a:rPr lang="en-US" b="1"/>
            <a:t>Mathematical Tasks</a:t>
          </a:r>
          <a:endParaRPr lang="en-US"/>
        </a:p>
      </dgm:t>
    </dgm:pt>
    <dgm:pt modelId="{75602A92-30EB-4246-8B14-351E53D095E6}" type="parTrans" cxnId="{DB0A28A1-8FFD-4D57-B9A9-14594AF0EE93}">
      <dgm:prSet/>
      <dgm:spPr/>
      <dgm:t>
        <a:bodyPr/>
        <a:lstStyle/>
        <a:p>
          <a:endParaRPr lang="en-US"/>
        </a:p>
      </dgm:t>
    </dgm:pt>
    <dgm:pt modelId="{4B2CDC41-577D-4675-BDB8-85DE4C58363D}" type="sibTrans" cxnId="{DB0A28A1-8FFD-4D57-B9A9-14594AF0EE93}">
      <dgm:prSet/>
      <dgm:spPr/>
      <dgm:t>
        <a:bodyPr/>
        <a:lstStyle/>
        <a:p>
          <a:endParaRPr lang="en-US"/>
        </a:p>
      </dgm:t>
    </dgm:pt>
    <dgm:pt modelId="{6E8C3630-E866-4D09-B373-791041D35FFD}">
      <dgm:prSet/>
      <dgm:spPr/>
      <dgm:t>
        <a:bodyPr/>
        <a:lstStyle/>
        <a:p>
          <a:pPr>
            <a:lnSpc>
              <a:spcPct val="100000"/>
            </a:lnSpc>
          </a:pPr>
          <a:r>
            <a:rPr lang="en-US"/>
            <a:t>Geometry problems</a:t>
          </a:r>
        </a:p>
      </dgm:t>
    </dgm:pt>
    <dgm:pt modelId="{AE862F04-5646-4F85-9D28-0D97FFCD7125}" type="parTrans" cxnId="{CDB912E3-D3AE-4221-9031-0780C0AA6267}">
      <dgm:prSet/>
      <dgm:spPr/>
      <dgm:t>
        <a:bodyPr/>
        <a:lstStyle/>
        <a:p>
          <a:endParaRPr lang="en-US"/>
        </a:p>
      </dgm:t>
    </dgm:pt>
    <dgm:pt modelId="{2E35B66F-388C-4966-B768-4E3447956D33}" type="sibTrans" cxnId="{CDB912E3-D3AE-4221-9031-0780C0AA6267}">
      <dgm:prSet/>
      <dgm:spPr/>
      <dgm:t>
        <a:bodyPr/>
        <a:lstStyle/>
        <a:p>
          <a:endParaRPr lang="en-US"/>
        </a:p>
      </dgm:t>
    </dgm:pt>
    <dgm:pt modelId="{9B034362-70EA-468B-8540-AB27BE199BEC}">
      <dgm:prSet/>
      <dgm:spPr/>
      <dgm:t>
        <a:bodyPr/>
        <a:lstStyle/>
        <a:p>
          <a:pPr>
            <a:lnSpc>
              <a:spcPct val="100000"/>
            </a:lnSpc>
          </a:pPr>
          <a:r>
            <a:rPr lang="en-US"/>
            <a:t>Mathematical functions</a:t>
          </a:r>
        </a:p>
      </dgm:t>
    </dgm:pt>
    <dgm:pt modelId="{C06DBDE9-94C4-4F41-BF1C-4E1975679732}" type="parTrans" cxnId="{B4DF9A93-C13B-4CEB-BA94-BFCBD36CDA73}">
      <dgm:prSet/>
      <dgm:spPr/>
      <dgm:t>
        <a:bodyPr/>
        <a:lstStyle/>
        <a:p>
          <a:endParaRPr lang="en-US"/>
        </a:p>
      </dgm:t>
    </dgm:pt>
    <dgm:pt modelId="{68A637EC-DA53-4120-B33E-B99354F1E6FD}" type="sibTrans" cxnId="{B4DF9A93-C13B-4CEB-BA94-BFCBD36CDA73}">
      <dgm:prSet/>
      <dgm:spPr/>
      <dgm:t>
        <a:bodyPr/>
        <a:lstStyle/>
        <a:p>
          <a:endParaRPr lang="en-US"/>
        </a:p>
      </dgm:t>
    </dgm:pt>
    <dgm:pt modelId="{E80C85C5-FE24-4789-8B41-9966F13B98F6}">
      <dgm:prSet/>
      <dgm:spPr/>
      <dgm:t>
        <a:bodyPr/>
        <a:lstStyle/>
        <a:p>
          <a:pPr>
            <a:lnSpc>
              <a:spcPct val="100000"/>
            </a:lnSpc>
          </a:pPr>
          <a:r>
            <a:rPr lang="en-US"/>
            <a:t>Graph algorithms </a:t>
          </a:r>
        </a:p>
      </dgm:t>
    </dgm:pt>
    <dgm:pt modelId="{CB3C9F3D-34AA-419C-8941-5818F37FC32F}" type="parTrans" cxnId="{72CDE7A5-1BB6-4D09-A353-76245C1062F3}">
      <dgm:prSet/>
      <dgm:spPr/>
      <dgm:t>
        <a:bodyPr/>
        <a:lstStyle/>
        <a:p>
          <a:endParaRPr lang="en-US"/>
        </a:p>
      </dgm:t>
    </dgm:pt>
    <dgm:pt modelId="{8E87F12E-EC63-458E-9CAC-D2B00BE63413}" type="sibTrans" cxnId="{72CDE7A5-1BB6-4D09-A353-76245C1062F3}">
      <dgm:prSet/>
      <dgm:spPr/>
      <dgm:t>
        <a:bodyPr/>
        <a:lstStyle/>
        <a:p>
          <a:endParaRPr lang="en-US"/>
        </a:p>
      </dgm:t>
    </dgm:pt>
    <dgm:pt modelId="{31DBAD57-4B93-4B19-B08D-FC0BBCEA664E}">
      <dgm:prSet/>
      <dgm:spPr/>
      <dgm:t>
        <a:bodyPr/>
        <a:lstStyle/>
        <a:p>
          <a:pPr>
            <a:lnSpc>
              <a:spcPct val="100000"/>
            </a:lnSpc>
          </a:pPr>
          <a:r>
            <a:rPr lang="en-US"/>
            <a:t>Game strategies</a:t>
          </a:r>
        </a:p>
      </dgm:t>
    </dgm:pt>
    <dgm:pt modelId="{304C9AC1-B350-46EC-8C4F-8D80E064954A}" type="parTrans" cxnId="{989A18E6-5A36-4536-8F1E-0D9FA25D48BF}">
      <dgm:prSet/>
      <dgm:spPr/>
      <dgm:t>
        <a:bodyPr/>
        <a:lstStyle/>
        <a:p>
          <a:endParaRPr lang="en-US"/>
        </a:p>
      </dgm:t>
    </dgm:pt>
    <dgm:pt modelId="{49396C82-ED36-4F66-9532-99A0DA62BB88}" type="sibTrans" cxnId="{989A18E6-5A36-4536-8F1E-0D9FA25D48BF}">
      <dgm:prSet/>
      <dgm:spPr/>
      <dgm:t>
        <a:bodyPr/>
        <a:lstStyle/>
        <a:p>
          <a:endParaRPr lang="en-US"/>
        </a:p>
      </dgm:t>
    </dgm:pt>
    <dgm:pt modelId="{9D357AB3-55CA-4908-9AE1-59CBC5B43F11}">
      <dgm:prSet/>
      <dgm:spPr/>
      <dgm:t>
        <a:bodyPr/>
        <a:lstStyle/>
        <a:p>
          <a:pPr>
            <a:lnSpc>
              <a:spcPct val="100000"/>
            </a:lnSpc>
            <a:defRPr b="1"/>
          </a:pPr>
          <a:r>
            <a:rPr lang="en-US" b="1"/>
            <a:t>Visual Reasoning Tasks</a:t>
          </a:r>
          <a:endParaRPr lang="en-US"/>
        </a:p>
      </dgm:t>
    </dgm:pt>
    <dgm:pt modelId="{59A482BE-15C6-42A0-9292-30D5337442AC}" type="parTrans" cxnId="{123CE424-5DDC-4596-BEBA-9676D6085B4B}">
      <dgm:prSet/>
      <dgm:spPr/>
      <dgm:t>
        <a:bodyPr/>
        <a:lstStyle/>
        <a:p>
          <a:endParaRPr lang="en-US"/>
        </a:p>
      </dgm:t>
    </dgm:pt>
    <dgm:pt modelId="{A1A612E1-B435-4559-A3B9-3C0E5B38AFF6}" type="sibTrans" cxnId="{123CE424-5DDC-4596-BEBA-9676D6085B4B}">
      <dgm:prSet/>
      <dgm:spPr/>
      <dgm:t>
        <a:bodyPr/>
        <a:lstStyle/>
        <a:p>
          <a:endParaRPr lang="en-US"/>
        </a:p>
      </dgm:t>
    </dgm:pt>
    <dgm:pt modelId="{3D888AEB-D088-4251-A712-7FDBC9818A4A}">
      <dgm:prSet/>
      <dgm:spPr/>
      <dgm:t>
        <a:bodyPr/>
        <a:lstStyle/>
        <a:p>
          <a:pPr>
            <a:lnSpc>
              <a:spcPct val="100000"/>
            </a:lnSpc>
          </a:pPr>
          <a:r>
            <a:rPr lang="en-US"/>
            <a:t>Depth estimation</a:t>
          </a:r>
        </a:p>
      </dgm:t>
    </dgm:pt>
    <dgm:pt modelId="{9A2870F4-8BDC-4B6B-9C45-A927F81EF16A}" type="parTrans" cxnId="{F7BB8A86-AE8E-42BE-B9D7-97D273F20294}">
      <dgm:prSet/>
      <dgm:spPr/>
      <dgm:t>
        <a:bodyPr/>
        <a:lstStyle/>
        <a:p>
          <a:endParaRPr lang="en-US"/>
        </a:p>
      </dgm:t>
    </dgm:pt>
    <dgm:pt modelId="{0EB84CA9-0945-4E7B-BEFF-A8C04BEF4195}" type="sibTrans" cxnId="{F7BB8A86-AE8E-42BE-B9D7-97D273F20294}">
      <dgm:prSet/>
      <dgm:spPr/>
      <dgm:t>
        <a:bodyPr/>
        <a:lstStyle/>
        <a:p>
          <a:endParaRPr lang="en-US"/>
        </a:p>
      </dgm:t>
    </dgm:pt>
    <dgm:pt modelId="{ED45220B-F50F-48F7-803A-4DBFCF906AC8}">
      <dgm:prSet/>
      <dgm:spPr/>
      <dgm:t>
        <a:bodyPr/>
        <a:lstStyle/>
        <a:p>
          <a:pPr>
            <a:lnSpc>
              <a:spcPct val="100000"/>
            </a:lnSpc>
          </a:pPr>
          <a:r>
            <a:rPr lang="en-US" dirty="0"/>
            <a:t>Visual correspondence, semantic correspondence</a:t>
          </a:r>
        </a:p>
      </dgm:t>
    </dgm:pt>
    <dgm:pt modelId="{A9ED3782-AA50-420F-B183-581866B5ED38}" type="parTrans" cxnId="{BE832341-8A49-49F3-9320-71D408EB6DEE}">
      <dgm:prSet/>
      <dgm:spPr/>
      <dgm:t>
        <a:bodyPr/>
        <a:lstStyle/>
        <a:p>
          <a:endParaRPr lang="en-US"/>
        </a:p>
      </dgm:t>
    </dgm:pt>
    <dgm:pt modelId="{1AD3EE40-2D4E-4A93-BA32-CACFEB79ED2E}" type="sibTrans" cxnId="{BE832341-8A49-49F3-9320-71D408EB6DEE}">
      <dgm:prSet/>
      <dgm:spPr/>
      <dgm:t>
        <a:bodyPr/>
        <a:lstStyle/>
        <a:p>
          <a:endParaRPr lang="en-US"/>
        </a:p>
      </dgm:t>
    </dgm:pt>
    <dgm:pt modelId="{319F1BD2-8740-4D91-A9A9-266F01515532}">
      <dgm:prSet/>
      <dgm:spPr/>
      <dgm:t>
        <a:bodyPr/>
        <a:lstStyle/>
        <a:p>
          <a:pPr>
            <a:lnSpc>
              <a:spcPct val="100000"/>
            </a:lnSpc>
          </a:pPr>
          <a:r>
            <a:rPr lang="en-US"/>
            <a:t>Complex visual question answering benchmarks</a:t>
          </a:r>
        </a:p>
      </dgm:t>
    </dgm:pt>
    <dgm:pt modelId="{74344696-DA9E-4798-B09E-46DBAEC334D6}" type="parTrans" cxnId="{C7D1B7F2-51AE-48E4-B1E2-0DB153D21461}">
      <dgm:prSet/>
      <dgm:spPr/>
      <dgm:t>
        <a:bodyPr/>
        <a:lstStyle/>
        <a:p>
          <a:endParaRPr lang="en-US"/>
        </a:p>
      </dgm:t>
    </dgm:pt>
    <dgm:pt modelId="{729B5C4F-C432-40BF-AA1C-C89EEF6DC6E4}" type="sibTrans" cxnId="{C7D1B7F2-51AE-48E4-B1E2-0DB153D21461}">
      <dgm:prSet/>
      <dgm:spPr/>
      <dgm:t>
        <a:bodyPr/>
        <a:lstStyle/>
        <a:p>
          <a:endParaRPr lang="en-US"/>
        </a:p>
      </dgm:t>
    </dgm:pt>
    <dgm:pt modelId="{1C094E87-0788-4C43-AEBE-5593DCC25CB2}" type="pres">
      <dgm:prSet presAssocID="{97273C92-1E63-4ED9-A9B3-4A82E9145EA6}" presName="root" presStyleCnt="0">
        <dgm:presLayoutVars>
          <dgm:dir/>
          <dgm:resizeHandles val="exact"/>
        </dgm:presLayoutVars>
      </dgm:prSet>
      <dgm:spPr/>
    </dgm:pt>
    <dgm:pt modelId="{1BA16426-453B-4CD6-8BC3-6843820C3BB9}" type="pres">
      <dgm:prSet presAssocID="{3D821A23-03B4-4FD5-B5BD-9F83277261C3}" presName="compNode" presStyleCnt="0"/>
      <dgm:spPr/>
    </dgm:pt>
    <dgm:pt modelId="{6DDFBBA7-A976-4268-9373-96EC08A39A47}" type="pres">
      <dgm:prSet presAssocID="{3D821A23-03B4-4FD5-B5BD-9F83277261C3}"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计算器"/>
        </a:ext>
      </dgm:extLst>
    </dgm:pt>
    <dgm:pt modelId="{B18BC294-2A20-4AEF-97C4-245A7913C611}" type="pres">
      <dgm:prSet presAssocID="{3D821A23-03B4-4FD5-B5BD-9F83277261C3}" presName="iconSpace" presStyleCnt="0"/>
      <dgm:spPr/>
    </dgm:pt>
    <dgm:pt modelId="{E6003810-B651-412D-854B-C2194E109787}" type="pres">
      <dgm:prSet presAssocID="{3D821A23-03B4-4FD5-B5BD-9F83277261C3}" presName="parTx" presStyleLbl="revTx" presStyleIdx="0" presStyleCnt="4">
        <dgm:presLayoutVars>
          <dgm:chMax val="0"/>
          <dgm:chPref val="0"/>
        </dgm:presLayoutVars>
      </dgm:prSet>
      <dgm:spPr/>
    </dgm:pt>
    <dgm:pt modelId="{523EE761-7792-423B-8173-E3981E14782F}" type="pres">
      <dgm:prSet presAssocID="{3D821A23-03B4-4FD5-B5BD-9F83277261C3}" presName="txSpace" presStyleCnt="0"/>
      <dgm:spPr/>
    </dgm:pt>
    <dgm:pt modelId="{A4585245-D331-408A-9C03-F551F929FBAF}" type="pres">
      <dgm:prSet presAssocID="{3D821A23-03B4-4FD5-B5BD-9F83277261C3}" presName="desTx" presStyleLbl="revTx" presStyleIdx="1" presStyleCnt="4">
        <dgm:presLayoutVars/>
      </dgm:prSet>
      <dgm:spPr/>
    </dgm:pt>
    <dgm:pt modelId="{3D029B5A-465C-44AE-B67F-D63BDD107694}" type="pres">
      <dgm:prSet presAssocID="{4B2CDC41-577D-4675-BDB8-85DE4C58363D}" presName="sibTrans" presStyleCnt="0"/>
      <dgm:spPr/>
    </dgm:pt>
    <dgm:pt modelId="{1B34B328-25C7-4319-BB95-2147B2254FBC}" type="pres">
      <dgm:prSet presAssocID="{9D357AB3-55CA-4908-9AE1-59CBC5B43F11}" presName="compNode" presStyleCnt="0"/>
      <dgm:spPr/>
    </dgm:pt>
    <dgm:pt modelId="{B366BE2F-3562-48A1-A9D0-F9469424A5E3}" type="pres">
      <dgm:prSet presAssocID="{9D357AB3-55CA-4908-9AE1-59CBC5B43F11}"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D4ED06E-13DC-4DD4-A15B-A2EAD52F6EFE}" type="pres">
      <dgm:prSet presAssocID="{9D357AB3-55CA-4908-9AE1-59CBC5B43F11}" presName="iconSpace" presStyleCnt="0"/>
      <dgm:spPr/>
    </dgm:pt>
    <dgm:pt modelId="{7B7C334D-D8EF-45E4-9C1D-98899F40A229}" type="pres">
      <dgm:prSet presAssocID="{9D357AB3-55CA-4908-9AE1-59CBC5B43F11}" presName="parTx" presStyleLbl="revTx" presStyleIdx="2" presStyleCnt="4">
        <dgm:presLayoutVars>
          <dgm:chMax val="0"/>
          <dgm:chPref val="0"/>
        </dgm:presLayoutVars>
      </dgm:prSet>
      <dgm:spPr/>
    </dgm:pt>
    <dgm:pt modelId="{A29604C1-8C3E-4EDD-8AAE-78DFE5101679}" type="pres">
      <dgm:prSet presAssocID="{9D357AB3-55CA-4908-9AE1-59CBC5B43F11}" presName="txSpace" presStyleCnt="0"/>
      <dgm:spPr/>
    </dgm:pt>
    <dgm:pt modelId="{B685D144-6E69-419C-922D-63061E8434C3}" type="pres">
      <dgm:prSet presAssocID="{9D357AB3-55CA-4908-9AE1-59CBC5B43F11}" presName="desTx" presStyleLbl="revTx" presStyleIdx="3" presStyleCnt="4">
        <dgm:presLayoutVars/>
      </dgm:prSet>
      <dgm:spPr/>
    </dgm:pt>
  </dgm:ptLst>
  <dgm:cxnLst>
    <dgm:cxn modelId="{1C12E30F-4DFB-454C-9F57-4C834775E4BD}" type="presOf" srcId="{31DBAD57-4B93-4B19-B08D-FC0BBCEA664E}" destId="{A4585245-D331-408A-9C03-F551F929FBAF}" srcOrd="0" destOrd="3" presId="urn:microsoft.com/office/officeart/2018/2/layout/IconLabelDescriptionList"/>
    <dgm:cxn modelId="{123CE424-5DDC-4596-BEBA-9676D6085B4B}" srcId="{97273C92-1E63-4ED9-A9B3-4A82E9145EA6}" destId="{9D357AB3-55CA-4908-9AE1-59CBC5B43F11}" srcOrd="1" destOrd="0" parTransId="{59A482BE-15C6-42A0-9292-30D5337442AC}" sibTransId="{A1A612E1-B435-4559-A3B9-3C0E5B38AFF6}"/>
    <dgm:cxn modelId="{BA0FF527-3EA9-8146-803A-077FCEE903E1}" type="presOf" srcId="{E80C85C5-FE24-4789-8B41-9966F13B98F6}" destId="{A4585245-D331-408A-9C03-F551F929FBAF}" srcOrd="0" destOrd="2" presId="urn:microsoft.com/office/officeart/2018/2/layout/IconLabelDescriptionList"/>
    <dgm:cxn modelId="{0E223538-5E88-FE47-90C2-D03521C737F7}" type="presOf" srcId="{3D821A23-03B4-4FD5-B5BD-9F83277261C3}" destId="{E6003810-B651-412D-854B-C2194E109787}" srcOrd="0" destOrd="0" presId="urn:microsoft.com/office/officeart/2018/2/layout/IconLabelDescriptionList"/>
    <dgm:cxn modelId="{BE832341-8A49-49F3-9320-71D408EB6DEE}" srcId="{9D357AB3-55CA-4908-9AE1-59CBC5B43F11}" destId="{ED45220B-F50F-48F7-803A-4DBFCF906AC8}" srcOrd="1" destOrd="0" parTransId="{A9ED3782-AA50-420F-B183-581866B5ED38}" sibTransId="{1AD3EE40-2D4E-4A93-BA32-CACFEB79ED2E}"/>
    <dgm:cxn modelId="{512E2950-2CB5-AE46-955D-F0E72DE2DD5C}" type="presOf" srcId="{9B034362-70EA-468B-8540-AB27BE199BEC}" destId="{A4585245-D331-408A-9C03-F551F929FBAF}" srcOrd="0" destOrd="1" presId="urn:microsoft.com/office/officeart/2018/2/layout/IconLabelDescriptionList"/>
    <dgm:cxn modelId="{F7BB8A86-AE8E-42BE-B9D7-97D273F20294}" srcId="{9D357AB3-55CA-4908-9AE1-59CBC5B43F11}" destId="{3D888AEB-D088-4251-A712-7FDBC9818A4A}" srcOrd="0" destOrd="0" parTransId="{9A2870F4-8BDC-4B6B-9C45-A927F81EF16A}" sibTransId="{0EB84CA9-0945-4E7B-BEFF-A8C04BEF4195}"/>
    <dgm:cxn modelId="{B4DF9A93-C13B-4CEB-BA94-BFCBD36CDA73}" srcId="{3D821A23-03B4-4FD5-B5BD-9F83277261C3}" destId="{9B034362-70EA-468B-8540-AB27BE199BEC}" srcOrd="1" destOrd="0" parTransId="{C06DBDE9-94C4-4F41-BF1C-4E1975679732}" sibTransId="{68A637EC-DA53-4120-B33E-B99354F1E6FD}"/>
    <dgm:cxn modelId="{74B7B89C-6348-5343-9652-93DD7E5E2642}" type="presOf" srcId="{3D888AEB-D088-4251-A712-7FDBC9818A4A}" destId="{B685D144-6E69-419C-922D-63061E8434C3}" srcOrd="0" destOrd="0" presId="urn:microsoft.com/office/officeart/2018/2/layout/IconLabelDescriptionList"/>
    <dgm:cxn modelId="{DB0A28A1-8FFD-4D57-B9A9-14594AF0EE93}" srcId="{97273C92-1E63-4ED9-A9B3-4A82E9145EA6}" destId="{3D821A23-03B4-4FD5-B5BD-9F83277261C3}" srcOrd="0" destOrd="0" parTransId="{75602A92-30EB-4246-8B14-351E53D095E6}" sibTransId="{4B2CDC41-577D-4675-BDB8-85DE4C58363D}"/>
    <dgm:cxn modelId="{37A66FA1-4643-1544-906A-979649D8B929}" type="presOf" srcId="{97273C92-1E63-4ED9-A9B3-4A82E9145EA6}" destId="{1C094E87-0788-4C43-AEBE-5593DCC25CB2}" srcOrd="0" destOrd="0" presId="urn:microsoft.com/office/officeart/2018/2/layout/IconLabelDescriptionList"/>
    <dgm:cxn modelId="{72CDE7A5-1BB6-4D09-A353-76245C1062F3}" srcId="{3D821A23-03B4-4FD5-B5BD-9F83277261C3}" destId="{E80C85C5-FE24-4789-8B41-9966F13B98F6}" srcOrd="2" destOrd="0" parTransId="{CB3C9F3D-34AA-419C-8941-5818F37FC32F}" sibTransId="{8E87F12E-EC63-458E-9CAC-D2B00BE63413}"/>
    <dgm:cxn modelId="{3707B1BE-8411-2644-A6A4-7F127BDFE40D}" type="presOf" srcId="{9D357AB3-55CA-4908-9AE1-59CBC5B43F11}" destId="{7B7C334D-D8EF-45E4-9C1D-98899F40A229}" srcOrd="0" destOrd="0" presId="urn:microsoft.com/office/officeart/2018/2/layout/IconLabelDescriptionList"/>
    <dgm:cxn modelId="{E040BDBF-FA9E-9646-BC6C-2A5B43DC0A4F}" type="presOf" srcId="{ED45220B-F50F-48F7-803A-4DBFCF906AC8}" destId="{B685D144-6E69-419C-922D-63061E8434C3}" srcOrd="0" destOrd="1" presId="urn:microsoft.com/office/officeart/2018/2/layout/IconLabelDescriptionList"/>
    <dgm:cxn modelId="{9496C9D3-94D6-084D-9CAA-9E9369768215}" type="presOf" srcId="{6E8C3630-E866-4D09-B373-791041D35FFD}" destId="{A4585245-D331-408A-9C03-F551F929FBAF}" srcOrd="0" destOrd="0" presId="urn:microsoft.com/office/officeart/2018/2/layout/IconLabelDescriptionList"/>
    <dgm:cxn modelId="{D813F9D7-A618-3843-AC14-4924D12106B6}" type="presOf" srcId="{319F1BD2-8740-4D91-A9A9-266F01515532}" destId="{B685D144-6E69-419C-922D-63061E8434C3}" srcOrd="0" destOrd="2" presId="urn:microsoft.com/office/officeart/2018/2/layout/IconLabelDescriptionList"/>
    <dgm:cxn modelId="{CDB912E3-D3AE-4221-9031-0780C0AA6267}" srcId="{3D821A23-03B4-4FD5-B5BD-9F83277261C3}" destId="{6E8C3630-E866-4D09-B373-791041D35FFD}" srcOrd="0" destOrd="0" parTransId="{AE862F04-5646-4F85-9D28-0D97FFCD7125}" sibTransId="{2E35B66F-388C-4966-B768-4E3447956D33}"/>
    <dgm:cxn modelId="{989A18E6-5A36-4536-8F1E-0D9FA25D48BF}" srcId="{3D821A23-03B4-4FD5-B5BD-9F83277261C3}" destId="{31DBAD57-4B93-4B19-B08D-FC0BBCEA664E}" srcOrd="3" destOrd="0" parTransId="{304C9AC1-B350-46EC-8C4F-8D80E064954A}" sibTransId="{49396C82-ED36-4F66-9532-99A0DA62BB88}"/>
    <dgm:cxn modelId="{C7D1B7F2-51AE-48E4-B1E2-0DB153D21461}" srcId="{9D357AB3-55CA-4908-9AE1-59CBC5B43F11}" destId="{319F1BD2-8740-4D91-A9A9-266F01515532}" srcOrd="2" destOrd="0" parTransId="{74344696-DA9E-4798-B09E-46DBAEC334D6}" sibTransId="{729B5C4F-C432-40BF-AA1C-C89EEF6DC6E4}"/>
    <dgm:cxn modelId="{589BED33-96A7-E44C-8E1B-DFE3ADBAB7D3}" type="presParOf" srcId="{1C094E87-0788-4C43-AEBE-5593DCC25CB2}" destId="{1BA16426-453B-4CD6-8BC3-6843820C3BB9}" srcOrd="0" destOrd="0" presId="urn:microsoft.com/office/officeart/2018/2/layout/IconLabelDescriptionList"/>
    <dgm:cxn modelId="{828E6619-676E-2E4D-B05A-5E6DE3357E52}" type="presParOf" srcId="{1BA16426-453B-4CD6-8BC3-6843820C3BB9}" destId="{6DDFBBA7-A976-4268-9373-96EC08A39A47}" srcOrd="0" destOrd="0" presId="urn:microsoft.com/office/officeart/2018/2/layout/IconLabelDescriptionList"/>
    <dgm:cxn modelId="{D9999F75-61E7-0142-97D6-88CD653148F7}" type="presParOf" srcId="{1BA16426-453B-4CD6-8BC3-6843820C3BB9}" destId="{B18BC294-2A20-4AEF-97C4-245A7913C611}" srcOrd="1" destOrd="0" presId="urn:microsoft.com/office/officeart/2018/2/layout/IconLabelDescriptionList"/>
    <dgm:cxn modelId="{7ABD7D26-6117-1A40-BC25-FAE52FAA0829}" type="presParOf" srcId="{1BA16426-453B-4CD6-8BC3-6843820C3BB9}" destId="{E6003810-B651-412D-854B-C2194E109787}" srcOrd="2" destOrd="0" presId="urn:microsoft.com/office/officeart/2018/2/layout/IconLabelDescriptionList"/>
    <dgm:cxn modelId="{F140145E-BF14-D743-A9DA-AA5A9FC84EFA}" type="presParOf" srcId="{1BA16426-453B-4CD6-8BC3-6843820C3BB9}" destId="{523EE761-7792-423B-8173-E3981E14782F}" srcOrd="3" destOrd="0" presId="urn:microsoft.com/office/officeart/2018/2/layout/IconLabelDescriptionList"/>
    <dgm:cxn modelId="{FD18B550-7843-364A-B602-0CB376EBC6AC}" type="presParOf" srcId="{1BA16426-453B-4CD6-8BC3-6843820C3BB9}" destId="{A4585245-D331-408A-9C03-F551F929FBAF}" srcOrd="4" destOrd="0" presId="urn:microsoft.com/office/officeart/2018/2/layout/IconLabelDescriptionList"/>
    <dgm:cxn modelId="{4EE45D5C-9A3B-A844-9286-0DDB5D6172BE}" type="presParOf" srcId="{1C094E87-0788-4C43-AEBE-5593DCC25CB2}" destId="{3D029B5A-465C-44AE-B67F-D63BDD107694}" srcOrd="1" destOrd="0" presId="urn:microsoft.com/office/officeart/2018/2/layout/IconLabelDescriptionList"/>
    <dgm:cxn modelId="{6BD512DC-3028-A342-B587-C49A33745A46}" type="presParOf" srcId="{1C094E87-0788-4C43-AEBE-5593DCC25CB2}" destId="{1B34B328-25C7-4319-BB95-2147B2254FBC}" srcOrd="2" destOrd="0" presId="urn:microsoft.com/office/officeart/2018/2/layout/IconLabelDescriptionList"/>
    <dgm:cxn modelId="{9B1758DD-656C-8045-85C6-8FF57443BEA5}" type="presParOf" srcId="{1B34B328-25C7-4319-BB95-2147B2254FBC}" destId="{B366BE2F-3562-48A1-A9D0-F9469424A5E3}" srcOrd="0" destOrd="0" presId="urn:microsoft.com/office/officeart/2018/2/layout/IconLabelDescriptionList"/>
    <dgm:cxn modelId="{F70480C1-1939-9F41-AE3D-050DC1781229}" type="presParOf" srcId="{1B34B328-25C7-4319-BB95-2147B2254FBC}" destId="{7D4ED06E-13DC-4DD4-A15B-A2EAD52F6EFE}" srcOrd="1" destOrd="0" presId="urn:microsoft.com/office/officeart/2018/2/layout/IconLabelDescriptionList"/>
    <dgm:cxn modelId="{40CAA444-84F8-2142-BD63-C66ADA2D569C}" type="presParOf" srcId="{1B34B328-25C7-4319-BB95-2147B2254FBC}" destId="{7B7C334D-D8EF-45E4-9C1D-98899F40A229}" srcOrd="2" destOrd="0" presId="urn:microsoft.com/office/officeart/2018/2/layout/IconLabelDescriptionList"/>
    <dgm:cxn modelId="{64DC7340-CC10-8A46-B754-DD9AAEE79682}" type="presParOf" srcId="{1B34B328-25C7-4319-BB95-2147B2254FBC}" destId="{A29604C1-8C3E-4EDD-8AAE-78DFE5101679}" srcOrd="3" destOrd="0" presId="urn:microsoft.com/office/officeart/2018/2/layout/IconLabelDescriptionList"/>
    <dgm:cxn modelId="{3453E696-1617-DB40-A89F-C50D41197D6D}" type="presParOf" srcId="{1B34B328-25C7-4319-BB95-2147B2254FBC}" destId="{B685D144-6E69-419C-922D-63061E8434C3}"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876A3D2-B0D0-49C0-BD3D-A274EF605857}" type="doc">
      <dgm:prSet loTypeId="urn:microsoft.com/office/officeart/2008/layout/LinedList" loCatId="list" qsTypeId="urn:microsoft.com/office/officeart/2005/8/quickstyle/simple1" qsCatId="simple" csTypeId="urn:microsoft.com/office/officeart/2005/8/colors/colorful1" csCatId="colorful"/>
      <dgm:spPr/>
      <dgm:t>
        <a:bodyPr/>
        <a:lstStyle/>
        <a:p>
          <a:endParaRPr lang="en-US"/>
        </a:p>
      </dgm:t>
    </dgm:pt>
    <dgm:pt modelId="{B4F7651C-ED49-4785-A44D-443A2A2FBBB4}">
      <dgm:prSet/>
      <dgm:spPr/>
      <dgm:t>
        <a:bodyPr/>
        <a:lstStyle/>
        <a:p>
          <a:r>
            <a:rPr lang="en-US" b="1"/>
            <a:t>Detection</a:t>
          </a:r>
          <a:r>
            <a:rPr lang="en-US"/>
            <a:t>: Grounding-DINO for object detection</a:t>
          </a:r>
        </a:p>
      </dgm:t>
    </dgm:pt>
    <dgm:pt modelId="{A3AAC4FC-DA5C-4C1A-B1D4-99B4CE984EE0}" type="parTrans" cxnId="{B97081DE-916D-4BFC-8D9B-28FA0735AAB4}">
      <dgm:prSet/>
      <dgm:spPr/>
      <dgm:t>
        <a:bodyPr/>
        <a:lstStyle/>
        <a:p>
          <a:endParaRPr lang="en-US"/>
        </a:p>
      </dgm:t>
    </dgm:pt>
    <dgm:pt modelId="{7EF0F902-6856-4594-85F5-25213659E67C}" type="sibTrans" cxnId="{B97081DE-916D-4BFC-8D9B-28FA0735AAB4}">
      <dgm:prSet/>
      <dgm:spPr/>
      <dgm:t>
        <a:bodyPr/>
        <a:lstStyle/>
        <a:p>
          <a:endParaRPr lang="en-US"/>
        </a:p>
      </dgm:t>
    </dgm:pt>
    <dgm:pt modelId="{A8A61148-0AC3-4990-8D54-7026B070F472}">
      <dgm:prSet/>
      <dgm:spPr/>
      <dgm:t>
        <a:bodyPr/>
        <a:lstStyle/>
        <a:p>
          <a:r>
            <a:rPr lang="en-US" b="1"/>
            <a:t>Segmentation</a:t>
          </a:r>
          <a:r>
            <a:rPr lang="en-US"/>
            <a:t>: SegmentAnything and Semantic-SAM for segmentation</a:t>
          </a:r>
        </a:p>
      </dgm:t>
    </dgm:pt>
    <dgm:pt modelId="{7E4E560E-0F90-42D9-A1F8-3B1001F4203A}" type="parTrans" cxnId="{2DAF1F0C-AB61-43B5-8606-A983AF727251}">
      <dgm:prSet/>
      <dgm:spPr/>
      <dgm:t>
        <a:bodyPr/>
        <a:lstStyle/>
        <a:p>
          <a:endParaRPr lang="en-US"/>
        </a:p>
      </dgm:t>
    </dgm:pt>
    <dgm:pt modelId="{9F22B1A4-5222-4117-BE5B-48B449A780AC}" type="sibTrans" cxnId="{2DAF1F0C-AB61-43B5-8606-A983AF727251}">
      <dgm:prSet/>
      <dgm:spPr/>
      <dgm:t>
        <a:bodyPr/>
        <a:lstStyle/>
        <a:p>
          <a:endParaRPr lang="en-US"/>
        </a:p>
      </dgm:t>
    </dgm:pt>
    <dgm:pt modelId="{A58D255C-CC35-4A21-890D-6BACBA1DEC5B}">
      <dgm:prSet/>
      <dgm:spPr/>
      <dgm:t>
        <a:bodyPr/>
        <a:lstStyle/>
        <a:p>
          <a:r>
            <a:rPr lang="en-US" b="1"/>
            <a:t>Depth Estimation</a:t>
          </a:r>
          <a:r>
            <a:rPr lang="en-US"/>
            <a:t>: DepthAnything for depth maps</a:t>
          </a:r>
        </a:p>
      </dgm:t>
    </dgm:pt>
    <dgm:pt modelId="{22F7617B-C908-4C82-AE6B-8CFE93297572}" type="parTrans" cxnId="{53BAE7AC-1140-4B0F-B084-C8190267313A}">
      <dgm:prSet/>
      <dgm:spPr/>
      <dgm:t>
        <a:bodyPr/>
        <a:lstStyle/>
        <a:p>
          <a:endParaRPr lang="en-US"/>
        </a:p>
      </dgm:t>
    </dgm:pt>
    <dgm:pt modelId="{8BFA1D25-5C34-4FFF-8127-1BE32D9C278E}" type="sibTrans" cxnId="{53BAE7AC-1140-4B0F-B084-C8190267313A}">
      <dgm:prSet/>
      <dgm:spPr/>
      <dgm:t>
        <a:bodyPr/>
        <a:lstStyle/>
        <a:p>
          <a:endParaRPr lang="en-US"/>
        </a:p>
      </dgm:t>
    </dgm:pt>
    <dgm:pt modelId="{5DA8D4F8-2046-427E-BCD0-5B66B578D3D4}">
      <dgm:prSet/>
      <dgm:spPr/>
      <dgm:t>
        <a:bodyPr/>
        <a:lstStyle/>
        <a:p>
          <a:r>
            <a:rPr lang="en-US" b="1"/>
            <a:t>Visual Search</a:t>
          </a:r>
          <a:r>
            <a:rPr lang="en-US"/>
            <a:t>: Sliding window search for small object detection, zoom in</a:t>
          </a:r>
        </a:p>
      </dgm:t>
    </dgm:pt>
    <dgm:pt modelId="{C339F456-71B2-4DC7-88FB-1531B4987E32}" type="parTrans" cxnId="{5684E060-B741-4181-A6BB-C8870EC0B408}">
      <dgm:prSet/>
      <dgm:spPr/>
      <dgm:t>
        <a:bodyPr/>
        <a:lstStyle/>
        <a:p>
          <a:endParaRPr lang="en-US"/>
        </a:p>
      </dgm:t>
    </dgm:pt>
    <dgm:pt modelId="{F33401EB-10EB-433E-AF59-20E6CEBD49E7}" type="sibTrans" cxnId="{5684E060-B741-4181-A6BB-C8870EC0B408}">
      <dgm:prSet/>
      <dgm:spPr/>
      <dgm:t>
        <a:bodyPr/>
        <a:lstStyle/>
        <a:p>
          <a:endParaRPr lang="en-US"/>
        </a:p>
      </dgm:t>
    </dgm:pt>
    <dgm:pt modelId="{2471B25E-E462-4045-8A58-445E463211DE}" type="pres">
      <dgm:prSet presAssocID="{5876A3D2-B0D0-49C0-BD3D-A274EF605857}" presName="vert0" presStyleCnt="0">
        <dgm:presLayoutVars>
          <dgm:dir/>
          <dgm:animOne val="branch"/>
          <dgm:animLvl val="lvl"/>
        </dgm:presLayoutVars>
      </dgm:prSet>
      <dgm:spPr/>
    </dgm:pt>
    <dgm:pt modelId="{9D991403-BFD7-AE4E-87BD-4EFE3A32D7D1}" type="pres">
      <dgm:prSet presAssocID="{B4F7651C-ED49-4785-A44D-443A2A2FBBB4}" presName="thickLine" presStyleLbl="alignNode1" presStyleIdx="0" presStyleCnt="4"/>
      <dgm:spPr/>
    </dgm:pt>
    <dgm:pt modelId="{23FBB232-1A3C-7B4F-88DD-7EEEEADE7EEA}" type="pres">
      <dgm:prSet presAssocID="{B4F7651C-ED49-4785-A44D-443A2A2FBBB4}" presName="horz1" presStyleCnt="0"/>
      <dgm:spPr/>
    </dgm:pt>
    <dgm:pt modelId="{D7DE42B2-F5D6-4745-9043-29A9F2864B3B}" type="pres">
      <dgm:prSet presAssocID="{B4F7651C-ED49-4785-A44D-443A2A2FBBB4}" presName="tx1" presStyleLbl="revTx" presStyleIdx="0" presStyleCnt="4"/>
      <dgm:spPr/>
    </dgm:pt>
    <dgm:pt modelId="{35A90F4C-4D81-9E4C-8B3C-944CB7E56860}" type="pres">
      <dgm:prSet presAssocID="{B4F7651C-ED49-4785-A44D-443A2A2FBBB4}" presName="vert1" presStyleCnt="0"/>
      <dgm:spPr/>
    </dgm:pt>
    <dgm:pt modelId="{16481608-C551-3A47-B653-E54DF9EB2E53}" type="pres">
      <dgm:prSet presAssocID="{A8A61148-0AC3-4990-8D54-7026B070F472}" presName="thickLine" presStyleLbl="alignNode1" presStyleIdx="1" presStyleCnt="4"/>
      <dgm:spPr/>
    </dgm:pt>
    <dgm:pt modelId="{8230049B-8142-BB44-97EC-E0E309EB53E4}" type="pres">
      <dgm:prSet presAssocID="{A8A61148-0AC3-4990-8D54-7026B070F472}" presName="horz1" presStyleCnt="0"/>
      <dgm:spPr/>
    </dgm:pt>
    <dgm:pt modelId="{195A44C9-AB09-7742-8A9F-BB6D0579A789}" type="pres">
      <dgm:prSet presAssocID="{A8A61148-0AC3-4990-8D54-7026B070F472}" presName="tx1" presStyleLbl="revTx" presStyleIdx="1" presStyleCnt="4"/>
      <dgm:spPr/>
    </dgm:pt>
    <dgm:pt modelId="{EACBC1EC-C604-8F47-94C9-F797B62B7E03}" type="pres">
      <dgm:prSet presAssocID="{A8A61148-0AC3-4990-8D54-7026B070F472}" presName="vert1" presStyleCnt="0"/>
      <dgm:spPr/>
    </dgm:pt>
    <dgm:pt modelId="{AA62EAC9-2962-6F44-B730-80377B21141E}" type="pres">
      <dgm:prSet presAssocID="{A58D255C-CC35-4A21-890D-6BACBA1DEC5B}" presName="thickLine" presStyleLbl="alignNode1" presStyleIdx="2" presStyleCnt="4"/>
      <dgm:spPr/>
    </dgm:pt>
    <dgm:pt modelId="{15EF6657-5B50-0B4D-A2C3-1DEB497B88E4}" type="pres">
      <dgm:prSet presAssocID="{A58D255C-CC35-4A21-890D-6BACBA1DEC5B}" presName="horz1" presStyleCnt="0"/>
      <dgm:spPr/>
    </dgm:pt>
    <dgm:pt modelId="{FAFECB42-5D0F-5C49-8ABF-891ABA6C06C0}" type="pres">
      <dgm:prSet presAssocID="{A58D255C-CC35-4A21-890D-6BACBA1DEC5B}" presName="tx1" presStyleLbl="revTx" presStyleIdx="2" presStyleCnt="4"/>
      <dgm:spPr/>
    </dgm:pt>
    <dgm:pt modelId="{C972ACE7-6054-0A48-8A60-F095A9642E18}" type="pres">
      <dgm:prSet presAssocID="{A58D255C-CC35-4A21-890D-6BACBA1DEC5B}" presName="vert1" presStyleCnt="0"/>
      <dgm:spPr/>
    </dgm:pt>
    <dgm:pt modelId="{EC53349A-384C-2B42-B0B0-31D8E1369003}" type="pres">
      <dgm:prSet presAssocID="{5DA8D4F8-2046-427E-BCD0-5B66B578D3D4}" presName="thickLine" presStyleLbl="alignNode1" presStyleIdx="3" presStyleCnt="4"/>
      <dgm:spPr/>
    </dgm:pt>
    <dgm:pt modelId="{C5C02CF9-E804-C74E-A42B-27CF7C26C90C}" type="pres">
      <dgm:prSet presAssocID="{5DA8D4F8-2046-427E-BCD0-5B66B578D3D4}" presName="horz1" presStyleCnt="0"/>
      <dgm:spPr/>
    </dgm:pt>
    <dgm:pt modelId="{7468458C-E52C-784B-9AD3-554B49235BFA}" type="pres">
      <dgm:prSet presAssocID="{5DA8D4F8-2046-427E-BCD0-5B66B578D3D4}" presName="tx1" presStyleLbl="revTx" presStyleIdx="3" presStyleCnt="4"/>
      <dgm:spPr/>
    </dgm:pt>
    <dgm:pt modelId="{F50A6201-A855-FD49-8641-3E2CFC1DC94B}" type="pres">
      <dgm:prSet presAssocID="{5DA8D4F8-2046-427E-BCD0-5B66B578D3D4}" presName="vert1" presStyleCnt="0"/>
      <dgm:spPr/>
    </dgm:pt>
  </dgm:ptLst>
  <dgm:cxnLst>
    <dgm:cxn modelId="{2DAF1F0C-AB61-43B5-8606-A983AF727251}" srcId="{5876A3D2-B0D0-49C0-BD3D-A274EF605857}" destId="{A8A61148-0AC3-4990-8D54-7026B070F472}" srcOrd="1" destOrd="0" parTransId="{7E4E560E-0F90-42D9-A1F8-3B1001F4203A}" sibTransId="{9F22B1A4-5222-4117-BE5B-48B449A780AC}"/>
    <dgm:cxn modelId="{CE6C6656-D0DF-0D48-AA97-65849B5F2AF6}" type="presOf" srcId="{5876A3D2-B0D0-49C0-BD3D-A274EF605857}" destId="{2471B25E-E462-4045-8A58-445E463211DE}" srcOrd="0" destOrd="0" presId="urn:microsoft.com/office/officeart/2008/layout/LinedList"/>
    <dgm:cxn modelId="{5684E060-B741-4181-A6BB-C8870EC0B408}" srcId="{5876A3D2-B0D0-49C0-BD3D-A274EF605857}" destId="{5DA8D4F8-2046-427E-BCD0-5B66B578D3D4}" srcOrd="3" destOrd="0" parTransId="{C339F456-71B2-4DC7-88FB-1531B4987E32}" sibTransId="{F33401EB-10EB-433E-AF59-20E6CEBD49E7}"/>
    <dgm:cxn modelId="{F2FBF378-57D1-4B4E-B276-BD5AB3514090}" type="presOf" srcId="{A8A61148-0AC3-4990-8D54-7026B070F472}" destId="{195A44C9-AB09-7742-8A9F-BB6D0579A789}" srcOrd="0" destOrd="0" presId="urn:microsoft.com/office/officeart/2008/layout/LinedList"/>
    <dgm:cxn modelId="{FBA22A8F-9C09-4346-93B2-ACA8784DED44}" type="presOf" srcId="{A58D255C-CC35-4A21-890D-6BACBA1DEC5B}" destId="{FAFECB42-5D0F-5C49-8ABF-891ABA6C06C0}" srcOrd="0" destOrd="0" presId="urn:microsoft.com/office/officeart/2008/layout/LinedList"/>
    <dgm:cxn modelId="{53BAE7AC-1140-4B0F-B084-C8190267313A}" srcId="{5876A3D2-B0D0-49C0-BD3D-A274EF605857}" destId="{A58D255C-CC35-4A21-890D-6BACBA1DEC5B}" srcOrd="2" destOrd="0" parTransId="{22F7617B-C908-4C82-AE6B-8CFE93297572}" sibTransId="{8BFA1D25-5C34-4FFF-8127-1BE32D9C278E}"/>
    <dgm:cxn modelId="{0F5A52C8-AA2D-904A-BA67-D2339DD63C94}" type="presOf" srcId="{5DA8D4F8-2046-427E-BCD0-5B66B578D3D4}" destId="{7468458C-E52C-784B-9AD3-554B49235BFA}" srcOrd="0" destOrd="0" presId="urn:microsoft.com/office/officeart/2008/layout/LinedList"/>
    <dgm:cxn modelId="{E08945CF-2EEC-604E-839F-4FA24BC90477}" type="presOf" srcId="{B4F7651C-ED49-4785-A44D-443A2A2FBBB4}" destId="{D7DE42B2-F5D6-4745-9043-29A9F2864B3B}" srcOrd="0" destOrd="0" presId="urn:microsoft.com/office/officeart/2008/layout/LinedList"/>
    <dgm:cxn modelId="{B97081DE-916D-4BFC-8D9B-28FA0735AAB4}" srcId="{5876A3D2-B0D0-49C0-BD3D-A274EF605857}" destId="{B4F7651C-ED49-4785-A44D-443A2A2FBBB4}" srcOrd="0" destOrd="0" parTransId="{A3AAC4FC-DA5C-4C1A-B1D4-99B4CE984EE0}" sibTransId="{7EF0F902-6856-4594-85F5-25213659E67C}"/>
    <dgm:cxn modelId="{61DD7CF2-D169-EE4D-A3F5-F8D83247241A}" type="presParOf" srcId="{2471B25E-E462-4045-8A58-445E463211DE}" destId="{9D991403-BFD7-AE4E-87BD-4EFE3A32D7D1}" srcOrd="0" destOrd="0" presId="urn:microsoft.com/office/officeart/2008/layout/LinedList"/>
    <dgm:cxn modelId="{BE06E3EA-8D84-854A-BE3A-A4ED727CE6B1}" type="presParOf" srcId="{2471B25E-E462-4045-8A58-445E463211DE}" destId="{23FBB232-1A3C-7B4F-88DD-7EEEEADE7EEA}" srcOrd="1" destOrd="0" presId="urn:microsoft.com/office/officeart/2008/layout/LinedList"/>
    <dgm:cxn modelId="{B0572D05-38EE-6345-87BE-85706BF317AA}" type="presParOf" srcId="{23FBB232-1A3C-7B4F-88DD-7EEEEADE7EEA}" destId="{D7DE42B2-F5D6-4745-9043-29A9F2864B3B}" srcOrd="0" destOrd="0" presId="urn:microsoft.com/office/officeart/2008/layout/LinedList"/>
    <dgm:cxn modelId="{4724980D-2352-A549-8A99-E721F0FABF9A}" type="presParOf" srcId="{23FBB232-1A3C-7B4F-88DD-7EEEEADE7EEA}" destId="{35A90F4C-4D81-9E4C-8B3C-944CB7E56860}" srcOrd="1" destOrd="0" presId="urn:microsoft.com/office/officeart/2008/layout/LinedList"/>
    <dgm:cxn modelId="{8C097987-4A78-9349-AE3E-B18007F51F62}" type="presParOf" srcId="{2471B25E-E462-4045-8A58-445E463211DE}" destId="{16481608-C551-3A47-B653-E54DF9EB2E53}" srcOrd="2" destOrd="0" presId="urn:microsoft.com/office/officeart/2008/layout/LinedList"/>
    <dgm:cxn modelId="{DB4D4B00-D5D4-814D-B5D6-6B35A3B9993F}" type="presParOf" srcId="{2471B25E-E462-4045-8A58-445E463211DE}" destId="{8230049B-8142-BB44-97EC-E0E309EB53E4}" srcOrd="3" destOrd="0" presId="urn:microsoft.com/office/officeart/2008/layout/LinedList"/>
    <dgm:cxn modelId="{927C16FC-028B-9D40-B6A3-7FF4A3598320}" type="presParOf" srcId="{8230049B-8142-BB44-97EC-E0E309EB53E4}" destId="{195A44C9-AB09-7742-8A9F-BB6D0579A789}" srcOrd="0" destOrd="0" presId="urn:microsoft.com/office/officeart/2008/layout/LinedList"/>
    <dgm:cxn modelId="{41547DB3-F4F9-6842-BCAF-E5E2AAA6D1C6}" type="presParOf" srcId="{8230049B-8142-BB44-97EC-E0E309EB53E4}" destId="{EACBC1EC-C604-8F47-94C9-F797B62B7E03}" srcOrd="1" destOrd="0" presId="urn:microsoft.com/office/officeart/2008/layout/LinedList"/>
    <dgm:cxn modelId="{BCFC2648-52C7-2847-B862-ED9A5B37225E}" type="presParOf" srcId="{2471B25E-E462-4045-8A58-445E463211DE}" destId="{AA62EAC9-2962-6F44-B730-80377B21141E}" srcOrd="4" destOrd="0" presId="urn:microsoft.com/office/officeart/2008/layout/LinedList"/>
    <dgm:cxn modelId="{AE5718F1-4A77-6948-9D59-9C0760A5A6E0}" type="presParOf" srcId="{2471B25E-E462-4045-8A58-445E463211DE}" destId="{15EF6657-5B50-0B4D-A2C3-1DEB497B88E4}" srcOrd="5" destOrd="0" presId="urn:microsoft.com/office/officeart/2008/layout/LinedList"/>
    <dgm:cxn modelId="{BBA98814-8CD0-7A40-9FDA-E5B6207C6048}" type="presParOf" srcId="{15EF6657-5B50-0B4D-A2C3-1DEB497B88E4}" destId="{FAFECB42-5D0F-5C49-8ABF-891ABA6C06C0}" srcOrd="0" destOrd="0" presId="urn:microsoft.com/office/officeart/2008/layout/LinedList"/>
    <dgm:cxn modelId="{146D3993-F8D4-B640-BC74-1E8F66B76F60}" type="presParOf" srcId="{15EF6657-5B50-0B4D-A2C3-1DEB497B88E4}" destId="{C972ACE7-6054-0A48-8A60-F095A9642E18}" srcOrd="1" destOrd="0" presId="urn:microsoft.com/office/officeart/2008/layout/LinedList"/>
    <dgm:cxn modelId="{8F854919-A0A9-A244-BF58-9E104666D7E1}" type="presParOf" srcId="{2471B25E-E462-4045-8A58-445E463211DE}" destId="{EC53349A-384C-2B42-B0B0-31D8E1369003}" srcOrd="6" destOrd="0" presId="urn:microsoft.com/office/officeart/2008/layout/LinedList"/>
    <dgm:cxn modelId="{2DB1578A-7809-0E4F-B7FA-DF1EE7076DA3}" type="presParOf" srcId="{2471B25E-E462-4045-8A58-445E463211DE}" destId="{C5C02CF9-E804-C74E-A42B-27CF7C26C90C}" srcOrd="7" destOrd="0" presId="urn:microsoft.com/office/officeart/2008/layout/LinedList"/>
    <dgm:cxn modelId="{4955774C-ECE0-A946-88B6-72E4D0FB3F9F}" type="presParOf" srcId="{C5C02CF9-E804-C74E-A42B-27CF7C26C90C}" destId="{7468458C-E52C-784B-9AD3-554B49235BFA}" srcOrd="0" destOrd="0" presId="urn:microsoft.com/office/officeart/2008/layout/LinedList"/>
    <dgm:cxn modelId="{CA6248BF-9E1C-E44E-B3A7-7F74E96EB5ED}" type="presParOf" srcId="{C5C02CF9-E804-C74E-A42B-27CF7C26C90C}" destId="{F50A6201-A855-FD49-8641-3E2CFC1DC94B}"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D83631-124C-4D5B-A6C1-6A433DF97E20}">
      <dsp:nvSpPr>
        <dsp:cNvPr id="0" name=""/>
        <dsp:cNvSpPr/>
      </dsp:nvSpPr>
      <dsp:spPr>
        <a:xfrm>
          <a:off x="0" y="531"/>
          <a:ext cx="10515600" cy="1244702"/>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DA23F00-DF7C-49CC-9EC4-6148686E4DFA}">
      <dsp:nvSpPr>
        <dsp:cNvPr id="0" name=""/>
        <dsp:cNvSpPr/>
      </dsp:nvSpPr>
      <dsp:spPr>
        <a:xfrm>
          <a:off x="376522" y="280590"/>
          <a:ext cx="684586" cy="68458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037DB2DC-5BE4-45C1-80EC-5F7EA2856BAC}">
      <dsp:nvSpPr>
        <dsp:cNvPr id="0" name=""/>
        <dsp:cNvSpPr/>
      </dsp:nvSpPr>
      <dsp:spPr>
        <a:xfrm>
          <a:off x="1437631" y="531"/>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a:t>Existing chain-of-thought and tool-use paradigms rely solely on text as intermediate reasoning steps</a:t>
          </a:r>
        </a:p>
      </dsp:txBody>
      <dsp:txXfrm>
        <a:off x="1437631" y="531"/>
        <a:ext cx="9077968" cy="1244702"/>
      </dsp:txXfrm>
    </dsp:sp>
    <dsp:sp modelId="{5DD9BA26-0FAB-4E6D-9602-46D4963843AE}">
      <dsp:nvSpPr>
        <dsp:cNvPr id="0" name=""/>
        <dsp:cNvSpPr/>
      </dsp:nvSpPr>
      <dsp:spPr>
        <a:xfrm>
          <a:off x="0" y="1556410"/>
          <a:ext cx="10515600" cy="1244702"/>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3A8A8A-CE4D-4162-83E4-7A9298FE565F}">
      <dsp:nvSpPr>
        <dsp:cNvPr id="0" name=""/>
        <dsp:cNvSpPr/>
      </dsp:nvSpPr>
      <dsp:spPr>
        <a:xfrm>
          <a:off x="376522" y="1836468"/>
          <a:ext cx="684586" cy="68458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3F06EA01-BB2D-44C9-9571-AF30CA2653DD}">
      <dsp:nvSpPr>
        <dsp:cNvPr id="0" name=""/>
        <dsp:cNvSpPr/>
      </dsp:nvSpPr>
      <dsp:spPr>
        <a:xfrm>
          <a:off x="1437631" y="1556410"/>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kern="1200"/>
            <a:t>Humans use sketching to facilitate reasoning in various tasks (e.g., solving geometry problems, reasoning on maps)</a:t>
          </a:r>
        </a:p>
      </dsp:txBody>
      <dsp:txXfrm>
        <a:off x="1437631" y="1556410"/>
        <a:ext cx="9077968" cy="1244702"/>
      </dsp:txXfrm>
    </dsp:sp>
    <dsp:sp modelId="{06D8F18F-758D-4CDF-908D-91D8FC9D727E}">
      <dsp:nvSpPr>
        <dsp:cNvPr id="0" name=""/>
        <dsp:cNvSpPr/>
      </dsp:nvSpPr>
      <dsp:spPr>
        <a:xfrm>
          <a:off x="0" y="3112289"/>
          <a:ext cx="10515600" cy="1244702"/>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64BBB52-1341-4D2A-A9A3-2B4B5B2A08D5}">
      <dsp:nvSpPr>
        <dsp:cNvPr id="0" name=""/>
        <dsp:cNvSpPr/>
      </dsp:nvSpPr>
      <dsp:spPr>
        <a:xfrm>
          <a:off x="376522" y="3392347"/>
          <a:ext cx="684586" cy="68458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DCEB7CD-C028-408E-80D5-4209AA90BCA8}">
      <dsp:nvSpPr>
        <dsp:cNvPr id="0" name=""/>
        <dsp:cNvSpPr/>
      </dsp:nvSpPr>
      <dsp:spPr>
        <a:xfrm>
          <a:off x="1437631" y="3112289"/>
          <a:ext cx="9077968" cy="12447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731" tIns="131731" rIns="131731" bIns="131731" numCol="1" spcCol="1270" anchor="ctr" anchorCtr="0">
          <a:noAutofit/>
        </a:bodyPr>
        <a:lstStyle/>
        <a:p>
          <a:pPr marL="0" lvl="0" indent="0" algn="l" defTabSz="1111250">
            <a:lnSpc>
              <a:spcPct val="90000"/>
            </a:lnSpc>
            <a:spcBef>
              <a:spcPct val="0"/>
            </a:spcBef>
            <a:spcAft>
              <a:spcPct val="35000"/>
            </a:spcAft>
            <a:buNone/>
          </a:pPr>
          <a:r>
            <a:rPr lang="en-US" sz="2500" b="1" kern="1200"/>
            <a:t>Visual SKETCHPAD</a:t>
          </a:r>
          <a:r>
            <a:rPr lang="en-US" sz="2500" kern="1200"/>
            <a:t> introduces a framework that enables multimodal LMs to draw and reason with visual sketches</a:t>
          </a:r>
        </a:p>
      </dsp:txBody>
      <dsp:txXfrm>
        <a:off x="1437631" y="3112289"/>
        <a:ext cx="9077968" cy="12447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DDFBBA7-A976-4268-9373-96EC08A39A47}">
      <dsp:nvSpPr>
        <dsp:cNvPr id="0" name=""/>
        <dsp:cNvSpPr/>
      </dsp:nvSpPr>
      <dsp:spPr>
        <a:xfrm>
          <a:off x="559800" y="13088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6003810-B651-412D-854B-C2194E109787}">
      <dsp:nvSpPr>
        <dsp:cNvPr id="0" name=""/>
        <dsp:cNvSpPr/>
      </dsp:nvSpPr>
      <dsp:spPr>
        <a:xfrm>
          <a:off x="559800" y="181873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b="1" kern="1200"/>
            <a:t>Mathematical Tasks</a:t>
          </a:r>
          <a:endParaRPr lang="en-US" sz="3200" kern="1200"/>
        </a:p>
      </dsp:txBody>
      <dsp:txXfrm>
        <a:off x="559800" y="1818738"/>
        <a:ext cx="4320000" cy="648000"/>
      </dsp:txXfrm>
    </dsp:sp>
    <dsp:sp modelId="{A4585245-D331-408A-9C03-F551F929FBAF}">
      <dsp:nvSpPr>
        <dsp:cNvPr id="0" name=""/>
        <dsp:cNvSpPr/>
      </dsp:nvSpPr>
      <dsp:spPr>
        <a:xfrm>
          <a:off x="559800" y="2548529"/>
          <a:ext cx="4320000" cy="167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Geometry problems</a:t>
          </a:r>
        </a:p>
        <a:p>
          <a:pPr marL="0" lvl="0" indent="0" algn="l" defTabSz="755650">
            <a:lnSpc>
              <a:spcPct val="100000"/>
            </a:lnSpc>
            <a:spcBef>
              <a:spcPct val="0"/>
            </a:spcBef>
            <a:spcAft>
              <a:spcPct val="35000"/>
            </a:spcAft>
            <a:buNone/>
          </a:pPr>
          <a:r>
            <a:rPr lang="en-US" sz="1700" kern="1200"/>
            <a:t>Mathematical functions</a:t>
          </a:r>
        </a:p>
        <a:p>
          <a:pPr marL="0" lvl="0" indent="0" algn="l" defTabSz="755650">
            <a:lnSpc>
              <a:spcPct val="100000"/>
            </a:lnSpc>
            <a:spcBef>
              <a:spcPct val="0"/>
            </a:spcBef>
            <a:spcAft>
              <a:spcPct val="35000"/>
            </a:spcAft>
            <a:buNone/>
          </a:pPr>
          <a:r>
            <a:rPr lang="en-US" sz="1700" kern="1200"/>
            <a:t>Graph algorithms </a:t>
          </a:r>
        </a:p>
        <a:p>
          <a:pPr marL="0" lvl="0" indent="0" algn="l" defTabSz="755650">
            <a:lnSpc>
              <a:spcPct val="100000"/>
            </a:lnSpc>
            <a:spcBef>
              <a:spcPct val="0"/>
            </a:spcBef>
            <a:spcAft>
              <a:spcPct val="35000"/>
            </a:spcAft>
            <a:buNone/>
          </a:pPr>
          <a:r>
            <a:rPr lang="en-US" sz="1700" kern="1200"/>
            <a:t>Game strategies</a:t>
          </a:r>
        </a:p>
      </dsp:txBody>
      <dsp:txXfrm>
        <a:off x="559800" y="2548529"/>
        <a:ext cx="4320000" cy="1671921"/>
      </dsp:txXfrm>
    </dsp:sp>
    <dsp:sp modelId="{B366BE2F-3562-48A1-A9D0-F9469424A5E3}">
      <dsp:nvSpPr>
        <dsp:cNvPr id="0" name=""/>
        <dsp:cNvSpPr/>
      </dsp:nvSpPr>
      <dsp:spPr>
        <a:xfrm>
          <a:off x="5635800" y="13088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B7C334D-D8EF-45E4-9C1D-98899F40A229}">
      <dsp:nvSpPr>
        <dsp:cNvPr id="0" name=""/>
        <dsp:cNvSpPr/>
      </dsp:nvSpPr>
      <dsp:spPr>
        <a:xfrm>
          <a:off x="5635800" y="1818738"/>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1422400">
            <a:lnSpc>
              <a:spcPct val="100000"/>
            </a:lnSpc>
            <a:spcBef>
              <a:spcPct val="0"/>
            </a:spcBef>
            <a:spcAft>
              <a:spcPct val="35000"/>
            </a:spcAft>
            <a:buNone/>
            <a:defRPr b="1"/>
          </a:pPr>
          <a:r>
            <a:rPr lang="en-US" sz="3200" b="1" kern="1200"/>
            <a:t>Visual Reasoning Tasks</a:t>
          </a:r>
          <a:endParaRPr lang="en-US" sz="3200" kern="1200"/>
        </a:p>
      </dsp:txBody>
      <dsp:txXfrm>
        <a:off x="5635800" y="1818738"/>
        <a:ext cx="4320000" cy="648000"/>
      </dsp:txXfrm>
    </dsp:sp>
    <dsp:sp modelId="{B685D144-6E69-419C-922D-63061E8434C3}">
      <dsp:nvSpPr>
        <dsp:cNvPr id="0" name=""/>
        <dsp:cNvSpPr/>
      </dsp:nvSpPr>
      <dsp:spPr>
        <a:xfrm>
          <a:off x="5635800" y="2548529"/>
          <a:ext cx="4320000" cy="16719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755650">
            <a:lnSpc>
              <a:spcPct val="100000"/>
            </a:lnSpc>
            <a:spcBef>
              <a:spcPct val="0"/>
            </a:spcBef>
            <a:spcAft>
              <a:spcPct val="35000"/>
            </a:spcAft>
            <a:buNone/>
          </a:pPr>
          <a:r>
            <a:rPr lang="en-US" sz="1700" kern="1200"/>
            <a:t>Depth estimation</a:t>
          </a:r>
        </a:p>
        <a:p>
          <a:pPr marL="0" lvl="0" indent="0" algn="l" defTabSz="755650">
            <a:lnSpc>
              <a:spcPct val="100000"/>
            </a:lnSpc>
            <a:spcBef>
              <a:spcPct val="0"/>
            </a:spcBef>
            <a:spcAft>
              <a:spcPct val="35000"/>
            </a:spcAft>
            <a:buNone/>
          </a:pPr>
          <a:r>
            <a:rPr lang="en-US" sz="1700" kern="1200" dirty="0"/>
            <a:t>Visual correspondence, semantic correspondence</a:t>
          </a:r>
        </a:p>
        <a:p>
          <a:pPr marL="0" lvl="0" indent="0" algn="l" defTabSz="755650">
            <a:lnSpc>
              <a:spcPct val="100000"/>
            </a:lnSpc>
            <a:spcBef>
              <a:spcPct val="0"/>
            </a:spcBef>
            <a:spcAft>
              <a:spcPct val="35000"/>
            </a:spcAft>
            <a:buNone/>
          </a:pPr>
          <a:r>
            <a:rPr lang="en-US" sz="1700" kern="1200"/>
            <a:t>Complex visual question answering benchmarks</a:t>
          </a:r>
        </a:p>
      </dsp:txBody>
      <dsp:txXfrm>
        <a:off x="5635800" y="2548529"/>
        <a:ext cx="4320000" cy="16719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D991403-BFD7-AE4E-87BD-4EFE3A32D7D1}">
      <dsp:nvSpPr>
        <dsp:cNvPr id="0" name=""/>
        <dsp:cNvSpPr/>
      </dsp:nvSpPr>
      <dsp:spPr>
        <a:xfrm>
          <a:off x="0" y="0"/>
          <a:ext cx="6900512" cy="0"/>
        </a:xfrm>
        <a:prstGeom prst="line">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DE42B2-F5D6-4745-9043-29A9F2864B3B}">
      <dsp:nvSpPr>
        <dsp:cNvPr id="0" name=""/>
        <dsp:cNvSpPr/>
      </dsp:nvSpPr>
      <dsp:spPr>
        <a:xfrm>
          <a:off x="0" y="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a:t>Detection</a:t>
          </a:r>
          <a:r>
            <a:rPr lang="en-US" sz="3200" kern="1200"/>
            <a:t>: Grounding-DINO for object detection</a:t>
          </a:r>
        </a:p>
      </dsp:txBody>
      <dsp:txXfrm>
        <a:off x="0" y="0"/>
        <a:ext cx="6900512" cy="1384035"/>
      </dsp:txXfrm>
    </dsp:sp>
    <dsp:sp modelId="{16481608-C551-3A47-B653-E54DF9EB2E53}">
      <dsp:nvSpPr>
        <dsp:cNvPr id="0" name=""/>
        <dsp:cNvSpPr/>
      </dsp:nvSpPr>
      <dsp:spPr>
        <a:xfrm>
          <a:off x="0" y="1384035"/>
          <a:ext cx="6900512" cy="0"/>
        </a:xfrm>
        <a:prstGeom prst="line">
          <a:avLst/>
        </a:prstGeom>
        <a:solidFill>
          <a:schemeClr val="accent3">
            <a:hueOff val="0"/>
            <a:satOff val="0"/>
            <a:lumOff val="0"/>
            <a:alphaOff val="0"/>
          </a:schemeClr>
        </a:solidFill>
        <a:ln w="1905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95A44C9-AB09-7742-8A9F-BB6D0579A789}">
      <dsp:nvSpPr>
        <dsp:cNvPr id="0" name=""/>
        <dsp:cNvSpPr/>
      </dsp:nvSpPr>
      <dsp:spPr>
        <a:xfrm>
          <a:off x="0" y="138403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a:t>Segmentation</a:t>
          </a:r>
          <a:r>
            <a:rPr lang="en-US" sz="3200" kern="1200"/>
            <a:t>: SegmentAnything and Semantic-SAM for segmentation</a:t>
          </a:r>
        </a:p>
      </dsp:txBody>
      <dsp:txXfrm>
        <a:off x="0" y="1384035"/>
        <a:ext cx="6900512" cy="1384035"/>
      </dsp:txXfrm>
    </dsp:sp>
    <dsp:sp modelId="{AA62EAC9-2962-6F44-B730-80377B21141E}">
      <dsp:nvSpPr>
        <dsp:cNvPr id="0" name=""/>
        <dsp:cNvSpPr/>
      </dsp:nvSpPr>
      <dsp:spPr>
        <a:xfrm>
          <a:off x="0" y="2768070"/>
          <a:ext cx="6900512" cy="0"/>
        </a:xfrm>
        <a:prstGeom prst="line">
          <a:avLst/>
        </a:prstGeom>
        <a:solidFill>
          <a:schemeClr val="accent4">
            <a:hueOff val="0"/>
            <a:satOff val="0"/>
            <a:lumOff val="0"/>
            <a:alphaOff val="0"/>
          </a:schemeClr>
        </a:solidFill>
        <a:ln w="1905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AFECB42-5D0F-5C49-8ABF-891ABA6C06C0}">
      <dsp:nvSpPr>
        <dsp:cNvPr id="0" name=""/>
        <dsp:cNvSpPr/>
      </dsp:nvSpPr>
      <dsp:spPr>
        <a:xfrm>
          <a:off x="0" y="2768070"/>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a:t>Depth Estimation</a:t>
          </a:r>
          <a:r>
            <a:rPr lang="en-US" sz="3200" kern="1200"/>
            <a:t>: DepthAnything for depth maps</a:t>
          </a:r>
        </a:p>
      </dsp:txBody>
      <dsp:txXfrm>
        <a:off x="0" y="2768070"/>
        <a:ext cx="6900512" cy="1384035"/>
      </dsp:txXfrm>
    </dsp:sp>
    <dsp:sp modelId="{EC53349A-384C-2B42-B0B0-31D8E1369003}">
      <dsp:nvSpPr>
        <dsp:cNvPr id="0" name=""/>
        <dsp:cNvSpPr/>
      </dsp:nvSpPr>
      <dsp:spPr>
        <a:xfrm>
          <a:off x="0" y="4152105"/>
          <a:ext cx="6900512" cy="0"/>
        </a:xfrm>
        <a:prstGeom prst="line">
          <a:avLst/>
        </a:prstGeom>
        <a:solidFill>
          <a:schemeClr val="accent5">
            <a:hueOff val="0"/>
            <a:satOff val="0"/>
            <a:lumOff val="0"/>
            <a:alphaOff val="0"/>
          </a:schemeClr>
        </a:solidFill>
        <a:ln w="1905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468458C-E52C-784B-9AD3-554B49235BFA}">
      <dsp:nvSpPr>
        <dsp:cNvPr id="0" name=""/>
        <dsp:cNvSpPr/>
      </dsp:nvSpPr>
      <dsp:spPr>
        <a:xfrm>
          <a:off x="0" y="4152105"/>
          <a:ext cx="6900512" cy="13840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1920" tIns="121920" rIns="121920" bIns="121920" numCol="1" spcCol="1270" anchor="t" anchorCtr="0">
          <a:noAutofit/>
        </a:bodyPr>
        <a:lstStyle/>
        <a:p>
          <a:pPr marL="0" lvl="0" indent="0" algn="l" defTabSz="1422400">
            <a:lnSpc>
              <a:spcPct val="90000"/>
            </a:lnSpc>
            <a:spcBef>
              <a:spcPct val="0"/>
            </a:spcBef>
            <a:spcAft>
              <a:spcPct val="35000"/>
            </a:spcAft>
            <a:buNone/>
          </a:pPr>
          <a:r>
            <a:rPr lang="en-US" sz="3200" b="1" kern="1200"/>
            <a:t>Visual Search</a:t>
          </a:r>
          <a:r>
            <a:rPr lang="en-US" sz="3200" kern="1200"/>
            <a:t>: Sliding window search for small object detection, zoom in</a:t>
          </a:r>
        </a:p>
      </dsp:txBody>
      <dsp:txXfrm>
        <a:off x="0" y="4152105"/>
        <a:ext cx="6900512" cy="1384035"/>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BC908D8-1EF9-F94B-A6A3-42C80E7A1FFE}" type="datetimeFigureOut">
              <a:rPr kumimoji="1" lang="zh-CN" altLang="en-US" smtClean="0"/>
              <a:t>2025/8/29</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9CB0AAB-5C72-A144-807B-3162D3F9EDD0}" type="slidenum">
              <a:rPr kumimoji="1" lang="zh-CN" altLang="en-US" smtClean="0"/>
              <a:t>‹#›</a:t>
            </a:fld>
            <a:endParaRPr kumimoji="1" lang="zh-CN" altLang="en-US"/>
          </a:p>
        </p:txBody>
      </p:sp>
    </p:spTree>
    <p:extLst>
      <p:ext uri="{BB962C8B-B14F-4D97-AF65-F5344CB8AC3E}">
        <p14:creationId xmlns:p14="http://schemas.microsoft.com/office/powerpoint/2010/main" val="38801020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MLLM:</a:t>
            </a:r>
            <a:r>
              <a:rPr kumimoji="1" lang="zh-CN" altLang="en-US" dirty="0"/>
              <a:t> 一般是由一个视觉编码器和</a:t>
            </a:r>
            <a:r>
              <a:rPr kumimoji="1" lang="en-US" altLang="zh-CN" dirty="0"/>
              <a:t>LLM</a:t>
            </a:r>
            <a:r>
              <a:rPr kumimoji="1" lang="zh-CN" altLang="en-US" dirty="0"/>
              <a:t>组成，两部分通过</a:t>
            </a:r>
            <a:r>
              <a:rPr kumimoji="1" lang="en-US" altLang="zh-CN" dirty="0"/>
              <a:t>projector</a:t>
            </a:r>
            <a:r>
              <a:rPr kumimoji="1" lang="zh-CN" altLang="en-US" dirty="0"/>
              <a:t>实现多模态的对齐，比如大家比较熟知的</a:t>
            </a:r>
            <a:r>
              <a:rPr kumimoji="1" lang="en-US" altLang="zh-CN" dirty="0"/>
              <a:t>Qwen-VL</a:t>
            </a:r>
            <a:r>
              <a:rPr kumimoji="1" lang="zh-CN" altLang="en-US" dirty="0"/>
              <a:t>系列、</a:t>
            </a:r>
            <a:r>
              <a:rPr kumimoji="1" lang="en-US" altLang="zh-CN" dirty="0"/>
              <a:t>GPT-4o</a:t>
            </a:r>
            <a:r>
              <a:rPr kumimoji="1" lang="zh-CN" altLang="en-US" dirty="0"/>
              <a:t>等等</a:t>
            </a:r>
            <a:endParaRPr kumimoji="1" lang="en-US" altLang="zh-CN" dirty="0"/>
          </a:p>
          <a:p>
            <a:r>
              <a:rPr kumimoji="1" lang="en-US" altLang="zh-CN" dirty="0"/>
              <a:t>Agent/</a:t>
            </a:r>
            <a:r>
              <a:rPr kumimoji="1" lang="zh-CN" altLang="en-US" dirty="0"/>
              <a:t>工具调用：在</a:t>
            </a:r>
            <a:r>
              <a:rPr kumimoji="1" lang="en-US" altLang="zh-CN" dirty="0"/>
              <a:t>LLM</a:t>
            </a:r>
            <a:r>
              <a:rPr kumimoji="1" lang="zh-CN" altLang="en-US" dirty="0"/>
              <a:t>那边发展的要快一些，举一个例子，</a:t>
            </a:r>
            <a:r>
              <a:rPr kumimoji="1" lang="en-US" altLang="zh-CN" dirty="0"/>
              <a:t>LLM</a:t>
            </a:r>
            <a:r>
              <a:rPr kumimoji="1" lang="zh-CN" altLang="en-US" dirty="0"/>
              <a:t>在</a:t>
            </a:r>
            <a:r>
              <a:rPr kumimoji="1" lang="en-US" altLang="zh-CN" dirty="0"/>
              <a:t>pretrain</a:t>
            </a:r>
            <a:r>
              <a:rPr kumimoji="1" lang="zh-CN" altLang="en-US" dirty="0"/>
              <a:t>的时候知识更新停滞在当时的阶段，有些新的知识没有及时注入，所以需要学会联网搜索等等工具</a:t>
            </a:r>
            <a:endParaRPr kumimoji="1" lang="en-US" altLang="zh-CN" dirty="0"/>
          </a:p>
          <a:p>
            <a:r>
              <a:rPr kumimoji="1" lang="en-US" altLang="zh-CN" dirty="0"/>
              <a:t>MLLM</a:t>
            </a:r>
            <a:r>
              <a:rPr kumimoji="1" lang="zh-CN" altLang="en-US" dirty="0"/>
              <a:t> </a:t>
            </a:r>
            <a:r>
              <a:rPr kumimoji="1" lang="en-US" altLang="zh-CN" dirty="0"/>
              <a:t>Agent</a:t>
            </a:r>
            <a:r>
              <a:rPr kumimoji="1" lang="zh-CN" altLang="en-US" dirty="0"/>
              <a:t>：视觉编码器参数量小，但需要理解复杂的图片，有时难以聚焦图片细节，因此引入外部工具，帮助视觉编码器更好捕捉视觉信息</a:t>
            </a:r>
            <a:endParaRPr kumimoji="1" lang="en-US" altLang="zh-CN" dirty="0"/>
          </a:p>
          <a:p>
            <a:endParaRPr kumimoji="1" lang="zh-CN" altLang="en-US" dirty="0"/>
          </a:p>
        </p:txBody>
      </p:sp>
      <p:sp>
        <p:nvSpPr>
          <p:cNvPr id="4" name="灯片编号占位符 3"/>
          <p:cNvSpPr>
            <a:spLocks noGrp="1"/>
          </p:cNvSpPr>
          <p:nvPr>
            <p:ph type="sldNum" sz="quarter" idx="5"/>
          </p:nvPr>
        </p:nvSpPr>
        <p:spPr/>
        <p:txBody>
          <a:bodyPr/>
          <a:lstStyle/>
          <a:p>
            <a:fld id="{19CB0AAB-5C72-A144-807B-3162D3F9EDD0}" type="slidenum">
              <a:rPr kumimoji="1" lang="zh-CN" altLang="en-US" smtClean="0"/>
              <a:t>2</a:t>
            </a:fld>
            <a:endParaRPr kumimoji="1" lang="zh-CN" altLang="en-US"/>
          </a:p>
        </p:txBody>
      </p:sp>
    </p:spTree>
    <p:extLst>
      <p:ext uri="{BB962C8B-B14F-4D97-AF65-F5344CB8AC3E}">
        <p14:creationId xmlns:p14="http://schemas.microsoft.com/office/powerpoint/2010/main" val="4321436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F4F827-2A60-5447-CAA8-A8E90463E25E}"/>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F51061AA-2CAE-4FC8-9F31-56F4025F763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CAD77521-4FDC-010F-B465-0C2D8693158D}"/>
              </a:ext>
            </a:extLst>
          </p:cNvPr>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a:extLst>
              <a:ext uri="{FF2B5EF4-FFF2-40B4-BE49-F238E27FC236}">
                <a16:creationId xmlns:a16="http://schemas.microsoft.com/office/drawing/2014/main" id="{875E313B-F438-11DB-F0FD-CB9DAAA7F375}"/>
              </a:ext>
            </a:extLst>
          </p:cNvPr>
          <p:cNvSpPr>
            <a:spLocks noGrp="1"/>
          </p:cNvSpPr>
          <p:nvPr>
            <p:ph type="sldNum" sz="quarter" idx="5"/>
          </p:nvPr>
        </p:nvSpPr>
        <p:spPr/>
        <p:txBody>
          <a:bodyPr/>
          <a:lstStyle/>
          <a:p>
            <a:fld id="{19CB0AAB-5C72-A144-807B-3162D3F9EDD0}" type="slidenum">
              <a:rPr kumimoji="1" lang="zh-CN" altLang="en-US" smtClean="0"/>
              <a:t>16</a:t>
            </a:fld>
            <a:endParaRPr kumimoji="1" lang="zh-CN" altLang="en-US"/>
          </a:p>
        </p:txBody>
      </p:sp>
    </p:spTree>
    <p:extLst>
      <p:ext uri="{BB962C8B-B14F-4D97-AF65-F5344CB8AC3E}">
        <p14:creationId xmlns:p14="http://schemas.microsoft.com/office/powerpoint/2010/main" val="37025838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EBD7CD-6C57-94AF-3E02-73FE4BFC65E3}"/>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7B0CE605-7531-D384-4825-84EBB91393A1}"/>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C802267-0CEA-161A-BF05-35D7152332B5}"/>
              </a:ext>
            </a:extLst>
          </p:cNvPr>
          <p:cNvSpPr>
            <a:spLocks noGrp="1"/>
          </p:cNvSpPr>
          <p:nvPr>
            <p:ph type="body" idx="1"/>
          </p:nvPr>
        </p:nvSpPr>
        <p:spPr/>
        <p:txBody>
          <a:bodyPr/>
          <a:lstStyle/>
          <a:p>
            <a:endParaRPr lang="zh-CN" altLang="en-US" sz="1200" b="0" i="0" kern="1200" dirty="0">
              <a:solidFill>
                <a:schemeClr val="tx1"/>
              </a:solidFill>
              <a:effectLst/>
              <a:latin typeface="+mn-lt"/>
              <a:ea typeface="+mn-ea"/>
              <a:cs typeface="+mn-cs"/>
            </a:endParaRPr>
          </a:p>
        </p:txBody>
      </p:sp>
      <p:sp>
        <p:nvSpPr>
          <p:cNvPr id="4" name="灯片编号占位符 3">
            <a:extLst>
              <a:ext uri="{FF2B5EF4-FFF2-40B4-BE49-F238E27FC236}">
                <a16:creationId xmlns:a16="http://schemas.microsoft.com/office/drawing/2014/main" id="{963FE73C-5450-9432-400A-B38D2A98B283}"/>
              </a:ext>
            </a:extLst>
          </p:cNvPr>
          <p:cNvSpPr>
            <a:spLocks noGrp="1"/>
          </p:cNvSpPr>
          <p:nvPr>
            <p:ph type="sldNum" sz="quarter" idx="5"/>
          </p:nvPr>
        </p:nvSpPr>
        <p:spPr/>
        <p:txBody>
          <a:bodyPr/>
          <a:lstStyle/>
          <a:p>
            <a:fld id="{19CB0AAB-5C72-A144-807B-3162D3F9EDD0}" type="slidenum">
              <a:rPr kumimoji="1" lang="zh-CN" altLang="en-US" smtClean="0"/>
              <a:t>17</a:t>
            </a:fld>
            <a:endParaRPr kumimoji="1" lang="zh-CN" altLang="en-US"/>
          </a:p>
        </p:txBody>
      </p:sp>
    </p:spTree>
    <p:extLst>
      <p:ext uri="{BB962C8B-B14F-4D97-AF65-F5344CB8AC3E}">
        <p14:creationId xmlns:p14="http://schemas.microsoft.com/office/powerpoint/2010/main" val="128382784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3C97CD-D9FB-4587-8B08-B3B4F00D2618}"/>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61DC3D0C-0D19-46DF-E627-3E0774986D8D}"/>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F1A2D7E-1730-00E1-36C8-E2E64C515585}"/>
              </a:ext>
            </a:extLst>
          </p:cNvPr>
          <p:cNvSpPr>
            <a:spLocks noGrp="1"/>
          </p:cNvSpPr>
          <p:nvPr>
            <p:ph type="body" idx="1"/>
          </p:nvPr>
        </p:nvSpPr>
        <p:spPr/>
        <p:txBody>
          <a:bodyPr/>
          <a:lstStyle/>
          <a:p>
            <a:r>
              <a:rPr lang="zh-CN" altLang="en-US" sz="1200" b="0" i="0" kern="1200" dirty="0">
                <a:solidFill>
                  <a:schemeClr val="tx1"/>
                </a:solidFill>
                <a:effectLst/>
                <a:latin typeface="+mn-lt"/>
                <a:ea typeface="+mn-ea"/>
                <a:cs typeface="+mn-cs"/>
              </a:rPr>
              <a:t>尽管</a:t>
            </a:r>
            <a:r>
              <a:rPr kumimoji="1" lang="en-US" altLang="zh-CN" sz="1200" dirty="0"/>
              <a:t>BAGEL</a:t>
            </a:r>
            <a:r>
              <a:rPr kumimoji="1" lang="zh-CN" altLang="en-US" sz="1200" dirty="0"/>
              <a:t>提供了一个理解和生成的一统模型，但是用来做视觉</a:t>
            </a:r>
            <a:r>
              <a:rPr kumimoji="1" lang="en-US" altLang="zh-CN" sz="1200" dirty="0" err="1"/>
              <a:t>CoT</a:t>
            </a:r>
            <a:r>
              <a:rPr kumimoji="1" lang="zh-CN" altLang="en-US" sz="1200" dirty="0"/>
              <a:t>的训练和预测都会是非常消耗资源的，</a:t>
            </a:r>
            <a:r>
              <a:rPr lang="zh-CN" altLang="en-US" sz="1200" b="0" i="0" kern="1200" dirty="0">
                <a:solidFill>
                  <a:schemeClr val="tx1"/>
                </a:solidFill>
                <a:effectLst/>
                <a:latin typeface="+mn-lt"/>
                <a:ea typeface="+mn-ea"/>
                <a:cs typeface="+mn-cs"/>
              </a:rPr>
              <a:t>计算复杂度和训练复杂度</a:t>
            </a:r>
          </a:p>
        </p:txBody>
      </p:sp>
      <p:sp>
        <p:nvSpPr>
          <p:cNvPr id="4" name="灯片编号占位符 3">
            <a:extLst>
              <a:ext uri="{FF2B5EF4-FFF2-40B4-BE49-F238E27FC236}">
                <a16:creationId xmlns:a16="http://schemas.microsoft.com/office/drawing/2014/main" id="{8EC9DD36-70B1-CCCC-B2CF-820532039858}"/>
              </a:ext>
            </a:extLst>
          </p:cNvPr>
          <p:cNvSpPr>
            <a:spLocks noGrp="1"/>
          </p:cNvSpPr>
          <p:nvPr>
            <p:ph type="sldNum" sz="quarter" idx="5"/>
          </p:nvPr>
        </p:nvSpPr>
        <p:spPr/>
        <p:txBody>
          <a:bodyPr/>
          <a:lstStyle/>
          <a:p>
            <a:fld id="{19CB0AAB-5C72-A144-807B-3162D3F9EDD0}" type="slidenum">
              <a:rPr kumimoji="1" lang="zh-CN" altLang="en-US" smtClean="0"/>
              <a:t>18</a:t>
            </a:fld>
            <a:endParaRPr kumimoji="1" lang="zh-CN" altLang="en-US"/>
          </a:p>
        </p:txBody>
      </p:sp>
    </p:spTree>
    <p:extLst>
      <p:ext uri="{BB962C8B-B14F-4D97-AF65-F5344CB8AC3E}">
        <p14:creationId xmlns:p14="http://schemas.microsoft.com/office/powerpoint/2010/main" val="40726361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9CB0AAB-5C72-A144-807B-3162D3F9EDD0}" type="slidenum">
              <a:rPr kumimoji="1" lang="zh-CN" altLang="en-US" smtClean="0"/>
              <a:t>19</a:t>
            </a:fld>
            <a:endParaRPr kumimoji="1" lang="zh-CN" altLang="en-US"/>
          </a:p>
        </p:txBody>
      </p:sp>
    </p:spTree>
    <p:extLst>
      <p:ext uri="{BB962C8B-B14F-4D97-AF65-F5344CB8AC3E}">
        <p14:creationId xmlns:p14="http://schemas.microsoft.com/office/powerpoint/2010/main" val="1596260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1" i="0" kern="1200" dirty="0">
                <a:solidFill>
                  <a:schemeClr val="tx1"/>
                </a:solidFill>
                <a:effectLst/>
                <a:latin typeface="+mn-lt"/>
                <a:ea typeface="+mn-ea"/>
                <a:cs typeface="+mn-cs"/>
              </a:rPr>
              <a:t>宏观层</a:t>
            </a:r>
            <a:r>
              <a:rPr lang="en" altLang="zh-CN" sz="1200" b="1" i="0" kern="1200" dirty="0" err="1">
                <a:solidFill>
                  <a:schemeClr val="tx1"/>
                </a:solidFill>
                <a:effectLst/>
                <a:latin typeface="+mn-lt"/>
                <a:ea typeface="+mn-ea"/>
                <a:cs typeface="+mn-cs"/>
              </a:rPr>
              <a:t>CoT</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负责高级任务规划和子任务结果的汇总，通过分解复杂问题为更简单的子任务并聚合其结果来推导出最终答案。</a:t>
            </a:r>
            <a:endParaRPr lang="en-US" altLang="zh-CN" sz="1200" b="0"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规划策略</a:t>
            </a:r>
            <a:r>
              <a:rPr lang="zh-CN" altLang="en-US" sz="1200" b="0" i="0" kern="1200" dirty="0">
                <a:solidFill>
                  <a:schemeClr val="tx1"/>
                </a:solidFill>
                <a:effectLst/>
                <a:latin typeface="+mn-lt"/>
                <a:ea typeface="+mn-ea"/>
                <a:cs typeface="+mn-cs"/>
              </a:rPr>
              <a:t>：包括顺序分解机制、并行分解机制和通过渐进细化进行的隐式规划机制。</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顺序分解机制</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分解一系列有顺序的子任务</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并行分解机制：该机制将任务分解为多个可以同时解决的独立子任务，利用任务模块性来提高效率。这种并行处理方式可以显著缩短完成时间，并提高资源利用率</a:t>
            </a:r>
            <a:endParaRPr lang="en-US" altLang="zh-CN"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渐进细化进行的隐式规划机制：该机制在不确定或动态的环境中尤为有用，如导航迷宫时，人类常常放弃严格的计划，而是根据环境反馈逐步细化决策。</a:t>
            </a:r>
          </a:p>
          <a:p>
            <a:endParaRPr kumimoji="1" lang="zh-CN" altLang="en-US" dirty="0"/>
          </a:p>
        </p:txBody>
      </p:sp>
      <p:sp>
        <p:nvSpPr>
          <p:cNvPr id="4" name="灯片编号占位符 3"/>
          <p:cNvSpPr>
            <a:spLocks noGrp="1"/>
          </p:cNvSpPr>
          <p:nvPr>
            <p:ph type="sldNum" sz="quarter" idx="5"/>
          </p:nvPr>
        </p:nvSpPr>
        <p:spPr/>
        <p:txBody>
          <a:bodyPr/>
          <a:lstStyle/>
          <a:p>
            <a:fld id="{19CB0AAB-5C72-A144-807B-3162D3F9EDD0}" type="slidenum">
              <a:rPr kumimoji="1" lang="zh-CN" altLang="en-US" smtClean="0"/>
              <a:t>20</a:t>
            </a:fld>
            <a:endParaRPr kumimoji="1" lang="zh-CN" altLang="en-US"/>
          </a:p>
        </p:txBody>
      </p:sp>
    </p:spTree>
    <p:extLst>
      <p:ext uri="{BB962C8B-B14F-4D97-AF65-F5344CB8AC3E}">
        <p14:creationId xmlns:p14="http://schemas.microsoft.com/office/powerpoint/2010/main" val="26727769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宏观层掩码策略的主要目的是在高级任务规划阶段，减少模型对低层次执行细节的关注，从而专注于任务的结构分解和整体推理轨迹。</a:t>
            </a:r>
            <a:endParaRPr lang="en-US" altLang="zh-CN"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1. </a:t>
            </a:r>
            <a:r>
              <a:rPr lang="zh-CN" altLang="en-US" sz="1200" b="1" i="0" kern="1200" dirty="0">
                <a:solidFill>
                  <a:schemeClr val="tx1"/>
                </a:solidFill>
                <a:effectLst/>
                <a:latin typeface="+mn-lt"/>
                <a:ea typeface="+mn-ea"/>
                <a:cs typeface="+mn-cs"/>
              </a:rPr>
              <a:t>机制设计：选择性暴露关键信息</a:t>
            </a:r>
          </a:p>
          <a:p>
            <a:r>
              <a:rPr lang="zh-CN" altLang="en-US" sz="1200" b="1" i="0" kern="1200" dirty="0">
                <a:solidFill>
                  <a:schemeClr val="tx1"/>
                </a:solidFill>
                <a:effectLst/>
                <a:latin typeface="+mn-lt"/>
                <a:ea typeface="+mn-ea"/>
                <a:cs typeface="+mn-cs"/>
              </a:rPr>
              <a:t>可见内容</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模型仅能访问以下信息：</a:t>
            </a:r>
          </a:p>
          <a:p>
            <a:pPr lvl="1"/>
            <a:r>
              <a:rPr lang="zh-CN" altLang="en-US" sz="1200" b="1" i="0" kern="1200" dirty="0">
                <a:solidFill>
                  <a:schemeClr val="tx1"/>
                </a:solidFill>
                <a:effectLst/>
                <a:latin typeface="+mn-lt"/>
                <a:ea typeface="+mn-ea"/>
                <a:cs typeface="+mn-cs"/>
              </a:rPr>
              <a:t>系统提示（</a:t>
            </a:r>
            <a:r>
              <a:rPr lang="en" altLang="zh-CN" sz="1200" b="1" i="0" kern="1200" dirty="0">
                <a:solidFill>
                  <a:schemeClr val="tx1"/>
                </a:solidFill>
                <a:effectLst/>
                <a:latin typeface="+mn-lt"/>
                <a:ea typeface="+mn-ea"/>
                <a:cs typeface="+mn-cs"/>
              </a:rPr>
              <a:t>System Prompt</a:t>
            </a:r>
            <a:r>
              <a:rPr lang="zh-CN" altLang="en" sz="1200" b="1" i="0" kern="1200" dirty="0">
                <a:solidFill>
                  <a:schemeClr val="tx1"/>
                </a:solidFill>
                <a:effectLst/>
                <a:latin typeface="+mn-lt"/>
                <a:ea typeface="+mn-ea"/>
                <a:cs typeface="+mn-cs"/>
              </a:rPr>
              <a:t>）</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定义任务目标和约束条件。</a:t>
            </a:r>
          </a:p>
          <a:p>
            <a:pPr lvl="1"/>
            <a:r>
              <a:rPr lang="zh-CN" altLang="en-US" sz="1200" b="1" i="0" kern="1200" dirty="0">
                <a:solidFill>
                  <a:schemeClr val="tx1"/>
                </a:solidFill>
                <a:effectLst/>
                <a:latin typeface="+mn-lt"/>
                <a:ea typeface="+mn-ea"/>
                <a:cs typeface="+mn-cs"/>
              </a:rPr>
              <a:t>高层规划输出（</a:t>
            </a:r>
            <a:r>
              <a:rPr lang="en" altLang="zh-CN" sz="1200" b="1" i="0" kern="1200" dirty="0">
                <a:solidFill>
                  <a:schemeClr val="tx1"/>
                </a:solidFill>
                <a:effectLst/>
                <a:latin typeface="+mn-lt"/>
                <a:ea typeface="+mn-ea"/>
                <a:cs typeface="+mn-cs"/>
              </a:rPr>
              <a:t>Macro-Level Planning Outputs</a:t>
            </a:r>
            <a:r>
              <a:rPr lang="zh-CN" altLang="en" sz="1200" b="1" i="0" kern="1200" dirty="0">
                <a:solidFill>
                  <a:schemeClr val="tx1"/>
                </a:solidFill>
                <a:effectLst/>
                <a:latin typeface="+mn-lt"/>
                <a:ea typeface="+mn-ea"/>
                <a:cs typeface="+mn-cs"/>
              </a:rPr>
              <a:t>）</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如子任务分解结果、各子任务的预期目标等。</a:t>
            </a:r>
          </a:p>
          <a:p>
            <a:pPr lvl="1"/>
            <a:r>
              <a:rPr lang="zh-CN" altLang="en-US" sz="1200" b="1" i="0" kern="1200" dirty="0">
                <a:solidFill>
                  <a:schemeClr val="tx1"/>
                </a:solidFill>
                <a:effectLst/>
                <a:latin typeface="+mn-lt"/>
                <a:ea typeface="+mn-ea"/>
                <a:cs typeface="+mn-cs"/>
              </a:rPr>
              <a:t>最终子任务结果（</a:t>
            </a:r>
            <a:r>
              <a:rPr lang="en" altLang="zh-CN" sz="1200" b="1" i="0" kern="1200" dirty="0">
                <a:solidFill>
                  <a:schemeClr val="tx1"/>
                </a:solidFill>
                <a:effectLst/>
                <a:latin typeface="+mn-lt"/>
                <a:ea typeface="+mn-ea"/>
                <a:cs typeface="+mn-cs"/>
              </a:rPr>
              <a:t>Final Subtask Outcomes</a:t>
            </a:r>
            <a:r>
              <a:rPr lang="zh-CN" altLang="en" sz="1200" b="1" i="0" kern="1200" dirty="0">
                <a:solidFill>
                  <a:schemeClr val="tx1"/>
                </a:solidFill>
                <a:effectLst/>
                <a:latin typeface="+mn-lt"/>
                <a:ea typeface="+mn-ea"/>
                <a:cs typeface="+mn-cs"/>
              </a:rPr>
              <a:t>）</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各子任务完成后的最终输出（如生成的图像或文本总结）。</a:t>
            </a:r>
          </a:p>
          <a:p>
            <a:r>
              <a:rPr lang="zh-CN" altLang="en-US" sz="1200" b="1" i="0" kern="1200" dirty="0">
                <a:solidFill>
                  <a:schemeClr val="tx1"/>
                </a:solidFill>
                <a:effectLst/>
                <a:latin typeface="+mn-lt"/>
                <a:ea typeface="+mn-ea"/>
                <a:cs typeface="+mn-cs"/>
              </a:rPr>
              <a:t>屏蔽内容</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所有中间推理过程的细节（如文本形式的中间推理步骤、图像编辑过程中的临时修改痕迹等）均被完全屏蔽，确保模型无法直接访问。</a:t>
            </a:r>
          </a:p>
          <a:p>
            <a:br>
              <a:rPr lang="en-US" altLang="zh-CN" sz="1200" b="0" i="0" kern="1200" dirty="0">
                <a:solidFill>
                  <a:schemeClr val="tx1"/>
                </a:solidFill>
                <a:effectLst/>
                <a:latin typeface="+mn-lt"/>
                <a:ea typeface="+mn-ea"/>
                <a:cs typeface="+mn-cs"/>
              </a:rPr>
            </a:br>
            <a:r>
              <a:rPr lang="en-US" altLang="zh-CN" sz="1200" b="1" i="0" kern="1200" dirty="0">
                <a:solidFill>
                  <a:schemeClr val="tx1"/>
                </a:solidFill>
                <a:effectLst/>
                <a:latin typeface="+mn-lt"/>
                <a:ea typeface="+mn-ea"/>
                <a:cs typeface="+mn-cs"/>
              </a:rPr>
              <a:t>2. </a:t>
            </a:r>
            <a:r>
              <a:rPr lang="zh-CN" altLang="en-US" sz="1200" b="1" i="0" kern="1200" dirty="0">
                <a:solidFill>
                  <a:schemeClr val="tx1"/>
                </a:solidFill>
                <a:effectLst/>
                <a:latin typeface="+mn-lt"/>
                <a:ea typeface="+mn-ea"/>
                <a:cs typeface="+mn-cs"/>
              </a:rPr>
              <a:t>实现方式：掩码矩阵（</a:t>
            </a:r>
            <a:r>
              <a:rPr lang="en" altLang="zh-CN" sz="1200" b="1" i="0" kern="1200" dirty="0">
                <a:solidFill>
                  <a:schemeClr val="tx1"/>
                </a:solidFill>
                <a:effectLst/>
                <a:latin typeface="+mn-lt"/>
                <a:ea typeface="+mn-ea"/>
                <a:cs typeface="+mn-cs"/>
              </a:rPr>
              <a:t>Mask Matrix</a:t>
            </a:r>
            <a:r>
              <a:rPr lang="zh-CN" altLang="en" sz="1200" b="1" i="0" kern="1200" dirty="0">
                <a:solidFill>
                  <a:schemeClr val="tx1"/>
                </a:solidFill>
                <a:effectLst/>
                <a:latin typeface="+mn-lt"/>
                <a:ea typeface="+mn-ea"/>
                <a:cs typeface="+mn-cs"/>
              </a:rPr>
              <a:t>）</a:t>
            </a:r>
            <a:endParaRPr lang="en"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技术实现</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在注意力计算中引入一个</a:t>
            </a:r>
            <a:r>
              <a:rPr lang="zh-CN" altLang="en-US" sz="1200" b="1" i="0" kern="1200" dirty="0">
                <a:solidFill>
                  <a:schemeClr val="tx1"/>
                </a:solidFill>
                <a:effectLst/>
                <a:latin typeface="+mn-lt"/>
                <a:ea typeface="+mn-ea"/>
                <a:cs typeface="+mn-cs"/>
              </a:rPr>
              <a:t>二元掩码矩阵</a:t>
            </a:r>
            <a:r>
              <a:rPr lang="zh-CN" altLang="en-US" sz="1200" b="0" i="0" kern="1200" dirty="0">
                <a:solidFill>
                  <a:schemeClr val="tx1"/>
                </a:solidFill>
                <a:effectLst/>
                <a:latin typeface="+mn-lt"/>
                <a:ea typeface="+mn-ea"/>
                <a:cs typeface="+mn-cs"/>
              </a:rPr>
              <a:t>（值为</a:t>
            </a:r>
            <a:r>
              <a:rPr lang="en-US" altLang="zh-CN" sz="1200" b="0" i="0" kern="1200" dirty="0">
                <a:solidFill>
                  <a:schemeClr val="tx1"/>
                </a:solidFill>
                <a:effectLst/>
                <a:latin typeface="+mn-lt"/>
                <a:ea typeface="+mn-ea"/>
                <a:cs typeface="+mn-cs"/>
              </a:rPr>
              <a:t>0</a:t>
            </a:r>
            <a:r>
              <a:rPr lang="zh-CN" altLang="en-US" sz="1200" b="0" i="0" kern="1200" dirty="0">
                <a:solidFill>
                  <a:schemeClr val="tx1"/>
                </a:solidFill>
                <a:effectLst/>
                <a:latin typeface="+mn-lt"/>
                <a:ea typeface="+mn-ea"/>
                <a:cs typeface="+mn-cs"/>
              </a:rPr>
              <a:t>或</a:t>
            </a:r>
            <a:r>
              <a:rPr lang="en-US" altLang="zh-CN" sz="1200" b="0" i="0" kern="1200" dirty="0">
                <a:solidFill>
                  <a:schemeClr val="tx1"/>
                </a:solidFill>
                <a:effectLst/>
                <a:latin typeface="+mn-lt"/>
                <a:ea typeface="+mn-ea"/>
                <a:cs typeface="+mn-cs"/>
              </a:rPr>
              <a:t>1</a:t>
            </a:r>
            <a:r>
              <a:rPr lang="zh-CN" altLang="en-US" sz="1200" b="0" i="0" kern="1200" dirty="0">
                <a:solidFill>
                  <a:schemeClr val="tx1"/>
                </a:solidFill>
                <a:effectLst/>
                <a:latin typeface="+mn-lt"/>
                <a:ea typeface="+mn-ea"/>
                <a:cs typeface="+mn-cs"/>
              </a:rPr>
              <a:t>），与注意力权重矩阵逐元素相乘，强制屏蔽被屏蔽位置的权重（即置零）。</a:t>
            </a:r>
          </a:p>
          <a:p>
            <a:r>
              <a:rPr lang="en-US" altLang="zh-CN" sz="1200" b="1" i="0" kern="1200" dirty="0">
                <a:solidFill>
                  <a:schemeClr val="tx1"/>
                </a:solidFill>
                <a:effectLst/>
                <a:latin typeface="+mn-lt"/>
                <a:ea typeface="+mn-ea"/>
                <a:cs typeface="+mn-cs"/>
              </a:rPr>
              <a:t>3. </a:t>
            </a:r>
            <a:r>
              <a:rPr lang="zh-CN" altLang="en-US" sz="1200" b="1" i="0" kern="1200" dirty="0">
                <a:solidFill>
                  <a:schemeClr val="tx1"/>
                </a:solidFill>
                <a:effectLst/>
                <a:latin typeface="+mn-lt"/>
                <a:ea typeface="+mn-ea"/>
                <a:cs typeface="+mn-cs"/>
              </a:rPr>
              <a:t>作用与优势</a:t>
            </a:r>
          </a:p>
          <a:p>
            <a:r>
              <a:rPr lang="zh-CN" altLang="en-US" sz="1200" b="1" i="0" kern="1200" dirty="0">
                <a:solidFill>
                  <a:schemeClr val="tx1"/>
                </a:solidFill>
                <a:effectLst/>
                <a:latin typeface="+mn-lt"/>
                <a:ea typeface="+mn-ea"/>
                <a:cs typeface="+mn-cs"/>
              </a:rPr>
              <a:t>强制高层视角</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通过屏蔽中间细节，模型被迫从任务整体结构出发进行规划，避免过早陷入执行细节，提升规划的模块化和可扩展性。</a:t>
            </a:r>
          </a:p>
          <a:p>
            <a:r>
              <a:rPr lang="zh-CN" altLang="en-US" sz="1200" b="1" i="0" kern="1200" dirty="0">
                <a:solidFill>
                  <a:schemeClr val="tx1"/>
                </a:solidFill>
                <a:effectLst/>
                <a:latin typeface="+mn-lt"/>
                <a:ea typeface="+mn-ea"/>
                <a:cs typeface="+mn-cs"/>
              </a:rPr>
              <a:t>减少计算开销</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中间步骤的屏蔽减少了需要处理的数据量，从而降低计算复杂度。</a:t>
            </a:r>
          </a:p>
          <a:p>
            <a:r>
              <a:rPr lang="zh-CN" altLang="en-US" sz="1200" b="1" i="0" kern="1200" dirty="0">
                <a:solidFill>
                  <a:schemeClr val="tx1"/>
                </a:solidFill>
                <a:effectLst/>
                <a:latin typeface="+mn-lt"/>
                <a:ea typeface="+mn-ea"/>
                <a:cs typeface="+mn-cs"/>
              </a:rPr>
              <a:t>防止过拟合</a:t>
            </a:r>
            <a:r>
              <a:rPr lang="zh-CN" altLang="en-US" sz="1200" b="0" i="0" kern="1200" dirty="0">
                <a:solidFill>
                  <a:schemeClr val="tx1"/>
                </a:solidFill>
                <a:effectLst/>
                <a:latin typeface="+mn-lt"/>
                <a:ea typeface="+mn-ea"/>
                <a:cs typeface="+mn-cs"/>
              </a:rPr>
              <a:t>：</a:t>
            </a:r>
            <a:br>
              <a:rPr lang="zh-CN" altLang="en-US"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避免模型因看到“未来信息”（如未执行的子任务中间状态）而过度拟合低层次特征。</a:t>
            </a:r>
          </a:p>
          <a:p>
            <a:endParaRPr kumimoji="1" lang="zh-CN" altLang="en-US" dirty="0"/>
          </a:p>
        </p:txBody>
      </p:sp>
      <p:sp>
        <p:nvSpPr>
          <p:cNvPr id="4" name="灯片编号占位符 3"/>
          <p:cNvSpPr>
            <a:spLocks noGrp="1"/>
          </p:cNvSpPr>
          <p:nvPr>
            <p:ph type="sldNum" sz="quarter" idx="5"/>
          </p:nvPr>
        </p:nvSpPr>
        <p:spPr/>
        <p:txBody>
          <a:bodyPr/>
          <a:lstStyle/>
          <a:p>
            <a:fld id="{19CB0AAB-5C72-A144-807B-3162D3F9EDD0}" type="slidenum">
              <a:rPr kumimoji="1" lang="zh-CN" altLang="en-US" smtClean="0"/>
              <a:t>21</a:t>
            </a:fld>
            <a:endParaRPr kumimoji="1" lang="zh-CN" altLang="en-US"/>
          </a:p>
        </p:txBody>
      </p:sp>
    </p:spTree>
    <p:extLst>
      <p:ext uri="{BB962C8B-B14F-4D97-AF65-F5344CB8AC3E}">
        <p14:creationId xmlns:p14="http://schemas.microsoft.com/office/powerpoint/2010/main" val="209267170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C1BDFF-B7F4-060F-AE9C-DA54F9C268DC}"/>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D1F9FF8-C689-15FD-0B94-CBEB1F455A5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470FE86E-B11B-63CC-B9B6-75BD26EBB4AD}"/>
              </a:ext>
            </a:extLst>
          </p:cNvPr>
          <p:cNvSpPr>
            <a:spLocks noGrp="1"/>
          </p:cNvSpPr>
          <p:nvPr>
            <p:ph type="body" idx="1"/>
          </p:nvPr>
        </p:nvSpPr>
        <p:spPr/>
        <p:txBody>
          <a:bodyPr/>
          <a:lstStyle/>
          <a:p>
            <a:r>
              <a:rPr lang="zh-CN" altLang="en-US" sz="1200" b="0" i="0" kern="1200" dirty="0">
                <a:solidFill>
                  <a:schemeClr val="tx1"/>
                </a:solidFill>
                <a:effectLst/>
                <a:latin typeface="+mn-lt"/>
                <a:ea typeface="+mn-ea"/>
                <a:cs typeface="+mn-cs"/>
              </a:rPr>
              <a:t>自检查机制：引入了一个自检查（自反思）机制，通过迭代、反馈驱动的推理来确保生成的输出的稳定性和高质量。</a:t>
            </a:r>
          </a:p>
          <a:p>
            <a:r>
              <a:rPr lang="zh-CN" altLang="en-US" sz="1200" b="0" i="0" kern="1200" dirty="0">
                <a:solidFill>
                  <a:schemeClr val="tx1"/>
                </a:solidFill>
                <a:effectLst/>
                <a:latin typeface="+mn-lt"/>
                <a:ea typeface="+mn-ea"/>
                <a:cs typeface="+mn-cs"/>
              </a:rPr>
              <a:t>该机制在每一步都评估输出的质量，并在必要时进行修正。</a:t>
            </a:r>
          </a:p>
          <a:p>
            <a:r>
              <a:rPr lang="zh-CN" altLang="en-US" sz="1200" b="0" i="0" kern="1200" dirty="0">
                <a:solidFill>
                  <a:schemeClr val="tx1"/>
                </a:solidFill>
                <a:effectLst/>
                <a:latin typeface="+mn-lt"/>
                <a:ea typeface="+mn-ea"/>
                <a:cs typeface="+mn-cs"/>
              </a:rPr>
              <a:t>马尔可夫决策过程（</a:t>
            </a:r>
            <a:r>
              <a:rPr lang="en" altLang="zh-CN" sz="1200" b="0" i="0" kern="1200" dirty="0">
                <a:solidFill>
                  <a:schemeClr val="tx1"/>
                </a:solidFill>
                <a:effectLst/>
                <a:latin typeface="+mn-lt"/>
                <a:ea typeface="+mn-ea"/>
                <a:cs typeface="+mn-cs"/>
              </a:rPr>
              <a:t>MDP</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将每个子任务的执行过程建模为一个</a:t>
            </a:r>
            <a:r>
              <a:rPr lang="en" altLang="zh-CN" sz="1200" b="0" i="0" kern="1200" dirty="0">
                <a:solidFill>
                  <a:schemeClr val="tx1"/>
                </a:solidFill>
                <a:effectLst/>
                <a:latin typeface="+mn-lt"/>
                <a:ea typeface="+mn-ea"/>
                <a:cs typeface="+mn-cs"/>
              </a:rPr>
              <a:t>MDP</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其中每个推理步骤（一个文本图像对）是一个离散节点，转变仅依赖于前一个步骤和当前的子任务提示</a:t>
            </a:r>
          </a:p>
        </p:txBody>
      </p:sp>
      <p:sp>
        <p:nvSpPr>
          <p:cNvPr id="4" name="灯片编号占位符 3">
            <a:extLst>
              <a:ext uri="{FF2B5EF4-FFF2-40B4-BE49-F238E27FC236}">
                <a16:creationId xmlns:a16="http://schemas.microsoft.com/office/drawing/2014/main" id="{02E0DB85-F20A-3AEC-EA7E-890A0E07FAB4}"/>
              </a:ext>
            </a:extLst>
          </p:cNvPr>
          <p:cNvSpPr>
            <a:spLocks noGrp="1"/>
          </p:cNvSpPr>
          <p:nvPr>
            <p:ph type="sldNum" sz="quarter" idx="5"/>
          </p:nvPr>
        </p:nvSpPr>
        <p:spPr/>
        <p:txBody>
          <a:bodyPr/>
          <a:lstStyle/>
          <a:p>
            <a:fld id="{19CB0AAB-5C72-A144-807B-3162D3F9EDD0}" type="slidenum">
              <a:rPr kumimoji="1" lang="zh-CN" altLang="en-US" smtClean="0"/>
              <a:t>22</a:t>
            </a:fld>
            <a:endParaRPr kumimoji="1" lang="zh-CN" altLang="en-US"/>
          </a:p>
        </p:txBody>
      </p:sp>
    </p:spTree>
    <p:extLst>
      <p:ext uri="{BB962C8B-B14F-4D97-AF65-F5344CB8AC3E}">
        <p14:creationId xmlns:p14="http://schemas.microsoft.com/office/powerpoint/2010/main" val="290751334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D875E-2875-005F-1831-3A056D86A2C9}"/>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99426F8-F267-3B26-E41A-178FACA6C1D7}"/>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8FE2018-89C0-91C1-00EA-E48CD7FDD6A8}"/>
              </a:ext>
            </a:extLst>
          </p:cNvPr>
          <p:cNvSpPr>
            <a:spLocks noGrp="1"/>
          </p:cNvSpPr>
          <p:nvPr>
            <p:ph type="body" idx="1"/>
          </p:nvPr>
        </p:nvSpPr>
        <p:spPr/>
        <p:txBody>
          <a:bodyPr/>
          <a:lstStyle/>
          <a:p>
            <a:r>
              <a:rPr lang="zh-CN" altLang="en-US" sz="1200" b="0" i="0" kern="1200" dirty="0">
                <a:solidFill>
                  <a:schemeClr val="tx1"/>
                </a:solidFill>
                <a:effectLst/>
                <a:latin typeface="+mn-lt"/>
                <a:ea typeface="+mn-ea"/>
                <a:cs typeface="+mn-cs"/>
              </a:rPr>
              <a:t>在</a:t>
            </a:r>
            <a:r>
              <a:rPr lang="en" altLang="zh-CN" sz="1200" b="0" i="0" kern="1200" dirty="0">
                <a:solidFill>
                  <a:schemeClr val="tx1"/>
                </a:solidFill>
                <a:effectLst/>
                <a:latin typeface="+mn-lt"/>
                <a:ea typeface="+mn-ea"/>
                <a:cs typeface="+mn-cs"/>
              </a:rPr>
              <a:t>Uni-</a:t>
            </a:r>
            <a:r>
              <a:rPr lang="en" altLang="zh-CN" sz="1200" b="0" i="0" kern="1200" dirty="0" err="1">
                <a:solidFill>
                  <a:schemeClr val="tx1"/>
                </a:solidFill>
                <a:effectLst/>
                <a:latin typeface="+mn-lt"/>
                <a:ea typeface="+mn-ea"/>
                <a:cs typeface="+mn-cs"/>
              </a:rPr>
              <a:t>CoT</a:t>
            </a:r>
            <a:r>
              <a:rPr lang="zh-CN" altLang="en-US" sz="1200" b="0" i="0" kern="1200" dirty="0">
                <a:solidFill>
                  <a:schemeClr val="tx1"/>
                </a:solidFill>
                <a:effectLst/>
                <a:latin typeface="+mn-lt"/>
                <a:ea typeface="+mn-ea"/>
                <a:cs typeface="+mn-cs"/>
              </a:rPr>
              <a:t>的实验中，</a:t>
            </a:r>
            <a:r>
              <a:rPr lang="en" altLang="zh-CN" sz="1200" b="0" i="0" kern="1200" dirty="0">
                <a:solidFill>
                  <a:schemeClr val="tx1"/>
                </a:solidFill>
                <a:effectLst/>
                <a:latin typeface="+mn-lt"/>
                <a:ea typeface="+mn-ea"/>
                <a:cs typeface="+mn-cs"/>
              </a:rPr>
              <a:t>Micro Masked-Attention</a:t>
            </a:r>
            <a:r>
              <a:rPr lang="zh-CN" altLang="en-US" sz="1200" b="0" i="0" kern="1200" dirty="0">
                <a:solidFill>
                  <a:schemeClr val="tx1"/>
                </a:solidFill>
                <a:effectLst/>
                <a:latin typeface="+mn-lt"/>
                <a:ea typeface="+mn-ea"/>
                <a:cs typeface="+mn-cs"/>
              </a:rPr>
              <a:t>显著提升了多模态推理的性能：</a:t>
            </a:r>
          </a:p>
          <a:p>
            <a:r>
              <a:rPr lang="zh-CN" altLang="en-US" sz="1200" b="1" i="0" kern="1200" dirty="0">
                <a:solidFill>
                  <a:schemeClr val="tx1"/>
                </a:solidFill>
                <a:effectLst/>
                <a:latin typeface="+mn-lt"/>
                <a:ea typeface="+mn-ea"/>
                <a:cs typeface="+mn-cs"/>
              </a:rPr>
              <a:t>图像编辑任务</a:t>
            </a:r>
            <a:r>
              <a:rPr lang="zh-CN" altLang="en-US" sz="1200" b="0" i="0" kern="1200" dirty="0">
                <a:solidFill>
                  <a:schemeClr val="tx1"/>
                </a:solidFill>
                <a:effectLst/>
                <a:latin typeface="+mn-lt"/>
                <a:ea typeface="+mn-ea"/>
                <a:cs typeface="+mn-cs"/>
              </a:rPr>
              <a:t>：</a:t>
            </a:r>
          </a:p>
          <a:p>
            <a:pPr lvl="1"/>
            <a:r>
              <a:rPr lang="zh-CN" altLang="en-US" sz="1200" b="1" i="0" kern="1200" dirty="0">
                <a:solidFill>
                  <a:schemeClr val="tx1"/>
                </a:solidFill>
                <a:effectLst/>
                <a:latin typeface="+mn-lt"/>
                <a:ea typeface="+mn-ea"/>
                <a:cs typeface="+mn-cs"/>
              </a:rPr>
              <a:t>输入</a:t>
            </a:r>
            <a:r>
              <a:rPr lang="zh-CN" altLang="en-US" sz="1200" b="0" i="0" kern="1200" dirty="0">
                <a:solidFill>
                  <a:schemeClr val="tx1"/>
                </a:solidFill>
                <a:effectLst/>
                <a:latin typeface="+mn-lt"/>
                <a:ea typeface="+mn-ea"/>
                <a:cs typeface="+mn-cs"/>
              </a:rPr>
              <a:t>：初始图像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子任务提示（如“添加一只猫到画面中央”）。</a:t>
            </a:r>
          </a:p>
          <a:p>
            <a:pPr lvl="1"/>
            <a:r>
              <a:rPr lang="en" altLang="zh-CN" sz="1200" b="1" i="0" kern="1200" dirty="0">
                <a:solidFill>
                  <a:schemeClr val="tx1"/>
                </a:solidFill>
                <a:effectLst/>
                <a:latin typeface="+mn-lt"/>
                <a:ea typeface="+mn-ea"/>
                <a:cs typeface="+mn-cs"/>
              </a:rPr>
              <a:t>Micro-Level</a:t>
            </a:r>
            <a:r>
              <a:rPr lang="zh-CN" altLang="en-US" sz="1200" b="1" i="0" kern="1200" dirty="0">
                <a:solidFill>
                  <a:schemeClr val="tx1"/>
                </a:solidFill>
                <a:effectLst/>
                <a:latin typeface="+mn-lt"/>
                <a:ea typeface="+mn-ea"/>
                <a:cs typeface="+mn-cs"/>
              </a:rPr>
              <a:t>推理</a:t>
            </a:r>
            <a:r>
              <a:rPr lang="zh-CN" altLang="en-US" sz="1200" b="0" i="0" kern="1200" dirty="0">
                <a:solidFill>
                  <a:schemeClr val="tx1"/>
                </a:solidFill>
                <a:effectLst/>
                <a:latin typeface="+mn-lt"/>
                <a:ea typeface="+mn-ea"/>
                <a:cs typeface="+mn-cs"/>
              </a:rPr>
              <a:t>：</a:t>
            </a:r>
          </a:p>
          <a:p>
            <a:pPr lvl="2"/>
            <a:r>
              <a:rPr lang="zh-CN" altLang="en-US" sz="1200" b="0" i="0" kern="1200" dirty="0">
                <a:solidFill>
                  <a:schemeClr val="tx1"/>
                </a:solidFill>
                <a:effectLst/>
                <a:latin typeface="+mn-lt"/>
                <a:ea typeface="+mn-ea"/>
                <a:cs typeface="+mn-cs"/>
              </a:rPr>
              <a:t>第一步：仅关注图像背景和子任务提示的首元素（“添加”），生成候选猫的位置。</a:t>
            </a:r>
          </a:p>
          <a:p>
            <a:pPr lvl="2"/>
            <a:r>
              <a:rPr lang="zh-CN" altLang="en-US" sz="1200" b="0" i="0" kern="1200" dirty="0">
                <a:solidFill>
                  <a:schemeClr val="tx1"/>
                </a:solidFill>
                <a:effectLst/>
                <a:latin typeface="+mn-lt"/>
                <a:ea typeface="+mn-ea"/>
                <a:cs typeface="+mn-cs"/>
              </a:rPr>
              <a:t>第二步：仅关注候选位置和子任务提示的后续元素（“猫”），生成具体猫的图像。</a:t>
            </a:r>
          </a:p>
          <a:p>
            <a:pPr lvl="2"/>
            <a:r>
              <a:rPr lang="zh-CN" altLang="en-US" sz="1200" b="0" i="0" kern="1200" dirty="0">
                <a:solidFill>
                  <a:schemeClr val="tx1"/>
                </a:solidFill>
                <a:effectLst/>
                <a:latin typeface="+mn-lt"/>
                <a:ea typeface="+mn-ea"/>
                <a:cs typeface="+mn-cs"/>
              </a:rPr>
              <a:t>第三步：仅关注猫的图像和子任务提示的末尾元素（“画面中央”），调整猫的位置。</a:t>
            </a:r>
          </a:p>
          <a:p>
            <a:pPr lvl="1"/>
            <a:r>
              <a:rPr lang="zh-CN" altLang="en-US" sz="1200" b="1" i="0" kern="1200" dirty="0">
                <a:solidFill>
                  <a:schemeClr val="tx1"/>
                </a:solidFill>
                <a:effectLst/>
                <a:latin typeface="+mn-lt"/>
                <a:ea typeface="+mn-ea"/>
                <a:cs typeface="+mn-cs"/>
              </a:rPr>
              <a:t>输出</a:t>
            </a:r>
            <a:r>
              <a:rPr lang="zh-CN" altLang="en-US" sz="1200" b="0" i="0" kern="1200" dirty="0">
                <a:solidFill>
                  <a:schemeClr val="tx1"/>
                </a:solidFill>
                <a:effectLst/>
                <a:latin typeface="+mn-lt"/>
                <a:ea typeface="+mn-ea"/>
                <a:cs typeface="+mn-cs"/>
              </a:rPr>
              <a:t>：符合物理规律（如猫与背景无重叠）且逻辑一致的图像。</a:t>
            </a:r>
          </a:p>
          <a:p>
            <a:r>
              <a:rPr lang="zh-CN" altLang="en-US" sz="1200" b="1" i="0" kern="1200" dirty="0">
                <a:solidFill>
                  <a:schemeClr val="tx1"/>
                </a:solidFill>
                <a:effectLst/>
                <a:latin typeface="+mn-lt"/>
                <a:ea typeface="+mn-ea"/>
                <a:cs typeface="+mn-cs"/>
              </a:rPr>
              <a:t>文本生成任务</a:t>
            </a:r>
            <a:r>
              <a:rPr lang="zh-CN" altLang="en-US" sz="1200" b="0" i="0" kern="1200" dirty="0">
                <a:solidFill>
                  <a:schemeClr val="tx1"/>
                </a:solidFill>
                <a:effectLst/>
                <a:latin typeface="+mn-lt"/>
                <a:ea typeface="+mn-ea"/>
                <a:cs typeface="+mn-cs"/>
              </a:rPr>
              <a:t>：</a:t>
            </a:r>
          </a:p>
          <a:p>
            <a:pPr lvl="1"/>
            <a:r>
              <a:rPr lang="zh-CN" altLang="en-US" sz="1200" b="1" i="0" kern="1200" dirty="0">
                <a:solidFill>
                  <a:schemeClr val="tx1"/>
                </a:solidFill>
                <a:effectLst/>
                <a:latin typeface="+mn-lt"/>
                <a:ea typeface="+mn-ea"/>
                <a:cs typeface="+mn-cs"/>
              </a:rPr>
              <a:t>输入</a:t>
            </a:r>
            <a:r>
              <a:rPr lang="zh-CN" altLang="en-US" sz="1200" b="0" i="0" kern="1200" dirty="0">
                <a:solidFill>
                  <a:schemeClr val="tx1"/>
                </a:solidFill>
                <a:effectLst/>
                <a:latin typeface="+mn-lt"/>
                <a:ea typeface="+mn-ea"/>
                <a:cs typeface="+mn-cs"/>
              </a:rPr>
              <a:t>：初始文本 </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子任务提示（如“总结前文并预测后续发展”）。</a:t>
            </a:r>
          </a:p>
          <a:p>
            <a:pPr lvl="1"/>
            <a:r>
              <a:rPr lang="en" altLang="zh-CN" sz="1200" b="1" i="0" kern="1200" dirty="0">
                <a:solidFill>
                  <a:schemeClr val="tx1"/>
                </a:solidFill>
                <a:effectLst/>
                <a:latin typeface="+mn-lt"/>
                <a:ea typeface="+mn-ea"/>
                <a:cs typeface="+mn-cs"/>
              </a:rPr>
              <a:t>Micro-Level</a:t>
            </a:r>
            <a:r>
              <a:rPr lang="zh-CN" altLang="en-US" sz="1200" b="1" i="0" kern="1200" dirty="0">
                <a:solidFill>
                  <a:schemeClr val="tx1"/>
                </a:solidFill>
                <a:effectLst/>
                <a:latin typeface="+mn-lt"/>
                <a:ea typeface="+mn-ea"/>
                <a:cs typeface="+mn-cs"/>
              </a:rPr>
              <a:t>推理</a:t>
            </a:r>
            <a:r>
              <a:rPr lang="zh-CN" altLang="en-US" sz="1200" b="0" i="0" kern="1200" dirty="0">
                <a:solidFill>
                  <a:schemeClr val="tx1"/>
                </a:solidFill>
                <a:effectLst/>
                <a:latin typeface="+mn-lt"/>
                <a:ea typeface="+mn-ea"/>
                <a:cs typeface="+mn-cs"/>
              </a:rPr>
              <a:t>：</a:t>
            </a:r>
          </a:p>
          <a:p>
            <a:pPr lvl="2"/>
            <a:r>
              <a:rPr lang="zh-CN" altLang="en-US" sz="1200" b="0" i="0" kern="1200" dirty="0">
                <a:solidFill>
                  <a:schemeClr val="tx1"/>
                </a:solidFill>
                <a:effectLst/>
                <a:latin typeface="+mn-lt"/>
                <a:ea typeface="+mn-ea"/>
                <a:cs typeface="+mn-cs"/>
              </a:rPr>
              <a:t>第一步：仅关注前文和子任务提示的首元素（“总结”），生成摘要。</a:t>
            </a:r>
          </a:p>
          <a:p>
            <a:pPr lvl="2"/>
            <a:r>
              <a:rPr lang="zh-CN" altLang="en-US" sz="1200" b="0" i="0" kern="1200" dirty="0">
                <a:solidFill>
                  <a:schemeClr val="tx1"/>
                </a:solidFill>
                <a:effectLst/>
                <a:latin typeface="+mn-lt"/>
                <a:ea typeface="+mn-ea"/>
                <a:cs typeface="+mn-cs"/>
              </a:rPr>
              <a:t>第二步：仅关注摘要和子任务提示的后续元素（“预测”），生成预测内容。</a:t>
            </a:r>
          </a:p>
          <a:p>
            <a:pPr lvl="1"/>
            <a:r>
              <a:rPr lang="zh-CN" altLang="en-US" sz="1200" b="1" i="0" kern="1200" dirty="0">
                <a:solidFill>
                  <a:schemeClr val="tx1"/>
                </a:solidFill>
                <a:effectLst/>
                <a:latin typeface="+mn-lt"/>
                <a:ea typeface="+mn-ea"/>
                <a:cs typeface="+mn-cs"/>
              </a:rPr>
              <a:t>输出</a:t>
            </a:r>
            <a:r>
              <a:rPr lang="zh-CN" altLang="en-US" sz="1200" b="0" i="0" kern="1200" dirty="0">
                <a:solidFill>
                  <a:schemeClr val="tx1"/>
                </a:solidFill>
                <a:effectLst/>
                <a:latin typeface="+mn-lt"/>
                <a:ea typeface="+mn-ea"/>
                <a:cs typeface="+mn-cs"/>
              </a:rPr>
              <a:t>：连贯且符合逻辑的文本</a:t>
            </a:r>
          </a:p>
          <a:p>
            <a:endParaRPr kumimoji="1" lang="zh-CN" altLang="en-US" dirty="0"/>
          </a:p>
        </p:txBody>
      </p:sp>
      <p:sp>
        <p:nvSpPr>
          <p:cNvPr id="4" name="灯片编号占位符 3">
            <a:extLst>
              <a:ext uri="{FF2B5EF4-FFF2-40B4-BE49-F238E27FC236}">
                <a16:creationId xmlns:a16="http://schemas.microsoft.com/office/drawing/2014/main" id="{C255EBC5-40CA-64BE-205D-08E27821FF31}"/>
              </a:ext>
            </a:extLst>
          </p:cNvPr>
          <p:cNvSpPr>
            <a:spLocks noGrp="1"/>
          </p:cNvSpPr>
          <p:nvPr>
            <p:ph type="sldNum" sz="quarter" idx="5"/>
          </p:nvPr>
        </p:nvSpPr>
        <p:spPr/>
        <p:txBody>
          <a:bodyPr/>
          <a:lstStyle/>
          <a:p>
            <a:fld id="{19CB0AAB-5C72-A144-807B-3162D3F9EDD0}" type="slidenum">
              <a:rPr kumimoji="1" lang="zh-CN" altLang="en-US" smtClean="0"/>
              <a:t>23</a:t>
            </a:fld>
            <a:endParaRPr kumimoji="1" lang="zh-CN" altLang="en-US"/>
          </a:p>
        </p:txBody>
      </p:sp>
    </p:spTree>
    <p:extLst>
      <p:ext uri="{BB962C8B-B14F-4D97-AF65-F5344CB8AC3E}">
        <p14:creationId xmlns:p14="http://schemas.microsoft.com/office/powerpoint/2010/main" val="53118612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1200" b="0" i="0" kern="1200" dirty="0">
                <a:solidFill>
                  <a:schemeClr val="tx1"/>
                </a:solidFill>
                <a:effectLst/>
                <a:latin typeface="+mn-lt"/>
                <a:ea typeface="+mn-ea"/>
                <a:cs typeface="+mn-cs"/>
              </a:rPr>
              <a:t>监督微调（</a:t>
            </a:r>
            <a:r>
              <a:rPr lang="en" altLang="zh-CN" sz="1200" b="0" i="0" kern="1200" dirty="0">
                <a:solidFill>
                  <a:schemeClr val="tx1"/>
                </a:solidFill>
                <a:effectLst/>
                <a:latin typeface="+mn-lt"/>
                <a:ea typeface="+mn-ea"/>
                <a:cs typeface="+mn-cs"/>
              </a:rPr>
              <a:t>SFT</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在</a:t>
            </a:r>
            <a:r>
              <a:rPr lang="en" altLang="zh-CN" sz="1200" b="0" i="0" kern="1200" dirty="0">
                <a:solidFill>
                  <a:schemeClr val="tx1"/>
                </a:solidFill>
                <a:effectLst/>
                <a:latin typeface="+mn-lt"/>
                <a:ea typeface="+mn-ea"/>
                <a:cs typeface="+mn-cs"/>
              </a:rPr>
              <a:t>SFT</a:t>
            </a:r>
            <a:r>
              <a:rPr lang="zh-CN" altLang="en-US" sz="1200" b="0" i="0" kern="1200" dirty="0">
                <a:solidFill>
                  <a:schemeClr val="tx1"/>
                </a:solidFill>
                <a:effectLst/>
                <a:latin typeface="+mn-lt"/>
                <a:ea typeface="+mn-ea"/>
                <a:cs typeface="+mn-cs"/>
              </a:rPr>
              <a:t>阶段，结合了用于</a:t>
            </a:r>
            <a:r>
              <a:rPr lang="en" altLang="zh-CN" sz="1200" b="0" i="0" kern="1200" dirty="0">
                <a:solidFill>
                  <a:schemeClr val="tx1"/>
                </a:solidFill>
                <a:effectLst/>
                <a:latin typeface="+mn-lt"/>
                <a:ea typeface="+mn-ea"/>
                <a:cs typeface="+mn-cs"/>
              </a:rPr>
              <a:t>Macro-Level </a:t>
            </a:r>
            <a:r>
              <a:rPr lang="en" altLang="zh-CN" sz="1200" b="0" i="0" kern="1200" dirty="0" err="1">
                <a:solidFill>
                  <a:schemeClr val="tx1"/>
                </a:solidFill>
                <a:effectLst/>
                <a:latin typeface="+mn-lt"/>
                <a:ea typeface="+mn-ea"/>
                <a:cs typeface="+mn-cs"/>
              </a:rPr>
              <a:t>CoT</a:t>
            </a:r>
            <a:r>
              <a:rPr lang="zh-CN" altLang="en-US" sz="1200" b="0" i="0" kern="1200" dirty="0">
                <a:solidFill>
                  <a:schemeClr val="tx1"/>
                </a:solidFill>
                <a:effectLst/>
                <a:latin typeface="+mn-lt"/>
                <a:ea typeface="+mn-ea"/>
                <a:cs typeface="+mn-cs"/>
              </a:rPr>
              <a:t>分支的交错多模态监督和用于</a:t>
            </a:r>
            <a:r>
              <a:rPr lang="en" altLang="zh-CN" sz="1200" b="0" i="0" kern="1200" dirty="0">
                <a:solidFill>
                  <a:schemeClr val="tx1"/>
                </a:solidFill>
                <a:effectLst/>
                <a:latin typeface="+mn-lt"/>
                <a:ea typeface="+mn-ea"/>
                <a:cs typeface="+mn-cs"/>
              </a:rPr>
              <a:t>Micro-Level </a:t>
            </a:r>
            <a:r>
              <a:rPr lang="en" altLang="zh-CN" sz="1200" b="0" i="0" kern="1200" dirty="0" err="1">
                <a:solidFill>
                  <a:schemeClr val="tx1"/>
                </a:solidFill>
                <a:effectLst/>
                <a:latin typeface="+mn-lt"/>
                <a:ea typeface="+mn-ea"/>
                <a:cs typeface="+mn-cs"/>
              </a:rPr>
              <a:t>CoT</a:t>
            </a:r>
            <a:r>
              <a:rPr lang="zh-CN" altLang="en-US" sz="1200" b="0" i="0" kern="1200" dirty="0">
                <a:solidFill>
                  <a:schemeClr val="tx1"/>
                </a:solidFill>
                <a:effectLst/>
                <a:latin typeface="+mn-lt"/>
                <a:ea typeface="+mn-ea"/>
                <a:cs typeface="+mn-cs"/>
              </a:rPr>
              <a:t>分支的多任务学习。</a:t>
            </a:r>
            <a:endParaRPr lang="en-US" altLang="zh-CN" sz="1200" b="0" i="0" kern="1200" dirty="0">
              <a:solidFill>
                <a:schemeClr val="tx1"/>
              </a:solidFill>
              <a:effectLst/>
              <a:latin typeface="+mn-lt"/>
              <a:ea typeface="+mn-ea"/>
              <a:cs typeface="+mn-cs"/>
            </a:endParaRPr>
          </a:p>
          <a:p>
            <a:r>
              <a:rPr lang="en" altLang="zh-CN" sz="1200" b="1" i="0" kern="1200" dirty="0">
                <a:solidFill>
                  <a:schemeClr val="tx1"/>
                </a:solidFill>
                <a:effectLst/>
                <a:latin typeface="+mn-lt"/>
                <a:ea typeface="+mn-ea"/>
                <a:cs typeface="+mn-cs"/>
              </a:rPr>
              <a:t>Micro-Level </a:t>
            </a:r>
            <a:r>
              <a:rPr lang="en" altLang="zh-CN" sz="1200" b="1" i="0" kern="1200" dirty="0" err="1">
                <a:solidFill>
                  <a:schemeClr val="tx1"/>
                </a:solidFill>
                <a:effectLst/>
                <a:latin typeface="+mn-lt"/>
                <a:ea typeface="+mn-ea"/>
                <a:cs typeface="+mn-cs"/>
              </a:rPr>
              <a:t>CoT</a:t>
            </a:r>
            <a:r>
              <a:rPr lang="zh-CN" altLang="en-US" sz="1200" b="1" i="0" kern="1200" dirty="0">
                <a:solidFill>
                  <a:schemeClr val="tx1"/>
                </a:solidFill>
                <a:effectLst/>
                <a:latin typeface="+mn-lt"/>
                <a:ea typeface="+mn-ea"/>
                <a:cs typeface="+mn-cs"/>
              </a:rPr>
              <a:t>的多任务学习</a:t>
            </a:r>
            <a:r>
              <a:rPr lang="zh-CN" altLang="en-US" sz="1200" b="0" i="0" kern="1200" dirty="0">
                <a:solidFill>
                  <a:schemeClr val="tx1"/>
                </a:solidFill>
                <a:effectLst/>
                <a:latin typeface="+mn-lt"/>
                <a:ea typeface="+mn-ea"/>
                <a:cs typeface="+mn-cs"/>
              </a:rPr>
              <a:t>：对子任务完成过程进行监督，同样采用</a:t>
            </a:r>
            <a:r>
              <a:rPr lang="en" altLang="zh-CN" sz="1200" b="0" i="0" kern="1200" dirty="0">
                <a:solidFill>
                  <a:schemeClr val="tx1"/>
                </a:solidFill>
                <a:effectLst/>
                <a:latin typeface="+mn-lt"/>
                <a:ea typeface="+mn-ea"/>
                <a:cs typeface="+mn-cs"/>
              </a:rPr>
              <a:t>CE</a:t>
            </a:r>
            <a:r>
              <a:rPr lang="zh-CN" altLang="en-US" sz="1200" b="0" i="0" kern="1200" dirty="0">
                <a:solidFill>
                  <a:schemeClr val="tx1"/>
                </a:solidFill>
                <a:effectLst/>
                <a:latin typeface="+mn-lt"/>
                <a:ea typeface="+mn-ea"/>
                <a:cs typeface="+mn-cs"/>
              </a:rPr>
              <a:t>和</a:t>
            </a:r>
            <a:r>
              <a:rPr lang="en" altLang="zh-CN" sz="1200" b="0" i="0" kern="1200" dirty="0">
                <a:solidFill>
                  <a:schemeClr val="tx1"/>
                </a:solidFill>
                <a:effectLst/>
                <a:latin typeface="+mn-lt"/>
                <a:ea typeface="+mn-ea"/>
                <a:cs typeface="+mn-cs"/>
              </a:rPr>
              <a:t>MSE</a:t>
            </a:r>
            <a:r>
              <a:rPr lang="zh-CN" altLang="en-US" sz="1200" b="0" i="0" kern="1200" dirty="0">
                <a:solidFill>
                  <a:schemeClr val="tx1"/>
                </a:solidFill>
                <a:effectLst/>
                <a:latin typeface="+mn-lt"/>
                <a:ea typeface="+mn-ea"/>
                <a:cs typeface="+mn-cs"/>
              </a:rPr>
              <a:t>损失。</a:t>
            </a:r>
          </a:p>
          <a:p>
            <a:r>
              <a:rPr lang="zh-CN" altLang="en-US" sz="1200" b="0" i="0" kern="1200" dirty="0">
                <a:solidFill>
                  <a:schemeClr val="tx1"/>
                </a:solidFill>
                <a:effectLst/>
                <a:latin typeface="+mn-lt"/>
                <a:ea typeface="+mn-ea"/>
                <a:cs typeface="+mn-cs"/>
              </a:rPr>
              <a:t>此外，为了支持基于马尔可夫决策过程（</a:t>
            </a:r>
            <a:r>
              <a:rPr lang="en" altLang="zh-CN" sz="1200" b="0" i="0" kern="1200" dirty="0">
                <a:solidFill>
                  <a:schemeClr val="tx1"/>
                </a:solidFill>
                <a:effectLst/>
                <a:latin typeface="+mn-lt"/>
                <a:ea typeface="+mn-ea"/>
                <a:cs typeface="+mn-cs"/>
              </a:rPr>
              <a:t>MDP</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的自我反思推理，将学习分解为四个辅助目标，并分别进行优化：</a:t>
            </a:r>
          </a:p>
          <a:p>
            <a:pPr lvl="1"/>
            <a:r>
              <a:rPr lang="zh-CN" altLang="en-US" sz="1200" b="1" i="0" kern="1200" dirty="0">
                <a:solidFill>
                  <a:schemeClr val="tx1"/>
                </a:solidFill>
                <a:effectLst/>
                <a:latin typeface="+mn-lt"/>
                <a:ea typeface="+mn-ea"/>
                <a:cs typeface="+mn-cs"/>
              </a:rPr>
              <a:t>文本动作生成</a:t>
            </a:r>
            <a:r>
              <a:rPr lang="zh-CN" altLang="en-US" sz="1200" b="0" i="0" kern="1200" dirty="0">
                <a:solidFill>
                  <a:schemeClr val="tx1"/>
                </a:solidFill>
                <a:effectLst/>
                <a:latin typeface="+mn-lt"/>
                <a:ea typeface="+mn-ea"/>
                <a:cs typeface="+mn-cs"/>
              </a:rPr>
              <a:t>：根据系统提示、子任务提示、当前图像和文本生成编辑提示。</a:t>
            </a:r>
          </a:p>
          <a:p>
            <a:pPr lvl="1"/>
            <a:r>
              <a:rPr lang="zh-CN" altLang="en-US" sz="1200" b="1" i="0" kern="1200" dirty="0">
                <a:solidFill>
                  <a:schemeClr val="tx1"/>
                </a:solidFill>
                <a:effectLst/>
                <a:latin typeface="+mn-lt"/>
                <a:ea typeface="+mn-ea"/>
                <a:cs typeface="+mn-cs"/>
              </a:rPr>
              <a:t>图像动作生成</a:t>
            </a:r>
            <a:r>
              <a:rPr lang="zh-CN" altLang="en-US" sz="1200" b="0" i="0" kern="1200" dirty="0">
                <a:solidFill>
                  <a:schemeClr val="tx1"/>
                </a:solidFill>
                <a:effectLst/>
                <a:latin typeface="+mn-lt"/>
                <a:ea typeface="+mn-ea"/>
                <a:cs typeface="+mn-cs"/>
              </a:rPr>
              <a:t>：根据系统提示、子任务提示、当前图像和文本以及编辑提示生成编辑后的图像。</a:t>
            </a:r>
          </a:p>
          <a:p>
            <a:pPr lvl="1"/>
            <a:r>
              <a:rPr lang="zh-CN" altLang="en-US" sz="1200" b="1" i="0" kern="1200" dirty="0">
                <a:solidFill>
                  <a:schemeClr val="tx1"/>
                </a:solidFill>
                <a:effectLst/>
                <a:latin typeface="+mn-lt"/>
                <a:ea typeface="+mn-ea"/>
                <a:cs typeface="+mn-cs"/>
              </a:rPr>
              <a:t>下一状态预测</a:t>
            </a:r>
            <a:r>
              <a:rPr lang="zh-CN" altLang="en-US" sz="1200" b="0" i="0" kern="1200" dirty="0">
                <a:solidFill>
                  <a:schemeClr val="tx1"/>
                </a:solidFill>
                <a:effectLst/>
                <a:latin typeface="+mn-lt"/>
                <a:ea typeface="+mn-ea"/>
                <a:cs typeface="+mn-cs"/>
              </a:rPr>
              <a:t>：预测编辑后的图像和分析文本。</a:t>
            </a:r>
          </a:p>
          <a:p>
            <a:pPr lvl="1"/>
            <a:r>
              <a:rPr lang="zh-CN" altLang="en-US" sz="1200" b="1" i="0" kern="1200" dirty="0">
                <a:solidFill>
                  <a:schemeClr val="tx1"/>
                </a:solidFill>
                <a:effectLst/>
                <a:latin typeface="+mn-lt"/>
                <a:ea typeface="+mn-ea"/>
                <a:cs typeface="+mn-cs"/>
              </a:rPr>
              <a:t>奖励估计</a:t>
            </a:r>
            <a:r>
              <a:rPr lang="zh-CN" altLang="en-US" sz="1200" b="0" i="0" kern="1200" dirty="0">
                <a:solidFill>
                  <a:schemeClr val="tx1"/>
                </a:solidFill>
                <a:effectLst/>
                <a:latin typeface="+mn-lt"/>
                <a:ea typeface="+mn-ea"/>
                <a:cs typeface="+mn-cs"/>
              </a:rPr>
              <a:t>：根据编辑后的图像和分析文本评估任务完成质量，并生成评价数据。</a:t>
            </a:r>
          </a:p>
          <a:p>
            <a:endParaRPr lang="zh-CN" altLang="en-US" sz="1200" b="0" i="0" kern="1200" dirty="0">
              <a:solidFill>
                <a:schemeClr val="tx1"/>
              </a:solidFill>
              <a:effectLst/>
              <a:latin typeface="+mn-lt"/>
              <a:ea typeface="+mn-ea"/>
              <a:cs typeface="+mn-cs"/>
            </a:endParaRPr>
          </a:p>
          <a:p>
            <a:r>
              <a:rPr lang="en-US" altLang="zh-CN" sz="1200" b="1" i="0" kern="1200" dirty="0">
                <a:solidFill>
                  <a:schemeClr val="tx1"/>
                </a:solidFill>
                <a:effectLst/>
                <a:latin typeface="+mn-lt"/>
                <a:ea typeface="+mn-ea"/>
                <a:cs typeface="+mn-cs"/>
              </a:rPr>
              <a:t>2. </a:t>
            </a:r>
            <a:r>
              <a:rPr lang="zh-CN" altLang="en-US" sz="1200" b="1" i="0" kern="1200" dirty="0">
                <a:solidFill>
                  <a:schemeClr val="tx1"/>
                </a:solidFill>
                <a:effectLst/>
                <a:latin typeface="+mn-lt"/>
                <a:ea typeface="+mn-ea"/>
                <a:cs typeface="+mn-cs"/>
              </a:rPr>
              <a:t>强化学习阶段（</a:t>
            </a:r>
            <a:r>
              <a:rPr lang="en" altLang="zh-CN" sz="1200" b="1" i="0" kern="1200" dirty="0">
                <a:solidFill>
                  <a:schemeClr val="tx1"/>
                </a:solidFill>
                <a:effectLst/>
                <a:latin typeface="+mn-lt"/>
                <a:ea typeface="+mn-ea"/>
                <a:cs typeface="+mn-cs"/>
              </a:rPr>
              <a:t>Reinforcement Learning, RL</a:t>
            </a:r>
            <a:r>
              <a:rPr lang="zh-CN" altLang="en" sz="1200" b="1" i="0" kern="1200" dirty="0">
                <a:solidFill>
                  <a:schemeClr val="tx1"/>
                </a:solidFill>
                <a:effectLst/>
                <a:latin typeface="+mn-lt"/>
                <a:ea typeface="+mn-ea"/>
                <a:cs typeface="+mn-cs"/>
              </a:rPr>
              <a:t>）</a:t>
            </a:r>
            <a:endParaRPr lang="en" altLang="zh-CN" sz="1200" b="1" i="0" kern="1200" dirty="0">
              <a:solidFill>
                <a:schemeClr val="tx1"/>
              </a:solidFill>
              <a:effectLst/>
              <a:latin typeface="+mn-lt"/>
              <a:ea typeface="+mn-ea"/>
              <a:cs typeface="+mn-cs"/>
            </a:endParaRPr>
          </a:p>
          <a:p>
            <a:r>
              <a:rPr lang="zh-CN" altLang="en-US" sz="1200" b="1" i="0" kern="1200" dirty="0">
                <a:solidFill>
                  <a:schemeClr val="tx1"/>
                </a:solidFill>
                <a:effectLst/>
                <a:latin typeface="+mn-lt"/>
                <a:ea typeface="+mn-ea"/>
                <a:cs typeface="+mn-cs"/>
              </a:rPr>
              <a:t>目标</a:t>
            </a:r>
            <a:r>
              <a:rPr lang="zh-CN" altLang="en-US" sz="1200" b="0" i="0" kern="1200" dirty="0">
                <a:solidFill>
                  <a:schemeClr val="tx1"/>
                </a:solidFill>
                <a:effectLst/>
                <a:latin typeface="+mn-lt"/>
                <a:ea typeface="+mn-ea"/>
                <a:cs typeface="+mn-cs"/>
              </a:rPr>
              <a:t>：通过强化学习进一步提升模型的推理鲁棒性和适应性。</a:t>
            </a:r>
          </a:p>
          <a:p>
            <a:r>
              <a:rPr lang="zh-CN" altLang="en-US" sz="1200" b="1" i="0" kern="1200" dirty="0">
                <a:solidFill>
                  <a:schemeClr val="tx1"/>
                </a:solidFill>
                <a:effectLst/>
                <a:latin typeface="+mn-lt"/>
                <a:ea typeface="+mn-ea"/>
                <a:cs typeface="+mn-cs"/>
              </a:rPr>
              <a:t>具体做法</a:t>
            </a:r>
            <a:r>
              <a:rPr lang="zh-CN" altLang="en-US" sz="1200" b="0" i="0" kern="1200" dirty="0">
                <a:solidFill>
                  <a:schemeClr val="tx1"/>
                </a:solidFill>
                <a:effectLst/>
                <a:latin typeface="+mn-lt"/>
                <a:ea typeface="+mn-ea"/>
                <a:cs typeface="+mn-cs"/>
              </a:rPr>
              <a:t>：</a:t>
            </a:r>
          </a:p>
          <a:p>
            <a:r>
              <a:rPr lang="zh-CN" altLang="en-US" sz="1200" b="1" i="0" kern="1200" dirty="0">
                <a:solidFill>
                  <a:schemeClr val="tx1"/>
                </a:solidFill>
                <a:effectLst/>
                <a:latin typeface="+mn-lt"/>
                <a:ea typeface="+mn-ea"/>
                <a:cs typeface="+mn-cs"/>
              </a:rPr>
              <a:t>直接偏好优化（</a:t>
            </a:r>
            <a:r>
              <a:rPr lang="en" altLang="zh-CN" sz="1200" b="1" i="0" kern="1200" dirty="0">
                <a:solidFill>
                  <a:schemeClr val="tx1"/>
                </a:solidFill>
                <a:effectLst/>
                <a:latin typeface="+mn-lt"/>
                <a:ea typeface="+mn-ea"/>
                <a:cs typeface="+mn-cs"/>
              </a:rPr>
              <a:t>Direct Preference Optimization, DPO</a:t>
            </a:r>
            <a:r>
              <a:rPr lang="zh-CN" altLang="en" sz="1200" b="1" i="0" kern="1200" dirty="0">
                <a:solidFill>
                  <a:schemeClr val="tx1"/>
                </a:solidFill>
                <a:effectLst/>
                <a:latin typeface="+mn-lt"/>
                <a:ea typeface="+mn-ea"/>
                <a:cs typeface="+mn-cs"/>
              </a:rPr>
              <a:t>）</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采用</a:t>
            </a:r>
            <a:r>
              <a:rPr lang="en" altLang="zh-CN" sz="1200" b="0" i="0" kern="1200" dirty="0">
                <a:solidFill>
                  <a:schemeClr val="tx1"/>
                </a:solidFill>
                <a:effectLst/>
                <a:latin typeface="+mn-lt"/>
                <a:ea typeface="+mn-ea"/>
                <a:cs typeface="+mn-cs"/>
              </a:rPr>
              <a:t>DPO</a:t>
            </a:r>
            <a:r>
              <a:rPr lang="zh-CN" altLang="en-US" sz="1200" b="0" i="0" kern="1200" dirty="0">
                <a:solidFill>
                  <a:schemeClr val="tx1"/>
                </a:solidFill>
                <a:effectLst/>
                <a:latin typeface="+mn-lt"/>
                <a:ea typeface="+mn-ea"/>
                <a:cs typeface="+mn-cs"/>
              </a:rPr>
              <a:t>策略来对齐模型输出与人类偏好的推理轨迹。</a:t>
            </a:r>
          </a:p>
          <a:p>
            <a:r>
              <a:rPr lang="zh-CN" altLang="en-US" sz="1200" b="0" i="0" kern="1200" dirty="0">
                <a:solidFill>
                  <a:schemeClr val="tx1"/>
                </a:solidFill>
                <a:effectLst/>
                <a:latin typeface="+mn-lt"/>
                <a:ea typeface="+mn-ea"/>
                <a:cs typeface="+mn-cs"/>
              </a:rPr>
              <a:t>该策略被解耦为两个偏好建模阶段：</a:t>
            </a:r>
          </a:p>
          <a:p>
            <a:pPr lvl="1"/>
            <a:r>
              <a:rPr lang="zh-CN" altLang="en-US" sz="1200" b="1" i="0" kern="1200" dirty="0">
                <a:solidFill>
                  <a:schemeClr val="tx1"/>
                </a:solidFill>
                <a:effectLst/>
                <a:latin typeface="+mn-lt"/>
                <a:ea typeface="+mn-ea"/>
                <a:cs typeface="+mn-cs"/>
              </a:rPr>
              <a:t>文本偏好学习</a:t>
            </a:r>
            <a:r>
              <a:rPr lang="zh-CN" altLang="en-US" sz="1200" b="0" i="0" kern="1200" dirty="0">
                <a:solidFill>
                  <a:schemeClr val="tx1"/>
                </a:solidFill>
                <a:effectLst/>
                <a:latin typeface="+mn-lt"/>
                <a:ea typeface="+mn-ea"/>
                <a:cs typeface="+mn-cs"/>
              </a:rPr>
              <a:t>：鼓励模型选择连贯且正确的推理路径，避免次优或不一致的替代方案。</a:t>
            </a:r>
          </a:p>
          <a:p>
            <a:pPr lvl="1"/>
            <a:r>
              <a:rPr lang="zh-CN" altLang="en-US" sz="1200" b="0" i="0" kern="1200" dirty="0">
                <a:solidFill>
                  <a:schemeClr val="tx1"/>
                </a:solidFill>
                <a:effectLst/>
                <a:latin typeface="+mn-lt"/>
                <a:ea typeface="+mn-ea"/>
                <a:cs typeface="+mn-cs"/>
              </a:rPr>
              <a:t>使用成对偏好标注来优化这一过程。</a:t>
            </a:r>
          </a:p>
          <a:p>
            <a:pPr lvl="1"/>
            <a:r>
              <a:rPr lang="zh-CN" altLang="en-US" sz="1200" b="1" i="0" kern="1200" dirty="0">
                <a:solidFill>
                  <a:schemeClr val="tx1"/>
                </a:solidFill>
                <a:effectLst/>
                <a:latin typeface="+mn-lt"/>
                <a:ea typeface="+mn-ea"/>
                <a:cs typeface="+mn-cs"/>
              </a:rPr>
              <a:t>视觉偏好学习</a:t>
            </a:r>
            <a:r>
              <a:rPr lang="zh-CN" altLang="en-US" sz="1200" b="0" i="0" kern="1200" dirty="0">
                <a:solidFill>
                  <a:schemeClr val="tx1"/>
                </a:solidFill>
                <a:effectLst/>
                <a:latin typeface="+mn-lt"/>
                <a:ea typeface="+mn-ea"/>
                <a:cs typeface="+mn-cs"/>
              </a:rPr>
              <a:t>：根据人类或代理反馈引导图像编辑行为，优化视觉输出的语义正确性、视觉保真度和指令一致性。</a:t>
            </a:r>
          </a:p>
          <a:p>
            <a:endParaRPr kumimoji="1" lang="zh-CN" altLang="en-US" dirty="0"/>
          </a:p>
        </p:txBody>
      </p:sp>
      <p:sp>
        <p:nvSpPr>
          <p:cNvPr id="4" name="灯片编号占位符 3"/>
          <p:cNvSpPr>
            <a:spLocks noGrp="1"/>
          </p:cNvSpPr>
          <p:nvPr>
            <p:ph type="sldNum" sz="quarter" idx="5"/>
          </p:nvPr>
        </p:nvSpPr>
        <p:spPr/>
        <p:txBody>
          <a:bodyPr/>
          <a:lstStyle/>
          <a:p>
            <a:fld id="{19CB0AAB-5C72-A144-807B-3162D3F9EDD0}" type="slidenum">
              <a:rPr kumimoji="1" lang="zh-CN" altLang="en-US" smtClean="0"/>
              <a:t>24</a:t>
            </a:fld>
            <a:endParaRPr kumimoji="1" lang="zh-CN" altLang="en-US"/>
          </a:p>
        </p:txBody>
      </p:sp>
    </p:spTree>
    <p:extLst>
      <p:ext uri="{BB962C8B-B14F-4D97-AF65-F5344CB8AC3E}">
        <p14:creationId xmlns:p14="http://schemas.microsoft.com/office/powerpoint/2010/main" val="41806361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zh-CN" altLang="en-US" dirty="0"/>
              <a:t>方法采用的是闭源多模态模型</a:t>
            </a:r>
            <a:r>
              <a:rPr kumimoji="1" lang="en-US" altLang="zh-CN" dirty="0"/>
              <a:t>Closed-Source MLLM (GPT-4o)</a:t>
            </a:r>
            <a:r>
              <a:rPr kumimoji="1" lang="zh-CN" altLang="en-US" dirty="0"/>
              <a:t>，输入是多模态的，包含视觉和文本信息，比如下边这道几何题，通过</a:t>
            </a:r>
            <a:r>
              <a:rPr kumimoji="1" lang="en-US" altLang="zh-CN" dirty="0"/>
              <a:t>prompt</a:t>
            </a:r>
            <a:r>
              <a:rPr kumimoji="1" lang="zh-CN" altLang="en-US" dirty="0"/>
              <a:t>的方式，使模型按照三个步骤迭代执行，直到得到最终的结果。</a:t>
            </a:r>
            <a:r>
              <a:rPr kumimoji="1" lang="en-US" altLang="zh-CN" dirty="0"/>
              <a:t>Thought</a:t>
            </a:r>
            <a:r>
              <a:rPr kumimoji="1" lang="zh-CN" altLang="en-US" dirty="0"/>
              <a:t>是模型思考，</a:t>
            </a:r>
            <a:r>
              <a:rPr kumimoji="1" lang="en-US" altLang="zh-CN" dirty="0"/>
              <a:t>Action</a:t>
            </a:r>
            <a:r>
              <a:rPr kumimoji="1" lang="zh-CN" altLang="en-US" dirty="0"/>
              <a:t>是根据思考调用工具并执行，</a:t>
            </a:r>
            <a:r>
              <a:rPr kumimoji="1" lang="en-US" altLang="zh-CN" dirty="0"/>
              <a:t>observation</a:t>
            </a:r>
            <a:r>
              <a:rPr kumimoji="1" lang="zh-CN" altLang="en-US" dirty="0"/>
              <a:t>是得到的新的结果（图）</a:t>
            </a:r>
            <a:endParaRPr kumimoji="1" lang="en-US" altLang="zh-CN" dirty="0"/>
          </a:p>
        </p:txBody>
      </p:sp>
      <p:sp>
        <p:nvSpPr>
          <p:cNvPr id="4" name="灯片编号占位符 3"/>
          <p:cNvSpPr>
            <a:spLocks noGrp="1"/>
          </p:cNvSpPr>
          <p:nvPr>
            <p:ph type="sldNum" sz="quarter" idx="5"/>
          </p:nvPr>
        </p:nvSpPr>
        <p:spPr/>
        <p:txBody>
          <a:bodyPr/>
          <a:lstStyle/>
          <a:p>
            <a:fld id="{19CB0AAB-5C72-A144-807B-3162D3F9EDD0}" type="slidenum">
              <a:rPr kumimoji="1" lang="zh-CN" altLang="en-US" smtClean="0"/>
              <a:t>5</a:t>
            </a:fld>
            <a:endParaRPr kumimoji="1" lang="zh-CN" altLang="en-US"/>
          </a:p>
        </p:txBody>
      </p:sp>
    </p:spTree>
    <p:extLst>
      <p:ext uri="{BB962C8B-B14F-4D97-AF65-F5344CB8AC3E}">
        <p14:creationId xmlns:p14="http://schemas.microsoft.com/office/powerpoint/2010/main" val="2552897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9CB0AAB-5C72-A144-807B-3162D3F9EDD0}" type="slidenum">
              <a:rPr kumimoji="1" lang="zh-CN" altLang="en-US" smtClean="0"/>
              <a:t>6</a:t>
            </a:fld>
            <a:endParaRPr kumimoji="1" lang="zh-CN" altLang="en-US"/>
          </a:p>
        </p:txBody>
      </p:sp>
    </p:spTree>
    <p:extLst>
      <p:ext uri="{BB962C8B-B14F-4D97-AF65-F5344CB8AC3E}">
        <p14:creationId xmlns:p14="http://schemas.microsoft.com/office/powerpoint/2010/main" val="7402470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9CB0AAB-5C72-A144-807B-3162D3F9EDD0}" type="slidenum">
              <a:rPr kumimoji="1" lang="zh-CN" altLang="en-US" smtClean="0"/>
              <a:t>7</a:t>
            </a:fld>
            <a:endParaRPr kumimoji="1" lang="zh-CN" altLang="en-US"/>
          </a:p>
        </p:txBody>
      </p:sp>
    </p:spTree>
    <p:extLst>
      <p:ext uri="{BB962C8B-B14F-4D97-AF65-F5344CB8AC3E}">
        <p14:creationId xmlns:p14="http://schemas.microsoft.com/office/powerpoint/2010/main" val="3312831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717BB-513D-A25F-D57F-CF664797BCE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8D3E4815-4096-E527-34EA-FF9D65F36754}"/>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F6B31A7C-8799-4254-53B6-C3787E7D6F49}"/>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DE067C9A-7C05-4AF2-7A2A-6028F17706ED}"/>
              </a:ext>
            </a:extLst>
          </p:cNvPr>
          <p:cNvSpPr>
            <a:spLocks noGrp="1"/>
          </p:cNvSpPr>
          <p:nvPr>
            <p:ph type="sldNum" sz="quarter" idx="5"/>
          </p:nvPr>
        </p:nvSpPr>
        <p:spPr/>
        <p:txBody>
          <a:bodyPr/>
          <a:lstStyle/>
          <a:p>
            <a:fld id="{19CB0AAB-5C72-A144-807B-3162D3F9EDD0}" type="slidenum">
              <a:rPr kumimoji="1" lang="zh-CN" altLang="en-US" smtClean="0"/>
              <a:t>8</a:t>
            </a:fld>
            <a:endParaRPr kumimoji="1" lang="zh-CN" altLang="en-US"/>
          </a:p>
        </p:txBody>
      </p:sp>
    </p:spTree>
    <p:extLst>
      <p:ext uri="{BB962C8B-B14F-4D97-AF65-F5344CB8AC3E}">
        <p14:creationId xmlns:p14="http://schemas.microsoft.com/office/powerpoint/2010/main" val="19565518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E1BBB0-6CB3-E5FB-681D-46ADB14CB925}"/>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DA36A4A3-F20F-7301-457B-40337CC880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CEA2A11-889A-7557-30F7-E16E48EBC846}"/>
              </a:ext>
            </a:extLst>
          </p:cNvPr>
          <p:cNvSpPr>
            <a:spLocks noGrp="1"/>
          </p:cNvSpPr>
          <p:nvPr>
            <p:ph type="body" idx="1"/>
          </p:nvPr>
        </p:nvSpPr>
        <p:spPr/>
        <p:txBody>
          <a:bodyPr/>
          <a:lstStyle/>
          <a:p>
            <a:endParaRPr kumimoji="1" lang="zh-CN" altLang="en-US" dirty="0"/>
          </a:p>
        </p:txBody>
      </p:sp>
      <p:sp>
        <p:nvSpPr>
          <p:cNvPr id="4" name="灯片编号占位符 3">
            <a:extLst>
              <a:ext uri="{FF2B5EF4-FFF2-40B4-BE49-F238E27FC236}">
                <a16:creationId xmlns:a16="http://schemas.microsoft.com/office/drawing/2014/main" id="{A50BD4C6-11B6-C7F3-0319-7A909218A1AD}"/>
              </a:ext>
            </a:extLst>
          </p:cNvPr>
          <p:cNvSpPr>
            <a:spLocks noGrp="1"/>
          </p:cNvSpPr>
          <p:nvPr>
            <p:ph type="sldNum" sz="quarter" idx="5"/>
          </p:nvPr>
        </p:nvSpPr>
        <p:spPr/>
        <p:txBody>
          <a:bodyPr/>
          <a:lstStyle/>
          <a:p>
            <a:fld id="{19CB0AAB-5C72-A144-807B-3162D3F9EDD0}" type="slidenum">
              <a:rPr kumimoji="1" lang="zh-CN" altLang="en-US" smtClean="0"/>
              <a:t>11</a:t>
            </a:fld>
            <a:endParaRPr kumimoji="1" lang="zh-CN" altLang="en-US"/>
          </a:p>
        </p:txBody>
      </p:sp>
    </p:spTree>
    <p:extLst>
      <p:ext uri="{BB962C8B-B14F-4D97-AF65-F5344CB8AC3E}">
        <p14:creationId xmlns:p14="http://schemas.microsoft.com/office/powerpoint/2010/main" val="3616882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9CB0AAB-5C72-A144-807B-3162D3F9EDD0}" type="slidenum">
              <a:rPr kumimoji="1" lang="zh-CN" altLang="en-US" smtClean="0"/>
              <a:t>13</a:t>
            </a:fld>
            <a:endParaRPr kumimoji="1" lang="zh-CN" altLang="en-US"/>
          </a:p>
        </p:txBody>
      </p:sp>
    </p:spTree>
    <p:extLst>
      <p:ext uri="{BB962C8B-B14F-4D97-AF65-F5344CB8AC3E}">
        <p14:creationId xmlns:p14="http://schemas.microsoft.com/office/powerpoint/2010/main" val="39982343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en-US" dirty="0"/>
              <a:t>既要推理，又要能模拟视觉的动态变化</a:t>
            </a:r>
          </a:p>
        </p:txBody>
      </p:sp>
      <p:sp>
        <p:nvSpPr>
          <p:cNvPr id="4" name="灯片编号占位符 3"/>
          <p:cNvSpPr>
            <a:spLocks noGrp="1"/>
          </p:cNvSpPr>
          <p:nvPr>
            <p:ph type="sldNum" sz="quarter" idx="5"/>
          </p:nvPr>
        </p:nvSpPr>
        <p:spPr/>
        <p:txBody>
          <a:bodyPr/>
          <a:lstStyle/>
          <a:p>
            <a:fld id="{19CB0AAB-5C72-A144-807B-3162D3F9EDD0}" type="slidenum">
              <a:rPr kumimoji="1" lang="zh-CN" altLang="en-US" smtClean="0"/>
              <a:t>14</a:t>
            </a:fld>
            <a:endParaRPr kumimoji="1" lang="zh-CN" altLang="en-US"/>
          </a:p>
        </p:txBody>
      </p:sp>
    </p:spTree>
    <p:extLst>
      <p:ext uri="{BB962C8B-B14F-4D97-AF65-F5344CB8AC3E}">
        <p14:creationId xmlns:p14="http://schemas.microsoft.com/office/powerpoint/2010/main" val="2418213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en-US" altLang="zh-CN" dirty="0"/>
              <a:t>BAGEL</a:t>
            </a:r>
            <a:r>
              <a:rPr kumimoji="1" lang="zh-CN" altLang="en-US" dirty="0"/>
              <a:t>（贝果）是来自字节的多模态大一统模型，</a:t>
            </a:r>
            <a:r>
              <a:rPr lang="zh-CN" altLang="en-US" sz="1200" b="0" i="0" kern="1200" dirty="0">
                <a:solidFill>
                  <a:schemeClr val="tx1"/>
                </a:solidFill>
                <a:effectLst/>
                <a:latin typeface="+mn-lt"/>
                <a:ea typeface="+mn-ea"/>
                <a:cs typeface="+mn-cs"/>
              </a:rPr>
              <a:t>主干模型继承自一个仅使用解码器的 </a:t>
            </a:r>
            <a:r>
              <a:rPr lang="en" altLang="zh-CN" sz="1200" b="0" i="0" kern="1200" dirty="0">
                <a:solidFill>
                  <a:schemeClr val="tx1"/>
                </a:solidFill>
                <a:effectLst/>
                <a:latin typeface="+mn-lt"/>
                <a:ea typeface="+mn-ea"/>
                <a:cs typeface="+mn-cs"/>
              </a:rPr>
              <a:t>Transformer </a:t>
            </a:r>
            <a:r>
              <a:rPr lang="zh-CN" altLang="en-US" sz="1200" b="0" i="0" kern="1200" dirty="0">
                <a:solidFill>
                  <a:schemeClr val="tx1"/>
                </a:solidFill>
                <a:effectLst/>
                <a:latin typeface="+mn-lt"/>
                <a:ea typeface="+mn-ea"/>
                <a:cs typeface="+mn-cs"/>
              </a:rPr>
              <a:t>架构的 </a:t>
            </a:r>
            <a:r>
              <a:rPr lang="en" altLang="zh-CN" sz="1200" b="0" i="0" kern="1200" dirty="0">
                <a:solidFill>
                  <a:schemeClr val="tx1"/>
                </a:solidFill>
                <a:effectLst/>
                <a:latin typeface="+mn-lt"/>
                <a:ea typeface="+mn-ea"/>
                <a:cs typeface="+mn-cs"/>
              </a:rPr>
              <a:t>LLM</a:t>
            </a:r>
            <a:r>
              <a:rPr lang="zh-CN" altLang="en-US" sz="1200" b="0" i="0" kern="1200" dirty="0">
                <a:solidFill>
                  <a:schemeClr val="tx1"/>
                </a:solidFill>
                <a:effectLst/>
                <a:latin typeface="+mn-lt"/>
                <a:ea typeface="+mn-ea"/>
                <a:cs typeface="+mn-cs"/>
              </a:rPr>
              <a:t>，</a:t>
            </a:r>
            <a:r>
              <a:rPr lang="en" altLang="zh-CN" sz="1200" b="0" i="0" kern="1200" dirty="0">
                <a:solidFill>
                  <a:schemeClr val="tx1"/>
                </a:solidFill>
                <a:effectLst/>
                <a:latin typeface="+mn-lt"/>
                <a:ea typeface="+mn-ea"/>
                <a:cs typeface="+mn-cs"/>
              </a:rPr>
              <a:t>Qwen2.5 LLM</a:t>
            </a:r>
            <a:r>
              <a:rPr lang="zh-CN" altLang="en-US" sz="1200" b="0" i="0" kern="1200" dirty="0">
                <a:solidFill>
                  <a:schemeClr val="tx1"/>
                </a:solidFill>
                <a:effectLst/>
                <a:latin typeface="+mn-lt"/>
                <a:ea typeface="+mn-ea"/>
                <a:cs typeface="+mn-cs"/>
              </a:rPr>
              <a:t>。并且在每个注意力块中加入了</a:t>
            </a:r>
            <a:r>
              <a:rPr lang="en" altLang="zh-CN" sz="1200" b="0" i="0" kern="1200" dirty="0">
                <a:solidFill>
                  <a:schemeClr val="tx1"/>
                </a:solidFill>
                <a:effectLst/>
                <a:latin typeface="+mn-lt"/>
                <a:ea typeface="+mn-ea"/>
                <a:cs typeface="+mn-cs"/>
              </a:rPr>
              <a:t>QK-Norm</a:t>
            </a:r>
            <a:r>
              <a:rPr lang="zh-CN" altLang="e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这一做法借鉴了图像</a:t>
            </a:r>
            <a:r>
              <a:rPr lang="en-US" altLang="zh-CN" sz="1200" b="0" i="0" kern="1200" dirty="0">
                <a:solidFill>
                  <a:schemeClr val="tx1"/>
                </a:solidFill>
                <a:effectLst/>
                <a:latin typeface="+mn-lt"/>
                <a:ea typeface="+mn-ea"/>
                <a:cs typeface="+mn-cs"/>
              </a:rPr>
              <a:t>/</a:t>
            </a:r>
            <a:r>
              <a:rPr lang="zh-CN" altLang="en-US" sz="1200" b="0" i="0" kern="1200" dirty="0">
                <a:solidFill>
                  <a:schemeClr val="tx1"/>
                </a:solidFill>
                <a:effectLst/>
                <a:latin typeface="+mn-lt"/>
                <a:ea typeface="+mn-ea"/>
                <a:cs typeface="+mn-cs"/>
              </a:rPr>
              <a:t>视频生成模型中的通用实践，在稳定训练过程中表现有效。</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视觉信息从两个方面进行表示：</a:t>
            </a: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用于视觉理解，利用 </a:t>
            </a:r>
            <a:r>
              <a:rPr lang="en-US" altLang="zh-CN" sz="1200" b="0" i="0" kern="1200" dirty="0" err="1">
                <a:solidFill>
                  <a:schemeClr val="tx1"/>
                </a:solidFill>
                <a:effectLst/>
                <a:latin typeface="+mn-lt"/>
                <a:ea typeface="+mn-ea"/>
                <a:cs typeface="+mn-cs"/>
              </a:rPr>
              <a:t>ViT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编码器将原始像素转换为 </a:t>
            </a:r>
            <a:r>
              <a:rPr lang="en-US" altLang="zh-CN" sz="1200" b="0" i="0" kern="1200" dirty="0">
                <a:solidFill>
                  <a:schemeClr val="tx1"/>
                </a:solidFill>
                <a:effectLst/>
                <a:latin typeface="+mn-lt"/>
                <a:ea typeface="+mn-ea"/>
                <a:cs typeface="+mn-cs"/>
              </a:rPr>
              <a:t>token</a:t>
            </a:r>
            <a:r>
              <a:rPr lang="zh-CN" altLang="en-US" sz="1200" b="0" i="0" kern="1200" dirty="0">
                <a:solidFill>
                  <a:schemeClr val="tx1"/>
                </a:solidFill>
                <a:effectLst/>
                <a:latin typeface="+mn-lt"/>
                <a:ea typeface="+mn-ea"/>
                <a:cs typeface="+mn-cs"/>
              </a:rPr>
              <a:t>。采用 </a:t>
            </a:r>
            <a:r>
              <a:rPr lang="en-US" altLang="zh-CN" sz="1200" b="0" i="0" kern="1200" dirty="0">
                <a:solidFill>
                  <a:schemeClr val="tx1"/>
                </a:solidFill>
                <a:effectLst/>
                <a:latin typeface="+mn-lt"/>
                <a:ea typeface="+mn-ea"/>
                <a:cs typeface="+mn-cs"/>
              </a:rPr>
              <a:t>SigLIP2-so400m/14</a:t>
            </a:r>
            <a:r>
              <a:rPr lang="zh-CN" altLang="en-US" sz="1200" b="0" i="0" kern="1200" dirty="0">
                <a:solidFill>
                  <a:schemeClr val="tx1"/>
                </a:solidFill>
                <a:effectLst/>
                <a:latin typeface="+mn-lt"/>
                <a:ea typeface="+mn-ea"/>
                <a:cs typeface="+mn-cs"/>
              </a:rPr>
              <a:t>，分辨率固定为 </a:t>
            </a:r>
            <a:r>
              <a:rPr lang="en-US" altLang="zh-CN" sz="1200" b="0" i="0" kern="1200" dirty="0">
                <a:solidFill>
                  <a:schemeClr val="tx1"/>
                </a:solidFill>
                <a:effectLst/>
                <a:latin typeface="+mn-lt"/>
                <a:ea typeface="+mn-ea"/>
                <a:cs typeface="+mn-cs"/>
              </a:rPr>
              <a:t>384</a:t>
            </a:r>
            <a:r>
              <a:rPr lang="zh-CN" altLang="en-US" sz="1200" b="0" i="0" kern="1200" dirty="0">
                <a:solidFill>
                  <a:schemeClr val="tx1"/>
                </a:solidFill>
                <a:effectLst/>
                <a:latin typeface="+mn-lt"/>
                <a:ea typeface="+mn-ea"/>
                <a:cs typeface="+mn-cs"/>
              </a:rPr>
              <a:t>，作为 </a:t>
            </a:r>
            <a:r>
              <a:rPr lang="en-US" altLang="zh-CN" sz="1200" b="0" i="0" kern="1200" dirty="0" err="1">
                <a:solidFill>
                  <a:schemeClr val="tx1"/>
                </a:solidFill>
                <a:effectLst/>
                <a:latin typeface="+mn-lt"/>
                <a:ea typeface="+mn-ea"/>
                <a:cs typeface="+mn-cs"/>
              </a:rPr>
              <a:t>ViT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编码器的初始化。在此基础上，首先对位置嵌入进行插值，并将最大输入尺寸设为 ，然后集成 </a:t>
            </a:r>
            <a:r>
              <a:rPr lang="en-US" altLang="zh-CN" sz="1200" b="0" i="0" kern="1200" dirty="0">
                <a:solidFill>
                  <a:schemeClr val="tx1"/>
                </a:solidFill>
                <a:effectLst/>
                <a:latin typeface="+mn-lt"/>
                <a:ea typeface="+mn-ea"/>
                <a:cs typeface="+mn-cs"/>
              </a:rPr>
              <a:t>NaViT</a:t>
            </a:r>
            <a:r>
              <a:rPr lang="zh-CN" altLang="en-US" sz="1200" b="0" i="0" kern="1200" dirty="0">
                <a:solidFill>
                  <a:schemeClr val="tx1"/>
                </a:solidFill>
                <a:effectLst/>
                <a:latin typeface="+mn-lt"/>
                <a:ea typeface="+mn-ea"/>
                <a:cs typeface="+mn-cs"/>
              </a:rPr>
              <a:t>以支持按图像原始宽高比进行处理。采用一个两层的 </a:t>
            </a:r>
            <a:r>
              <a:rPr lang="en-US" altLang="zh-CN" sz="1200" b="0" i="0" kern="1200" dirty="0">
                <a:solidFill>
                  <a:schemeClr val="tx1"/>
                </a:solidFill>
                <a:effectLst/>
                <a:latin typeface="+mn-lt"/>
                <a:ea typeface="+mn-ea"/>
                <a:cs typeface="+mn-cs"/>
              </a:rPr>
              <a:t>MLP </a:t>
            </a:r>
            <a:r>
              <a:rPr lang="zh-CN" altLang="en-US" sz="1200" b="0" i="0" kern="1200" dirty="0">
                <a:solidFill>
                  <a:schemeClr val="tx1"/>
                </a:solidFill>
                <a:effectLst/>
                <a:latin typeface="+mn-lt"/>
                <a:ea typeface="+mn-ea"/>
                <a:cs typeface="+mn-cs"/>
              </a:rPr>
              <a:t>连接器来匹配 </a:t>
            </a:r>
            <a:r>
              <a:rPr lang="en-US" altLang="zh-CN" sz="1200" b="0" i="0" kern="1200" dirty="0" err="1">
                <a:solidFill>
                  <a:schemeClr val="tx1"/>
                </a:solidFill>
                <a:effectLst/>
                <a:latin typeface="+mn-lt"/>
                <a:ea typeface="+mn-ea"/>
                <a:cs typeface="+mn-cs"/>
              </a:rPr>
              <a:t>ViT</a:t>
            </a:r>
            <a:r>
              <a:rPr lang="en-US" altLang="zh-CN" sz="1200" b="0" i="0" kern="1200" dirty="0">
                <a:solidFill>
                  <a:schemeClr val="tx1"/>
                </a:solidFill>
                <a:effectLst/>
                <a:latin typeface="+mn-lt"/>
                <a:ea typeface="+mn-ea"/>
                <a:cs typeface="+mn-cs"/>
              </a:rPr>
              <a:t> token </a:t>
            </a:r>
            <a:r>
              <a:rPr lang="zh-CN" altLang="en-US" sz="1200" b="0" i="0" kern="1200" dirty="0">
                <a:solidFill>
                  <a:schemeClr val="tx1"/>
                </a:solidFill>
                <a:effectLst/>
                <a:latin typeface="+mn-lt"/>
                <a:ea typeface="+mn-ea"/>
                <a:cs typeface="+mn-cs"/>
              </a:rPr>
              <a:t>的特征维度与 </a:t>
            </a:r>
            <a:r>
              <a:rPr lang="en-US" altLang="zh-CN" sz="1200" b="0" i="0" kern="1200" dirty="0">
                <a:solidFill>
                  <a:schemeClr val="tx1"/>
                </a:solidFill>
                <a:effectLst/>
                <a:latin typeface="+mn-lt"/>
                <a:ea typeface="+mn-ea"/>
                <a:cs typeface="+mn-cs"/>
              </a:rPr>
              <a:t>LLM </a:t>
            </a:r>
            <a:r>
              <a:rPr lang="zh-CN" altLang="en-US" sz="1200" b="0" i="0" kern="1200" dirty="0">
                <a:solidFill>
                  <a:schemeClr val="tx1"/>
                </a:solidFill>
                <a:effectLst/>
                <a:latin typeface="+mn-lt"/>
                <a:ea typeface="+mn-ea"/>
                <a:cs typeface="+mn-cs"/>
              </a:rPr>
              <a:t>的隐藏状态。</a:t>
            </a:r>
            <a:endParaRPr lang="en-US" altLang="zh-CN" sz="1200" b="0" i="0" kern="1200" dirty="0">
              <a:solidFill>
                <a:schemeClr val="tx1"/>
              </a:solidFill>
              <a:effectLst/>
              <a:latin typeface="+mn-lt"/>
              <a:ea typeface="+mn-ea"/>
              <a:cs typeface="+mn-cs"/>
            </a:endParaRPr>
          </a:p>
          <a:p>
            <a:endParaRPr lang="zh-CN" altLang="en-US" sz="1200" b="0" i="0" kern="1200" dirty="0">
              <a:solidFill>
                <a:schemeClr val="tx1"/>
              </a:solidFill>
              <a:effectLst/>
              <a:latin typeface="+mn-lt"/>
              <a:ea typeface="+mn-ea"/>
              <a:cs typeface="+mn-cs"/>
            </a:endParaRPr>
          </a:p>
          <a:p>
            <a:r>
              <a:rPr lang="zh-CN" altLang="en-US" sz="1200" b="0" i="0" kern="1200" dirty="0">
                <a:solidFill>
                  <a:schemeClr val="tx1"/>
                </a:solidFill>
                <a:effectLst/>
                <a:latin typeface="+mn-lt"/>
                <a:ea typeface="+mn-ea"/>
                <a:cs typeface="+mn-cs"/>
              </a:rPr>
              <a:t>用于视觉生成，使用来自 </a:t>
            </a:r>
            <a:r>
              <a:rPr lang="en-US" altLang="zh-CN" sz="1200" b="0" i="0" kern="1200" dirty="0">
                <a:solidFill>
                  <a:schemeClr val="tx1"/>
                </a:solidFill>
                <a:effectLst/>
                <a:latin typeface="+mn-lt"/>
                <a:ea typeface="+mn-ea"/>
                <a:cs typeface="+mn-cs"/>
              </a:rPr>
              <a:t>FLUX</a:t>
            </a:r>
            <a:r>
              <a:rPr lang="zh-CN" altLang="en-US" sz="1200" b="0" i="0" kern="1200" dirty="0">
                <a:solidFill>
                  <a:schemeClr val="tx1"/>
                </a:solidFill>
                <a:effectLst/>
                <a:latin typeface="+mn-lt"/>
                <a:ea typeface="+mn-ea"/>
                <a:cs typeface="+mn-cs"/>
              </a:rPr>
              <a:t>的预训练 </a:t>
            </a:r>
            <a:r>
              <a:rPr lang="en-US" altLang="zh-CN" sz="1200" b="0" i="0" kern="1200" dirty="0">
                <a:solidFill>
                  <a:schemeClr val="tx1"/>
                </a:solidFill>
                <a:effectLst/>
                <a:latin typeface="+mn-lt"/>
                <a:ea typeface="+mn-ea"/>
                <a:cs typeface="+mn-cs"/>
              </a:rPr>
              <a:t>VAE </a:t>
            </a:r>
            <a:r>
              <a:rPr lang="zh-CN" altLang="en-US" sz="1200" b="0" i="0" kern="1200" dirty="0">
                <a:solidFill>
                  <a:schemeClr val="tx1"/>
                </a:solidFill>
                <a:effectLst/>
                <a:latin typeface="+mn-lt"/>
                <a:ea typeface="+mn-ea"/>
                <a:cs typeface="+mn-cs"/>
              </a:rPr>
              <a:t>模型，将图像从像素空间转换为隐空间，反之亦然。该潜在表示的下采样比例为 </a:t>
            </a:r>
            <a:r>
              <a:rPr lang="en-US" altLang="zh-CN" sz="1200" b="0" i="0" kern="1200" dirty="0">
                <a:solidFill>
                  <a:schemeClr val="tx1"/>
                </a:solidFill>
                <a:effectLst/>
                <a:latin typeface="+mn-lt"/>
                <a:ea typeface="+mn-ea"/>
                <a:cs typeface="+mn-cs"/>
              </a:rPr>
              <a:t>8</a:t>
            </a:r>
            <a:r>
              <a:rPr lang="zh-CN" altLang="en-US" sz="1200" b="0" i="0" kern="1200" dirty="0">
                <a:solidFill>
                  <a:schemeClr val="tx1"/>
                </a:solidFill>
                <a:effectLst/>
                <a:latin typeface="+mn-lt"/>
                <a:ea typeface="+mn-ea"/>
                <a:cs typeface="+mn-cs"/>
              </a:rPr>
              <a:t>，潜在通道数为 </a:t>
            </a:r>
            <a:r>
              <a:rPr lang="en-US" altLang="zh-CN" sz="1200" b="0" i="0" kern="1200" dirty="0">
                <a:solidFill>
                  <a:schemeClr val="tx1"/>
                </a:solidFill>
                <a:effectLst/>
                <a:latin typeface="+mn-lt"/>
                <a:ea typeface="+mn-ea"/>
                <a:cs typeface="+mn-cs"/>
              </a:rPr>
              <a:t>16</a:t>
            </a:r>
            <a:r>
              <a:rPr lang="zh-CN" altLang="en-US" sz="1200" b="0" i="0" kern="1200" dirty="0">
                <a:solidFill>
                  <a:schemeClr val="tx1"/>
                </a:solidFill>
                <a:effectLst/>
                <a:latin typeface="+mn-lt"/>
                <a:ea typeface="+mn-ea"/>
                <a:cs typeface="+mn-cs"/>
              </a:rPr>
              <a:t>，随后通过一个 的 </a:t>
            </a:r>
            <a:r>
              <a:rPr lang="en-US" altLang="zh-CN" sz="1200" b="0" i="0" kern="1200" dirty="0">
                <a:solidFill>
                  <a:schemeClr val="tx1"/>
                </a:solidFill>
                <a:effectLst/>
                <a:latin typeface="+mn-lt"/>
                <a:ea typeface="+mn-ea"/>
                <a:cs typeface="+mn-cs"/>
              </a:rPr>
              <a:t>patch embedding </a:t>
            </a:r>
            <a:r>
              <a:rPr lang="zh-CN" altLang="en-US" sz="1200" b="0" i="0" kern="1200" dirty="0">
                <a:solidFill>
                  <a:schemeClr val="tx1"/>
                </a:solidFill>
                <a:effectLst/>
                <a:latin typeface="+mn-lt"/>
                <a:ea typeface="+mn-ea"/>
                <a:cs typeface="+mn-cs"/>
              </a:rPr>
              <a:t>层处理，以减小空间尺寸并匹配 </a:t>
            </a:r>
            <a:r>
              <a:rPr lang="en-US" altLang="zh-CN" sz="1200" b="0" i="0" kern="1200" dirty="0">
                <a:solidFill>
                  <a:schemeClr val="tx1"/>
                </a:solidFill>
                <a:effectLst/>
                <a:latin typeface="+mn-lt"/>
                <a:ea typeface="+mn-ea"/>
                <a:cs typeface="+mn-cs"/>
              </a:rPr>
              <a:t>LLM </a:t>
            </a:r>
            <a:r>
              <a:rPr lang="zh-CN" altLang="en-US" sz="1200" b="0" i="0" kern="1200" dirty="0">
                <a:solidFill>
                  <a:schemeClr val="tx1"/>
                </a:solidFill>
                <a:effectLst/>
                <a:latin typeface="+mn-lt"/>
                <a:ea typeface="+mn-ea"/>
                <a:cs typeface="+mn-cs"/>
              </a:rPr>
              <a:t>主干的隐藏维度。</a:t>
            </a:r>
            <a:r>
              <a:rPr lang="en-US" altLang="zh-CN" sz="1200" b="0" i="0" kern="1200" dirty="0">
                <a:solidFill>
                  <a:schemeClr val="tx1"/>
                </a:solidFill>
                <a:effectLst/>
                <a:latin typeface="+mn-lt"/>
                <a:ea typeface="+mn-ea"/>
                <a:cs typeface="+mn-cs"/>
              </a:rPr>
              <a:t>VAE </a:t>
            </a:r>
            <a:r>
              <a:rPr lang="zh-CN" altLang="en-US" sz="1200" b="0" i="0" kern="1200" dirty="0">
                <a:solidFill>
                  <a:schemeClr val="tx1"/>
                </a:solidFill>
                <a:effectLst/>
                <a:latin typeface="+mn-lt"/>
                <a:ea typeface="+mn-ea"/>
                <a:cs typeface="+mn-cs"/>
              </a:rPr>
              <a:t>模型在训练过程中保持冻结。</a:t>
            </a:r>
            <a:br>
              <a:rPr lang="en-US" altLang="zh-CN" sz="1200" b="0" i="0" kern="1200" dirty="0">
                <a:solidFill>
                  <a:schemeClr val="tx1"/>
                </a:solidFill>
                <a:effectLst/>
                <a:latin typeface="+mn-lt"/>
                <a:ea typeface="+mn-ea"/>
                <a:cs typeface="+mn-cs"/>
              </a:rPr>
            </a:br>
            <a:br>
              <a:rPr lang="en-US" altLang="zh-CN" sz="1200" b="0" i="0" kern="1200" dirty="0">
                <a:solidFill>
                  <a:schemeClr val="tx1"/>
                </a:solidFill>
                <a:effectLst/>
                <a:latin typeface="+mn-lt"/>
                <a:ea typeface="+mn-ea"/>
                <a:cs typeface="+mn-cs"/>
              </a:rPr>
            </a:br>
            <a:r>
              <a:rPr lang="zh-CN" altLang="en-US" sz="1200" b="0" i="0" kern="1200" dirty="0">
                <a:solidFill>
                  <a:schemeClr val="tx1"/>
                </a:solidFill>
                <a:effectLst/>
                <a:latin typeface="+mn-lt"/>
                <a:ea typeface="+mn-ea"/>
                <a:cs typeface="+mn-cs"/>
              </a:rPr>
              <a:t>在 </a:t>
            </a:r>
            <a:r>
              <a:rPr lang="en-US" altLang="zh-CN" sz="1200" b="0" i="0" kern="1200" dirty="0">
                <a:solidFill>
                  <a:schemeClr val="tx1"/>
                </a:solidFill>
                <a:effectLst/>
                <a:latin typeface="+mn-lt"/>
                <a:ea typeface="+mn-ea"/>
                <a:cs typeface="+mn-cs"/>
              </a:rPr>
              <a:t>LLM </a:t>
            </a:r>
            <a:r>
              <a:rPr lang="zh-CN" altLang="en-US" sz="1200" b="0" i="0" kern="1200" dirty="0">
                <a:solidFill>
                  <a:schemeClr val="tx1"/>
                </a:solidFill>
                <a:effectLst/>
                <a:latin typeface="+mn-lt"/>
                <a:ea typeface="+mn-ea"/>
                <a:cs typeface="+mn-cs"/>
              </a:rPr>
              <a:t>内部，来自理解和生成任务的文本、</a:t>
            </a:r>
            <a:r>
              <a:rPr lang="en-US" altLang="zh-CN" sz="1200" b="0" i="0" kern="1200" dirty="0" err="1">
                <a:solidFill>
                  <a:schemeClr val="tx1"/>
                </a:solidFill>
                <a:effectLst/>
                <a:latin typeface="+mn-lt"/>
                <a:ea typeface="+mn-ea"/>
                <a:cs typeface="+mn-cs"/>
              </a:rPr>
              <a:t>ViT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和 </a:t>
            </a:r>
            <a:r>
              <a:rPr lang="en-US" altLang="zh-CN" sz="1200" b="0" i="0" kern="1200" dirty="0">
                <a:solidFill>
                  <a:schemeClr val="tx1"/>
                </a:solidFill>
                <a:effectLst/>
                <a:latin typeface="+mn-lt"/>
                <a:ea typeface="+mn-ea"/>
                <a:cs typeface="+mn-cs"/>
              </a:rPr>
              <a:t>VAE token </a:t>
            </a:r>
            <a:r>
              <a:rPr lang="zh-CN" altLang="en-US" sz="1200" b="0" i="0" kern="1200" dirty="0">
                <a:solidFill>
                  <a:schemeClr val="tx1"/>
                </a:solidFill>
                <a:effectLst/>
                <a:latin typeface="+mn-lt"/>
                <a:ea typeface="+mn-ea"/>
                <a:cs typeface="+mn-cs"/>
              </a:rPr>
              <a:t>会根据输入的模态结构进行交错排列。对于属于同一个样本的 </a:t>
            </a:r>
            <a:r>
              <a:rPr lang="en-US" altLang="zh-CN" sz="1200" b="0" i="0" kern="1200" dirty="0">
                <a:solidFill>
                  <a:schemeClr val="tx1"/>
                </a:solidFill>
                <a:effectLst/>
                <a:latin typeface="+mn-lt"/>
                <a:ea typeface="+mn-ea"/>
                <a:cs typeface="+mn-cs"/>
              </a:rPr>
              <a:t>token</a:t>
            </a:r>
            <a:r>
              <a:rPr lang="zh-CN" altLang="en-US" sz="1200" b="0" i="0" kern="1200" dirty="0">
                <a:solidFill>
                  <a:schemeClr val="tx1"/>
                </a:solidFill>
                <a:effectLst/>
                <a:latin typeface="+mn-lt"/>
                <a:ea typeface="+mn-ea"/>
                <a:cs typeface="+mn-cs"/>
              </a:rPr>
              <a:t>，我们采用一种广义版本的因果注意力机制。这些 </a:t>
            </a:r>
            <a:r>
              <a:rPr lang="en-US" altLang="zh-CN" sz="1200" b="0" i="0" kern="1200" dirty="0">
                <a:solidFill>
                  <a:schemeClr val="tx1"/>
                </a:solidFill>
                <a:effectLst/>
                <a:latin typeface="+mn-lt"/>
                <a:ea typeface="+mn-ea"/>
                <a:cs typeface="+mn-cs"/>
              </a:rPr>
              <a:t>token </a:t>
            </a:r>
            <a:r>
              <a:rPr lang="zh-CN" altLang="en-US" sz="1200" b="0" i="0" kern="1200" dirty="0">
                <a:solidFill>
                  <a:schemeClr val="tx1"/>
                </a:solidFill>
                <a:effectLst/>
                <a:latin typeface="+mn-lt"/>
                <a:ea typeface="+mn-ea"/>
                <a:cs typeface="+mn-cs"/>
              </a:rPr>
              <a:t>首先被划分为多个连续的分段，每个分段包含来自单一模态（例如文本、</a:t>
            </a:r>
            <a:r>
              <a:rPr lang="en-US" altLang="zh-CN" sz="1200" b="0" i="0" kern="1200" dirty="0" err="1">
                <a:solidFill>
                  <a:schemeClr val="tx1"/>
                </a:solidFill>
                <a:effectLst/>
                <a:latin typeface="+mn-lt"/>
                <a:ea typeface="+mn-ea"/>
                <a:cs typeface="+mn-cs"/>
              </a:rPr>
              <a:t>ViT</a:t>
            </a:r>
            <a:r>
              <a:rPr lang="en-US" altLang="zh-CN" sz="1200" b="0" i="0" kern="1200" dirty="0">
                <a:solidFill>
                  <a:schemeClr val="tx1"/>
                </a:solidFill>
                <a:effectLst/>
                <a:latin typeface="+mn-lt"/>
                <a:ea typeface="+mn-ea"/>
                <a:cs typeface="+mn-cs"/>
              </a:rPr>
              <a:t> </a:t>
            </a:r>
            <a:r>
              <a:rPr lang="zh-CN" altLang="en-US" sz="1200" b="0" i="0" kern="1200" dirty="0">
                <a:solidFill>
                  <a:schemeClr val="tx1"/>
                </a:solidFill>
                <a:effectLst/>
                <a:latin typeface="+mn-lt"/>
                <a:ea typeface="+mn-ea"/>
                <a:cs typeface="+mn-cs"/>
              </a:rPr>
              <a:t>或 </a:t>
            </a:r>
            <a:r>
              <a:rPr lang="en-US" altLang="zh-CN" sz="1200" b="0" i="0" kern="1200" dirty="0">
                <a:solidFill>
                  <a:schemeClr val="tx1"/>
                </a:solidFill>
                <a:effectLst/>
                <a:latin typeface="+mn-lt"/>
                <a:ea typeface="+mn-ea"/>
                <a:cs typeface="+mn-cs"/>
              </a:rPr>
              <a:t>VAE</a:t>
            </a:r>
            <a:r>
              <a:rPr lang="zh-CN" altLang="en-US" sz="1200" b="0" i="0" kern="1200" dirty="0">
                <a:solidFill>
                  <a:schemeClr val="tx1"/>
                </a:solidFill>
                <a:effectLst/>
                <a:latin typeface="+mn-lt"/>
                <a:ea typeface="+mn-ea"/>
                <a:cs typeface="+mn-cs"/>
              </a:rPr>
              <a:t>）的 </a:t>
            </a:r>
            <a:r>
              <a:rPr lang="en-US" altLang="zh-CN" sz="1200" b="0" i="0" kern="1200" dirty="0">
                <a:solidFill>
                  <a:schemeClr val="tx1"/>
                </a:solidFill>
                <a:effectLst/>
                <a:latin typeface="+mn-lt"/>
                <a:ea typeface="+mn-ea"/>
                <a:cs typeface="+mn-cs"/>
              </a:rPr>
              <a:t>token</a:t>
            </a:r>
            <a:r>
              <a:rPr lang="zh-CN" altLang="en-US" sz="1200" b="0" i="0" kern="1200" dirty="0">
                <a:solidFill>
                  <a:schemeClr val="tx1"/>
                </a:solidFill>
                <a:effectLst/>
                <a:latin typeface="+mn-lt"/>
                <a:ea typeface="+mn-ea"/>
                <a:cs typeface="+mn-cs"/>
              </a:rPr>
              <a:t>。某一分段中的 </a:t>
            </a:r>
            <a:r>
              <a:rPr lang="en-US" altLang="zh-CN" sz="1200" b="0" i="0" kern="1200" dirty="0">
                <a:solidFill>
                  <a:schemeClr val="tx1"/>
                </a:solidFill>
                <a:effectLst/>
                <a:latin typeface="+mn-lt"/>
                <a:ea typeface="+mn-ea"/>
                <a:cs typeface="+mn-cs"/>
              </a:rPr>
              <a:t>token </a:t>
            </a:r>
            <a:r>
              <a:rPr lang="zh-CN" altLang="en-US" sz="1200" b="0" i="0" kern="1200" dirty="0">
                <a:solidFill>
                  <a:schemeClr val="tx1"/>
                </a:solidFill>
                <a:effectLst/>
                <a:latin typeface="+mn-lt"/>
                <a:ea typeface="+mn-ea"/>
                <a:cs typeface="+mn-cs"/>
              </a:rPr>
              <a:t>可以关注所有前面分段中的 </a:t>
            </a:r>
            <a:r>
              <a:rPr lang="en-US" altLang="zh-CN" sz="1200" b="0" i="0" kern="1200" dirty="0">
                <a:solidFill>
                  <a:schemeClr val="tx1"/>
                </a:solidFill>
                <a:effectLst/>
                <a:latin typeface="+mn-lt"/>
                <a:ea typeface="+mn-ea"/>
                <a:cs typeface="+mn-cs"/>
              </a:rPr>
              <a:t>token</a:t>
            </a:r>
            <a:r>
              <a:rPr lang="zh-CN" altLang="en-US" sz="1200" b="0" i="0" kern="1200" dirty="0">
                <a:solidFill>
                  <a:schemeClr val="tx1"/>
                </a:solidFill>
                <a:effectLst/>
                <a:latin typeface="+mn-lt"/>
                <a:ea typeface="+mn-ea"/>
                <a:cs typeface="+mn-cs"/>
              </a:rPr>
              <a:t>。在每个分段内部，我们对文本 </a:t>
            </a:r>
            <a:r>
              <a:rPr lang="en-US" altLang="zh-CN" sz="1200" b="0" i="0" kern="1200" dirty="0">
                <a:solidFill>
                  <a:schemeClr val="tx1"/>
                </a:solidFill>
                <a:effectLst/>
                <a:latin typeface="+mn-lt"/>
                <a:ea typeface="+mn-ea"/>
                <a:cs typeface="+mn-cs"/>
              </a:rPr>
              <a:t>token </a:t>
            </a:r>
            <a:r>
              <a:rPr lang="zh-CN" altLang="en-US" sz="1200" b="0" i="0" kern="1200" dirty="0">
                <a:solidFill>
                  <a:schemeClr val="tx1"/>
                </a:solidFill>
                <a:effectLst/>
                <a:latin typeface="+mn-lt"/>
                <a:ea typeface="+mn-ea"/>
                <a:cs typeface="+mn-cs"/>
              </a:rPr>
              <a:t>采用因果注意力，而对视觉 </a:t>
            </a:r>
            <a:r>
              <a:rPr lang="en-US" altLang="zh-CN" sz="1200" b="0" i="0" kern="1200" dirty="0">
                <a:solidFill>
                  <a:schemeClr val="tx1"/>
                </a:solidFill>
                <a:effectLst/>
                <a:latin typeface="+mn-lt"/>
                <a:ea typeface="+mn-ea"/>
                <a:cs typeface="+mn-cs"/>
              </a:rPr>
              <a:t>token </a:t>
            </a:r>
            <a:r>
              <a:rPr lang="zh-CN" altLang="en-US" sz="1200" b="0" i="0" kern="1200" dirty="0">
                <a:solidFill>
                  <a:schemeClr val="tx1"/>
                </a:solidFill>
                <a:effectLst/>
                <a:latin typeface="+mn-lt"/>
                <a:ea typeface="+mn-ea"/>
                <a:cs typeface="+mn-cs"/>
              </a:rPr>
              <a:t>保持双向注意力</a:t>
            </a:r>
          </a:p>
        </p:txBody>
      </p:sp>
      <p:sp>
        <p:nvSpPr>
          <p:cNvPr id="4" name="灯片编号占位符 3"/>
          <p:cNvSpPr>
            <a:spLocks noGrp="1"/>
          </p:cNvSpPr>
          <p:nvPr>
            <p:ph type="sldNum" sz="quarter" idx="5"/>
          </p:nvPr>
        </p:nvSpPr>
        <p:spPr/>
        <p:txBody>
          <a:bodyPr/>
          <a:lstStyle/>
          <a:p>
            <a:fld id="{19CB0AAB-5C72-A144-807B-3162D3F9EDD0}" type="slidenum">
              <a:rPr kumimoji="1" lang="zh-CN" altLang="en-US" smtClean="0"/>
              <a:t>15</a:t>
            </a:fld>
            <a:endParaRPr kumimoji="1" lang="zh-CN" altLang="en-US"/>
          </a:p>
        </p:txBody>
      </p:sp>
    </p:spTree>
    <p:extLst>
      <p:ext uri="{BB962C8B-B14F-4D97-AF65-F5344CB8AC3E}">
        <p14:creationId xmlns:p14="http://schemas.microsoft.com/office/powerpoint/2010/main" val="16346436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ACB2E2-8B77-B09D-C44B-A740D4D09B32}"/>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01FC89E0-9A3B-456C-3520-2F87152C4B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13FACC13-A62A-0DAC-9969-AD8992B96202}"/>
              </a:ext>
            </a:extLst>
          </p:cNvPr>
          <p:cNvSpPr>
            <a:spLocks noGrp="1"/>
          </p:cNvSpPr>
          <p:nvPr>
            <p:ph type="dt" sz="half" idx="10"/>
          </p:nvPr>
        </p:nvSpPr>
        <p:spPr/>
        <p:txBody>
          <a:bodyPr/>
          <a:lstStyle/>
          <a:p>
            <a:fld id="{A9E07B57-8F23-F24B-80D0-FB7D7A4F87D8}" type="datetimeFigureOut">
              <a:rPr kumimoji="1" lang="zh-CN" altLang="en-US" smtClean="0"/>
              <a:t>2025/8/29</a:t>
            </a:fld>
            <a:endParaRPr kumimoji="1" lang="zh-CN" altLang="en-US"/>
          </a:p>
        </p:txBody>
      </p:sp>
      <p:sp>
        <p:nvSpPr>
          <p:cNvPr id="5" name="页脚占位符 4">
            <a:extLst>
              <a:ext uri="{FF2B5EF4-FFF2-40B4-BE49-F238E27FC236}">
                <a16:creationId xmlns:a16="http://schemas.microsoft.com/office/drawing/2014/main" id="{86A2DF5F-13B5-7096-6588-FB58CF91764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C29C46E4-9396-72F3-6C72-0BE981CD4588}"/>
              </a:ext>
            </a:extLst>
          </p:cNvPr>
          <p:cNvSpPr>
            <a:spLocks noGrp="1"/>
          </p:cNvSpPr>
          <p:nvPr>
            <p:ph type="sldNum" sz="quarter" idx="12"/>
          </p:nvPr>
        </p:nvSpPr>
        <p:spPr/>
        <p:txBody>
          <a:bodyPr/>
          <a:lstStyle/>
          <a:p>
            <a:fld id="{EE57797F-4CDE-A74B-8A60-2F556A786314}" type="slidenum">
              <a:rPr kumimoji="1" lang="zh-CN" altLang="en-US" smtClean="0"/>
              <a:t>‹#›</a:t>
            </a:fld>
            <a:endParaRPr kumimoji="1" lang="zh-CN" altLang="en-US"/>
          </a:p>
        </p:txBody>
      </p:sp>
    </p:spTree>
    <p:extLst>
      <p:ext uri="{BB962C8B-B14F-4D97-AF65-F5344CB8AC3E}">
        <p14:creationId xmlns:p14="http://schemas.microsoft.com/office/powerpoint/2010/main" val="280943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855AEE7-A838-4557-14A5-6D8E8B0FBAFE}"/>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B7AE5B83-CBE1-4048-226C-BC9CDC960E86}"/>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AC90E779-C049-0994-6688-B1C76F859615}"/>
              </a:ext>
            </a:extLst>
          </p:cNvPr>
          <p:cNvSpPr>
            <a:spLocks noGrp="1"/>
          </p:cNvSpPr>
          <p:nvPr>
            <p:ph type="dt" sz="half" idx="10"/>
          </p:nvPr>
        </p:nvSpPr>
        <p:spPr/>
        <p:txBody>
          <a:bodyPr/>
          <a:lstStyle/>
          <a:p>
            <a:fld id="{A9E07B57-8F23-F24B-80D0-FB7D7A4F87D8}" type="datetimeFigureOut">
              <a:rPr kumimoji="1" lang="zh-CN" altLang="en-US" smtClean="0"/>
              <a:t>2025/8/29</a:t>
            </a:fld>
            <a:endParaRPr kumimoji="1" lang="zh-CN" altLang="en-US"/>
          </a:p>
        </p:txBody>
      </p:sp>
      <p:sp>
        <p:nvSpPr>
          <p:cNvPr id="5" name="页脚占位符 4">
            <a:extLst>
              <a:ext uri="{FF2B5EF4-FFF2-40B4-BE49-F238E27FC236}">
                <a16:creationId xmlns:a16="http://schemas.microsoft.com/office/drawing/2014/main" id="{5B4BDAF7-3F13-EC36-6F61-719EFA6BB2A3}"/>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5CB63E4F-30B2-0F53-A148-E90D116A0F8A}"/>
              </a:ext>
            </a:extLst>
          </p:cNvPr>
          <p:cNvSpPr>
            <a:spLocks noGrp="1"/>
          </p:cNvSpPr>
          <p:nvPr>
            <p:ph type="sldNum" sz="quarter" idx="12"/>
          </p:nvPr>
        </p:nvSpPr>
        <p:spPr/>
        <p:txBody>
          <a:bodyPr/>
          <a:lstStyle/>
          <a:p>
            <a:fld id="{EE57797F-4CDE-A74B-8A60-2F556A786314}" type="slidenum">
              <a:rPr kumimoji="1" lang="zh-CN" altLang="en-US" smtClean="0"/>
              <a:t>‹#›</a:t>
            </a:fld>
            <a:endParaRPr kumimoji="1" lang="zh-CN" altLang="en-US"/>
          </a:p>
        </p:txBody>
      </p:sp>
    </p:spTree>
    <p:extLst>
      <p:ext uri="{BB962C8B-B14F-4D97-AF65-F5344CB8AC3E}">
        <p14:creationId xmlns:p14="http://schemas.microsoft.com/office/powerpoint/2010/main" val="17333651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D2BAA6C-B069-6BD8-C76E-8925F3AC0252}"/>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FFDE1DF7-552E-5D08-9F95-9212741C7571}"/>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DF5DF9DE-3F24-8CD7-C1C8-E32E3717283F}"/>
              </a:ext>
            </a:extLst>
          </p:cNvPr>
          <p:cNvSpPr>
            <a:spLocks noGrp="1"/>
          </p:cNvSpPr>
          <p:nvPr>
            <p:ph type="dt" sz="half" idx="10"/>
          </p:nvPr>
        </p:nvSpPr>
        <p:spPr/>
        <p:txBody>
          <a:bodyPr/>
          <a:lstStyle/>
          <a:p>
            <a:fld id="{A9E07B57-8F23-F24B-80D0-FB7D7A4F87D8}" type="datetimeFigureOut">
              <a:rPr kumimoji="1" lang="zh-CN" altLang="en-US" smtClean="0"/>
              <a:t>2025/8/29</a:t>
            </a:fld>
            <a:endParaRPr kumimoji="1" lang="zh-CN" altLang="en-US"/>
          </a:p>
        </p:txBody>
      </p:sp>
      <p:sp>
        <p:nvSpPr>
          <p:cNvPr id="5" name="页脚占位符 4">
            <a:extLst>
              <a:ext uri="{FF2B5EF4-FFF2-40B4-BE49-F238E27FC236}">
                <a16:creationId xmlns:a16="http://schemas.microsoft.com/office/drawing/2014/main" id="{A6CF0D76-50AC-A340-0FB2-EC99A98C9468}"/>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CEF3C41-36DA-62CD-B3F7-1F52E136CB73}"/>
              </a:ext>
            </a:extLst>
          </p:cNvPr>
          <p:cNvSpPr>
            <a:spLocks noGrp="1"/>
          </p:cNvSpPr>
          <p:nvPr>
            <p:ph type="sldNum" sz="quarter" idx="12"/>
          </p:nvPr>
        </p:nvSpPr>
        <p:spPr/>
        <p:txBody>
          <a:bodyPr/>
          <a:lstStyle/>
          <a:p>
            <a:fld id="{EE57797F-4CDE-A74B-8A60-2F556A786314}" type="slidenum">
              <a:rPr kumimoji="1" lang="zh-CN" altLang="en-US" smtClean="0"/>
              <a:t>‹#›</a:t>
            </a:fld>
            <a:endParaRPr kumimoji="1" lang="zh-CN" altLang="en-US"/>
          </a:p>
        </p:txBody>
      </p:sp>
    </p:spTree>
    <p:extLst>
      <p:ext uri="{BB962C8B-B14F-4D97-AF65-F5344CB8AC3E}">
        <p14:creationId xmlns:p14="http://schemas.microsoft.com/office/powerpoint/2010/main" val="410638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E66A0B-CF6A-429D-3C7F-EAD1ECCE9764}"/>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81696100-57E1-080A-5404-C5EF1C0BF017}"/>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19B6E4F4-0111-5E5F-9F7C-2FB17B5FB796}"/>
              </a:ext>
            </a:extLst>
          </p:cNvPr>
          <p:cNvSpPr>
            <a:spLocks noGrp="1"/>
          </p:cNvSpPr>
          <p:nvPr>
            <p:ph type="dt" sz="half" idx="10"/>
          </p:nvPr>
        </p:nvSpPr>
        <p:spPr/>
        <p:txBody>
          <a:bodyPr/>
          <a:lstStyle/>
          <a:p>
            <a:fld id="{A9E07B57-8F23-F24B-80D0-FB7D7A4F87D8}" type="datetimeFigureOut">
              <a:rPr kumimoji="1" lang="zh-CN" altLang="en-US" smtClean="0"/>
              <a:t>2025/8/29</a:t>
            </a:fld>
            <a:endParaRPr kumimoji="1" lang="zh-CN" altLang="en-US"/>
          </a:p>
        </p:txBody>
      </p:sp>
      <p:sp>
        <p:nvSpPr>
          <p:cNvPr id="5" name="页脚占位符 4">
            <a:extLst>
              <a:ext uri="{FF2B5EF4-FFF2-40B4-BE49-F238E27FC236}">
                <a16:creationId xmlns:a16="http://schemas.microsoft.com/office/drawing/2014/main" id="{08830AE8-E2A3-77F3-0FBA-5B2D2CBB289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623D114-84DC-8898-224C-EB9F39DD4D6B}"/>
              </a:ext>
            </a:extLst>
          </p:cNvPr>
          <p:cNvSpPr>
            <a:spLocks noGrp="1"/>
          </p:cNvSpPr>
          <p:nvPr>
            <p:ph type="sldNum" sz="quarter" idx="12"/>
          </p:nvPr>
        </p:nvSpPr>
        <p:spPr/>
        <p:txBody>
          <a:bodyPr/>
          <a:lstStyle/>
          <a:p>
            <a:fld id="{EE57797F-4CDE-A74B-8A60-2F556A786314}" type="slidenum">
              <a:rPr kumimoji="1" lang="zh-CN" altLang="en-US" smtClean="0"/>
              <a:t>‹#›</a:t>
            </a:fld>
            <a:endParaRPr kumimoji="1" lang="zh-CN" altLang="en-US"/>
          </a:p>
        </p:txBody>
      </p:sp>
    </p:spTree>
    <p:extLst>
      <p:ext uri="{BB962C8B-B14F-4D97-AF65-F5344CB8AC3E}">
        <p14:creationId xmlns:p14="http://schemas.microsoft.com/office/powerpoint/2010/main" val="28472115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95DDE78-50CB-0ECC-C755-15AEE05DA4B6}"/>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9BA782FF-627A-A6DE-989F-D90F918C0EE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D77272EB-3923-D860-A685-26D9267588FD}"/>
              </a:ext>
            </a:extLst>
          </p:cNvPr>
          <p:cNvSpPr>
            <a:spLocks noGrp="1"/>
          </p:cNvSpPr>
          <p:nvPr>
            <p:ph type="dt" sz="half" idx="10"/>
          </p:nvPr>
        </p:nvSpPr>
        <p:spPr/>
        <p:txBody>
          <a:bodyPr/>
          <a:lstStyle/>
          <a:p>
            <a:fld id="{A9E07B57-8F23-F24B-80D0-FB7D7A4F87D8}" type="datetimeFigureOut">
              <a:rPr kumimoji="1" lang="zh-CN" altLang="en-US" smtClean="0"/>
              <a:t>2025/8/29</a:t>
            </a:fld>
            <a:endParaRPr kumimoji="1" lang="zh-CN" altLang="en-US"/>
          </a:p>
        </p:txBody>
      </p:sp>
      <p:sp>
        <p:nvSpPr>
          <p:cNvPr id="5" name="页脚占位符 4">
            <a:extLst>
              <a:ext uri="{FF2B5EF4-FFF2-40B4-BE49-F238E27FC236}">
                <a16:creationId xmlns:a16="http://schemas.microsoft.com/office/drawing/2014/main" id="{68FF39EE-0FBC-4D2E-7709-9AF7BC521E71}"/>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05DC2DB-5E0F-E737-CF82-C08F7B5149CC}"/>
              </a:ext>
            </a:extLst>
          </p:cNvPr>
          <p:cNvSpPr>
            <a:spLocks noGrp="1"/>
          </p:cNvSpPr>
          <p:nvPr>
            <p:ph type="sldNum" sz="quarter" idx="12"/>
          </p:nvPr>
        </p:nvSpPr>
        <p:spPr/>
        <p:txBody>
          <a:bodyPr/>
          <a:lstStyle/>
          <a:p>
            <a:fld id="{EE57797F-4CDE-A74B-8A60-2F556A786314}" type="slidenum">
              <a:rPr kumimoji="1" lang="zh-CN" altLang="en-US" smtClean="0"/>
              <a:t>‹#›</a:t>
            </a:fld>
            <a:endParaRPr kumimoji="1" lang="zh-CN" altLang="en-US"/>
          </a:p>
        </p:txBody>
      </p:sp>
    </p:spTree>
    <p:extLst>
      <p:ext uri="{BB962C8B-B14F-4D97-AF65-F5344CB8AC3E}">
        <p14:creationId xmlns:p14="http://schemas.microsoft.com/office/powerpoint/2010/main" val="3746559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C92C88-C42B-CC21-7202-88E1A8185821}"/>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ED4CD105-AFBB-A3DC-9903-5924B5B70731}"/>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FDF1A489-31F7-DD16-D7A6-0A448C940CED}"/>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ED40B489-91B8-BAD5-FA90-7978B45085BC}"/>
              </a:ext>
            </a:extLst>
          </p:cNvPr>
          <p:cNvSpPr>
            <a:spLocks noGrp="1"/>
          </p:cNvSpPr>
          <p:nvPr>
            <p:ph type="dt" sz="half" idx="10"/>
          </p:nvPr>
        </p:nvSpPr>
        <p:spPr/>
        <p:txBody>
          <a:bodyPr/>
          <a:lstStyle/>
          <a:p>
            <a:fld id="{A9E07B57-8F23-F24B-80D0-FB7D7A4F87D8}" type="datetimeFigureOut">
              <a:rPr kumimoji="1" lang="zh-CN" altLang="en-US" smtClean="0"/>
              <a:t>2025/8/29</a:t>
            </a:fld>
            <a:endParaRPr kumimoji="1" lang="zh-CN" altLang="en-US"/>
          </a:p>
        </p:txBody>
      </p:sp>
      <p:sp>
        <p:nvSpPr>
          <p:cNvPr id="6" name="页脚占位符 5">
            <a:extLst>
              <a:ext uri="{FF2B5EF4-FFF2-40B4-BE49-F238E27FC236}">
                <a16:creationId xmlns:a16="http://schemas.microsoft.com/office/drawing/2014/main" id="{F2E8F9EB-F606-9352-6390-C3707337FC0E}"/>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CBAB92DF-793D-F5EF-00C2-218168BAC2BC}"/>
              </a:ext>
            </a:extLst>
          </p:cNvPr>
          <p:cNvSpPr>
            <a:spLocks noGrp="1"/>
          </p:cNvSpPr>
          <p:nvPr>
            <p:ph type="sldNum" sz="quarter" idx="12"/>
          </p:nvPr>
        </p:nvSpPr>
        <p:spPr/>
        <p:txBody>
          <a:bodyPr/>
          <a:lstStyle/>
          <a:p>
            <a:fld id="{EE57797F-4CDE-A74B-8A60-2F556A786314}" type="slidenum">
              <a:rPr kumimoji="1" lang="zh-CN" altLang="en-US" smtClean="0"/>
              <a:t>‹#›</a:t>
            </a:fld>
            <a:endParaRPr kumimoji="1" lang="zh-CN" altLang="en-US"/>
          </a:p>
        </p:txBody>
      </p:sp>
    </p:spTree>
    <p:extLst>
      <p:ext uri="{BB962C8B-B14F-4D97-AF65-F5344CB8AC3E}">
        <p14:creationId xmlns:p14="http://schemas.microsoft.com/office/powerpoint/2010/main" val="21883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64C346-9980-F3F2-17DE-197F07774869}"/>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83648C34-3665-C6D6-8DB8-80A03C57B4B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FA9F1F09-3854-1664-812D-B5A02C6369BC}"/>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B94DD217-A73E-F844-AA36-E6D80BF86D5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4623815A-DC71-5BE8-D4B4-EFE9AD8CE582}"/>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95BDE556-7C1E-DCCB-52F1-E9AA5AA40E79}"/>
              </a:ext>
            </a:extLst>
          </p:cNvPr>
          <p:cNvSpPr>
            <a:spLocks noGrp="1"/>
          </p:cNvSpPr>
          <p:nvPr>
            <p:ph type="dt" sz="half" idx="10"/>
          </p:nvPr>
        </p:nvSpPr>
        <p:spPr/>
        <p:txBody>
          <a:bodyPr/>
          <a:lstStyle/>
          <a:p>
            <a:fld id="{A9E07B57-8F23-F24B-80D0-FB7D7A4F87D8}" type="datetimeFigureOut">
              <a:rPr kumimoji="1" lang="zh-CN" altLang="en-US" smtClean="0"/>
              <a:t>2025/8/29</a:t>
            </a:fld>
            <a:endParaRPr kumimoji="1" lang="zh-CN" altLang="en-US"/>
          </a:p>
        </p:txBody>
      </p:sp>
      <p:sp>
        <p:nvSpPr>
          <p:cNvPr id="8" name="页脚占位符 7">
            <a:extLst>
              <a:ext uri="{FF2B5EF4-FFF2-40B4-BE49-F238E27FC236}">
                <a16:creationId xmlns:a16="http://schemas.microsoft.com/office/drawing/2014/main" id="{F6D53853-28F7-AC24-074A-5096C9455BAF}"/>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F39B62C6-5275-56EA-DE59-184456178CC7}"/>
              </a:ext>
            </a:extLst>
          </p:cNvPr>
          <p:cNvSpPr>
            <a:spLocks noGrp="1"/>
          </p:cNvSpPr>
          <p:nvPr>
            <p:ph type="sldNum" sz="quarter" idx="12"/>
          </p:nvPr>
        </p:nvSpPr>
        <p:spPr/>
        <p:txBody>
          <a:bodyPr/>
          <a:lstStyle/>
          <a:p>
            <a:fld id="{EE57797F-4CDE-A74B-8A60-2F556A786314}" type="slidenum">
              <a:rPr kumimoji="1" lang="zh-CN" altLang="en-US" smtClean="0"/>
              <a:t>‹#›</a:t>
            </a:fld>
            <a:endParaRPr kumimoji="1" lang="zh-CN" altLang="en-US"/>
          </a:p>
        </p:txBody>
      </p:sp>
    </p:spTree>
    <p:extLst>
      <p:ext uri="{BB962C8B-B14F-4D97-AF65-F5344CB8AC3E}">
        <p14:creationId xmlns:p14="http://schemas.microsoft.com/office/powerpoint/2010/main" val="28715301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29A7979-6AF1-3F3C-B1AD-C01A306914F8}"/>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07F14FC6-E66A-2FC1-2ECE-267C4CA97A2B}"/>
              </a:ext>
            </a:extLst>
          </p:cNvPr>
          <p:cNvSpPr>
            <a:spLocks noGrp="1"/>
          </p:cNvSpPr>
          <p:nvPr>
            <p:ph type="dt" sz="half" idx="10"/>
          </p:nvPr>
        </p:nvSpPr>
        <p:spPr/>
        <p:txBody>
          <a:bodyPr/>
          <a:lstStyle/>
          <a:p>
            <a:fld id="{A9E07B57-8F23-F24B-80D0-FB7D7A4F87D8}" type="datetimeFigureOut">
              <a:rPr kumimoji="1" lang="zh-CN" altLang="en-US" smtClean="0"/>
              <a:t>2025/8/29</a:t>
            </a:fld>
            <a:endParaRPr kumimoji="1" lang="zh-CN" altLang="en-US"/>
          </a:p>
        </p:txBody>
      </p:sp>
      <p:sp>
        <p:nvSpPr>
          <p:cNvPr id="4" name="页脚占位符 3">
            <a:extLst>
              <a:ext uri="{FF2B5EF4-FFF2-40B4-BE49-F238E27FC236}">
                <a16:creationId xmlns:a16="http://schemas.microsoft.com/office/drawing/2014/main" id="{0CE8474B-771B-92FC-6B6F-006572BFF830}"/>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7CDF59A-D125-9FE2-43B1-F8B068B58E0E}"/>
              </a:ext>
            </a:extLst>
          </p:cNvPr>
          <p:cNvSpPr>
            <a:spLocks noGrp="1"/>
          </p:cNvSpPr>
          <p:nvPr>
            <p:ph type="sldNum" sz="quarter" idx="12"/>
          </p:nvPr>
        </p:nvSpPr>
        <p:spPr/>
        <p:txBody>
          <a:bodyPr/>
          <a:lstStyle/>
          <a:p>
            <a:fld id="{EE57797F-4CDE-A74B-8A60-2F556A786314}" type="slidenum">
              <a:rPr kumimoji="1" lang="zh-CN" altLang="en-US" smtClean="0"/>
              <a:t>‹#›</a:t>
            </a:fld>
            <a:endParaRPr kumimoji="1" lang="zh-CN" altLang="en-US"/>
          </a:p>
        </p:txBody>
      </p:sp>
    </p:spTree>
    <p:extLst>
      <p:ext uri="{BB962C8B-B14F-4D97-AF65-F5344CB8AC3E}">
        <p14:creationId xmlns:p14="http://schemas.microsoft.com/office/powerpoint/2010/main" val="13361285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F91321D0-5652-0AA1-3CA6-B2037A8AFF92}"/>
              </a:ext>
            </a:extLst>
          </p:cNvPr>
          <p:cNvSpPr>
            <a:spLocks noGrp="1"/>
          </p:cNvSpPr>
          <p:nvPr>
            <p:ph type="dt" sz="half" idx="10"/>
          </p:nvPr>
        </p:nvSpPr>
        <p:spPr/>
        <p:txBody>
          <a:bodyPr/>
          <a:lstStyle/>
          <a:p>
            <a:fld id="{A9E07B57-8F23-F24B-80D0-FB7D7A4F87D8}" type="datetimeFigureOut">
              <a:rPr kumimoji="1" lang="zh-CN" altLang="en-US" smtClean="0"/>
              <a:t>2025/8/29</a:t>
            </a:fld>
            <a:endParaRPr kumimoji="1" lang="zh-CN" altLang="en-US"/>
          </a:p>
        </p:txBody>
      </p:sp>
      <p:sp>
        <p:nvSpPr>
          <p:cNvPr id="3" name="页脚占位符 2">
            <a:extLst>
              <a:ext uri="{FF2B5EF4-FFF2-40B4-BE49-F238E27FC236}">
                <a16:creationId xmlns:a16="http://schemas.microsoft.com/office/drawing/2014/main" id="{1003A862-BB51-EC47-D250-0E1E5ABBAE77}"/>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581CEC8A-78AA-71CA-8778-698B07859255}"/>
              </a:ext>
            </a:extLst>
          </p:cNvPr>
          <p:cNvSpPr>
            <a:spLocks noGrp="1"/>
          </p:cNvSpPr>
          <p:nvPr>
            <p:ph type="sldNum" sz="quarter" idx="12"/>
          </p:nvPr>
        </p:nvSpPr>
        <p:spPr/>
        <p:txBody>
          <a:bodyPr/>
          <a:lstStyle/>
          <a:p>
            <a:fld id="{EE57797F-4CDE-A74B-8A60-2F556A786314}" type="slidenum">
              <a:rPr kumimoji="1" lang="zh-CN" altLang="en-US" smtClean="0"/>
              <a:t>‹#›</a:t>
            </a:fld>
            <a:endParaRPr kumimoji="1" lang="zh-CN" altLang="en-US"/>
          </a:p>
        </p:txBody>
      </p:sp>
    </p:spTree>
    <p:extLst>
      <p:ext uri="{BB962C8B-B14F-4D97-AF65-F5344CB8AC3E}">
        <p14:creationId xmlns:p14="http://schemas.microsoft.com/office/powerpoint/2010/main" val="39602895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CC85C7-E868-622A-A739-9854AD427E21}"/>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8572DDAD-2168-EFD7-B39D-1533D61E012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D637977C-3C77-5E46-F56E-EDB1F6772E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84495759-6824-A9EE-C29F-EA9AE39C360F}"/>
              </a:ext>
            </a:extLst>
          </p:cNvPr>
          <p:cNvSpPr>
            <a:spLocks noGrp="1"/>
          </p:cNvSpPr>
          <p:nvPr>
            <p:ph type="dt" sz="half" idx="10"/>
          </p:nvPr>
        </p:nvSpPr>
        <p:spPr/>
        <p:txBody>
          <a:bodyPr/>
          <a:lstStyle/>
          <a:p>
            <a:fld id="{A9E07B57-8F23-F24B-80D0-FB7D7A4F87D8}" type="datetimeFigureOut">
              <a:rPr kumimoji="1" lang="zh-CN" altLang="en-US" smtClean="0"/>
              <a:t>2025/8/29</a:t>
            </a:fld>
            <a:endParaRPr kumimoji="1" lang="zh-CN" altLang="en-US"/>
          </a:p>
        </p:txBody>
      </p:sp>
      <p:sp>
        <p:nvSpPr>
          <p:cNvPr id="6" name="页脚占位符 5">
            <a:extLst>
              <a:ext uri="{FF2B5EF4-FFF2-40B4-BE49-F238E27FC236}">
                <a16:creationId xmlns:a16="http://schemas.microsoft.com/office/drawing/2014/main" id="{7A60E877-4694-8708-1FF8-6DEF50339D2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3ED052BF-A8C2-13F4-9F85-C9D3AF6B67D3}"/>
              </a:ext>
            </a:extLst>
          </p:cNvPr>
          <p:cNvSpPr>
            <a:spLocks noGrp="1"/>
          </p:cNvSpPr>
          <p:nvPr>
            <p:ph type="sldNum" sz="quarter" idx="12"/>
          </p:nvPr>
        </p:nvSpPr>
        <p:spPr/>
        <p:txBody>
          <a:bodyPr/>
          <a:lstStyle/>
          <a:p>
            <a:fld id="{EE57797F-4CDE-A74B-8A60-2F556A786314}" type="slidenum">
              <a:rPr kumimoji="1" lang="zh-CN" altLang="en-US" smtClean="0"/>
              <a:t>‹#›</a:t>
            </a:fld>
            <a:endParaRPr kumimoji="1" lang="zh-CN" altLang="en-US"/>
          </a:p>
        </p:txBody>
      </p:sp>
    </p:spTree>
    <p:extLst>
      <p:ext uri="{BB962C8B-B14F-4D97-AF65-F5344CB8AC3E}">
        <p14:creationId xmlns:p14="http://schemas.microsoft.com/office/powerpoint/2010/main" val="2891007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D62E011-8731-5DD1-284F-47590919132F}"/>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B5F00075-CA74-7EA0-5668-955A262A7A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A0F035E1-AD5E-E7CC-DB81-69B749424C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5FE9960-F4A9-1513-467E-10F2AC9C380A}"/>
              </a:ext>
            </a:extLst>
          </p:cNvPr>
          <p:cNvSpPr>
            <a:spLocks noGrp="1"/>
          </p:cNvSpPr>
          <p:nvPr>
            <p:ph type="dt" sz="half" idx="10"/>
          </p:nvPr>
        </p:nvSpPr>
        <p:spPr/>
        <p:txBody>
          <a:bodyPr/>
          <a:lstStyle/>
          <a:p>
            <a:fld id="{A9E07B57-8F23-F24B-80D0-FB7D7A4F87D8}" type="datetimeFigureOut">
              <a:rPr kumimoji="1" lang="zh-CN" altLang="en-US" smtClean="0"/>
              <a:t>2025/8/29</a:t>
            </a:fld>
            <a:endParaRPr kumimoji="1" lang="zh-CN" altLang="en-US"/>
          </a:p>
        </p:txBody>
      </p:sp>
      <p:sp>
        <p:nvSpPr>
          <p:cNvPr id="6" name="页脚占位符 5">
            <a:extLst>
              <a:ext uri="{FF2B5EF4-FFF2-40B4-BE49-F238E27FC236}">
                <a16:creationId xmlns:a16="http://schemas.microsoft.com/office/drawing/2014/main" id="{FB4F854B-DBE8-0D50-1835-83605FAEB9D9}"/>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52085457-7A3C-DA7E-DBA0-4E02BF218A13}"/>
              </a:ext>
            </a:extLst>
          </p:cNvPr>
          <p:cNvSpPr>
            <a:spLocks noGrp="1"/>
          </p:cNvSpPr>
          <p:nvPr>
            <p:ph type="sldNum" sz="quarter" idx="12"/>
          </p:nvPr>
        </p:nvSpPr>
        <p:spPr/>
        <p:txBody>
          <a:bodyPr/>
          <a:lstStyle/>
          <a:p>
            <a:fld id="{EE57797F-4CDE-A74B-8A60-2F556A786314}" type="slidenum">
              <a:rPr kumimoji="1" lang="zh-CN" altLang="en-US" smtClean="0"/>
              <a:t>‹#›</a:t>
            </a:fld>
            <a:endParaRPr kumimoji="1" lang="zh-CN" altLang="en-US"/>
          </a:p>
        </p:txBody>
      </p:sp>
    </p:spTree>
    <p:extLst>
      <p:ext uri="{BB962C8B-B14F-4D97-AF65-F5344CB8AC3E}">
        <p14:creationId xmlns:p14="http://schemas.microsoft.com/office/powerpoint/2010/main" val="1339513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2C156DC-FD01-E4CF-0C1E-7E951FBACD0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5973CE92-0C1F-B1FC-636E-8B7C3F8E7F3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4763415-0EFB-4E96-4BFE-82CD0785462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9E07B57-8F23-F24B-80D0-FB7D7A4F87D8}" type="datetimeFigureOut">
              <a:rPr kumimoji="1" lang="zh-CN" altLang="en-US" smtClean="0"/>
              <a:t>2025/8/29</a:t>
            </a:fld>
            <a:endParaRPr kumimoji="1" lang="zh-CN" altLang="en-US"/>
          </a:p>
        </p:txBody>
      </p:sp>
      <p:sp>
        <p:nvSpPr>
          <p:cNvPr id="5" name="页脚占位符 4">
            <a:extLst>
              <a:ext uri="{FF2B5EF4-FFF2-40B4-BE49-F238E27FC236}">
                <a16:creationId xmlns:a16="http://schemas.microsoft.com/office/drawing/2014/main" id="{7AB6A695-4AE9-1DD7-EAD8-CE06C9117CB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1FF1527C-CC30-CE33-9696-08A71C5238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E57797F-4CDE-A74B-8A60-2F556A786314}" type="slidenum">
              <a:rPr kumimoji="1" lang="zh-CN" altLang="en-US" smtClean="0"/>
              <a:t>‹#›</a:t>
            </a:fld>
            <a:endParaRPr kumimoji="1" lang="zh-CN" altLang="en-US"/>
          </a:p>
        </p:txBody>
      </p:sp>
    </p:spTree>
    <p:extLst>
      <p:ext uri="{BB962C8B-B14F-4D97-AF65-F5344CB8AC3E}">
        <p14:creationId xmlns:p14="http://schemas.microsoft.com/office/powerpoint/2010/main" val="2012877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EDB4FD-159C-74C1-EAD2-1AF6FA4F83AC}"/>
              </a:ext>
            </a:extLst>
          </p:cNvPr>
          <p:cNvSpPr>
            <a:spLocks noGrp="1"/>
          </p:cNvSpPr>
          <p:nvPr>
            <p:ph type="ctrTitle"/>
          </p:nvPr>
        </p:nvSpPr>
        <p:spPr>
          <a:xfrm>
            <a:off x="115614" y="390031"/>
            <a:ext cx="11960772" cy="2388093"/>
          </a:xfrm>
        </p:spPr>
        <p:txBody>
          <a:bodyPr/>
          <a:lstStyle/>
          <a:p>
            <a:r>
              <a:rPr lang="en" altLang="zh-CN" b="1" dirty="0"/>
              <a:t>Visual Sketchpad</a:t>
            </a:r>
            <a:r>
              <a:rPr lang="zh-CN" altLang="en-US" b="1" dirty="0"/>
              <a:t> </a:t>
            </a:r>
            <a:r>
              <a:rPr lang="en-US" altLang="zh-CN" b="1" dirty="0"/>
              <a:t>+ Uni-</a:t>
            </a:r>
            <a:r>
              <a:rPr lang="en-US" altLang="zh-CN" b="1" dirty="0" err="1"/>
              <a:t>CoT</a:t>
            </a:r>
            <a:endParaRPr kumimoji="1" lang="zh-CN" altLang="en-US" dirty="0"/>
          </a:p>
        </p:txBody>
      </p:sp>
      <p:sp>
        <p:nvSpPr>
          <p:cNvPr id="3" name="副标题 2">
            <a:extLst>
              <a:ext uri="{FF2B5EF4-FFF2-40B4-BE49-F238E27FC236}">
                <a16:creationId xmlns:a16="http://schemas.microsoft.com/office/drawing/2014/main" id="{083EFED9-1724-E833-B93D-B70606C2371C}"/>
              </a:ext>
            </a:extLst>
          </p:cNvPr>
          <p:cNvSpPr>
            <a:spLocks noGrp="1"/>
          </p:cNvSpPr>
          <p:nvPr>
            <p:ph type="subTitle" idx="1"/>
          </p:nvPr>
        </p:nvSpPr>
        <p:spPr/>
        <p:txBody>
          <a:bodyPr/>
          <a:lstStyle/>
          <a:p>
            <a:r>
              <a:rPr kumimoji="1" lang="zh-CN" altLang="en-US" dirty="0"/>
              <a:t>汪婧昀</a:t>
            </a:r>
            <a:endParaRPr kumimoji="1" lang="en-US" altLang="zh-CN" dirty="0"/>
          </a:p>
          <a:p>
            <a:r>
              <a:rPr kumimoji="1" lang="en-US" altLang="zh-CN" dirty="0"/>
              <a:t>8.29</a:t>
            </a:r>
            <a:endParaRPr kumimoji="1" lang="zh-CN" altLang="en-US" dirty="0"/>
          </a:p>
        </p:txBody>
      </p:sp>
    </p:spTree>
    <p:extLst>
      <p:ext uri="{BB962C8B-B14F-4D97-AF65-F5344CB8AC3E}">
        <p14:creationId xmlns:p14="http://schemas.microsoft.com/office/powerpoint/2010/main" val="11110429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442304-DDBD-4F7B-8017-36BCC863F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630E1A5-C89D-9229-BEF7-C39673C7A561}"/>
              </a:ext>
            </a:extLst>
          </p:cNvPr>
          <p:cNvSpPr>
            <a:spLocks noGrp="1"/>
          </p:cNvSpPr>
          <p:nvPr>
            <p:ph type="title"/>
          </p:nvPr>
        </p:nvSpPr>
        <p:spPr>
          <a:xfrm>
            <a:off x="635000" y="640823"/>
            <a:ext cx="3418659" cy="5583148"/>
          </a:xfrm>
        </p:spPr>
        <p:txBody>
          <a:bodyPr anchor="ctr">
            <a:normAutofit/>
          </a:bodyPr>
          <a:lstStyle/>
          <a:p>
            <a:r>
              <a:rPr kumimoji="1" lang="en-US" altLang="zh-CN" sz="5400" dirty="0"/>
              <a:t>Tool for CV tasks</a:t>
            </a:r>
            <a:endParaRPr kumimoji="1" lang="zh-CN" altLang="en-US" sz="5400" dirty="0"/>
          </a:p>
        </p:txBody>
      </p:sp>
      <p:sp>
        <p:nvSpPr>
          <p:cNvPr id="11" name="sketch line">
            <a:extLst>
              <a:ext uri="{FF2B5EF4-FFF2-40B4-BE49-F238E27FC236}">
                <a16:creationId xmlns:a16="http://schemas.microsoft.com/office/drawing/2014/main" id="{5E107275-3853-46FD-A241-DE4355A426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627450" y="3462719"/>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5" name="内容占位符 2">
            <a:extLst>
              <a:ext uri="{FF2B5EF4-FFF2-40B4-BE49-F238E27FC236}">
                <a16:creationId xmlns:a16="http://schemas.microsoft.com/office/drawing/2014/main" id="{D8BC7FF4-A70B-3DED-AAF5-A0D64247E296}"/>
              </a:ext>
            </a:extLst>
          </p:cNvPr>
          <p:cNvGraphicFramePr>
            <a:graphicFrameLocks noGrp="1"/>
          </p:cNvGraphicFramePr>
          <p:nvPr>
            <p:ph idx="1"/>
            <p:extLst>
              <p:ext uri="{D42A27DB-BD31-4B8C-83A1-F6EECF244321}">
                <p14:modId xmlns:p14="http://schemas.microsoft.com/office/powerpoint/2010/main" val="2207992487"/>
              </p:ext>
            </p:extLst>
          </p:nvPr>
        </p:nvGraphicFramePr>
        <p:xfrm>
          <a:off x="4648018" y="640822"/>
          <a:ext cx="6900512" cy="55361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0770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D044EA-25D8-C6D7-5C63-7B49DB6726C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7F76A61-A4B1-D2EC-96AA-2AD97B6119A6}"/>
              </a:ext>
            </a:extLst>
          </p:cNvPr>
          <p:cNvSpPr>
            <a:spLocks noGrp="1"/>
          </p:cNvSpPr>
          <p:nvPr>
            <p:ph type="title"/>
          </p:nvPr>
        </p:nvSpPr>
        <p:spPr>
          <a:xfrm>
            <a:off x="630936" y="640080"/>
            <a:ext cx="4818888" cy="1481328"/>
          </a:xfrm>
        </p:spPr>
        <p:txBody>
          <a:bodyPr anchor="b">
            <a:normAutofit/>
          </a:bodyPr>
          <a:lstStyle/>
          <a:p>
            <a:r>
              <a:rPr kumimoji="1" lang="en" altLang="zh-CN" sz="5400"/>
              <a:t>Visual Search</a:t>
            </a:r>
          </a:p>
        </p:txBody>
      </p:sp>
      <p:sp>
        <p:nvSpPr>
          <p:cNvPr id="12"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204D30A6-504A-95DC-427A-E8C2D76633FA}"/>
              </a:ext>
            </a:extLst>
          </p:cNvPr>
          <p:cNvSpPr>
            <a:spLocks noGrp="1"/>
          </p:cNvSpPr>
          <p:nvPr>
            <p:ph idx="1"/>
          </p:nvPr>
        </p:nvSpPr>
        <p:spPr>
          <a:xfrm>
            <a:off x="67210" y="2660904"/>
            <a:ext cx="5987566" cy="3547872"/>
          </a:xfrm>
        </p:spPr>
        <p:txBody>
          <a:bodyPr anchor="t">
            <a:normAutofit/>
          </a:bodyPr>
          <a:lstStyle/>
          <a:p>
            <a:pPr lvl="1"/>
            <a:r>
              <a:rPr kumimoji="1" lang="en" altLang="zh-CN" sz="2200" dirty="0"/>
              <a:t>Input: an image and a simple text query (“cat”)</a:t>
            </a:r>
          </a:p>
          <a:p>
            <a:pPr lvl="1"/>
            <a:endParaRPr kumimoji="1" lang="en" altLang="zh-CN" sz="2200" dirty="0"/>
          </a:p>
          <a:p>
            <a:pPr lvl="1"/>
            <a:r>
              <a:rPr kumimoji="1" lang="en-US" altLang="zh-CN" sz="2200" dirty="0"/>
              <a:t>Thought: call Grounding-DINO / zoom in</a:t>
            </a:r>
          </a:p>
          <a:p>
            <a:pPr lvl="1"/>
            <a:endParaRPr kumimoji="1" lang="en-US" altLang="zh-CN" sz="2200" dirty="0"/>
          </a:p>
          <a:p>
            <a:pPr lvl="1"/>
            <a:r>
              <a:rPr kumimoji="1" lang="en-US" altLang="zh-CN" sz="2200" dirty="0"/>
              <a:t>Action: execute</a:t>
            </a:r>
          </a:p>
          <a:p>
            <a:pPr lvl="1"/>
            <a:endParaRPr kumimoji="1" lang="en-US" altLang="zh-CN" sz="2200" dirty="0"/>
          </a:p>
          <a:p>
            <a:pPr lvl="1"/>
            <a:r>
              <a:rPr kumimoji="1" lang="en-US" altLang="zh-CN" sz="2200" dirty="0"/>
              <a:t>Observation: return bounding box coordinates and new image</a:t>
            </a:r>
            <a:endParaRPr kumimoji="1" lang="zh-CN" altLang="en-US" sz="2200" dirty="0"/>
          </a:p>
        </p:txBody>
      </p:sp>
      <p:pic>
        <p:nvPicPr>
          <p:cNvPr id="5" name="图片 4">
            <a:extLst>
              <a:ext uri="{FF2B5EF4-FFF2-40B4-BE49-F238E27FC236}">
                <a16:creationId xmlns:a16="http://schemas.microsoft.com/office/drawing/2014/main" id="{1340D682-AAC7-F5FE-2C1F-7208E359E097}"/>
              </a:ext>
            </a:extLst>
          </p:cNvPr>
          <p:cNvPicPr>
            <a:picLocks noChangeAspect="1"/>
          </p:cNvPicPr>
          <p:nvPr/>
        </p:nvPicPr>
        <p:blipFill>
          <a:blip r:embed="rId3"/>
          <a:stretch>
            <a:fillRect/>
          </a:stretch>
        </p:blipFill>
        <p:spPr>
          <a:xfrm>
            <a:off x="6137225" y="640080"/>
            <a:ext cx="5382614" cy="5577840"/>
          </a:xfrm>
          <a:prstGeom prst="rect">
            <a:avLst/>
          </a:prstGeom>
        </p:spPr>
      </p:pic>
    </p:spTree>
    <p:extLst>
      <p:ext uri="{BB962C8B-B14F-4D97-AF65-F5344CB8AC3E}">
        <p14:creationId xmlns:p14="http://schemas.microsoft.com/office/powerpoint/2010/main" val="858590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640E476-8CB2-90D1-AF18-28984AD95452}"/>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6718060A-1F4F-3BF8-C5A3-5FF24FF6139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kumimoji="1" lang="en-US" altLang="zh-CN" sz="6600" kern="1200">
                <a:solidFill>
                  <a:schemeClr val="tx1"/>
                </a:solidFill>
                <a:latin typeface="+mj-lt"/>
                <a:ea typeface="+mj-ea"/>
                <a:cs typeface="+mj-cs"/>
              </a:rPr>
              <a:t>Sketch for </a:t>
            </a:r>
            <a:r>
              <a:rPr lang="en-US" altLang="zh-CN" sz="6600" b="1" kern="1200">
                <a:solidFill>
                  <a:schemeClr val="tx1"/>
                </a:solidFill>
                <a:latin typeface="+mj-lt"/>
                <a:ea typeface="+mj-ea"/>
                <a:cs typeface="+mj-cs"/>
              </a:rPr>
              <a:t>CV Tasks</a:t>
            </a:r>
            <a:endParaRPr kumimoji="1" lang="en-US" altLang="zh-CN" sz="6600" kern="1200">
              <a:solidFill>
                <a:schemeClr val="tx1"/>
              </a:solidFill>
              <a:latin typeface="+mj-lt"/>
              <a:ea typeface="+mj-ea"/>
              <a:cs typeface="+mj-cs"/>
            </a:endParaRPr>
          </a:p>
        </p:txBody>
      </p:sp>
      <p:sp>
        <p:nvSpPr>
          <p:cNvPr id="3" name="内容占位符 2">
            <a:extLst>
              <a:ext uri="{FF2B5EF4-FFF2-40B4-BE49-F238E27FC236}">
                <a16:creationId xmlns:a16="http://schemas.microsoft.com/office/drawing/2014/main" id="{EAA8CBD3-36FB-249C-45A1-AABA62A41967}"/>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kumimoji="1" lang="en-US" altLang="zh-CN" sz="2400" kern="1200">
                <a:solidFill>
                  <a:schemeClr val="tx1"/>
                </a:solidFill>
                <a:latin typeface="+mn-lt"/>
                <a:ea typeface="+mn-ea"/>
                <a:cs typeface="+mn-cs"/>
              </a:rPr>
              <a:t>Main results</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940AC8BC-8490-67C2-6E53-21FB0381CD59}"/>
              </a:ext>
            </a:extLst>
          </p:cNvPr>
          <p:cNvPicPr>
            <a:picLocks noChangeAspect="1"/>
          </p:cNvPicPr>
          <p:nvPr/>
        </p:nvPicPr>
        <p:blipFill>
          <a:blip r:embed="rId2"/>
          <a:stretch>
            <a:fillRect/>
          </a:stretch>
        </p:blipFill>
        <p:spPr>
          <a:xfrm>
            <a:off x="2279205" y="2633472"/>
            <a:ext cx="7630541" cy="3586353"/>
          </a:xfrm>
          <a:prstGeom prst="rect">
            <a:avLst/>
          </a:prstGeom>
        </p:spPr>
      </p:pic>
    </p:spTree>
    <p:extLst>
      <p:ext uri="{BB962C8B-B14F-4D97-AF65-F5344CB8AC3E}">
        <p14:creationId xmlns:p14="http://schemas.microsoft.com/office/powerpoint/2010/main" val="6063080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44F4B1-BE72-B713-C0B1-50ED1AA4AC97}"/>
            </a:ext>
          </a:extLst>
        </p:cNvPr>
        <p:cNvGrpSpPr/>
        <p:nvPr/>
      </p:nvGrpSpPr>
      <p:grpSpPr>
        <a:xfrm>
          <a:off x="0" y="0"/>
          <a:ext cx="0" cy="0"/>
          <a:chOff x="0" y="0"/>
          <a:chExt cx="0" cy="0"/>
        </a:xfrm>
      </p:grpSpPr>
      <p:sp>
        <p:nvSpPr>
          <p:cNvPr id="3" name="副标题 2">
            <a:extLst>
              <a:ext uri="{FF2B5EF4-FFF2-40B4-BE49-F238E27FC236}">
                <a16:creationId xmlns:a16="http://schemas.microsoft.com/office/drawing/2014/main" id="{191B216F-7987-F473-A238-3802004BF959}"/>
              </a:ext>
            </a:extLst>
          </p:cNvPr>
          <p:cNvSpPr>
            <a:spLocks noGrp="1"/>
          </p:cNvSpPr>
          <p:nvPr>
            <p:ph type="subTitle" idx="1"/>
          </p:nvPr>
        </p:nvSpPr>
        <p:spPr>
          <a:xfrm>
            <a:off x="1524000" y="4036752"/>
            <a:ext cx="9144000" cy="1655762"/>
          </a:xfrm>
        </p:spPr>
        <p:txBody>
          <a:bodyPr>
            <a:normAutofit/>
          </a:bodyPr>
          <a:lstStyle/>
          <a:p>
            <a:r>
              <a:rPr kumimoji="1" lang="en" altLang="zh-CN" b="1" dirty="0"/>
              <a:t>Uni-</a:t>
            </a:r>
            <a:r>
              <a:rPr kumimoji="1" lang="en" altLang="zh-CN" b="1" dirty="0" err="1"/>
              <a:t>CoT</a:t>
            </a:r>
            <a:endParaRPr kumimoji="1" lang="en" altLang="zh-CN" b="1" dirty="0"/>
          </a:p>
          <a:p>
            <a:r>
              <a:rPr kumimoji="1" lang="en" altLang="zh-CN" dirty="0"/>
              <a:t>https://</a:t>
            </a:r>
            <a:r>
              <a:rPr kumimoji="1" lang="en" altLang="zh-CN" dirty="0" err="1"/>
              <a:t>arxiv.org</a:t>
            </a:r>
            <a:r>
              <a:rPr kumimoji="1" lang="en" altLang="zh-CN" dirty="0"/>
              <a:t>/pdf/2508.05606v1</a:t>
            </a:r>
            <a:endParaRPr kumimoji="1" lang="zh-CN" altLang="en-US" dirty="0"/>
          </a:p>
        </p:txBody>
      </p:sp>
      <p:pic>
        <p:nvPicPr>
          <p:cNvPr id="2" name="图片 1">
            <a:extLst>
              <a:ext uri="{FF2B5EF4-FFF2-40B4-BE49-F238E27FC236}">
                <a16:creationId xmlns:a16="http://schemas.microsoft.com/office/drawing/2014/main" id="{B37AB268-C864-A529-1E94-057B79F8C10D}"/>
              </a:ext>
            </a:extLst>
          </p:cNvPr>
          <p:cNvPicPr>
            <a:picLocks noChangeAspect="1"/>
          </p:cNvPicPr>
          <p:nvPr/>
        </p:nvPicPr>
        <p:blipFill>
          <a:blip r:embed="rId3"/>
          <a:stretch>
            <a:fillRect/>
          </a:stretch>
        </p:blipFill>
        <p:spPr>
          <a:xfrm>
            <a:off x="2345068" y="1030734"/>
            <a:ext cx="7772400" cy="2659942"/>
          </a:xfrm>
          <a:prstGeom prst="rect">
            <a:avLst/>
          </a:prstGeom>
        </p:spPr>
      </p:pic>
    </p:spTree>
    <p:extLst>
      <p:ext uri="{BB962C8B-B14F-4D97-AF65-F5344CB8AC3E}">
        <p14:creationId xmlns:p14="http://schemas.microsoft.com/office/powerpoint/2010/main" val="37193122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1" name="Rectangle 14">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16">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8" name="Rectangle 17">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Rectangle 21">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E592D58-3104-E2AA-8B58-F36F6B8C08B2}"/>
              </a:ext>
            </a:extLst>
          </p:cNvPr>
          <p:cNvSpPr>
            <a:spLocks noGrp="1"/>
          </p:cNvSpPr>
          <p:nvPr>
            <p:ph type="title"/>
          </p:nvPr>
        </p:nvSpPr>
        <p:spPr>
          <a:xfrm>
            <a:off x="1043631" y="809898"/>
            <a:ext cx="9942716" cy="1554480"/>
          </a:xfrm>
        </p:spPr>
        <p:txBody>
          <a:bodyPr anchor="ctr">
            <a:normAutofit/>
          </a:bodyPr>
          <a:lstStyle/>
          <a:p>
            <a:r>
              <a:rPr kumimoji="1" lang="en-US" altLang="zh-CN" sz="4800"/>
              <a:t>Motivation</a:t>
            </a:r>
            <a:endParaRPr kumimoji="1" lang="zh-CN" altLang="en-US" sz="4800"/>
          </a:p>
        </p:txBody>
      </p:sp>
      <p:sp>
        <p:nvSpPr>
          <p:cNvPr id="3" name="内容占位符 2">
            <a:extLst>
              <a:ext uri="{FF2B5EF4-FFF2-40B4-BE49-F238E27FC236}">
                <a16:creationId xmlns:a16="http://schemas.microsoft.com/office/drawing/2014/main" id="{C6F1392D-C327-EC2F-A691-D3A4BF797C37}"/>
              </a:ext>
            </a:extLst>
          </p:cNvPr>
          <p:cNvSpPr>
            <a:spLocks noGrp="1"/>
          </p:cNvSpPr>
          <p:nvPr>
            <p:ph idx="1"/>
          </p:nvPr>
        </p:nvSpPr>
        <p:spPr>
          <a:xfrm>
            <a:off x="1045028" y="3017522"/>
            <a:ext cx="9941319" cy="3124658"/>
          </a:xfrm>
        </p:spPr>
        <p:txBody>
          <a:bodyPr anchor="ctr">
            <a:normAutofit/>
          </a:bodyPr>
          <a:lstStyle/>
          <a:p>
            <a:endParaRPr kumimoji="1" lang="en-US" altLang="zh-CN" sz="2400"/>
          </a:p>
          <a:p>
            <a:r>
              <a:rPr kumimoji="1" lang="en-US" altLang="zh-CN" sz="2400"/>
              <a:t>Unified model </a:t>
            </a:r>
            <a:r>
              <a:rPr kumimoji="1" lang="zh-CN" altLang="en-US" sz="2400"/>
              <a:t>（</a:t>
            </a:r>
            <a:r>
              <a:rPr kumimoji="1" lang="en" altLang="zh-CN" sz="2400"/>
              <a:t> BAGEL </a:t>
            </a:r>
            <a:r>
              <a:rPr kumimoji="1" lang="zh-CN" altLang="en-US" sz="2400"/>
              <a:t>）</a:t>
            </a:r>
            <a:endParaRPr kumimoji="1" lang="en-US" altLang="zh-CN" sz="2400"/>
          </a:p>
          <a:p>
            <a:endParaRPr kumimoji="1" lang="en-US" altLang="zh-CN" sz="2400"/>
          </a:p>
          <a:p>
            <a:pPr lvl="1"/>
            <a:r>
              <a:rPr kumimoji="1" lang="en-US" altLang="zh-CN"/>
              <a:t>I</a:t>
            </a:r>
            <a:r>
              <a:rPr lang="en" altLang="zh-CN"/>
              <a:t>mage understanding: support reasoning grounded in visual content</a:t>
            </a:r>
          </a:p>
          <a:p>
            <a:pPr lvl="1"/>
            <a:endParaRPr kumimoji="1" lang="en" altLang="zh-CN"/>
          </a:p>
          <a:p>
            <a:pPr lvl="1"/>
            <a:r>
              <a:rPr lang="en" altLang="zh-CN"/>
              <a:t>Generation: model dynamic visual state transitions</a:t>
            </a:r>
            <a:endParaRPr kumimoji="1" lang="zh-CN" altLang="en-US"/>
          </a:p>
        </p:txBody>
      </p:sp>
      <p:cxnSp>
        <p:nvCxnSpPr>
          <p:cNvPr id="24" name="Straight Connector 23">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16180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AA3CEE-7FB6-B8B8-D0E6-64A0A7CDD973}"/>
            </a:ext>
          </a:extLst>
        </p:cNvPr>
        <p:cNvGrpSpPr/>
        <p:nvPr/>
      </p:nvGrpSpPr>
      <p:grpSpPr>
        <a:xfrm>
          <a:off x="0" y="0"/>
          <a:ext cx="0" cy="0"/>
          <a:chOff x="0" y="0"/>
          <a:chExt cx="0" cy="0"/>
        </a:xfrm>
      </p:grpSpPr>
      <p:sp useBgFill="1">
        <p:nvSpPr>
          <p:cNvPr id="1040" name="Rectangle 1039">
            <a:extLst>
              <a:ext uri="{FF2B5EF4-FFF2-40B4-BE49-F238E27FC236}">
                <a16:creationId xmlns:a16="http://schemas.microsoft.com/office/drawing/2014/main" id="{FFB60E8C-7224-44A4-87A0-46A1711DD2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D257CE6-1C37-11D8-3246-D1977C1562E9}"/>
              </a:ext>
            </a:extLst>
          </p:cNvPr>
          <p:cNvSpPr>
            <a:spLocks noGrp="1"/>
          </p:cNvSpPr>
          <p:nvPr>
            <p:ph type="title"/>
          </p:nvPr>
        </p:nvSpPr>
        <p:spPr>
          <a:xfrm>
            <a:off x="795528" y="386930"/>
            <a:ext cx="10141799" cy="1300554"/>
          </a:xfrm>
        </p:spPr>
        <p:txBody>
          <a:bodyPr anchor="b">
            <a:normAutofit/>
          </a:bodyPr>
          <a:lstStyle/>
          <a:p>
            <a:r>
              <a:rPr kumimoji="1" lang="en-US" altLang="zh-CN" sz="4800"/>
              <a:t>Base Model: BAGEL</a:t>
            </a:r>
            <a:endParaRPr kumimoji="1" lang="zh-CN" altLang="en-US" sz="4800"/>
          </a:p>
        </p:txBody>
      </p:sp>
      <p:sp>
        <p:nvSpPr>
          <p:cNvPr id="1042" name="Rectangle 1041">
            <a:extLst>
              <a:ext uri="{FF2B5EF4-FFF2-40B4-BE49-F238E27FC236}">
                <a16:creationId xmlns:a16="http://schemas.microsoft.com/office/drawing/2014/main" id="{5DA32751-37A2-45C0-BE94-63D375E270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flipV="1">
            <a:off x="-2" y="1998845"/>
            <a:ext cx="11454595" cy="78169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E659831F-0D9A-4C63-9EBB-8435B85A4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203079"/>
            <a:ext cx="11383362" cy="4267991"/>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descr="img">
            <a:extLst>
              <a:ext uri="{FF2B5EF4-FFF2-40B4-BE49-F238E27FC236}">
                <a16:creationId xmlns:a16="http://schemas.microsoft.com/office/drawing/2014/main" id="{53ED063D-C3E7-2A7D-F9F1-F1A2EDC5FF3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35295" y="3287404"/>
            <a:ext cx="5150277" cy="2188866"/>
          </a:xfrm>
          <a:prstGeom prst="rect">
            <a:avLst/>
          </a:prstGeom>
          <a:noFill/>
          <a:extLst>
            <a:ext uri="{909E8E84-426E-40DD-AFC4-6F175D3DCCD1}">
              <a14:hiddenFill xmlns:a14="http://schemas.microsoft.com/office/drawing/2010/main">
                <a:solidFill>
                  <a:srgbClr val="FFFFFF"/>
                </a:solidFill>
              </a14:hiddenFill>
            </a:ext>
          </a:extLst>
        </p:spPr>
      </p:pic>
      <p:sp>
        <p:nvSpPr>
          <p:cNvPr id="3" name="内容占位符 2">
            <a:extLst>
              <a:ext uri="{FF2B5EF4-FFF2-40B4-BE49-F238E27FC236}">
                <a16:creationId xmlns:a16="http://schemas.microsoft.com/office/drawing/2014/main" id="{763BDDB9-4670-B62D-6034-46A66515A332}"/>
              </a:ext>
            </a:extLst>
          </p:cNvPr>
          <p:cNvSpPr>
            <a:spLocks noGrp="1"/>
          </p:cNvSpPr>
          <p:nvPr>
            <p:ph idx="1"/>
          </p:nvPr>
        </p:nvSpPr>
        <p:spPr>
          <a:xfrm>
            <a:off x="5993939" y="2562112"/>
            <a:ext cx="5496269" cy="3639450"/>
          </a:xfrm>
        </p:spPr>
        <p:txBody>
          <a:bodyPr anchor="ctr">
            <a:normAutofit/>
          </a:bodyPr>
          <a:lstStyle/>
          <a:p>
            <a:r>
              <a:rPr kumimoji="1" lang="en-US" altLang="zh-CN" sz="2000" dirty="0"/>
              <a:t>Architecture</a:t>
            </a:r>
          </a:p>
          <a:p>
            <a:pPr lvl="1"/>
            <a:endParaRPr kumimoji="1" lang="en-US" altLang="zh-CN" sz="2000" dirty="0"/>
          </a:p>
          <a:p>
            <a:pPr lvl="1"/>
            <a:r>
              <a:rPr kumimoji="1" lang="en-US" altLang="zh-CN" sz="2000" dirty="0" err="1"/>
              <a:t>ViT</a:t>
            </a:r>
            <a:r>
              <a:rPr kumimoji="1" lang="zh-CN" altLang="en-US" sz="2000" dirty="0"/>
              <a:t>（</a:t>
            </a:r>
            <a:r>
              <a:rPr kumimoji="1" lang="en" altLang="zh-CN" sz="2000" dirty="0"/>
              <a:t> SigLIP2 </a:t>
            </a:r>
            <a:r>
              <a:rPr kumimoji="1" lang="zh-CN" altLang="en-US" sz="2000" dirty="0"/>
              <a:t>）</a:t>
            </a:r>
            <a:r>
              <a:rPr kumimoji="1" lang="en-US" altLang="zh-CN" sz="2000" dirty="0"/>
              <a:t>:</a:t>
            </a:r>
            <a:r>
              <a:rPr kumimoji="1" lang="en" altLang="zh-CN" sz="2000" dirty="0"/>
              <a:t> semantic-level</a:t>
            </a:r>
            <a:r>
              <a:rPr kumimoji="1" lang="zh-CN" altLang="en-US" sz="2000" dirty="0"/>
              <a:t> </a:t>
            </a:r>
            <a:r>
              <a:rPr kumimoji="1" lang="en" altLang="zh-CN" sz="2000" dirty="0"/>
              <a:t>understanding</a:t>
            </a:r>
            <a:endParaRPr kumimoji="1" lang="en-US" altLang="zh-CN" sz="2000" dirty="0"/>
          </a:p>
          <a:p>
            <a:pPr lvl="1"/>
            <a:endParaRPr kumimoji="1" lang="en-US" altLang="zh-CN" sz="2000" dirty="0"/>
          </a:p>
          <a:p>
            <a:pPr lvl="1"/>
            <a:r>
              <a:rPr kumimoji="1" lang="en-US" altLang="zh-CN" sz="2000" dirty="0"/>
              <a:t>VAE</a:t>
            </a:r>
            <a:r>
              <a:rPr kumimoji="1" lang="zh-CN" altLang="en-US" sz="2000" dirty="0"/>
              <a:t>（</a:t>
            </a:r>
            <a:r>
              <a:rPr kumimoji="1" lang="en" altLang="zh-CN" sz="2000" dirty="0"/>
              <a:t> FLUX </a:t>
            </a:r>
            <a:r>
              <a:rPr kumimoji="1" lang="zh-CN" altLang="en-US" sz="2000" dirty="0"/>
              <a:t>）：</a:t>
            </a:r>
            <a:r>
              <a:rPr kumimoji="1" lang="en" altLang="zh-CN" sz="2000" dirty="0"/>
              <a:t> pixel-level generation</a:t>
            </a:r>
            <a:endParaRPr kumimoji="1" lang="zh-CN" altLang="en-US" sz="2000" dirty="0"/>
          </a:p>
        </p:txBody>
      </p:sp>
      <p:sp>
        <p:nvSpPr>
          <p:cNvPr id="1046" name="Rectangle 1045">
            <a:extLst>
              <a:ext uri="{FF2B5EF4-FFF2-40B4-BE49-F238E27FC236}">
                <a16:creationId xmlns:a16="http://schemas.microsoft.com/office/drawing/2014/main" id="{5A55FBCD-CD42-40F5-8A1B-3203F9CAEE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17413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564EEB3-880D-BE82-8012-68E39ACB378A}"/>
            </a:ext>
          </a:extLst>
        </p:cNvPr>
        <p:cNvGrpSpPr/>
        <p:nvPr/>
      </p:nvGrpSpPr>
      <p:grpSpPr>
        <a:xfrm>
          <a:off x="0" y="0"/>
          <a:ext cx="0" cy="0"/>
          <a:chOff x="0" y="0"/>
          <a:chExt cx="0" cy="0"/>
        </a:xfrm>
      </p:grpSpPr>
      <p:sp useBgFill="1">
        <p:nvSpPr>
          <p:cNvPr id="32" name="Rectangle 16">
            <a:extLst>
              <a:ext uri="{FF2B5EF4-FFF2-40B4-BE49-F238E27FC236}">
                <a16:creationId xmlns:a16="http://schemas.microsoft.com/office/drawing/2014/main" id="{149FB5C3-7336-4FE0-A30C-CC0A3646D4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18">
            <a:extLst>
              <a:ext uri="{FF2B5EF4-FFF2-40B4-BE49-F238E27FC236}">
                <a16:creationId xmlns:a16="http://schemas.microsoft.com/office/drawing/2014/main" id="{19A6B5CE-CB1D-48EE-8B43-E952235C837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34" name="Rectangle 19">
              <a:extLst>
                <a:ext uri="{FF2B5EF4-FFF2-40B4-BE49-F238E27FC236}">
                  <a16:creationId xmlns:a16="http://schemas.microsoft.com/office/drawing/2014/main" id="{E3F3EAA5-4E15-400B-BBA3-82B3F49A21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20">
              <a:extLst>
                <a:ext uri="{FF2B5EF4-FFF2-40B4-BE49-F238E27FC236}">
                  <a16:creationId xmlns:a16="http://schemas.microsoft.com/office/drawing/2014/main" id="{72BA2E40-BE9B-4C54-9CDD-40EE804CCE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Rectangle 22">
            <a:extLst>
              <a:ext uri="{FF2B5EF4-FFF2-40B4-BE49-F238E27FC236}">
                <a16:creationId xmlns:a16="http://schemas.microsoft.com/office/drawing/2014/main" id="{0DA909B4-15FF-46A6-8A7F-7AEF977FE9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517897"/>
            <a:ext cx="11111729" cy="585796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E943F436-A464-9830-639C-29739FCC88B1}"/>
              </a:ext>
            </a:extLst>
          </p:cNvPr>
          <p:cNvSpPr>
            <a:spLocks noGrp="1"/>
          </p:cNvSpPr>
          <p:nvPr>
            <p:ph type="title"/>
          </p:nvPr>
        </p:nvSpPr>
        <p:spPr>
          <a:xfrm>
            <a:off x="1057025" y="922644"/>
            <a:ext cx="5040285" cy="1169585"/>
          </a:xfrm>
        </p:spPr>
        <p:txBody>
          <a:bodyPr anchor="b">
            <a:normAutofit/>
          </a:bodyPr>
          <a:lstStyle/>
          <a:p>
            <a:r>
              <a:rPr kumimoji="1" lang="en-US" altLang="zh-CN" sz="4000" dirty="0"/>
              <a:t>Base Model: BAGEL</a:t>
            </a:r>
            <a:endParaRPr kumimoji="1" lang="zh-CN" altLang="en-US" sz="4000" dirty="0"/>
          </a:p>
        </p:txBody>
      </p:sp>
      <p:sp>
        <p:nvSpPr>
          <p:cNvPr id="25" name="Rectangle 24">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055714" y="2263365"/>
            <a:ext cx="49377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CAEE3E00-531C-C097-7E68-22B56B4698AF}"/>
              </a:ext>
            </a:extLst>
          </p:cNvPr>
          <p:cNvSpPr>
            <a:spLocks noGrp="1"/>
          </p:cNvSpPr>
          <p:nvPr>
            <p:ph idx="1"/>
          </p:nvPr>
        </p:nvSpPr>
        <p:spPr>
          <a:xfrm>
            <a:off x="1055715" y="2508105"/>
            <a:ext cx="5040285" cy="3632493"/>
          </a:xfrm>
        </p:spPr>
        <p:txBody>
          <a:bodyPr anchor="ctr">
            <a:normAutofit/>
          </a:bodyPr>
          <a:lstStyle/>
          <a:p>
            <a:r>
              <a:rPr kumimoji="1" lang="en-US" altLang="zh-CN" sz="2000"/>
              <a:t>Training Objectives</a:t>
            </a:r>
          </a:p>
          <a:p>
            <a:endParaRPr kumimoji="1" lang="en-US" altLang="zh-CN" sz="2000"/>
          </a:p>
          <a:p>
            <a:pPr lvl="1"/>
            <a:r>
              <a:rPr kumimoji="1" lang="en-US" altLang="zh-CN" sz="2000"/>
              <a:t>Cross-Entropy</a:t>
            </a:r>
            <a:r>
              <a:rPr kumimoji="1" lang="zh-CN" altLang="en-US" sz="2000"/>
              <a:t> </a:t>
            </a:r>
            <a:r>
              <a:rPr kumimoji="1" lang="en-US" altLang="zh-CN" sz="2000"/>
              <a:t>Loss</a:t>
            </a:r>
            <a:r>
              <a:rPr kumimoji="1" lang="zh-CN" altLang="en-US" sz="2000"/>
              <a:t>：</a:t>
            </a:r>
            <a:r>
              <a:rPr kumimoji="1" lang="en" altLang="zh-CN" sz="2000"/>
              <a:t>autoregressive token prediction</a:t>
            </a:r>
            <a:r>
              <a:rPr kumimoji="1" lang="zh-CN" altLang="en-US" sz="2000"/>
              <a:t> </a:t>
            </a:r>
            <a:r>
              <a:rPr kumimoji="1" lang="en" altLang="zh-CN" sz="2000"/>
              <a:t>over text tokens</a:t>
            </a:r>
            <a:endParaRPr kumimoji="1" lang="en-US" altLang="zh-CN" sz="2000"/>
          </a:p>
          <a:p>
            <a:pPr lvl="1"/>
            <a:endParaRPr kumimoji="1" lang="en-US" altLang="zh-CN" sz="2000"/>
          </a:p>
          <a:p>
            <a:pPr lvl="1"/>
            <a:r>
              <a:rPr kumimoji="1" lang="en-US" altLang="zh-CN" sz="2000"/>
              <a:t>MSE</a:t>
            </a:r>
            <a:r>
              <a:rPr kumimoji="1" lang="zh-CN" altLang="en-US" sz="2000"/>
              <a:t> </a:t>
            </a:r>
            <a:r>
              <a:rPr kumimoji="1" lang="en-US" altLang="zh-CN" sz="2000"/>
              <a:t>Loss</a:t>
            </a:r>
            <a:r>
              <a:rPr kumimoji="1" lang="zh-CN" altLang="en-US" sz="2000"/>
              <a:t>：</a:t>
            </a:r>
            <a:r>
              <a:rPr kumimoji="1" lang="en" altLang="zh-CN" sz="2000"/>
              <a:t>denoising-based generation</a:t>
            </a:r>
            <a:endParaRPr kumimoji="1" lang="zh-CN" altLang="en-US" sz="2000"/>
          </a:p>
        </p:txBody>
      </p:sp>
      <p:pic>
        <p:nvPicPr>
          <p:cNvPr id="4" name="图片 3" descr="文本&#10;&#10;AI 生成的内容可能不正确。">
            <a:extLst>
              <a:ext uri="{FF2B5EF4-FFF2-40B4-BE49-F238E27FC236}">
                <a16:creationId xmlns:a16="http://schemas.microsoft.com/office/drawing/2014/main" id="{37599D3B-74B2-4EDB-35F2-C507222446F2}"/>
              </a:ext>
            </a:extLst>
          </p:cNvPr>
          <p:cNvPicPr>
            <a:picLocks noChangeAspect="1"/>
          </p:cNvPicPr>
          <p:nvPr/>
        </p:nvPicPr>
        <p:blipFill>
          <a:blip r:embed="rId3"/>
          <a:stretch>
            <a:fillRect/>
          </a:stretch>
        </p:blipFill>
        <p:spPr>
          <a:xfrm>
            <a:off x="6946667" y="3265061"/>
            <a:ext cx="4389120" cy="1560576"/>
          </a:xfrm>
          <a:prstGeom prst="rect">
            <a:avLst/>
          </a:prstGeom>
        </p:spPr>
      </p:pic>
      <p:pic>
        <p:nvPicPr>
          <p:cNvPr id="5" name="图片 4" descr="文本&#10;&#10;AI 生成的内容可能不正确。">
            <a:extLst>
              <a:ext uri="{FF2B5EF4-FFF2-40B4-BE49-F238E27FC236}">
                <a16:creationId xmlns:a16="http://schemas.microsoft.com/office/drawing/2014/main" id="{447B94C8-4B46-B6BD-14FC-08316281DAD3}"/>
              </a:ext>
            </a:extLst>
          </p:cNvPr>
          <p:cNvPicPr>
            <a:picLocks noChangeAspect="1"/>
          </p:cNvPicPr>
          <p:nvPr/>
        </p:nvPicPr>
        <p:blipFill>
          <a:blip r:embed="rId4"/>
          <a:stretch>
            <a:fillRect/>
          </a:stretch>
        </p:blipFill>
        <p:spPr>
          <a:xfrm>
            <a:off x="6946667" y="4825637"/>
            <a:ext cx="4389120" cy="677618"/>
          </a:xfrm>
          <a:prstGeom prst="rect">
            <a:avLst/>
          </a:prstGeom>
        </p:spPr>
      </p:pic>
    </p:spTree>
    <p:extLst>
      <p:ext uri="{BB962C8B-B14F-4D97-AF65-F5344CB8AC3E}">
        <p14:creationId xmlns:p14="http://schemas.microsoft.com/office/powerpoint/2010/main" val="23000697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F9ECA1F-A112-AE28-63BF-EA8750197E6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B6CDA21F-E7AF-4C75-8395-33F58D5B0E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E1C45F0-260A-458C-96ED-C1F6D215121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11" name="Rectangle 10">
              <a:extLst>
                <a:ext uri="{FF2B5EF4-FFF2-40B4-BE49-F238E27FC236}">
                  <a16:creationId xmlns:a16="http://schemas.microsoft.com/office/drawing/2014/main" id="{A6604B49-AD5C-4590-B051-06C8222ECD9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743ECCAF-29C5-4537-947C-7EA1292463D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D49787B-8DE6-4467-AD0A-8DECC6E0C2D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D5B0017B-2ECA-49AF-B397-DC140825DF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E1F8997-8B90-993E-791F-6BB861E396AE}"/>
              </a:ext>
            </a:extLst>
          </p:cNvPr>
          <p:cNvSpPr>
            <a:spLocks noGrp="1"/>
          </p:cNvSpPr>
          <p:nvPr>
            <p:ph type="title"/>
          </p:nvPr>
        </p:nvSpPr>
        <p:spPr>
          <a:xfrm>
            <a:off x="1043631" y="809898"/>
            <a:ext cx="9942716" cy="1554480"/>
          </a:xfrm>
        </p:spPr>
        <p:txBody>
          <a:bodyPr anchor="ctr">
            <a:normAutofit/>
          </a:bodyPr>
          <a:lstStyle/>
          <a:p>
            <a:r>
              <a:rPr kumimoji="1" lang="en-US" altLang="zh-CN" sz="4800"/>
              <a:t>Base Model: BAGEL</a:t>
            </a:r>
            <a:endParaRPr kumimoji="1" lang="zh-CN" altLang="en-US" sz="4800"/>
          </a:p>
        </p:txBody>
      </p:sp>
      <p:sp>
        <p:nvSpPr>
          <p:cNvPr id="3" name="内容占位符 2">
            <a:extLst>
              <a:ext uri="{FF2B5EF4-FFF2-40B4-BE49-F238E27FC236}">
                <a16:creationId xmlns:a16="http://schemas.microsoft.com/office/drawing/2014/main" id="{7E84D66A-17E7-7D2E-B249-E8080BF183DE}"/>
              </a:ext>
            </a:extLst>
          </p:cNvPr>
          <p:cNvSpPr>
            <a:spLocks noGrp="1"/>
          </p:cNvSpPr>
          <p:nvPr>
            <p:ph idx="1"/>
          </p:nvPr>
        </p:nvSpPr>
        <p:spPr>
          <a:xfrm>
            <a:off x="1045028" y="3017522"/>
            <a:ext cx="9941319" cy="3124658"/>
          </a:xfrm>
        </p:spPr>
        <p:txBody>
          <a:bodyPr anchor="ctr">
            <a:normAutofit/>
          </a:bodyPr>
          <a:lstStyle/>
          <a:p>
            <a:r>
              <a:rPr kumimoji="1" lang="en-US" altLang="zh-CN" sz="2400"/>
              <a:t>Inference</a:t>
            </a:r>
          </a:p>
          <a:p>
            <a:pPr lvl="1"/>
            <a:endParaRPr kumimoji="1" lang="en-US" altLang="zh-CN"/>
          </a:p>
          <a:p>
            <a:pPr lvl="1"/>
            <a:r>
              <a:rPr kumimoji="1" lang="en-US" altLang="zh-CN"/>
              <a:t>Understanding tasks: standard next-token prediction</a:t>
            </a:r>
          </a:p>
          <a:p>
            <a:pPr lvl="1"/>
            <a:endParaRPr kumimoji="1" lang="en-US" altLang="zh-CN"/>
          </a:p>
          <a:p>
            <a:pPr lvl="1"/>
            <a:r>
              <a:rPr kumimoji="1" lang="en-US" altLang="zh-CN"/>
              <a:t>Generation tasks: Rectified Flow</a:t>
            </a:r>
            <a:endParaRPr kumimoji="1" lang="zh-CN" altLang="en-US"/>
          </a:p>
        </p:txBody>
      </p:sp>
      <p:cxnSp>
        <p:nvCxnSpPr>
          <p:cNvPr id="17" name="Straight Connector 16">
            <a:extLst>
              <a:ext uri="{FF2B5EF4-FFF2-40B4-BE49-F238E27FC236}">
                <a16:creationId xmlns:a16="http://schemas.microsoft.com/office/drawing/2014/main" id="{6CF1BAF6-AD41-4082-B212-8A1F9A2E877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4059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92C44F-5CD3-74CC-3D9A-9C08ADA9FC9F}"/>
            </a:ext>
          </a:extLst>
        </p:cNvPr>
        <p:cNvGrpSpPr/>
        <p:nvPr/>
      </p:nvGrpSpPr>
      <p:grpSpPr>
        <a:xfrm>
          <a:off x="0" y="0"/>
          <a:ext cx="0" cy="0"/>
          <a:chOff x="0" y="0"/>
          <a:chExt cx="0" cy="0"/>
        </a:xfrm>
      </p:grpSpPr>
      <p:sp useBgFill="1">
        <p:nvSpPr>
          <p:cNvPr id="19" name="Rectangle 7">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ight Triangle 9">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11">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1774" y="623275"/>
            <a:ext cx="10905053"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45BE9140-F0F5-0E54-7004-A8A68C735DD3}"/>
              </a:ext>
            </a:extLst>
          </p:cNvPr>
          <p:cNvSpPr>
            <a:spLocks noGrp="1"/>
          </p:cNvSpPr>
          <p:nvPr>
            <p:ph type="title"/>
          </p:nvPr>
        </p:nvSpPr>
        <p:spPr>
          <a:xfrm>
            <a:off x="1285240" y="1050595"/>
            <a:ext cx="8074815" cy="1618489"/>
          </a:xfrm>
        </p:spPr>
        <p:txBody>
          <a:bodyPr anchor="ctr">
            <a:normAutofit/>
          </a:bodyPr>
          <a:lstStyle/>
          <a:p>
            <a:r>
              <a:rPr kumimoji="1" lang="en-US" altLang="zh-CN" sz="5000"/>
              <a:t>High Complexity for BAGEL</a:t>
            </a:r>
            <a:endParaRPr kumimoji="1" lang="zh-CN" altLang="en-US" sz="5000"/>
          </a:p>
        </p:txBody>
      </p:sp>
      <p:sp>
        <p:nvSpPr>
          <p:cNvPr id="3" name="内容占位符 2">
            <a:extLst>
              <a:ext uri="{FF2B5EF4-FFF2-40B4-BE49-F238E27FC236}">
                <a16:creationId xmlns:a16="http://schemas.microsoft.com/office/drawing/2014/main" id="{E76150B5-F676-D18A-A93E-CC204FF3C523}"/>
              </a:ext>
            </a:extLst>
          </p:cNvPr>
          <p:cNvSpPr>
            <a:spLocks noGrp="1"/>
          </p:cNvSpPr>
          <p:nvPr>
            <p:ph idx="1"/>
          </p:nvPr>
        </p:nvSpPr>
        <p:spPr>
          <a:xfrm>
            <a:off x="1285240" y="2969469"/>
            <a:ext cx="8074815" cy="2800395"/>
          </a:xfrm>
        </p:spPr>
        <p:txBody>
          <a:bodyPr anchor="t">
            <a:normAutofit/>
          </a:bodyPr>
          <a:lstStyle/>
          <a:p>
            <a:r>
              <a:rPr kumimoji="1" lang="en-US" altLang="zh-CN" sz="2200" dirty="0"/>
              <a:t>Traditional Text </a:t>
            </a:r>
            <a:r>
              <a:rPr kumimoji="1" lang="en-US" altLang="zh-CN" sz="2200" dirty="0" err="1"/>
              <a:t>CoT</a:t>
            </a:r>
            <a:r>
              <a:rPr kumimoji="1" lang="en-US" altLang="zh-CN" sz="2200" dirty="0"/>
              <a:t>: 512–1,024 tokens</a:t>
            </a:r>
          </a:p>
          <a:p>
            <a:endParaRPr kumimoji="1" lang="en-US" altLang="zh-CN" sz="2200" dirty="0"/>
          </a:p>
          <a:p>
            <a:r>
              <a:rPr kumimoji="1" lang="en-US" altLang="zh-CN" sz="2200" dirty="0"/>
              <a:t>Generate an image via VAE incurs approximately 4,096 tokens</a:t>
            </a:r>
          </a:p>
          <a:p>
            <a:endParaRPr kumimoji="1" lang="en-US" altLang="zh-CN" sz="2200" dirty="0"/>
          </a:p>
          <a:p>
            <a:r>
              <a:rPr kumimoji="1" lang="en-US" altLang="zh-CN" sz="2200" dirty="0"/>
              <a:t>Encode an image via </a:t>
            </a:r>
            <a:r>
              <a:rPr kumimoji="1" lang="en-US" altLang="zh-CN" sz="2200" dirty="0" err="1"/>
              <a:t>ViT</a:t>
            </a:r>
            <a:r>
              <a:rPr kumimoji="1" lang="en-US" altLang="zh-CN" sz="2200"/>
              <a:t> for understanding introduces an additional 4,900 tokens</a:t>
            </a:r>
          </a:p>
          <a:p>
            <a:endParaRPr kumimoji="1" lang="en-US" altLang="zh-CN" sz="2200" dirty="0"/>
          </a:p>
          <a:p>
            <a:endParaRPr kumimoji="1" lang="zh-CN" altLang="en-US" sz="2200" dirty="0"/>
          </a:p>
        </p:txBody>
      </p:sp>
    </p:spTree>
    <p:extLst>
      <p:ext uri="{BB962C8B-B14F-4D97-AF65-F5344CB8AC3E}">
        <p14:creationId xmlns:p14="http://schemas.microsoft.com/office/powerpoint/2010/main" val="21535700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6E48AFA-8884-4F68-A44F-D2C1E8609C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标题 1">
            <a:extLst>
              <a:ext uri="{FF2B5EF4-FFF2-40B4-BE49-F238E27FC236}">
                <a16:creationId xmlns:a16="http://schemas.microsoft.com/office/drawing/2014/main" id="{8B637504-F8FF-A9DC-B27C-EC52694A49B1}"/>
              </a:ext>
            </a:extLst>
          </p:cNvPr>
          <p:cNvSpPr>
            <a:spLocks noGrp="1"/>
          </p:cNvSpPr>
          <p:nvPr>
            <p:ph type="title"/>
          </p:nvPr>
        </p:nvSpPr>
        <p:spPr>
          <a:xfrm>
            <a:off x="838201" y="3998018"/>
            <a:ext cx="3981854" cy="2216513"/>
          </a:xfrm>
        </p:spPr>
        <p:txBody>
          <a:bodyPr>
            <a:normAutofit/>
          </a:bodyPr>
          <a:lstStyle/>
          <a:p>
            <a:r>
              <a:rPr kumimoji="1" lang="en-US" altLang="zh-CN" dirty="0"/>
              <a:t>Method</a:t>
            </a:r>
            <a:r>
              <a:rPr kumimoji="1" lang="zh-CN" altLang="en-US" dirty="0"/>
              <a:t> </a:t>
            </a:r>
            <a:r>
              <a:rPr kumimoji="1" lang="en-US" altLang="zh-CN" dirty="0"/>
              <a:t>Overview</a:t>
            </a:r>
            <a:endParaRPr kumimoji="1" lang="zh-CN" altLang="en-US" dirty="0"/>
          </a:p>
        </p:txBody>
      </p:sp>
      <p:sp>
        <p:nvSpPr>
          <p:cNvPr id="11" name="Arc 10">
            <a:extLst>
              <a:ext uri="{FF2B5EF4-FFF2-40B4-BE49-F238E27FC236}">
                <a16:creationId xmlns:a16="http://schemas.microsoft.com/office/drawing/2014/main" id="{969D19A6-08CB-498C-93EC-3FFB021FC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269068">
            <a:off x="8717845" y="3339275"/>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pic>
        <p:nvPicPr>
          <p:cNvPr id="4" name="图片 3">
            <a:extLst>
              <a:ext uri="{FF2B5EF4-FFF2-40B4-BE49-F238E27FC236}">
                <a16:creationId xmlns:a16="http://schemas.microsoft.com/office/drawing/2014/main" id="{7AC41FEA-5E41-D43C-943B-932DCBCCA728}"/>
              </a:ext>
            </a:extLst>
          </p:cNvPr>
          <p:cNvPicPr>
            <a:picLocks noChangeAspect="1"/>
          </p:cNvPicPr>
          <p:nvPr/>
        </p:nvPicPr>
        <p:blipFill>
          <a:blip r:embed="rId3"/>
          <a:stretch>
            <a:fillRect/>
          </a:stretch>
        </p:blipFill>
        <p:spPr>
          <a:xfrm>
            <a:off x="659914" y="715498"/>
            <a:ext cx="10872172" cy="2935484"/>
          </a:xfrm>
          <a:custGeom>
            <a:avLst/>
            <a:gdLst/>
            <a:ahLst/>
            <a:cxnLst/>
            <a:rect l="l" t="t" r="r" b="b"/>
            <a:pathLst>
              <a:path w="10580201" h="2957472">
                <a:moveTo>
                  <a:pt x="88961" y="0"/>
                </a:moveTo>
                <a:lnTo>
                  <a:pt x="10491240" y="0"/>
                </a:lnTo>
                <a:cubicBezTo>
                  <a:pt x="10540372" y="0"/>
                  <a:pt x="10580201" y="39829"/>
                  <a:pt x="10580201" y="88961"/>
                </a:cubicBezTo>
                <a:lnTo>
                  <a:pt x="10580201" y="2868511"/>
                </a:lnTo>
                <a:cubicBezTo>
                  <a:pt x="10580201" y="2917643"/>
                  <a:pt x="10540372" y="2957472"/>
                  <a:pt x="10491240" y="2957472"/>
                </a:cubicBezTo>
                <a:lnTo>
                  <a:pt x="88961" y="2957472"/>
                </a:lnTo>
                <a:cubicBezTo>
                  <a:pt x="39829" y="2957472"/>
                  <a:pt x="0" y="2917643"/>
                  <a:pt x="0" y="2868511"/>
                </a:cubicBezTo>
                <a:lnTo>
                  <a:pt x="0" y="88961"/>
                </a:lnTo>
                <a:cubicBezTo>
                  <a:pt x="0" y="39829"/>
                  <a:pt x="39829" y="0"/>
                  <a:pt x="88961" y="0"/>
                </a:cubicBezTo>
                <a:close/>
              </a:path>
            </a:pathLst>
          </a:custGeom>
        </p:spPr>
      </p:pic>
      <p:sp>
        <p:nvSpPr>
          <p:cNvPr id="3" name="内容占位符 2">
            <a:extLst>
              <a:ext uri="{FF2B5EF4-FFF2-40B4-BE49-F238E27FC236}">
                <a16:creationId xmlns:a16="http://schemas.microsoft.com/office/drawing/2014/main" id="{1B6FD6CF-84C8-EF55-1EB2-2A639588AE50}"/>
              </a:ext>
            </a:extLst>
          </p:cNvPr>
          <p:cNvSpPr>
            <a:spLocks noGrp="1"/>
          </p:cNvSpPr>
          <p:nvPr>
            <p:ph idx="1"/>
          </p:nvPr>
        </p:nvSpPr>
        <p:spPr>
          <a:xfrm>
            <a:off x="4970835" y="3998019"/>
            <a:ext cx="6382966" cy="2216512"/>
          </a:xfrm>
        </p:spPr>
        <p:txBody>
          <a:bodyPr>
            <a:normAutofit/>
          </a:bodyPr>
          <a:lstStyle/>
          <a:p>
            <a:r>
              <a:rPr kumimoji="1" lang="en" altLang="zh-CN" dirty="0"/>
              <a:t>Macro-Level </a:t>
            </a:r>
            <a:r>
              <a:rPr kumimoji="1" lang="en" altLang="zh-CN" dirty="0" err="1"/>
              <a:t>CoT</a:t>
            </a:r>
            <a:endParaRPr kumimoji="1" lang="en" altLang="zh-CN" dirty="0"/>
          </a:p>
          <a:p>
            <a:endParaRPr kumimoji="1" lang="en" altLang="zh-CN" dirty="0"/>
          </a:p>
          <a:p>
            <a:r>
              <a:rPr kumimoji="1" lang="en" altLang="zh-CN" dirty="0"/>
              <a:t>Micro-Level </a:t>
            </a:r>
            <a:r>
              <a:rPr kumimoji="1" lang="en" altLang="zh-CN" dirty="0" err="1"/>
              <a:t>CoT</a:t>
            </a:r>
            <a:endParaRPr kumimoji="1" lang="en" altLang="zh-CN" dirty="0"/>
          </a:p>
          <a:p>
            <a:endParaRPr kumimoji="1" lang="en" altLang="zh-CN" dirty="0"/>
          </a:p>
          <a:p>
            <a:endParaRPr kumimoji="1" lang="zh-CN" altLang="en-US" dirty="0"/>
          </a:p>
        </p:txBody>
      </p:sp>
    </p:spTree>
    <p:extLst>
      <p:ext uri="{BB962C8B-B14F-4D97-AF65-F5344CB8AC3E}">
        <p14:creationId xmlns:p14="http://schemas.microsoft.com/office/powerpoint/2010/main" val="2070797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CDF3B4-0993-5CA2-3F7F-2758B846ACD6}"/>
              </a:ext>
            </a:extLst>
          </p:cNvPr>
          <p:cNvSpPr>
            <a:spLocks noGrp="1"/>
          </p:cNvSpPr>
          <p:nvPr>
            <p:ph type="title"/>
          </p:nvPr>
        </p:nvSpPr>
        <p:spPr/>
        <p:txBody>
          <a:bodyPr/>
          <a:lstStyle/>
          <a:p>
            <a:r>
              <a:rPr kumimoji="1" lang="en-US" altLang="zh-CN" dirty="0"/>
              <a:t>Background</a:t>
            </a:r>
            <a:endParaRPr kumimoji="1" lang="zh-CN" altLang="en-US" dirty="0"/>
          </a:p>
        </p:txBody>
      </p:sp>
      <p:sp>
        <p:nvSpPr>
          <p:cNvPr id="3" name="内容占位符 2">
            <a:extLst>
              <a:ext uri="{FF2B5EF4-FFF2-40B4-BE49-F238E27FC236}">
                <a16:creationId xmlns:a16="http://schemas.microsoft.com/office/drawing/2014/main" id="{11EF478A-EEE9-6BC4-3AC1-8B1B98FD179F}"/>
              </a:ext>
            </a:extLst>
          </p:cNvPr>
          <p:cNvSpPr>
            <a:spLocks noGrp="1"/>
          </p:cNvSpPr>
          <p:nvPr>
            <p:ph idx="1"/>
          </p:nvPr>
        </p:nvSpPr>
        <p:spPr/>
        <p:txBody>
          <a:bodyPr/>
          <a:lstStyle/>
          <a:p>
            <a:endParaRPr kumimoji="1" lang="en-US" altLang="zh-CN" dirty="0"/>
          </a:p>
          <a:p>
            <a:r>
              <a:rPr kumimoji="1" lang="en-US" altLang="zh-CN" dirty="0"/>
              <a:t>MLLM: vision encoder (400M </a:t>
            </a:r>
            <a:r>
              <a:rPr kumimoji="1" lang="en-US" altLang="zh-CN" dirty="0" err="1"/>
              <a:t>ViT</a:t>
            </a:r>
            <a:r>
              <a:rPr kumimoji="1" lang="en-US" altLang="zh-CN" dirty="0"/>
              <a:t>-L) + LLM (3B / 7B / … …)</a:t>
            </a:r>
          </a:p>
          <a:p>
            <a:endParaRPr kumimoji="1" lang="en-US" altLang="zh-CN" dirty="0"/>
          </a:p>
          <a:p>
            <a:r>
              <a:rPr kumimoji="1" lang="en-US" altLang="zh-CN" dirty="0"/>
              <a:t>Agent</a:t>
            </a:r>
            <a:r>
              <a:rPr kumimoji="1" lang="zh-CN" altLang="en-US" dirty="0"/>
              <a:t> </a:t>
            </a:r>
            <a:r>
              <a:rPr kumimoji="1" lang="en-US" altLang="zh-CN" dirty="0"/>
              <a:t>(tool-use): Search, Plan, Computation ……</a:t>
            </a:r>
          </a:p>
          <a:p>
            <a:endParaRPr kumimoji="1" lang="en-US" altLang="zh-CN" dirty="0"/>
          </a:p>
          <a:p>
            <a:r>
              <a:rPr kumimoji="1" lang="en-US" altLang="zh-CN" dirty="0" err="1"/>
              <a:t>CoT</a:t>
            </a:r>
            <a:endParaRPr kumimoji="1" lang="en-US" altLang="zh-CN" dirty="0"/>
          </a:p>
          <a:p>
            <a:endParaRPr kumimoji="1" lang="zh-CN" altLang="en-US" dirty="0"/>
          </a:p>
        </p:txBody>
      </p:sp>
    </p:spTree>
    <p:extLst>
      <p:ext uri="{BB962C8B-B14F-4D97-AF65-F5344CB8AC3E}">
        <p14:creationId xmlns:p14="http://schemas.microsoft.com/office/powerpoint/2010/main" val="240600134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Shape 2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F6E3DD7A-DC74-6DCF-4081-81E152DB405A}"/>
              </a:ext>
            </a:extLst>
          </p:cNvPr>
          <p:cNvSpPr>
            <a:spLocks noGrp="1"/>
          </p:cNvSpPr>
          <p:nvPr>
            <p:ph type="title"/>
          </p:nvPr>
        </p:nvSpPr>
        <p:spPr>
          <a:xfrm>
            <a:off x="838200" y="3905833"/>
            <a:ext cx="4681654" cy="2398713"/>
          </a:xfrm>
        </p:spPr>
        <p:txBody>
          <a:bodyPr>
            <a:normAutofit/>
          </a:bodyPr>
          <a:lstStyle/>
          <a:p>
            <a:r>
              <a:rPr kumimoji="1" lang="en" altLang="zh-CN" dirty="0"/>
              <a:t>Macro-Level </a:t>
            </a:r>
            <a:r>
              <a:rPr kumimoji="1" lang="en" altLang="zh-CN" dirty="0" err="1"/>
              <a:t>CoT</a:t>
            </a:r>
            <a:r>
              <a:rPr kumimoji="1" lang="en" altLang="zh-CN" dirty="0"/>
              <a:t>: Planning Strategies</a:t>
            </a:r>
          </a:p>
        </p:txBody>
      </p:sp>
      <p:pic>
        <p:nvPicPr>
          <p:cNvPr id="4" name="图片 3" descr="图示&#10;&#10;AI 生成的内容可能不正确。">
            <a:extLst>
              <a:ext uri="{FF2B5EF4-FFF2-40B4-BE49-F238E27FC236}">
                <a16:creationId xmlns:a16="http://schemas.microsoft.com/office/drawing/2014/main" id="{D1F80E41-28C9-11BD-D5D7-C83497CB2967}"/>
              </a:ext>
            </a:extLst>
          </p:cNvPr>
          <p:cNvPicPr>
            <a:picLocks noChangeAspect="1"/>
          </p:cNvPicPr>
          <p:nvPr/>
        </p:nvPicPr>
        <p:blipFill>
          <a:blip r:embed="rId3"/>
          <a:stretch>
            <a:fillRect/>
          </a:stretch>
        </p:blipFill>
        <p:spPr>
          <a:xfrm>
            <a:off x="1158955" y="701815"/>
            <a:ext cx="9875259" cy="2172557"/>
          </a:xfrm>
          <a:prstGeom prst="rect">
            <a:avLst/>
          </a:prstGeom>
        </p:spPr>
      </p:pic>
      <p:sp>
        <p:nvSpPr>
          <p:cNvPr id="3" name="内容占位符 2">
            <a:extLst>
              <a:ext uri="{FF2B5EF4-FFF2-40B4-BE49-F238E27FC236}">
                <a16:creationId xmlns:a16="http://schemas.microsoft.com/office/drawing/2014/main" id="{934AEBAC-B828-8CF3-948F-D8227E52474D}"/>
              </a:ext>
            </a:extLst>
          </p:cNvPr>
          <p:cNvSpPr>
            <a:spLocks noGrp="1"/>
          </p:cNvSpPr>
          <p:nvPr>
            <p:ph idx="1"/>
          </p:nvPr>
        </p:nvSpPr>
        <p:spPr>
          <a:xfrm>
            <a:off x="5630779" y="3884452"/>
            <a:ext cx="5723021" cy="2398713"/>
          </a:xfrm>
        </p:spPr>
        <p:txBody>
          <a:bodyPr anchor="ctr">
            <a:normAutofit/>
          </a:bodyPr>
          <a:lstStyle/>
          <a:p>
            <a:r>
              <a:rPr kumimoji="1" lang="en-US" altLang="zh-CN" sz="2000" dirty="0"/>
              <a:t>High-level task planning</a:t>
            </a:r>
          </a:p>
          <a:p>
            <a:pPr lvl="1"/>
            <a:r>
              <a:rPr kumimoji="1" lang="en-US" altLang="zh-CN" sz="2000" dirty="0"/>
              <a:t>Sequential Decomposition</a:t>
            </a:r>
          </a:p>
          <a:p>
            <a:pPr lvl="1"/>
            <a:r>
              <a:rPr kumimoji="1" lang="en-US" altLang="zh-CN" sz="2000" dirty="0"/>
              <a:t>Parallel Decomposition </a:t>
            </a:r>
          </a:p>
          <a:p>
            <a:pPr lvl="1"/>
            <a:r>
              <a:rPr kumimoji="1" lang="en-US" altLang="zh-CN" sz="2000" dirty="0"/>
              <a:t>Implicit Planning via Progressive Refinement</a:t>
            </a:r>
          </a:p>
          <a:p>
            <a:endParaRPr kumimoji="1" lang="en-US" altLang="zh-CN" sz="2000" dirty="0"/>
          </a:p>
          <a:p>
            <a:r>
              <a:rPr kumimoji="1" lang="en" altLang="zh-CN" sz="2000" dirty="0"/>
              <a:t>Summarize for coherent final answer</a:t>
            </a:r>
            <a:endParaRPr kumimoji="1" lang="zh-CN" altLang="en-US" sz="2000" dirty="0"/>
          </a:p>
        </p:txBody>
      </p:sp>
      <p:pic>
        <p:nvPicPr>
          <p:cNvPr id="5" name="图片 4">
            <a:extLst>
              <a:ext uri="{FF2B5EF4-FFF2-40B4-BE49-F238E27FC236}">
                <a16:creationId xmlns:a16="http://schemas.microsoft.com/office/drawing/2014/main" id="{E9B45B04-0760-3CC2-6EC6-B6D847CC46BF}"/>
              </a:ext>
            </a:extLst>
          </p:cNvPr>
          <p:cNvPicPr>
            <a:picLocks noChangeAspect="1"/>
          </p:cNvPicPr>
          <p:nvPr/>
        </p:nvPicPr>
        <p:blipFill>
          <a:blip r:embed="rId4"/>
          <a:stretch>
            <a:fillRect/>
          </a:stretch>
        </p:blipFill>
        <p:spPr>
          <a:xfrm>
            <a:off x="1942170" y="3013394"/>
            <a:ext cx="7772400" cy="384772"/>
          </a:xfrm>
          <a:prstGeom prst="rect">
            <a:avLst/>
          </a:prstGeom>
        </p:spPr>
      </p:pic>
    </p:spTree>
    <p:extLst>
      <p:ext uri="{BB962C8B-B14F-4D97-AF65-F5344CB8AC3E}">
        <p14:creationId xmlns:p14="http://schemas.microsoft.com/office/powerpoint/2010/main" val="1426188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E9C2F1A-8401-1590-208A-F42326F178B1}"/>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1" name="Group 10">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2" name="Rectangle 11">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Rectangle 14">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99B14FF-ED08-F9B5-BF26-617D8EB34789}"/>
              </a:ext>
            </a:extLst>
          </p:cNvPr>
          <p:cNvSpPr>
            <a:spLocks noGrp="1"/>
          </p:cNvSpPr>
          <p:nvPr>
            <p:ph type="title"/>
          </p:nvPr>
        </p:nvSpPr>
        <p:spPr>
          <a:xfrm>
            <a:off x="1099425" y="1238081"/>
            <a:ext cx="4709345" cy="962953"/>
          </a:xfrm>
        </p:spPr>
        <p:txBody>
          <a:bodyPr anchor="b">
            <a:normAutofit fontScale="90000"/>
          </a:bodyPr>
          <a:lstStyle/>
          <a:p>
            <a:r>
              <a:rPr kumimoji="1" lang="en" altLang="zh-CN" sz="3800" dirty="0"/>
              <a:t>Macro Masking strategy </a:t>
            </a:r>
            <a:endParaRPr kumimoji="1" lang="zh-CN" altLang="en-US" sz="3800" dirty="0"/>
          </a:p>
        </p:txBody>
      </p:sp>
      <p:sp>
        <p:nvSpPr>
          <p:cNvPr id="17" name="Rectangle 16">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0860DF58-BD14-9399-6107-EDE102B9BB5A}"/>
              </a:ext>
            </a:extLst>
          </p:cNvPr>
          <p:cNvSpPr>
            <a:spLocks noGrp="1"/>
          </p:cNvSpPr>
          <p:nvPr>
            <p:ph idx="1"/>
          </p:nvPr>
        </p:nvSpPr>
        <p:spPr>
          <a:xfrm>
            <a:off x="1100736" y="2508105"/>
            <a:ext cx="4709345" cy="3632493"/>
          </a:xfrm>
        </p:spPr>
        <p:txBody>
          <a:bodyPr anchor="ctr">
            <a:normAutofit/>
          </a:bodyPr>
          <a:lstStyle/>
          <a:p>
            <a:r>
              <a:rPr kumimoji="1" lang="en-US" altLang="zh-CN" sz="2000" dirty="0"/>
              <a:t>Visible : system prompt, macro-level planning outputs, and the final subtask outcomes</a:t>
            </a:r>
          </a:p>
          <a:p>
            <a:endParaRPr kumimoji="1" lang="en-US" altLang="zh-CN" sz="2000" dirty="0"/>
          </a:p>
          <a:p>
            <a:r>
              <a:rPr kumimoji="1" lang="en-US" altLang="zh-CN" sz="2000" dirty="0"/>
              <a:t>Invisible: intermediate reasoning traces</a:t>
            </a:r>
          </a:p>
          <a:p>
            <a:endParaRPr kumimoji="1" lang="en-US" altLang="zh-CN" sz="2000" dirty="0"/>
          </a:p>
          <a:p>
            <a:r>
              <a:rPr kumimoji="1" lang="en-US" altLang="zh-CN" sz="2000" dirty="0"/>
              <a:t>Implementation: </a:t>
            </a:r>
            <a:r>
              <a:rPr lang="en" altLang="zh-CN" b="1" dirty="0"/>
              <a:t>Mask Matrix</a:t>
            </a:r>
          </a:p>
          <a:p>
            <a:pPr marL="0" indent="0">
              <a:buNone/>
            </a:pPr>
            <a:endParaRPr kumimoji="1" lang="zh-CN" altLang="en-US" sz="2000" dirty="0"/>
          </a:p>
        </p:txBody>
      </p:sp>
      <p:pic>
        <p:nvPicPr>
          <p:cNvPr id="4" name="图片 3">
            <a:extLst>
              <a:ext uri="{FF2B5EF4-FFF2-40B4-BE49-F238E27FC236}">
                <a16:creationId xmlns:a16="http://schemas.microsoft.com/office/drawing/2014/main" id="{6257A646-CEFC-3526-3501-2BECBCD0E636}"/>
              </a:ext>
            </a:extLst>
          </p:cNvPr>
          <p:cNvPicPr>
            <a:picLocks noChangeAspect="1"/>
          </p:cNvPicPr>
          <p:nvPr/>
        </p:nvPicPr>
        <p:blipFill>
          <a:blip r:embed="rId3"/>
          <a:srcRect t="2092" r="-9" b="-9"/>
          <a:stretch>
            <a:fillRect/>
          </a:stretch>
        </p:blipFill>
        <p:spPr>
          <a:xfrm>
            <a:off x="6538366" y="1544997"/>
            <a:ext cx="4929098" cy="4595611"/>
          </a:xfrm>
          <a:prstGeom prst="rect">
            <a:avLst/>
          </a:prstGeom>
        </p:spPr>
      </p:pic>
    </p:spTree>
    <p:extLst>
      <p:ext uri="{BB962C8B-B14F-4D97-AF65-F5344CB8AC3E}">
        <p14:creationId xmlns:p14="http://schemas.microsoft.com/office/powerpoint/2010/main" val="9620541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E6EA85-F133-B5CA-C5F5-7D464F732A8F}"/>
            </a:ext>
          </a:extLst>
        </p:cNvPr>
        <p:cNvGrpSpPr/>
        <p:nvPr/>
      </p:nvGrpSpPr>
      <p:grpSpPr>
        <a:xfrm>
          <a:off x="0" y="0"/>
          <a:ext cx="0" cy="0"/>
          <a:chOff x="0" y="0"/>
          <a:chExt cx="0" cy="0"/>
        </a:xfrm>
      </p:grpSpPr>
      <p:sp useBgFill="1">
        <p:nvSpPr>
          <p:cNvPr id="14"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Freeform: Shape 11">
            <a:extLst>
              <a:ext uri="{FF2B5EF4-FFF2-40B4-BE49-F238E27FC236}">
                <a16:creationId xmlns:a16="http://schemas.microsoft.com/office/drawing/2014/main" id="{39C3C864-C625-4883-B868-9A4C470F4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291" y="3296652"/>
            <a:ext cx="12202113" cy="3561346"/>
          </a:xfrm>
          <a:custGeom>
            <a:avLst/>
            <a:gdLst>
              <a:gd name="connsiteX0" fmla="*/ 0 w 12202113"/>
              <a:gd name="connsiteY0" fmla="*/ 3188466 h 3188466"/>
              <a:gd name="connsiteX1" fmla="*/ 10116 w 12202113"/>
              <a:gd name="connsiteY1" fmla="*/ 2657641 h 3188466"/>
              <a:gd name="connsiteX2" fmla="*/ 10116 w 12202113"/>
              <a:gd name="connsiteY2" fmla="*/ 0 h 3188466"/>
              <a:gd name="connsiteX3" fmla="*/ 12202113 w 12202113"/>
              <a:gd name="connsiteY3" fmla="*/ 0 h 3188466"/>
              <a:gd name="connsiteX4" fmla="*/ 12202113 w 12202113"/>
              <a:gd name="connsiteY4" fmla="*/ 2879832 h 3188466"/>
              <a:gd name="connsiteX5" fmla="*/ 12198167 w 12202113"/>
              <a:gd name="connsiteY5" fmla="*/ 2880360 h 3188466"/>
              <a:gd name="connsiteX6" fmla="*/ 12122128 w 12202113"/>
              <a:gd name="connsiteY6" fmla="*/ 2887194 h 3188466"/>
              <a:gd name="connsiteX7" fmla="*/ 12028868 w 12202113"/>
              <a:gd name="connsiteY7" fmla="*/ 2911786 h 3188466"/>
              <a:gd name="connsiteX8" fmla="*/ 11995238 w 12202113"/>
              <a:gd name="connsiteY8" fmla="*/ 2914090 h 3188466"/>
              <a:gd name="connsiteX9" fmla="*/ 11996460 w 12202113"/>
              <a:gd name="connsiteY9" fmla="*/ 2918442 h 3188466"/>
              <a:gd name="connsiteX10" fmla="*/ 11983968 w 12202113"/>
              <a:gd name="connsiteY10" fmla="*/ 2918762 h 3188466"/>
              <a:gd name="connsiteX11" fmla="*/ 11956084 w 12202113"/>
              <a:gd name="connsiteY11" fmla="*/ 2918868 h 3188466"/>
              <a:gd name="connsiteX12" fmla="*/ 11872586 w 12202113"/>
              <a:gd name="connsiteY12" fmla="*/ 2920076 h 3188466"/>
              <a:gd name="connsiteX13" fmla="*/ 11849804 w 12202113"/>
              <a:gd name="connsiteY13" fmla="*/ 2928420 h 3188466"/>
              <a:gd name="connsiteX14" fmla="*/ 11828254 w 12202113"/>
              <a:gd name="connsiteY14" fmla="*/ 2928551 h 3188466"/>
              <a:gd name="connsiteX15" fmla="*/ 11703277 w 12202113"/>
              <a:gd name="connsiteY15" fmla="*/ 2939735 h 3188466"/>
              <a:gd name="connsiteX16" fmla="*/ 11686094 w 12202113"/>
              <a:gd name="connsiteY16" fmla="*/ 2940570 h 3188466"/>
              <a:gd name="connsiteX17" fmla="*/ 11676788 w 12202113"/>
              <a:gd name="connsiteY17" fmla="*/ 2944321 h 3188466"/>
              <a:gd name="connsiteX18" fmla="*/ 11643464 w 12202113"/>
              <a:gd name="connsiteY18" fmla="*/ 2945066 h 3188466"/>
              <a:gd name="connsiteX19" fmla="*/ 11641922 w 12202113"/>
              <a:gd name="connsiteY19" fmla="*/ 2947200 h 3188466"/>
              <a:gd name="connsiteX20" fmla="*/ 11532386 w 12202113"/>
              <a:gd name="connsiteY20" fmla="*/ 2965529 h 3188466"/>
              <a:gd name="connsiteX21" fmla="*/ 11513619 w 12202113"/>
              <a:gd name="connsiteY21" fmla="*/ 2968556 h 3188466"/>
              <a:gd name="connsiteX22" fmla="*/ 11497404 w 12202113"/>
              <a:gd name="connsiteY22" fmla="*/ 2967639 h 3188466"/>
              <a:gd name="connsiteX23" fmla="*/ 11407630 w 12202113"/>
              <a:gd name="connsiteY23" fmla="*/ 2970255 h 3188466"/>
              <a:gd name="connsiteX24" fmla="*/ 11386276 w 12202113"/>
              <a:gd name="connsiteY24" fmla="*/ 2968648 h 3188466"/>
              <a:gd name="connsiteX25" fmla="*/ 11377296 w 12202113"/>
              <a:gd name="connsiteY25" fmla="*/ 2965257 h 3188466"/>
              <a:gd name="connsiteX26" fmla="*/ 11342536 w 12202113"/>
              <a:gd name="connsiteY26" fmla="*/ 2971666 h 3188466"/>
              <a:gd name="connsiteX27" fmla="*/ 11288902 w 12202113"/>
              <a:gd name="connsiteY27" fmla="*/ 2976058 h 3188466"/>
              <a:gd name="connsiteX28" fmla="*/ 11263411 w 12202113"/>
              <a:gd name="connsiteY28" fmla="*/ 2979228 h 3188466"/>
              <a:gd name="connsiteX29" fmla="*/ 11242843 w 12202113"/>
              <a:gd name="connsiteY29" fmla="*/ 2977303 h 3188466"/>
              <a:gd name="connsiteX30" fmla="*/ 11125798 w 12202113"/>
              <a:gd name="connsiteY30" fmla="*/ 2976816 h 3188466"/>
              <a:gd name="connsiteX31" fmla="*/ 11098884 w 12202113"/>
              <a:gd name="connsiteY31" fmla="*/ 2973758 h 3188466"/>
              <a:gd name="connsiteX32" fmla="*/ 11086128 w 12202113"/>
              <a:gd name="connsiteY32" fmla="*/ 2967663 h 3188466"/>
              <a:gd name="connsiteX33" fmla="*/ 11076132 w 12202113"/>
              <a:gd name="connsiteY33" fmla="*/ 2969836 h 3188466"/>
              <a:gd name="connsiteX34" fmla="*/ 11005337 w 12202113"/>
              <a:gd name="connsiteY34" fmla="*/ 2970053 h 3188466"/>
              <a:gd name="connsiteX35" fmla="*/ 10959154 w 12202113"/>
              <a:gd name="connsiteY35" fmla="*/ 2970750 h 3188466"/>
              <a:gd name="connsiteX36" fmla="*/ 10956347 w 12202113"/>
              <a:gd name="connsiteY36" fmla="*/ 2979118 h 3188466"/>
              <a:gd name="connsiteX37" fmla="*/ 10915223 w 12202113"/>
              <a:gd name="connsiteY37" fmla="*/ 2982099 h 3188466"/>
              <a:gd name="connsiteX38" fmla="*/ 10871398 w 12202113"/>
              <a:gd name="connsiteY38" fmla="*/ 2976728 h 3188466"/>
              <a:gd name="connsiteX39" fmla="*/ 10819743 w 12202113"/>
              <a:gd name="connsiteY39" fmla="*/ 2977481 h 3188466"/>
              <a:gd name="connsiteX40" fmla="*/ 10788834 w 12202113"/>
              <a:gd name="connsiteY40" fmla="*/ 2977840 h 3188466"/>
              <a:gd name="connsiteX41" fmla="*/ 10707711 w 12202113"/>
              <a:gd name="connsiteY41" fmla="*/ 2985644 h 3188466"/>
              <a:gd name="connsiteX42" fmla="*/ 10576086 w 12202113"/>
              <a:gd name="connsiteY42" fmla="*/ 3015319 h 3188466"/>
              <a:gd name="connsiteX43" fmla="*/ 10534761 w 12202113"/>
              <a:gd name="connsiteY43" fmla="*/ 3019524 h 3188466"/>
              <a:gd name="connsiteX44" fmla="*/ 10527537 w 12202113"/>
              <a:gd name="connsiteY44" fmla="*/ 3017814 h 3188466"/>
              <a:gd name="connsiteX45" fmla="*/ 10321799 w 12202113"/>
              <a:gd name="connsiteY45" fmla="*/ 3035635 h 3188466"/>
              <a:gd name="connsiteX46" fmla="*/ 10284989 w 12202113"/>
              <a:gd name="connsiteY46" fmla="*/ 3036679 h 3188466"/>
              <a:gd name="connsiteX47" fmla="*/ 10257423 w 12202113"/>
              <a:gd name="connsiteY47" fmla="*/ 3036027 h 3188466"/>
              <a:gd name="connsiteX48" fmla="*/ 10191450 w 12202113"/>
              <a:gd name="connsiteY48" fmla="*/ 3041963 h 3188466"/>
              <a:gd name="connsiteX49" fmla="*/ 10083845 w 12202113"/>
              <a:gd name="connsiteY49" fmla="*/ 3054978 h 3188466"/>
              <a:gd name="connsiteX50" fmla="*/ 10060611 w 12202113"/>
              <a:gd name="connsiteY50" fmla="*/ 3057035 h 3188466"/>
              <a:gd name="connsiteX51" fmla="*/ 10039363 w 12202113"/>
              <a:gd name="connsiteY51" fmla="*/ 3055961 h 3188466"/>
              <a:gd name="connsiteX52" fmla="*/ 10033322 w 12202113"/>
              <a:gd name="connsiteY52" fmla="*/ 3053238 h 3188466"/>
              <a:gd name="connsiteX53" fmla="*/ 10020337 w 12202113"/>
              <a:gd name="connsiteY53" fmla="*/ 3053912 h 3188466"/>
              <a:gd name="connsiteX54" fmla="*/ 10016616 w 12202113"/>
              <a:gd name="connsiteY54" fmla="*/ 3053498 h 3188466"/>
              <a:gd name="connsiteX55" fmla="*/ 9995549 w 12202113"/>
              <a:gd name="connsiteY55" fmla="*/ 3051719 h 3188466"/>
              <a:gd name="connsiteX56" fmla="*/ 9957212 w 12202113"/>
              <a:gd name="connsiteY56" fmla="*/ 3062663 h 3188466"/>
              <a:gd name="connsiteX57" fmla="*/ 9904584 w 12202113"/>
              <a:gd name="connsiteY57" fmla="*/ 3063999 h 3188466"/>
              <a:gd name="connsiteX58" fmla="*/ 9713857 w 12202113"/>
              <a:gd name="connsiteY58" fmla="*/ 3087955 h 3188466"/>
              <a:gd name="connsiteX59" fmla="*/ 9678879 w 12202113"/>
              <a:gd name="connsiteY59" fmla="*/ 3079676 h 3188466"/>
              <a:gd name="connsiteX60" fmla="*/ 9598760 w 12202113"/>
              <a:gd name="connsiteY60" fmla="*/ 3085228 h 3188466"/>
              <a:gd name="connsiteX61" fmla="*/ 9488796 w 12202113"/>
              <a:gd name="connsiteY61" fmla="*/ 3115384 h 3188466"/>
              <a:gd name="connsiteX62" fmla="*/ 9341972 w 12202113"/>
              <a:gd name="connsiteY62" fmla="*/ 3126583 h 3188466"/>
              <a:gd name="connsiteX63" fmla="*/ 9333795 w 12202113"/>
              <a:gd name="connsiteY63" fmla="*/ 3132083 h 3188466"/>
              <a:gd name="connsiteX64" fmla="*/ 9321736 w 12202113"/>
              <a:gd name="connsiteY64" fmla="*/ 3135834 h 3188466"/>
              <a:gd name="connsiteX65" fmla="*/ 9319405 w 12202113"/>
              <a:gd name="connsiteY65" fmla="*/ 3135561 h 3188466"/>
              <a:gd name="connsiteX66" fmla="*/ 9302847 w 12202113"/>
              <a:gd name="connsiteY66" fmla="*/ 3137746 h 3188466"/>
              <a:gd name="connsiteX67" fmla="*/ 9300930 w 12202113"/>
              <a:gd name="connsiteY67" fmla="*/ 3139687 h 3188466"/>
              <a:gd name="connsiteX68" fmla="*/ 9290106 w 12202113"/>
              <a:gd name="connsiteY68" fmla="*/ 3141645 h 3188466"/>
              <a:gd name="connsiteX69" fmla="*/ 9270220 w 12202113"/>
              <a:gd name="connsiteY69" fmla="*/ 3146737 h 3188466"/>
              <a:gd name="connsiteX70" fmla="*/ 9265150 w 12202113"/>
              <a:gd name="connsiteY70" fmla="*/ 3146531 h 3188466"/>
              <a:gd name="connsiteX71" fmla="*/ 9233057 w 12202113"/>
              <a:gd name="connsiteY71" fmla="*/ 3152408 h 3188466"/>
              <a:gd name="connsiteX72" fmla="*/ 9231974 w 12202113"/>
              <a:gd name="connsiteY72" fmla="*/ 3151938 h 3188466"/>
              <a:gd name="connsiteX73" fmla="*/ 9220130 w 12202113"/>
              <a:gd name="connsiteY73" fmla="*/ 3151189 h 3188466"/>
              <a:gd name="connsiteX74" fmla="*/ 9198955 w 12202113"/>
              <a:gd name="connsiteY74" fmla="*/ 3151015 h 3188466"/>
              <a:gd name="connsiteX75" fmla="*/ 9142196 w 12202113"/>
              <a:gd name="connsiteY75" fmla="*/ 3143802 h 3188466"/>
              <a:gd name="connsiteX76" fmla="*/ 9108665 w 12202113"/>
              <a:gd name="connsiteY76" fmla="*/ 3149868 h 3188466"/>
              <a:gd name="connsiteX77" fmla="*/ 9014086 w 12202113"/>
              <a:gd name="connsiteY77" fmla="*/ 3150791 h 3188466"/>
              <a:gd name="connsiteX78" fmla="*/ 8915037 w 12202113"/>
              <a:gd name="connsiteY78" fmla="*/ 3140020 h 3188466"/>
              <a:gd name="connsiteX79" fmla="*/ 8815667 w 12202113"/>
              <a:gd name="connsiteY79" fmla="*/ 3138606 h 3188466"/>
              <a:gd name="connsiteX80" fmla="*/ 8779688 w 12202113"/>
              <a:gd name="connsiteY80" fmla="*/ 3138895 h 3188466"/>
              <a:gd name="connsiteX81" fmla="*/ 8715556 w 12202113"/>
              <a:gd name="connsiteY81" fmla="*/ 3135878 h 3188466"/>
              <a:gd name="connsiteX82" fmla="*/ 8686183 w 12202113"/>
              <a:gd name="connsiteY82" fmla="*/ 3132307 h 3188466"/>
              <a:gd name="connsiteX83" fmla="*/ 8684895 w 12202113"/>
              <a:gd name="connsiteY83" fmla="*/ 3132527 h 3188466"/>
              <a:gd name="connsiteX84" fmla="*/ 8682270 w 12202113"/>
              <a:gd name="connsiteY84" fmla="*/ 3130989 h 3188466"/>
              <a:gd name="connsiteX85" fmla="*/ 8676836 w 12202113"/>
              <a:gd name="connsiteY85" fmla="*/ 3130278 h 3188466"/>
              <a:gd name="connsiteX86" fmla="*/ 8662002 w 12202113"/>
              <a:gd name="connsiteY86" fmla="*/ 3130735 h 3188466"/>
              <a:gd name="connsiteX87" fmla="*/ 8656423 w 12202113"/>
              <a:gd name="connsiteY87" fmla="*/ 3131304 h 3188466"/>
              <a:gd name="connsiteX88" fmla="*/ 8648261 w 12202113"/>
              <a:gd name="connsiteY88" fmla="*/ 3131294 h 3188466"/>
              <a:gd name="connsiteX89" fmla="*/ 8648057 w 12202113"/>
              <a:gd name="connsiteY89" fmla="*/ 3131167 h 3188466"/>
              <a:gd name="connsiteX90" fmla="*/ 8640412 w 12202113"/>
              <a:gd name="connsiteY90" fmla="*/ 3131403 h 3188466"/>
              <a:gd name="connsiteX91" fmla="*/ 8603003 w 12202113"/>
              <a:gd name="connsiteY91" fmla="*/ 3134155 h 3188466"/>
              <a:gd name="connsiteX92" fmla="*/ 8553571 w 12202113"/>
              <a:gd name="connsiteY92" fmla="*/ 3122125 h 3188466"/>
              <a:gd name="connsiteX93" fmla="*/ 8533128 w 12202113"/>
              <a:gd name="connsiteY93" fmla="*/ 3120039 h 3188466"/>
              <a:gd name="connsiteX94" fmla="*/ 8522209 w 12202113"/>
              <a:gd name="connsiteY94" fmla="*/ 3118252 h 3188466"/>
              <a:gd name="connsiteX95" fmla="*/ 8521532 w 12202113"/>
              <a:gd name="connsiteY95" fmla="*/ 3117705 h 3188466"/>
              <a:gd name="connsiteX96" fmla="*/ 8485667 w 12202113"/>
              <a:gd name="connsiteY96" fmla="*/ 3120406 h 3188466"/>
              <a:gd name="connsiteX97" fmla="*/ 8480905 w 12202113"/>
              <a:gd name="connsiteY97" fmla="*/ 3119749 h 3188466"/>
              <a:gd name="connsiteX98" fmla="*/ 8457530 w 12202113"/>
              <a:gd name="connsiteY98" fmla="*/ 3122810 h 3188466"/>
              <a:gd name="connsiteX99" fmla="*/ 8445451 w 12202113"/>
              <a:gd name="connsiteY99" fmla="*/ 3123697 h 3188466"/>
              <a:gd name="connsiteX100" fmla="*/ 8442039 w 12202113"/>
              <a:gd name="connsiteY100" fmla="*/ 3125378 h 3188466"/>
              <a:gd name="connsiteX101" fmla="*/ 8424215 w 12202113"/>
              <a:gd name="connsiteY101" fmla="*/ 3125963 h 3188466"/>
              <a:gd name="connsiteX102" fmla="*/ 8422165 w 12202113"/>
              <a:gd name="connsiteY102" fmla="*/ 3125491 h 3188466"/>
              <a:gd name="connsiteX103" fmla="*/ 8407465 w 12202113"/>
              <a:gd name="connsiteY103" fmla="*/ 3127979 h 3188466"/>
              <a:gd name="connsiteX104" fmla="*/ 8395146 w 12202113"/>
              <a:gd name="connsiteY104" fmla="*/ 3132488 h 3188466"/>
              <a:gd name="connsiteX105" fmla="*/ 8243538 w 12202113"/>
              <a:gd name="connsiteY105" fmla="*/ 3129873 h 3188466"/>
              <a:gd name="connsiteX106" fmla="*/ 8112685 w 12202113"/>
              <a:gd name="connsiteY106" fmla="*/ 3148698 h 3188466"/>
              <a:gd name="connsiteX107" fmla="*/ 8026741 w 12202113"/>
              <a:gd name="connsiteY107" fmla="*/ 3154015 h 3188466"/>
              <a:gd name="connsiteX108" fmla="*/ 8030400 w 12202113"/>
              <a:gd name="connsiteY108" fmla="*/ 3146736 h 3188466"/>
              <a:gd name="connsiteX109" fmla="*/ 8002987 w 12202113"/>
              <a:gd name="connsiteY109" fmla="*/ 3135663 h 3188466"/>
              <a:gd name="connsiteX110" fmla="*/ 7798568 w 12202113"/>
              <a:gd name="connsiteY110" fmla="*/ 3141249 h 3188466"/>
              <a:gd name="connsiteX111" fmla="*/ 7746353 w 12202113"/>
              <a:gd name="connsiteY111" fmla="*/ 3137755 h 3188466"/>
              <a:gd name="connsiteX112" fmla="*/ 7700395 w 12202113"/>
              <a:gd name="connsiteY112" fmla="*/ 3144729 h 3188466"/>
              <a:gd name="connsiteX113" fmla="*/ 7681335 w 12202113"/>
              <a:gd name="connsiteY113" fmla="*/ 3141120 h 3188466"/>
              <a:gd name="connsiteX114" fmla="*/ 7678044 w 12202113"/>
              <a:gd name="connsiteY114" fmla="*/ 3140387 h 3188466"/>
              <a:gd name="connsiteX115" fmla="*/ 7664890 w 12202113"/>
              <a:gd name="connsiteY115" fmla="*/ 3139855 h 3188466"/>
              <a:gd name="connsiteX116" fmla="*/ 7661183 w 12202113"/>
              <a:gd name="connsiteY116" fmla="*/ 3136706 h 3188466"/>
              <a:gd name="connsiteX117" fmla="*/ 7641383 w 12202113"/>
              <a:gd name="connsiteY117" fmla="*/ 3133755 h 3188466"/>
              <a:gd name="connsiteX118" fmla="*/ 7617169 w 12202113"/>
              <a:gd name="connsiteY118" fmla="*/ 3133614 h 3188466"/>
              <a:gd name="connsiteX119" fmla="*/ 7531143 w 12202113"/>
              <a:gd name="connsiteY119" fmla="*/ 3132781 h 3188466"/>
              <a:gd name="connsiteX120" fmla="*/ 7517113 w 12202113"/>
              <a:gd name="connsiteY120" fmla="*/ 3134483 h 3188466"/>
              <a:gd name="connsiteX121" fmla="*/ 7471320 w 12202113"/>
              <a:gd name="connsiteY121" fmla="*/ 3131645 h 3188466"/>
              <a:gd name="connsiteX122" fmla="*/ 7430512 w 12202113"/>
              <a:gd name="connsiteY122" fmla="*/ 3131007 h 3188466"/>
              <a:gd name="connsiteX123" fmla="*/ 7404071 w 12202113"/>
              <a:gd name="connsiteY123" fmla="*/ 3132361 h 3188466"/>
              <a:gd name="connsiteX124" fmla="*/ 7397140 w 12202113"/>
              <a:gd name="connsiteY124" fmla="*/ 3131239 h 3188466"/>
              <a:gd name="connsiteX125" fmla="*/ 7370514 w 12202113"/>
              <a:gd name="connsiteY125" fmla="*/ 3130516 h 3188466"/>
              <a:gd name="connsiteX126" fmla="*/ 7356953 w 12202113"/>
              <a:gd name="connsiteY126" fmla="*/ 3132179 h 3188466"/>
              <a:gd name="connsiteX127" fmla="*/ 7343567 w 12202113"/>
              <a:gd name="connsiteY127" fmla="*/ 3128350 h 3188466"/>
              <a:gd name="connsiteX128" fmla="*/ 7340295 w 12202113"/>
              <a:gd name="connsiteY128" fmla="*/ 3125545 h 3188466"/>
              <a:gd name="connsiteX129" fmla="*/ 7321348 w 12202113"/>
              <a:gd name="connsiteY129" fmla="*/ 3126804 h 3188466"/>
              <a:gd name="connsiteX130" fmla="*/ 7305815 w 12202113"/>
              <a:gd name="connsiteY130" fmla="*/ 3124063 h 3188466"/>
              <a:gd name="connsiteX131" fmla="*/ 7292274 w 12202113"/>
              <a:gd name="connsiteY131" fmla="*/ 3125855 h 3188466"/>
              <a:gd name="connsiteX132" fmla="*/ 7286654 w 12202113"/>
              <a:gd name="connsiteY132" fmla="*/ 3125451 h 3188466"/>
              <a:gd name="connsiteX133" fmla="*/ 7272685 w 12202113"/>
              <a:gd name="connsiteY133" fmla="*/ 3124094 h 3188466"/>
              <a:gd name="connsiteX134" fmla="*/ 7248584 w 12202113"/>
              <a:gd name="connsiteY134" fmla="*/ 3121080 h 3188466"/>
              <a:gd name="connsiteX135" fmla="*/ 7241065 w 12202113"/>
              <a:gd name="connsiteY135" fmla="*/ 3120661 h 3188466"/>
              <a:gd name="connsiteX136" fmla="*/ 7224696 w 12202113"/>
              <a:gd name="connsiteY136" fmla="*/ 3116051 h 3188466"/>
              <a:gd name="connsiteX137" fmla="*/ 7193009 w 12202113"/>
              <a:gd name="connsiteY137" fmla="*/ 3112108 h 3188466"/>
              <a:gd name="connsiteX138" fmla="*/ 7137220 w 12202113"/>
              <a:gd name="connsiteY138" fmla="*/ 3098354 h 3188466"/>
              <a:gd name="connsiteX139" fmla="*/ 7104427 w 12202113"/>
              <a:gd name="connsiteY139" fmla="*/ 3091790 h 3188466"/>
              <a:gd name="connsiteX140" fmla="*/ 7082240 w 12202113"/>
              <a:gd name="connsiteY140" fmla="*/ 3085740 h 3188466"/>
              <a:gd name="connsiteX141" fmla="*/ 7016754 w 12202113"/>
              <a:gd name="connsiteY141" fmla="*/ 3077196 h 3188466"/>
              <a:gd name="connsiteX142" fmla="*/ 6904436 w 12202113"/>
              <a:gd name="connsiteY142" fmla="*/ 3065900 h 3188466"/>
              <a:gd name="connsiteX143" fmla="*/ 6881434 w 12202113"/>
              <a:gd name="connsiteY143" fmla="*/ 3062865 h 3188466"/>
              <a:gd name="connsiteX144" fmla="*/ 6865273 w 12202113"/>
              <a:gd name="connsiteY144" fmla="*/ 3057749 h 3188466"/>
              <a:gd name="connsiteX145" fmla="*/ 6864671 w 12202113"/>
              <a:gd name="connsiteY145" fmla="*/ 3054378 h 3188466"/>
              <a:gd name="connsiteX146" fmla="*/ 6852599 w 12202113"/>
              <a:gd name="connsiteY146" fmla="*/ 3052306 h 3188466"/>
              <a:gd name="connsiteX147" fmla="*/ 6850143 w 12202113"/>
              <a:gd name="connsiteY147" fmla="*/ 3051232 h 3188466"/>
              <a:gd name="connsiteX148" fmla="*/ 6835301 w 12202113"/>
              <a:gd name="connsiteY148" fmla="*/ 3045593 h 3188466"/>
              <a:gd name="connsiteX149" fmla="*/ 6784871 w 12202113"/>
              <a:gd name="connsiteY149" fmla="*/ 3046562 h 3188466"/>
              <a:gd name="connsiteX150" fmla="*/ 6738245 w 12202113"/>
              <a:gd name="connsiteY150" fmla="*/ 3037055 h 3188466"/>
              <a:gd name="connsiteX151" fmla="*/ 6537703 w 12202113"/>
              <a:gd name="connsiteY151" fmla="*/ 3017736 h 3188466"/>
              <a:gd name="connsiteX152" fmla="*/ 6521858 w 12202113"/>
              <a:gd name="connsiteY152" fmla="*/ 3004158 h 3188466"/>
              <a:gd name="connsiteX153" fmla="*/ 6445069 w 12202113"/>
              <a:gd name="connsiteY153" fmla="*/ 2992470 h 3188466"/>
              <a:gd name="connsiteX154" fmla="*/ 6302447 w 12202113"/>
              <a:gd name="connsiteY154" fmla="*/ 2994274 h 3188466"/>
              <a:gd name="connsiteX155" fmla="*/ 6160029 w 12202113"/>
              <a:gd name="connsiteY155" fmla="*/ 2973666 h 3188466"/>
              <a:gd name="connsiteX156" fmla="*/ 6144046 w 12202113"/>
              <a:gd name="connsiteY156" fmla="*/ 2976380 h 3188466"/>
              <a:gd name="connsiteX157" fmla="*/ 6127670 w 12202113"/>
              <a:gd name="connsiteY157" fmla="*/ 2976929 h 3188466"/>
              <a:gd name="connsiteX158" fmla="*/ 6126155 w 12202113"/>
              <a:gd name="connsiteY158" fmla="*/ 2976245 h 3188466"/>
              <a:gd name="connsiteX159" fmla="*/ 6108575 w 12202113"/>
              <a:gd name="connsiteY159" fmla="*/ 2974651 h 3188466"/>
              <a:gd name="connsiteX160" fmla="*/ 6103746 w 12202113"/>
              <a:gd name="connsiteY160" fmla="*/ 2975803 h 3188466"/>
              <a:gd name="connsiteX161" fmla="*/ 6091377 w 12202113"/>
              <a:gd name="connsiteY161" fmla="*/ 2975180 h 3188466"/>
              <a:gd name="connsiteX162" fmla="*/ 6066183 w 12202113"/>
              <a:gd name="connsiteY162" fmla="*/ 2975222 h 3188466"/>
              <a:gd name="connsiteX163" fmla="*/ 6063287 w 12202113"/>
              <a:gd name="connsiteY163" fmla="*/ 2974353 h 3188466"/>
              <a:gd name="connsiteX164" fmla="*/ 6054813 w 12202113"/>
              <a:gd name="connsiteY164" fmla="*/ 2974911 h 3188466"/>
              <a:gd name="connsiteX165" fmla="*/ 6050809 w 12202113"/>
              <a:gd name="connsiteY165" fmla="*/ 2973985 h 3188466"/>
              <a:gd name="connsiteX166" fmla="*/ 6013979 w 12202113"/>
              <a:gd name="connsiteY166" fmla="*/ 2974553 h 3188466"/>
              <a:gd name="connsiteX167" fmla="*/ 6013800 w 12202113"/>
              <a:gd name="connsiteY167" fmla="*/ 2973973 h 3188466"/>
              <a:gd name="connsiteX168" fmla="*/ 6004866 w 12202113"/>
              <a:gd name="connsiteY168" fmla="*/ 2971570 h 3188466"/>
              <a:gd name="connsiteX169" fmla="*/ 5987036 w 12202113"/>
              <a:gd name="connsiteY169" fmla="*/ 2968315 h 3188466"/>
              <a:gd name="connsiteX170" fmla="*/ 5950027 w 12202113"/>
              <a:gd name="connsiteY170" fmla="*/ 2953546 h 3188466"/>
              <a:gd name="connsiteX171" fmla="*/ 5911668 w 12202113"/>
              <a:gd name="connsiteY171" fmla="*/ 2954074 h 3188466"/>
              <a:gd name="connsiteX172" fmla="*/ 5904110 w 12202113"/>
              <a:gd name="connsiteY172" fmla="*/ 2953861 h 3188466"/>
              <a:gd name="connsiteX173" fmla="*/ 5904026 w 12202113"/>
              <a:gd name="connsiteY173" fmla="*/ 2953724 h 3188466"/>
              <a:gd name="connsiteX174" fmla="*/ 5896189 w 12202113"/>
              <a:gd name="connsiteY174" fmla="*/ 2953236 h 3188466"/>
              <a:gd name="connsiteX175" fmla="*/ 5890331 w 12202113"/>
              <a:gd name="connsiteY175" fmla="*/ 2953471 h 3188466"/>
              <a:gd name="connsiteX176" fmla="*/ 5875672 w 12202113"/>
              <a:gd name="connsiteY176" fmla="*/ 2953056 h 3188466"/>
              <a:gd name="connsiteX177" fmla="*/ 5871070 w 12202113"/>
              <a:gd name="connsiteY177" fmla="*/ 2952035 h 3188466"/>
              <a:gd name="connsiteX178" fmla="*/ 5869888 w 12202113"/>
              <a:gd name="connsiteY178" fmla="*/ 2950364 h 3188466"/>
              <a:gd name="connsiteX179" fmla="*/ 5868461 w 12202113"/>
              <a:gd name="connsiteY179" fmla="*/ 2950506 h 3188466"/>
              <a:gd name="connsiteX180" fmla="*/ 5843343 w 12202113"/>
              <a:gd name="connsiteY180" fmla="*/ 2945262 h 3188466"/>
              <a:gd name="connsiteX181" fmla="*/ 5784331 w 12202113"/>
              <a:gd name="connsiteY181" fmla="*/ 2938531 h 3188466"/>
              <a:gd name="connsiteX182" fmla="*/ 5749498 w 12202113"/>
              <a:gd name="connsiteY182" fmla="*/ 2936713 h 3188466"/>
              <a:gd name="connsiteX183" fmla="*/ 5655214 w 12202113"/>
              <a:gd name="connsiteY183" fmla="*/ 2929503 h 3188466"/>
              <a:gd name="connsiteX184" fmla="*/ 5561446 w 12202113"/>
              <a:gd name="connsiteY184" fmla="*/ 2920575 h 3188466"/>
              <a:gd name="connsiteX185" fmla="*/ 5519456 w 12202113"/>
              <a:gd name="connsiteY185" fmla="*/ 2906631 h 3188466"/>
              <a:gd name="connsiteX186" fmla="*/ 5514099 w 12202113"/>
              <a:gd name="connsiteY186" fmla="*/ 2906097 h 3188466"/>
              <a:gd name="connsiteX187" fmla="*/ 5499273 w 12202113"/>
              <a:gd name="connsiteY187" fmla="*/ 2907057 h 3188466"/>
              <a:gd name="connsiteX188" fmla="*/ 5493664 w 12202113"/>
              <a:gd name="connsiteY188" fmla="*/ 2907817 h 3188466"/>
              <a:gd name="connsiteX189" fmla="*/ 5485530 w 12202113"/>
              <a:gd name="connsiteY189" fmla="*/ 2908080 h 3188466"/>
              <a:gd name="connsiteX190" fmla="*/ 5485337 w 12202113"/>
              <a:gd name="connsiteY190" fmla="*/ 2907959 h 3188466"/>
              <a:gd name="connsiteX191" fmla="*/ 5477696 w 12202113"/>
              <a:gd name="connsiteY191" fmla="*/ 2908455 h 3188466"/>
              <a:gd name="connsiteX192" fmla="*/ 5440170 w 12202113"/>
              <a:gd name="connsiteY192" fmla="*/ 2912482 h 3188466"/>
              <a:gd name="connsiteX193" fmla="*/ 5391911 w 12202113"/>
              <a:gd name="connsiteY193" fmla="*/ 2902040 h 3188466"/>
              <a:gd name="connsiteX194" fmla="*/ 5371708 w 12202113"/>
              <a:gd name="connsiteY194" fmla="*/ 2900629 h 3188466"/>
              <a:gd name="connsiteX195" fmla="*/ 5360976 w 12202113"/>
              <a:gd name="connsiteY195" fmla="*/ 2899197 h 3188466"/>
              <a:gd name="connsiteX196" fmla="*/ 5360345 w 12202113"/>
              <a:gd name="connsiteY196" fmla="*/ 2898671 h 3188466"/>
              <a:gd name="connsiteX197" fmla="*/ 5324367 w 12202113"/>
              <a:gd name="connsiteY197" fmla="*/ 2902593 h 3188466"/>
              <a:gd name="connsiteX198" fmla="*/ 5319673 w 12202113"/>
              <a:gd name="connsiteY198" fmla="*/ 2902094 h 3188466"/>
              <a:gd name="connsiteX199" fmla="*/ 5296114 w 12202113"/>
              <a:gd name="connsiteY199" fmla="*/ 2905958 h 3188466"/>
              <a:gd name="connsiteX200" fmla="*/ 5283999 w 12202113"/>
              <a:gd name="connsiteY200" fmla="*/ 2907258 h 3188466"/>
              <a:gd name="connsiteX201" fmla="*/ 5280460 w 12202113"/>
              <a:gd name="connsiteY201" fmla="*/ 2909063 h 3188466"/>
              <a:gd name="connsiteX202" fmla="*/ 5262637 w 12202113"/>
              <a:gd name="connsiteY202" fmla="*/ 2910250 h 3188466"/>
              <a:gd name="connsiteX203" fmla="*/ 5260635 w 12202113"/>
              <a:gd name="connsiteY203" fmla="*/ 2909845 h 3188466"/>
              <a:gd name="connsiteX204" fmla="*/ 5245770 w 12202113"/>
              <a:gd name="connsiteY204" fmla="*/ 2912842 h 3188466"/>
              <a:gd name="connsiteX205" fmla="*/ 5233108 w 12202113"/>
              <a:gd name="connsiteY205" fmla="*/ 2917794 h 3188466"/>
              <a:gd name="connsiteX206" fmla="*/ 5082201 w 12202113"/>
              <a:gd name="connsiteY206" fmla="*/ 2920260 h 3188466"/>
              <a:gd name="connsiteX207" fmla="*/ 4939211 w 12202113"/>
              <a:gd name="connsiteY207" fmla="*/ 2931760 h 3188466"/>
              <a:gd name="connsiteX208" fmla="*/ 4794309 w 12202113"/>
              <a:gd name="connsiteY208" fmla="*/ 2937227 h 3188466"/>
              <a:gd name="connsiteX209" fmla="*/ 4637676 w 12202113"/>
              <a:gd name="connsiteY209" fmla="*/ 2946666 h 3188466"/>
              <a:gd name="connsiteX210" fmla="*/ 4585922 w 12202113"/>
              <a:gd name="connsiteY210" fmla="*/ 2944906 h 3188466"/>
              <a:gd name="connsiteX211" fmla="*/ 4539516 w 12202113"/>
              <a:gd name="connsiteY211" fmla="*/ 2953466 h 3188466"/>
              <a:gd name="connsiteX212" fmla="*/ 4520819 w 12202113"/>
              <a:gd name="connsiteY212" fmla="*/ 2950477 h 3188466"/>
              <a:gd name="connsiteX213" fmla="*/ 4517604 w 12202113"/>
              <a:gd name="connsiteY213" fmla="*/ 2949852 h 3188466"/>
              <a:gd name="connsiteX214" fmla="*/ 4504537 w 12202113"/>
              <a:gd name="connsiteY214" fmla="*/ 2949759 h 3188466"/>
              <a:gd name="connsiteX215" fmla="*/ 4501104 w 12202113"/>
              <a:gd name="connsiteY215" fmla="*/ 2946715 h 3188466"/>
              <a:gd name="connsiteX216" fmla="*/ 4342695 w 12202113"/>
              <a:gd name="connsiteY216" fmla="*/ 2951638 h 3188466"/>
              <a:gd name="connsiteX217" fmla="*/ 4274096 w 12202113"/>
              <a:gd name="connsiteY217" fmla="*/ 2953640 h 3188466"/>
              <a:gd name="connsiteX218" fmla="*/ 4248170 w 12202113"/>
              <a:gd name="connsiteY218" fmla="*/ 2951384 h 3188466"/>
              <a:gd name="connsiteX219" fmla="*/ 4147924 w 12202113"/>
              <a:gd name="connsiteY219" fmla="*/ 2945945 h 3188466"/>
              <a:gd name="connsiteX220" fmla="*/ 4061825 w 12202113"/>
              <a:gd name="connsiteY220" fmla="*/ 2944206 h 3188466"/>
              <a:gd name="connsiteX221" fmla="*/ 3998557 w 12202113"/>
              <a:gd name="connsiteY221" fmla="*/ 2955821 h 3188466"/>
              <a:gd name="connsiteX222" fmla="*/ 3993107 w 12202113"/>
              <a:gd name="connsiteY222" fmla="*/ 2953708 h 3188466"/>
              <a:gd name="connsiteX223" fmla="*/ 3949713 w 12202113"/>
              <a:gd name="connsiteY223" fmla="*/ 2955441 h 3188466"/>
              <a:gd name="connsiteX224" fmla="*/ 3797284 w 12202113"/>
              <a:gd name="connsiteY224" fmla="*/ 2977037 h 3188466"/>
              <a:gd name="connsiteX225" fmla="*/ 3712498 w 12202113"/>
              <a:gd name="connsiteY225" fmla="*/ 2979996 h 3188466"/>
              <a:gd name="connsiteX226" fmla="*/ 3682471 w 12202113"/>
              <a:gd name="connsiteY226" fmla="*/ 2978543 h 3188466"/>
              <a:gd name="connsiteX227" fmla="*/ 3632163 w 12202113"/>
              <a:gd name="connsiteY227" fmla="*/ 2976264 h 3188466"/>
              <a:gd name="connsiteX228" fmla="*/ 3594728 w 12202113"/>
              <a:gd name="connsiteY228" fmla="*/ 2968398 h 3188466"/>
              <a:gd name="connsiteX229" fmla="*/ 3552594 w 12202113"/>
              <a:gd name="connsiteY229" fmla="*/ 2968934 h 3188466"/>
              <a:gd name="connsiteX230" fmla="*/ 3542589 w 12202113"/>
              <a:gd name="connsiteY230" fmla="*/ 2977031 h 3188466"/>
              <a:gd name="connsiteX231" fmla="*/ 3497591 w 12202113"/>
              <a:gd name="connsiteY231" fmla="*/ 2975018 h 3188466"/>
              <a:gd name="connsiteX232" fmla="*/ 3429352 w 12202113"/>
              <a:gd name="connsiteY232" fmla="*/ 2971090 h 3188466"/>
              <a:gd name="connsiteX233" fmla="*/ 3389938 w 12202113"/>
              <a:gd name="connsiteY233" fmla="*/ 2970884 h 3188466"/>
              <a:gd name="connsiteX234" fmla="*/ 3282344 w 12202113"/>
              <a:gd name="connsiteY234" fmla="*/ 2968084 h 3188466"/>
              <a:gd name="connsiteX235" fmla="*/ 3174624 w 12202113"/>
              <a:gd name="connsiteY235" fmla="*/ 2963576 h 3188466"/>
              <a:gd name="connsiteX236" fmla="*/ 3111077 w 12202113"/>
              <a:gd name="connsiteY236" fmla="*/ 2951285 h 3188466"/>
              <a:gd name="connsiteX237" fmla="*/ 3022501 w 12202113"/>
              <a:gd name="connsiteY237" fmla="*/ 2948619 h 3188466"/>
              <a:gd name="connsiteX238" fmla="*/ 3007714 w 12202113"/>
              <a:gd name="connsiteY238" fmla="*/ 2946762 h 3188466"/>
              <a:gd name="connsiteX239" fmla="*/ 2903098 w 12202113"/>
              <a:gd name="connsiteY239" fmla="*/ 2940576 h 3188466"/>
              <a:gd name="connsiteX240" fmla="*/ 2781591 w 12202113"/>
              <a:gd name="connsiteY240" fmla="*/ 2946394 h 3188466"/>
              <a:gd name="connsiteX241" fmla="*/ 2627942 w 12202113"/>
              <a:gd name="connsiteY241" fmla="*/ 2919996 h 3188466"/>
              <a:gd name="connsiteX242" fmla="*/ 2354959 w 12202113"/>
              <a:gd name="connsiteY242" fmla="*/ 2882080 h 3188466"/>
              <a:gd name="connsiteX243" fmla="*/ 2063184 w 12202113"/>
              <a:gd name="connsiteY243" fmla="*/ 2879109 h 3188466"/>
              <a:gd name="connsiteX244" fmla="*/ 1986946 w 12202113"/>
              <a:gd name="connsiteY244" fmla="*/ 2887619 h 3188466"/>
              <a:gd name="connsiteX245" fmla="*/ 1763479 w 12202113"/>
              <a:gd name="connsiteY245" fmla="*/ 2909077 h 3188466"/>
              <a:gd name="connsiteX246" fmla="*/ 1537980 w 12202113"/>
              <a:gd name="connsiteY246" fmla="*/ 2960398 h 3188466"/>
              <a:gd name="connsiteX247" fmla="*/ 1395229 w 12202113"/>
              <a:gd name="connsiteY247" fmla="*/ 2975625 h 3188466"/>
              <a:gd name="connsiteX248" fmla="*/ 1327834 w 12202113"/>
              <a:gd name="connsiteY248" fmla="*/ 2989485 h 3188466"/>
              <a:gd name="connsiteX249" fmla="*/ 1280757 w 12202113"/>
              <a:gd name="connsiteY249" fmla="*/ 2992959 h 3188466"/>
              <a:gd name="connsiteX250" fmla="*/ 1252582 w 12202113"/>
              <a:gd name="connsiteY250" fmla="*/ 2995877 h 3188466"/>
              <a:gd name="connsiteX251" fmla="*/ 1204670 w 12202113"/>
              <a:gd name="connsiteY251" fmla="*/ 3014826 h 3188466"/>
              <a:gd name="connsiteX252" fmla="*/ 1020457 w 12202113"/>
              <a:gd name="connsiteY252" fmla="*/ 3031603 h 3188466"/>
              <a:gd name="connsiteX253" fmla="*/ 843248 w 12202113"/>
              <a:gd name="connsiteY253" fmla="*/ 3026954 h 3188466"/>
              <a:gd name="connsiteX254" fmla="*/ 583517 w 12202113"/>
              <a:gd name="connsiteY254" fmla="*/ 3089095 h 3188466"/>
              <a:gd name="connsiteX255" fmla="*/ 556836 w 12202113"/>
              <a:gd name="connsiteY255" fmla="*/ 3094374 h 3188466"/>
              <a:gd name="connsiteX256" fmla="*/ 412089 w 12202113"/>
              <a:gd name="connsiteY256" fmla="*/ 3121334 h 3188466"/>
              <a:gd name="connsiteX257" fmla="*/ 83929 w 12202113"/>
              <a:gd name="connsiteY257" fmla="*/ 3150566 h 31884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Lst>
            <a:rect l="l" t="t" r="r" b="b"/>
            <a:pathLst>
              <a:path w="12202113" h="3188466">
                <a:moveTo>
                  <a:pt x="0" y="3188466"/>
                </a:moveTo>
                <a:lnTo>
                  <a:pt x="10116" y="2657641"/>
                </a:lnTo>
                <a:lnTo>
                  <a:pt x="10116" y="0"/>
                </a:lnTo>
                <a:lnTo>
                  <a:pt x="12202113" y="0"/>
                </a:lnTo>
                <a:lnTo>
                  <a:pt x="12202113" y="2879832"/>
                </a:lnTo>
                <a:lnTo>
                  <a:pt x="12198167" y="2880360"/>
                </a:lnTo>
                <a:cubicBezTo>
                  <a:pt x="12163116" y="2884349"/>
                  <a:pt x="12143771" y="2884544"/>
                  <a:pt x="12122128" y="2887194"/>
                </a:cubicBezTo>
                <a:cubicBezTo>
                  <a:pt x="12087086" y="2893347"/>
                  <a:pt x="12050015" y="2907304"/>
                  <a:pt x="12028868" y="2911786"/>
                </a:cubicBezTo>
                <a:lnTo>
                  <a:pt x="11995238" y="2914090"/>
                </a:lnTo>
                <a:lnTo>
                  <a:pt x="11996460" y="2918442"/>
                </a:lnTo>
                <a:lnTo>
                  <a:pt x="11983968" y="2918762"/>
                </a:lnTo>
                <a:lnTo>
                  <a:pt x="11956084" y="2918868"/>
                </a:lnTo>
                <a:cubicBezTo>
                  <a:pt x="11938684" y="2919526"/>
                  <a:pt x="11890300" y="2918483"/>
                  <a:pt x="11872586" y="2920076"/>
                </a:cubicBezTo>
                <a:cubicBezTo>
                  <a:pt x="11867476" y="2924717"/>
                  <a:pt x="11859589" y="2927247"/>
                  <a:pt x="11849804" y="2928420"/>
                </a:cubicBezTo>
                <a:lnTo>
                  <a:pt x="11828254" y="2928551"/>
                </a:lnTo>
                <a:lnTo>
                  <a:pt x="11703277" y="2939735"/>
                </a:lnTo>
                <a:lnTo>
                  <a:pt x="11686094" y="2940570"/>
                </a:lnTo>
                <a:lnTo>
                  <a:pt x="11676788" y="2944321"/>
                </a:lnTo>
                <a:cubicBezTo>
                  <a:pt x="11669684" y="2945069"/>
                  <a:pt x="11649276" y="2944585"/>
                  <a:pt x="11643464" y="2945066"/>
                </a:cubicBezTo>
                <a:lnTo>
                  <a:pt x="11641922" y="2947200"/>
                </a:lnTo>
                <a:cubicBezTo>
                  <a:pt x="11623408" y="2950611"/>
                  <a:pt x="11553770" y="2961969"/>
                  <a:pt x="11532386" y="2965529"/>
                </a:cubicBezTo>
                <a:cubicBezTo>
                  <a:pt x="11528114" y="2962248"/>
                  <a:pt x="11518548" y="2967430"/>
                  <a:pt x="11513619" y="2968556"/>
                </a:cubicBezTo>
                <a:cubicBezTo>
                  <a:pt x="11512856" y="2966346"/>
                  <a:pt x="11500924" y="2965672"/>
                  <a:pt x="11497404" y="2967639"/>
                </a:cubicBezTo>
                <a:cubicBezTo>
                  <a:pt x="11413522" y="2978420"/>
                  <a:pt x="11455510" y="2956141"/>
                  <a:pt x="11407630" y="2970255"/>
                </a:cubicBezTo>
                <a:cubicBezTo>
                  <a:pt x="11399160" y="2971190"/>
                  <a:pt x="11392296" y="2970299"/>
                  <a:pt x="11386276" y="2968648"/>
                </a:cubicBezTo>
                <a:lnTo>
                  <a:pt x="11377296" y="2965257"/>
                </a:lnTo>
                <a:lnTo>
                  <a:pt x="11342536" y="2971666"/>
                </a:lnTo>
                <a:cubicBezTo>
                  <a:pt x="11325414" y="2973900"/>
                  <a:pt x="11307393" y="2975381"/>
                  <a:pt x="11288902" y="2976058"/>
                </a:cubicBezTo>
                <a:cubicBezTo>
                  <a:pt x="11284753" y="2971542"/>
                  <a:pt x="11270239" y="2977957"/>
                  <a:pt x="11263411" y="2979228"/>
                </a:cubicBezTo>
                <a:cubicBezTo>
                  <a:pt x="11263340" y="2976278"/>
                  <a:pt x="11248212" y="2974865"/>
                  <a:pt x="11242843" y="2977303"/>
                </a:cubicBezTo>
                <a:cubicBezTo>
                  <a:pt x="11130019" y="2987845"/>
                  <a:pt x="11193504" y="2960297"/>
                  <a:pt x="11125798" y="2976816"/>
                </a:cubicBezTo>
                <a:cubicBezTo>
                  <a:pt x="11114472" y="2977677"/>
                  <a:pt x="11105974" y="2976199"/>
                  <a:pt x="11098884" y="2973758"/>
                </a:cubicBezTo>
                <a:lnTo>
                  <a:pt x="11086128" y="2967663"/>
                </a:lnTo>
                <a:lnTo>
                  <a:pt x="11076132" y="2969836"/>
                </a:lnTo>
                <a:cubicBezTo>
                  <a:pt x="11038408" y="2970007"/>
                  <a:pt x="11027285" y="2963760"/>
                  <a:pt x="11005337" y="2970053"/>
                </a:cubicBezTo>
                <a:cubicBezTo>
                  <a:pt x="10972902" y="2956973"/>
                  <a:pt x="10983824" y="2968749"/>
                  <a:pt x="10959154" y="2970750"/>
                </a:cubicBezTo>
                <a:cubicBezTo>
                  <a:pt x="10939692" y="2973358"/>
                  <a:pt x="10975422" y="2978377"/>
                  <a:pt x="10956347" y="2979118"/>
                </a:cubicBezTo>
                <a:cubicBezTo>
                  <a:pt x="10935712" y="2975741"/>
                  <a:pt x="10936682" y="2986229"/>
                  <a:pt x="10915223" y="2982099"/>
                </a:cubicBezTo>
                <a:cubicBezTo>
                  <a:pt x="10920436" y="2974198"/>
                  <a:pt x="10872877" y="2983630"/>
                  <a:pt x="10871398" y="2976728"/>
                </a:cubicBezTo>
                <a:cubicBezTo>
                  <a:pt x="10853171" y="2986599"/>
                  <a:pt x="10844013" y="2974439"/>
                  <a:pt x="10819743" y="2977481"/>
                </a:cubicBezTo>
                <a:cubicBezTo>
                  <a:pt x="10808314" y="2981215"/>
                  <a:pt x="10800068" y="2981856"/>
                  <a:pt x="10788834" y="2977840"/>
                </a:cubicBezTo>
                <a:cubicBezTo>
                  <a:pt x="10736185" y="2996020"/>
                  <a:pt x="10756982" y="2978653"/>
                  <a:pt x="10707711" y="2985644"/>
                </a:cubicBezTo>
                <a:cubicBezTo>
                  <a:pt x="10665262" y="2992997"/>
                  <a:pt x="10617142" y="2997767"/>
                  <a:pt x="10576086" y="3015319"/>
                </a:cubicBezTo>
                <a:cubicBezTo>
                  <a:pt x="10568550" y="3020292"/>
                  <a:pt x="10550046" y="3022174"/>
                  <a:pt x="10534761" y="3019524"/>
                </a:cubicBezTo>
                <a:cubicBezTo>
                  <a:pt x="10532134" y="3019067"/>
                  <a:pt x="10529698" y="3018490"/>
                  <a:pt x="10527537" y="3017814"/>
                </a:cubicBezTo>
                <a:cubicBezTo>
                  <a:pt x="10492044" y="3020498"/>
                  <a:pt x="10362224" y="3032491"/>
                  <a:pt x="10321799" y="3035635"/>
                </a:cubicBezTo>
                <a:cubicBezTo>
                  <a:pt x="10318526" y="3029246"/>
                  <a:pt x="10298084" y="3040774"/>
                  <a:pt x="10284989" y="3036679"/>
                </a:cubicBezTo>
                <a:cubicBezTo>
                  <a:pt x="10275610" y="3033085"/>
                  <a:pt x="10267220" y="3035744"/>
                  <a:pt x="10257423" y="3036027"/>
                </a:cubicBezTo>
                <a:cubicBezTo>
                  <a:pt x="10244517" y="3033202"/>
                  <a:pt x="10202424" y="3038304"/>
                  <a:pt x="10191450" y="3041963"/>
                </a:cubicBezTo>
                <a:cubicBezTo>
                  <a:pt x="10165225" y="3054679"/>
                  <a:pt x="10105634" y="3045236"/>
                  <a:pt x="10083845" y="3054978"/>
                </a:cubicBezTo>
                <a:cubicBezTo>
                  <a:pt x="10075939" y="3056408"/>
                  <a:pt x="10068203" y="3056986"/>
                  <a:pt x="10060611" y="3057035"/>
                </a:cubicBezTo>
                <a:lnTo>
                  <a:pt x="10039363" y="3055961"/>
                </a:lnTo>
                <a:lnTo>
                  <a:pt x="10033322" y="3053238"/>
                </a:lnTo>
                <a:lnTo>
                  <a:pt x="10020337" y="3053912"/>
                </a:lnTo>
                <a:lnTo>
                  <a:pt x="10016616" y="3053498"/>
                </a:lnTo>
                <a:cubicBezTo>
                  <a:pt x="10009508" y="3052695"/>
                  <a:pt x="10002492" y="3051995"/>
                  <a:pt x="9995549" y="3051719"/>
                </a:cubicBezTo>
                <a:cubicBezTo>
                  <a:pt x="10004680" y="3065377"/>
                  <a:pt x="9937988" y="3051618"/>
                  <a:pt x="9957212" y="3062663"/>
                </a:cubicBezTo>
                <a:cubicBezTo>
                  <a:pt x="9920646" y="3063519"/>
                  <a:pt x="9948538" y="3073806"/>
                  <a:pt x="9904584" y="3063999"/>
                </a:cubicBezTo>
                <a:cubicBezTo>
                  <a:pt x="9847813" y="3075166"/>
                  <a:pt x="9758323" y="3071010"/>
                  <a:pt x="9713857" y="3087955"/>
                </a:cubicBezTo>
                <a:cubicBezTo>
                  <a:pt x="9719380" y="3081485"/>
                  <a:pt x="9695453" y="3076466"/>
                  <a:pt x="9678879" y="3079676"/>
                </a:cubicBezTo>
                <a:cubicBezTo>
                  <a:pt x="9698255" y="3054291"/>
                  <a:pt x="9613348" y="3102551"/>
                  <a:pt x="9598760" y="3085228"/>
                </a:cubicBezTo>
                <a:cubicBezTo>
                  <a:pt x="9598041" y="3101310"/>
                  <a:pt x="9523758" y="3128579"/>
                  <a:pt x="9488796" y="3115384"/>
                </a:cubicBezTo>
                <a:cubicBezTo>
                  <a:pt x="9435532" y="3118605"/>
                  <a:pt x="9397815" y="3131898"/>
                  <a:pt x="9341972" y="3126583"/>
                </a:cubicBezTo>
                <a:cubicBezTo>
                  <a:pt x="9340239" y="3128735"/>
                  <a:pt x="9337399" y="3130536"/>
                  <a:pt x="9333795" y="3132083"/>
                </a:cubicBezTo>
                <a:lnTo>
                  <a:pt x="9321736" y="3135834"/>
                </a:lnTo>
                <a:lnTo>
                  <a:pt x="9319405" y="3135561"/>
                </a:lnTo>
                <a:cubicBezTo>
                  <a:pt x="9310247" y="3135512"/>
                  <a:pt x="9305558" y="3136419"/>
                  <a:pt x="9302847" y="3137746"/>
                </a:cubicBezTo>
                <a:lnTo>
                  <a:pt x="9300930" y="3139687"/>
                </a:lnTo>
                <a:lnTo>
                  <a:pt x="9290106" y="3141645"/>
                </a:lnTo>
                <a:lnTo>
                  <a:pt x="9270220" y="3146737"/>
                </a:lnTo>
                <a:lnTo>
                  <a:pt x="9265150" y="3146531"/>
                </a:lnTo>
                <a:lnTo>
                  <a:pt x="9233057" y="3152408"/>
                </a:lnTo>
                <a:lnTo>
                  <a:pt x="9231974" y="3151938"/>
                </a:lnTo>
                <a:cubicBezTo>
                  <a:pt x="9228816" y="3151020"/>
                  <a:pt x="9225099" y="3150595"/>
                  <a:pt x="9220130" y="3151189"/>
                </a:cubicBezTo>
                <a:cubicBezTo>
                  <a:pt x="9218372" y="3142213"/>
                  <a:pt x="9213458" y="3148467"/>
                  <a:pt x="9198955" y="3151015"/>
                </a:cubicBezTo>
                <a:cubicBezTo>
                  <a:pt x="9192986" y="3137641"/>
                  <a:pt x="9157451" y="3149750"/>
                  <a:pt x="9142196" y="3143802"/>
                </a:cubicBezTo>
                <a:cubicBezTo>
                  <a:pt x="9131673" y="3145976"/>
                  <a:pt x="9120437" y="3148030"/>
                  <a:pt x="9108665" y="3149868"/>
                </a:cubicBezTo>
                <a:lnTo>
                  <a:pt x="9014086" y="3150791"/>
                </a:lnTo>
                <a:lnTo>
                  <a:pt x="8915037" y="3140020"/>
                </a:lnTo>
                <a:cubicBezTo>
                  <a:pt x="8878400" y="3139785"/>
                  <a:pt x="8846675" y="3135786"/>
                  <a:pt x="8815667" y="3138606"/>
                </a:cubicBezTo>
                <a:cubicBezTo>
                  <a:pt x="8803071" y="3135495"/>
                  <a:pt x="8791199" y="3134238"/>
                  <a:pt x="8779688" y="3138895"/>
                </a:cubicBezTo>
                <a:cubicBezTo>
                  <a:pt x="8745498" y="3137342"/>
                  <a:pt x="8737221" y="3130691"/>
                  <a:pt x="8715556" y="3135878"/>
                </a:cubicBezTo>
                <a:cubicBezTo>
                  <a:pt x="8696347" y="3125121"/>
                  <a:pt x="8695210" y="3129227"/>
                  <a:pt x="8686183" y="3132307"/>
                </a:cubicBezTo>
                <a:lnTo>
                  <a:pt x="8684895" y="3132527"/>
                </a:lnTo>
                <a:lnTo>
                  <a:pt x="8682270" y="3130989"/>
                </a:lnTo>
                <a:lnTo>
                  <a:pt x="8676836" y="3130278"/>
                </a:lnTo>
                <a:lnTo>
                  <a:pt x="8662002" y="3130735"/>
                </a:lnTo>
                <a:lnTo>
                  <a:pt x="8656423" y="3131304"/>
                </a:lnTo>
                <a:cubicBezTo>
                  <a:pt x="8652581" y="3131550"/>
                  <a:pt x="8650028" y="3131521"/>
                  <a:pt x="8648261" y="3131294"/>
                </a:cubicBezTo>
                <a:lnTo>
                  <a:pt x="8648057" y="3131167"/>
                </a:lnTo>
                <a:lnTo>
                  <a:pt x="8640412" y="3131403"/>
                </a:lnTo>
                <a:cubicBezTo>
                  <a:pt x="8627510" y="3132092"/>
                  <a:pt x="8614954" y="3133035"/>
                  <a:pt x="8603003" y="3134155"/>
                </a:cubicBezTo>
                <a:cubicBezTo>
                  <a:pt x="8592897" y="3127095"/>
                  <a:pt x="8548738" y="3135435"/>
                  <a:pt x="8553571" y="3122125"/>
                </a:cubicBezTo>
                <a:cubicBezTo>
                  <a:pt x="8537450" y="3123243"/>
                  <a:pt x="8527699" y="3128769"/>
                  <a:pt x="8533128" y="3120039"/>
                </a:cubicBezTo>
                <a:cubicBezTo>
                  <a:pt x="8527821" y="3120156"/>
                  <a:pt x="8524551" y="3119414"/>
                  <a:pt x="8522209" y="3118252"/>
                </a:cubicBezTo>
                <a:lnTo>
                  <a:pt x="8521532" y="3117705"/>
                </a:lnTo>
                <a:lnTo>
                  <a:pt x="8485667" y="3120406"/>
                </a:lnTo>
                <a:lnTo>
                  <a:pt x="8480905" y="3119749"/>
                </a:lnTo>
                <a:lnTo>
                  <a:pt x="8457530" y="3122810"/>
                </a:lnTo>
                <a:lnTo>
                  <a:pt x="8445451" y="3123697"/>
                </a:lnTo>
                <a:lnTo>
                  <a:pt x="8442039" y="3125378"/>
                </a:lnTo>
                <a:cubicBezTo>
                  <a:pt x="8438355" y="3126399"/>
                  <a:pt x="8433075" y="3126839"/>
                  <a:pt x="8424215" y="3125963"/>
                </a:cubicBezTo>
                <a:lnTo>
                  <a:pt x="8422165" y="3125491"/>
                </a:lnTo>
                <a:lnTo>
                  <a:pt x="8407465" y="3127979"/>
                </a:lnTo>
                <a:cubicBezTo>
                  <a:pt x="8402731" y="3129129"/>
                  <a:pt x="8398540" y="3130592"/>
                  <a:pt x="8395146" y="3132488"/>
                </a:cubicBezTo>
                <a:cubicBezTo>
                  <a:pt x="8345093" y="3122354"/>
                  <a:pt x="8297866" y="3131626"/>
                  <a:pt x="8243538" y="3129873"/>
                </a:cubicBezTo>
                <a:cubicBezTo>
                  <a:pt x="8220052" y="3114107"/>
                  <a:pt x="8126172" y="3133411"/>
                  <a:pt x="8112685" y="3148698"/>
                </a:cubicBezTo>
                <a:cubicBezTo>
                  <a:pt x="8112380" y="3135302"/>
                  <a:pt x="8044302" y="3153542"/>
                  <a:pt x="8026741" y="3154015"/>
                </a:cubicBezTo>
                <a:cubicBezTo>
                  <a:pt x="8020887" y="3154173"/>
                  <a:pt x="8020646" y="3152357"/>
                  <a:pt x="8030400" y="3146736"/>
                </a:cubicBezTo>
                <a:cubicBezTo>
                  <a:pt x="8011739" y="3148301"/>
                  <a:pt x="7992477" y="3141339"/>
                  <a:pt x="8002987" y="3135663"/>
                </a:cubicBezTo>
                <a:cubicBezTo>
                  <a:pt x="7946297" y="3147811"/>
                  <a:pt x="7862627" y="3135732"/>
                  <a:pt x="7798568" y="3141249"/>
                </a:cubicBezTo>
                <a:cubicBezTo>
                  <a:pt x="7763645" y="3127901"/>
                  <a:pt x="7782577" y="3140251"/>
                  <a:pt x="7746353" y="3137755"/>
                </a:cubicBezTo>
                <a:cubicBezTo>
                  <a:pt x="7756261" y="3150042"/>
                  <a:pt x="7702377" y="3130861"/>
                  <a:pt x="7700395" y="3144729"/>
                </a:cubicBezTo>
                <a:cubicBezTo>
                  <a:pt x="7693866" y="3143835"/>
                  <a:pt x="7687603" y="3142532"/>
                  <a:pt x="7681335" y="3141120"/>
                </a:cubicBezTo>
                <a:lnTo>
                  <a:pt x="7678044" y="3140387"/>
                </a:lnTo>
                <a:lnTo>
                  <a:pt x="7664890" y="3139855"/>
                </a:lnTo>
                <a:lnTo>
                  <a:pt x="7661183" y="3136706"/>
                </a:lnTo>
                <a:lnTo>
                  <a:pt x="7641383" y="3133755"/>
                </a:lnTo>
                <a:cubicBezTo>
                  <a:pt x="7633967" y="3133115"/>
                  <a:pt x="7625987" y="3132967"/>
                  <a:pt x="7617169" y="3133614"/>
                </a:cubicBezTo>
                <a:cubicBezTo>
                  <a:pt x="7595475" y="3139109"/>
                  <a:pt x="7561695" y="3132374"/>
                  <a:pt x="7531143" y="3132781"/>
                </a:cubicBezTo>
                <a:lnTo>
                  <a:pt x="7517113" y="3134483"/>
                </a:lnTo>
                <a:lnTo>
                  <a:pt x="7471320" y="3131645"/>
                </a:lnTo>
                <a:cubicBezTo>
                  <a:pt x="7458285" y="3131095"/>
                  <a:pt x="7444756" y="3130805"/>
                  <a:pt x="7430512" y="3131007"/>
                </a:cubicBezTo>
                <a:lnTo>
                  <a:pt x="7404071" y="3132361"/>
                </a:lnTo>
                <a:lnTo>
                  <a:pt x="7397140" y="3131239"/>
                </a:lnTo>
                <a:cubicBezTo>
                  <a:pt x="7385068" y="3131364"/>
                  <a:pt x="7369091" y="3135313"/>
                  <a:pt x="7370514" y="3130516"/>
                </a:cubicBezTo>
                <a:lnTo>
                  <a:pt x="7356953" y="3132179"/>
                </a:lnTo>
                <a:lnTo>
                  <a:pt x="7343567" y="3128350"/>
                </a:lnTo>
                <a:cubicBezTo>
                  <a:pt x="7342101" y="3127461"/>
                  <a:pt x="7340998" y="3126514"/>
                  <a:pt x="7340295" y="3125545"/>
                </a:cubicBezTo>
                <a:lnTo>
                  <a:pt x="7321348" y="3126804"/>
                </a:lnTo>
                <a:lnTo>
                  <a:pt x="7305815" y="3124063"/>
                </a:lnTo>
                <a:lnTo>
                  <a:pt x="7292274" y="3125855"/>
                </a:lnTo>
                <a:lnTo>
                  <a:pt x="7286654" y="3125451"/>
                </a:lnTo>
                <a:lnTo>
                  <a:pt x="7272685" y="3124094"/>
                </a:lnTo>
                <a:cubicBezTo>
                  <a:pt x="7265523" y="3123143"/>
                  <a:pt x="7257508" y="3121997"/>
                  <a:pt x="7248584" y="3121080"/>
                </a:cubicBezTo>
                <a:lnTo>
                  <a:pt x="7241065" y="3120661"/>
                </a:lnTo>
                <a:lnTo>
                  <a:pt x="7224696" y="3116051"/>
                </a:lnTo>
                <a:cubicBezTo>
                  <a:pt x="7212786" y="3112566"/>
                  <a:pt x="7203412" y="3110217"/>
                  <a:pt x="7193009" y="3112108"/>
                </a:cubicBezTo>
                <a:cubicBezTo>
                  <a:pt x="7175276" y="3107606"/>
                  <a:pt x="7162888" y="3094987"/>
                  <a:pt x="7137220" y="3098354"/>
                </a:cubicBezTo>
                <a:cubicBezTo>
                  <a:pt x="7145010" y="3092637"/>
                  <a:pt x="7108715" y="3097662"/>
                  <a:pt x="7104427" y="3091790"/>
                </a:cubicBezTo>
                <a:cubicBezTo>
                  <a:pt x="7102447" y="3087061"/>
                  <a:pt x="7090976" y="3087484"/>
                  <a:pt x="7082240" y="3085740"/>
                </a:cubicBezTo>
                <a:cubicBezTo>
                  <a:pt x="7076014" y="3080911"/>
                  <a:pt x="7032058" y="3076501"/>
                  <a:pt x="7016754" y="3077196"/>
                </a:cubicBezTo>
                <a:cubicBezTo>
                  <a:pt x="6973620" y="3082001"/>
                  <a:pt x="6938923" y="3062558"/>
                  <a:pt x="6904436" y="3065900"/>
                </a:cubicBezTo>
                <a:cubicBezTo>
                  <a:pt x="6895406" y="3065445"/>
                  <a:pt x="6887919" y="3064350"/>
                  <a:pt x="6881434" y="3062865"/>
                </a:cubicBezTo>
                <a:lnTo>
                  <a:pt x="6865273" y="3057749"/>
                </a:lnTo>
                <a:cubicBezTo>
                  <a:pt x="6865072" y="3056626"/>
                  <a:pt x="6864871" y="3055502"/>
                  <a:pt x="6864671" y="3054378"/>
                </a:cubicBezTo>
                <a:lnTo>
                  <a:pt x="6852599" y="3052306"/>
                </a:lnTo>
                <a:lnTo>
                  <a:pt x="6850143" y="3051232"/>
                </a:lnTo>
                <a:cubicBezTo>
                  <a:pt x="6845470" y="3049168"/>
                  <a:pt x="6840704" y="3047206"/>
                  <a:pt x="6835301" y="3045593"/>
                </a:cubicBezTo>
                <a:cubicBezTo>
                  <a:pt x="6820447" y="3058242"/>
                  <a:pt x="6786888" y="3033956"/>
                  <a:pt x="6784871" y="3046562"/>
                </a:cubicBezTo>
                <a:cubicBezTo>
                  <a:pt x="6752593" y="3039899"/>
                  <a:pt x="6759140" y="3053646"/>
                  <a:pt x="6738245" y="3037055"/>
                </a:cubicBezTo>
                <a:cubicBezTo>
                  <a:pt x="6671880" y="3034501"/>
                  <a:pt x="6603220" y="3013245"/>
                  <a:pt x="6537703" y="3017736"/>
                </a:cubicBezTo>
                <a:cubicBezTo>
                  <a:pt x="6553051" y="3013722"/>
                  <a:pt x="6541149" y="3004943"/>
                  <a:pt x="6521858" y="3004158"/>
                </a:cubicBezTo>
                <a:cubicBezTo>
                  <a:pt x="6580141" y="2987944"/>
                  <a:pt x="6428765" y="3009117"/>
                  <a:pt x="6445069" y="2992470"/>
                </a:cubicBezTo>
                <a:cubicBezTo>
                  <a:pt x="6417897" y="3005060"/>
                  <a:pt x="6310156" y="3011743"/>
                  <a:pt x="6302447" y="2994274"/>
                </a:cubicBezTo>
                <a:cubicBezTo>
                  <a:pt x="6252173" y="2986131"/>
                  <a:pt x="6198382" y="2989085"/>
                  <a:pt x="6160029" y="2973666"/>
                </a:cubicBezTo>
                <a:cubicBezTo>
                  <a:pt x="6155014" y="2975022"/>
                  <a:pt x="6149642" y="2975878"/>
                  <a:pt x="6144046" y="2976380"/>
                </a:cubicBezTo>
                <a:lnTo>
                  <a:pt x="6127670" y="2976929"/>
                </a:lnTo>
                <a:lnTo>
                  <a:pt x="6126155" y="2976245"/>
                </a:lnTo>
                <a:cubicBezTo>
                  <a:pt x="6118509" y="2974369"/>
                  <a:pt x="6113052" y="2974144"/>
                  <a:pt x="6108575" y="2974651"/>
                </a:cubicBezTo>
                <a:lnTo>
                  <a:pt x="6103746" y="2975803"/>
                </a:lnTo>
                <a:lnTo>
                  <a:pt x="6091377" y="2975180"/>
                </a:lnTo>
                <a:lnTo>
                  <a:pt x="6066183" y="2975222"/>
                </a:lnTo>
                <a:lnTo>
                  <a:pt x="6063287" y="2974353"/>
                </a:lnTo>
                <a:lnTo>
                  <a:pt x="6054813" y="2974911"/>
                </a:lnTo>
                <a:lnTo>
                  <a:pt x="6050809" y="2973985"/>
                </a:lnTo>
                <a:lnTo>
                  <a:pt x="6013979" y="2974553"/>
                </a:lnTo>
                <a:cubicBezTo>
                  <a:pt x="6013918" y="2974361"/>
                  <a:pt x="6013860" y="2974167"/>
                  <a:pt x="6013800" y="2973973"/>
                </a:cubicBezTo>
                <a:cubicBezTo>
                  <a:pt x="6012565" y="2972689"/>
                  <a:pt x="6010070" y="2971765"/>
                  <a:pt x="6004866" y="2971570"/>
                </a:cubicBezTo>
                <a:cubicBezTo>
                  <a:pt x="6017706" y="2963268"/>
                  <a:pt x="6003515" y="2968156"/>
                  <a:pt x="5987036" y="2968315"/>
                </a:cubicBezTo>
                <a:cubicBezTo>
                  <a:pt x="6003302" y="2955458"/>
                  <a:pt x="5953573" y="2961108"/>
                  <a:pt x="5950027" y="2953546"/>
                </a:cubicBezTo>
                <a:cubicBezTo>
                  <a:pt x="5937559" y="2953953"/>
                  <a:pt x="5924668" y="2954151"/>
                  <a:pt x="5911668" y="2954074"/>
                </a:cubicBezTo>
                <a:lnTo>
                  <a:pt x="5904110" y="2953861"/>
                </a:lnTo>
                <a:cubicBezTo>
                  <a:pt x="5904082" y="2953815"/>
                  <a:pt x="5904053" y="2953769"/>
                  <a:pt x="5904026" y="2953724"/>
                </a:cubicBezTo>
                <a:cubicBezTo>
                  <a:pt x="5902528" y="2953395"/>
                  <a:pt x="5900097" y="2953219"/>
                  <a:pt x="5896189" y="2953236"/>
                </a:cubicBezTo>
                <a:lnTo>
                  <a:pt x="5890331" y="2953471"/>
                </a:lnTo>
                <a:lnTo>
                  <a:pt x="5875672" y="2953056"/>
                </a:lnTo>
                <a:lnTo>
                  <a:pt x="5871070" y="2952035"/>
                </a:lnTo>
                <a:lnTo>
                  <a:pt x="5869888" y="2950364"/>
                </a:lnTo>
                <a:lnTo>
                  <a:pt x="5868461" y="2950506"/>
                </a:lnTo>
                <a:cubicBezTo>
                  <a:pt x="5857092" y="2953019"/>
                  <a:pt x="5852416" y="2957005"/>
                  <a:pt x="5843343" y="2945262"/>
                </a:cubicBezTo>
                <a:cubicBezTo>
                  <a:pt x="5817989" y="2949116"/>
                  <a:pt x="5815840" y="2942065"/>
                  <a:pt x="5784331" y="2938531"/>
                </a:cubicBezTo>
                <a:cubicBezTo>
                  <a:pt x="5769202" y="2942455"/>
                  <a:pt x="5758885" y="2940521"/>
                  <a:pt x="5749498" y="2936713"/>
                </a:cubicBezTo>
                <a:cubicBezTo>
                  <a:pt x="5717228" y="2937683"/>
                  <a:pt x="5690227" y="2931877"/>
                  <a:pt x="5655214" y="2929503"/>
                </a:cubicBezTo>
                <a:cubicBezTo>
                  <a:pt x="5614827" y="2933899"/>
                  <a:pt x="5598877" y="2923069"/>
                  <a:pt x="5561446" y="2920575"/>
                </a:cubicBezTo>
                <a:cubicBezTo>
                  <a:pt x="5525084" y="2929276"/>
                  <a:pt x="5537471" y="2911136"/>
                  <a:pt x="5519456" y="2906631"/>
                </a:cubicBezTo>
                <a:lnTo>
                  <a:pt x="5514099" y="2906097"/>
                </a:lnTo>
                <a:lnTo>
                  <a:pt x="5499273" y="2907057"/>
                </a:lnTo>
                <a:lnTo>
                  <a:pt x="5493664" y="2907817"/>
                </a:lnTo>
                <a:cubicBezTo>
                  <a:pt x="5489815" y="2908191"/>
                  <a:pt x="5487270" y="2908250"/>
                  <a:pt x="5485530" y="2908080"/>
                </a:cubicBezTo>
                <a:lnTo>
                  <a:pt x="5485337" y="2907959"/>
                </a:lnTo>
                <a:lnTo>
                  <a:pt x="5477696" y="2908455"/>
                </a:lnTo>
                <a:cubicBezTo>
                  <a:pt x="5464775" y="2909581"/>
                  <a:pt x="5452182" y="2910951"/>
                  <a:pt x="5440170" y="2912482"/>
                </a:cubicBezTo>
                <a:cubicBezTo>
                  <a:pt x="5430698" y="2905718"/>
                  <a:pt x="5385970" y="2915593"/>
                  <a:pt x="5391911" y="2902040"/>
                </a:cubicBezTo>
                <a:cubicBezTo>
                  <a:pt x="5375744" y="2903707"/>
                  <a:pt x="5365560" y="2909594"/>
                  <a:pt x="5371708" y="2900629"/>
                </a:cubicBezTo>
                <a:cubicBezTo>
                  <a:pt x="5366408" y="2900926"/>
                  <a:pt x="5363213" y="2900288"/>
                  <a:pt x="5360976" y="2899197"/>
                </a:cubicBezTo>
                <a:lnTo>
                  <a:pt x="5360345" y="2898671"/>
                </a:lnTo>
                <a:lnTo>
                  <a:pt x="5324367" y="2902593"/>
                </a:lnTo>
                <a:lnTo>
                  <a:pt x="5319673" y="2902094"/>
                </a:lnTo>
                <a:lnTo>
                  <a:pt x="5296114" y="2905958"/>
                </a:lnTo>
                <a:lnTo>
                  <a:pt x="5283999" y="2907258"/>
                </a:lnTo>
                <a:lnTo>
                  <a:pt x="5280460" y="2909063"/>
                </a:lnTo>
                <a:cubicBezTo>
                  <a:pt x="5276699" y="2910214"/>
                  <a:pt x="5271395" y="2910834"/>
                  <a:pt x="5262637" y="2910250"/>
                </a:cubicBezTo>
                <a:lnTo>
                  <a:pt x="5260635" y="2909845"/>
                </a:lnTo>
                <a:lnTo>
                  <a:pt x="5245770" y="2912842"/>
                </a:lnTo>
                <a:cubicBezTo>
                  <a:pt x="5240955" y="2914159"/>
                  <a:pt x="5236652" y="2915770"/>
                  <a:pt x="5233108" y="2917794"/>
                </a:cubicBezTo>
                <a:cubicBezTo>
                  <a:pt x="5184071" y="2909280"/>
                  <a:pt x="5136210" y="2920197"/>
                  <a:pt x="5082201" y="2920260"/>
                </a:cubicBezTo>
                <a:lnTo>
                  <a:pt x="4939211" y="2931760"/>
                </a:lnTo>
                <a:cubicBezTo>
                  <a:pt x="4920477" y="2933960"/>
                  <a:pt x="4783353" y="2943291"/>
                  <a:pt x="4794309" y="2937227"/>
                </a:cubicBezTo>
                <a:cubicBezTo>
                  <a:pt x="4736776" y="2951353"/>
                  <a:pt x="4701995" y="2938961"/>
                  <a:pt x="4637676" y="2946666"/>
                </a:cubicBezTo>
                <a:cubicBezTo>
                  <a:pt x="4603987" y="2934412"/>
                  <a:pt x="4621816" y="2946201"/>
                  <a:pt x="4585922" y="2944906"/>
                </a:cubicBezTo>
                <a:cubicBezTo>
                  <a:pt x="4594760" y="2956935"/>
                  <a:pt x="4542663" y="2939450"/>
                  <a:pt x="4539516" y="2953466"/>
                </a:cubicBezTo>
                <a:cubicBezTo>
                  <a:pt x="4533082" y="2952789"/>
                  <a:pt x="4526953" y="2951687"/>
                  <a:pt x="4520819" y="2950477"/>
                </a:cubicBezTo>
                <a:lnTo>
                  <a:pt x="4517604" y="2949852"/>
                </a:lnTo>
                <a:lnTo>
                  <a:pt x="4504537" y="2949759"/>
                </a:lnTo>
                <a:lnTo>
                  <a:pt x="4501104" y="2946715"/>
                </a:lnTo>
                <a:lnTo>
                  <a:pt x="4342695" y="2951638"/>
                </a:lnTo>
                <a:cubicBezTo>
                  <a:pt x="4328954" y="2954609"/>
                  <a:pt x="4284038" y="2957184"/>
                  <a:pt x="4274096" y="2953640"/>
                </a:cubicBezTo>
                <a:cubicBezTo>
                  <a:pt x="4264434" y="2953346"/>
                  <a:pt x="4254047" y="2955481"/>
                  <a:pt x="4248170" y="2951384"/>
                </a:cubicBezTo>
                <a:lnTo>
                  <a:pt x="4147924" y="2945945"/>
                </a:lnTo>
                <a:cubicBezTo>
                  <a:pt x="4131656" y="2952619"/>
                  <a:pt x="4104816" y="2942907"/>
                  <a:pt x="4061825" y="2944206"/>
                </a:cubicBezTo>
                <a:cubicBezTo>
                  <a:pt x="4044045" y="2951860"/>
                  <a:pt x="4032845" y="2944993"/>
                  <a:pt x="3998557" y="2955821"/>
                </a:cubicBezTo>
                <a:cubicBezTo>
                  <a:pt x="3997072" y="2955023"/>
                  <a:pt x="3995237" y="2954313"/>
                  <a:pt x="3993107" y="2953708"/>
                </a:cubicBezTo>
                <a:cubicBezTo>
                  <a:pt x="3980729" y="2950196"/>
                  <a:pt x="3961302" y="2950972"/>
                  <a:pt x="3949713" y="2955441"/>
                </a:cubicBezTo>
                <a:cubicBezTo>
                  <a:pt x="3894925" y="2970367"/>
                  <a:pt x="3844508" y="2972262"/>
                  <a:pt x="3797284" y="2977037"/>
                </a:cubicBezTo>
                <a:cubicBezTo>
                  <a:pt x="3743822" y="2981057"/>
                  <a:pt x="3778974" y="2965129"/>
                  <a:pt x="3712498" y="2979996"/>
                </a:cubicBezTo>
                <a:cubicBezTo>
                  <a:pt x="3705202" y="2975373"/>
                  <a:pt x="3696720" y="2975524"/>
                  <a:pt x="3682471" y="2978543"/>
                </a:cubicBezTo>
                <a:cubicBezTo>
                  <a:pt x="3656488" y="2980127"/>
                  <a:pt x="3658300" y="2967587"/>
                  <a:pt x="3632163" y="2976264"/>
                </a:cubicBezTo>
                <a:cubicBezTo>
                  <a:pt x="3636766" y="2969363"/>
                  <a:pt x="3582819" y="2975892"/>
                  <a:pt x="3594728" y="2968398"/>
                </a:cubicBezTo>
                <a:cubicBezTo>
                  <a:pt x="3577705" y="2963064"/>
                  <a:pt x="3569481" y="2973476"/>
                  <a:pt x="3552594" y="2968934"/>
                </a:cubicBezTo>
                <a:cubicBezTo>
                  <a:pt x="3533613" y="2968552"/>
                  <a:pt x="3563577" y="2975594"/>
                  <a:pt x="3542589" y="2977031"/>
                </a:cubicBezTo>
                <a:cubicBezTo>
                  <a:pt x="3517131" y="2977564"/>
                  <a:pt x="3517346" y="2989828"/>
                  <a:pt x="3497591" y="2975018"/>
                </a:cubicBezTo>
                <a:lnTo>
                  <a:pt x="3429352" y="2971090"/>
                </a:lnTo>
                <a:cubicBezTo>
                  <a:pt x="3414141" y="2975624"/>
                  <a:pt x="3401904" y="2974195"/>
                  <a:pt x="3389938" y="2970884"/>
                </a:cubicBezTo>
                <a:cubicBezTo>
                  <a:pt x="3354504" y="2973297"/>
                  <a:pt x="3322178" y="2968827"/>
                  <a:pt x="3282344" y="2968084"/>
                </a:cubicBezTo>
                <a:cubicBezTo>
                  <a:pt x="3239277" y="2974224"/>
                  <a:pt x="3217192" y="2964327"/>
                  <a:pt x="3174624" y="2963576"/>
                </a:cubicBezTo>
                <a:cubicBezTo>
                  <a:pt x="3132504" y="2975210"/>
                  <a:pt x="3146911" y="2949576"/>
                  <a:pt x="3111077" y="2951285"/>
                </a:cubicBezTo>
                <a:cubicBezTo>
                  <a:pt x="3052732" y="2962418"/>
                  <a:pt x="3112543" y="2942881"/>
                  <a:pt x="3022501" y="2948619"/>
                </a:cubicBezTo>
                <a:cubicBezTo>
                  <a:pt x="3017399" y="2950352"/>
                  <a:pt x="3006521" y="2948989"/>
                  <a:pt x="3007714" y="2946762"/>
                </a:cubicBezTo>
                <a:cubicBezTo>
                  <a:pt x="2987987" y="2948105"/>
                  <a:pt x="2931270" y="2937206"/>
                  <a:pt x="2903098" y="2940576"/>
                </a:cubicBezTo>
                <a:cubicBezTo>
                  <a:pt x="2848155" y="2935894"/>
                  <a:pt x="2821430" y="2947095"/>
                  <a:pt x="2781591" y="2946394"/>
                </a:cubicBezTo>
                <a:cubicBezTo>
                  <a:pt x="2735559" y="2940279"/>
                  <a:pt x="2708563" y="2934146"/>
                  <a:pt x="2627942" y="2919996"/>
                </a:cubicBezTo>
                <a:lnTo>
                  <a:pt x="2354959" y="2882080"/>
                </a:lnTo>
                <a:cubicBezTo>
                  <a:pt x="2252426" y="2847776"/>
                  <a:pt x="2124519" y="2878188"/>
                  <a:pt x="2063184" y="2879109"/>
                </a:cubicBezTo>
                <a:cubicBezTo>
                  <a:pt x="2038620" y="2892844"/>
                  <a:pt x="2017217" y="2880735"/>
                  <a:pt x="1986946" y="2887619"/>
                </a:cubicBezTo>
                <a:cubicBezTo>
                  <a:pt x="1919067" y="2894646"/>
                  <a:pt x="1852404" y="2912737"/>
                  <a:pt x="1763479" y="2909077"/>
                </a:cubicBezTo>
                <a:cubicBezTo>
                  <a:pt x="1726097" y="2949538"/>
                  <a:pt x="1621108" y="2933327"/>
                  <a:pt x="1537980" y="2960398"/>
                </a:cubicBezTo>
                <a:cubicBezTo>
                  <a:pt x="1489205" y="2967965"/>
                  <a:pt x="1410921" y="2954082"/>
                  <a:pt x="1395229" y="2975625"/>
                </a:cubicBezTo>
                <a:cubicBezTo>
                  <a:pt x="1371975" y="2964548"/>
                  <a:pt x="1352259" y="2986116"/>
                  <a:pt x="1327834" y="2989485"/>
                </a:cubicBezTo>
                <a:cubicBezTo>
                  <a:pt x="1307734" y="2982782"/>
                  <a:pt x="1298456" y="2990289"/>
                  <a:pt x="1280757" y="2992959"/>
                </a:cubicBezTo>
                <a:cubicBezTo>
                  <a:pt x="1272383" y="2988567"/>
                  <a:pt x="1257337" y="2989790"/>
                  <a:pt x="1252582" y="2995877"/>
                </a:cubicBezTo>
                <a:cubicBezTo>
                  <a:pt x="1260705" y="3008688"/>
                  <a:pt x="1207969" y="3005420"/>
                  <a:pt x="1204670" y="3014826"/>
                </a:cubicBezTo>
                <a:cubicBezTo>
                  <a:pt x="1174431" y="3018683"/>
                  <a:pt x="1041848" y="3015513"/>
                  <a:pt x="1020457" y="3031603"/>
                </a:cubicBezTo>
                <a:cubicBezTo>
                  <a:pt x="959520" y="3042500"/>
                  <a:pt x="869308" y="3024872"/>
                  <a:pt x="843248" y="3026954"/>
                </a:cubicBezTo>
                <a:cubicBezTo>
                  <a:pt x="815646" y="3001836"/>
                  <a:pt x="694189" y="3080490"/>
                  <a:pt x="583517" y="3089095"/>
                </a:cubicBezTo>
                <a:cubicBezTo>
                  <a:pt x="568425" y="3087467"/>
                  <a:pt x="560448" y="3088013"/>
                  <a:pt x="556836" y="3094374"/>
                </a:cubicBezTo>
                <a:cubicBezTo>
                  <a:pt x="528264" y="3099747"/>
                  <a:pt x="471823" y="3109156"/>
                  <a:pt x="412089" y="3121334"/>
                </a:cubicBezTo>
                <a:cubicBezTo>
                  <a:pt x="367235" y="3131096"/>
                  <a:pt x="143790" y="3139436"/>
                  <a:pt x="83929" y="3150566"/>
                </a:cubicBezTo>
                <a:close/>
              </a:path>
            </a:pathLst>
          </a:cu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标题 1">
            <a:extLst>
              <a:ext uri="{FF2B5EF4-FFF2-40B4-BE49-F238E27FC236}">
                <a16:creationId xmlns:a16="http://schemas.microsoft.com/office/drawing/2014/main" id="{E45D863D-1FC6-F872-8C6E-3B1267EA4D82}"/>
              </a:ext>
            </a:extLst>
          </p:cNvPr>
          <p:cNvSpPr>
            <a:spLocks noGrp="1"/>
          </p:cNvSpPr>
          <p:nvPr>
            <p:ph type="title"/>
          </p:nvPr>
        </p:nvSpPr>
        <p:spPr>
          <a:xfrm>
            <a:off x="838200" y="3905833"/>
            <a:ext cx="4215063" cy="2398713"/>
          </a:xfrm>
        </p:spPr>
        <p:txBody>
          <a:bodyPr>
            <a:normAutofit/>
          </a:bodyPr>
          <a:lstStyle/>
          <a:p>
            <a:r>
              <a:rPr kumimoji="1" lang="en" altLang="zh-CN" dirty="0"/>
              <a:t>Micro-Level </a:t>
            </a:r>
            <a:r>
              <a:rPr kumimoji="1" lang="en" altLang="zh-CN" dirty="0" err="1"/>
              <a:t>CoT</a:t>
            </a:r>
            <a:r>
              <a:rPr kumimoji="1" lang="en" altLang="zh-CN" dirty="0"/>
              <a:t>: Planning Strategies</a:t>
            </a:r>
          </a:p>
        </p:txBody>
      </p:sp>
      <p:pic>
        <p:nvPicPr>
          <p:cNvPr id="5" name="图片 4" descr="图示&#10;&#10;AI 生成的内容可能不正确。">
            <a:extLst>
              <a:ext uri="{FF2B5EF4-FFF2-40B4-BE49-F238E27FC236}">
                <a16:creationId xmlns:a16="http://schemas.microsoft.com/office/drawing/2014/main" id="{A7F4E347-8F77-6453-9C88-777A4915FE79}"/>
              </a:ext>
            </a:extLst>
          </p:cNvPr>
          <p:cNvPicPr>
            <a:picLocks noChangeAspect="1"/>
          </p:cNvPicPr>
          <p:nvPr/>
        </p:nvPicPr>
        <p:blipFill>
          <a:blip r:embed="rId3"/>
          <a:stretch>
            <a:fillRect/>
          </a:stretch>
        </p:blipFill>
        <p:spPr>
          <a:xfrm>
            <a:off x="1158955" y="825257"/>
            <a:ext cx="9875259" cy="1925673"/>
          </a:xfrm>
          <a:prstGeom prst="rect">
            <a:avLst/>
          </a:prstGeom>
        </p:spPr>
      </p:pic>
      <p:sp>
        <p:nvSpPr>
          <p:cNvPr id="3" name="内容占位符 2">
            <a:extLst>
              <a:ext uri="{FF2B5EF4-FFF2-40B4-BE49-F238E27FC236}">
                <a16:creationId xmlns:a16="http://schemas.microsoft.com/office/drawing/2014/main" id="{878A0914-2064-C8A7-44B8-393BEAC0353D}"/>
              </a:ext>
            </a:extLst>
          </p:cNvPr>
          <p:cNvSpPr>
            <a:spLocks noGrp="1"/>
          </p:cNvSpPr>
          <p:nvPr>
            <p:ph idx="1"/>
          </p:nvPr>
        </p:nvSpPr>
        <p:spPr>
          <a:xfrm>
            <a:off x="5630779" y="3884452"/>
            <a:ext cx="5723021" cy="2398713"/>
          </a:xfrm>
        </p:spPr>
        <p:txBody>
          <a:bodyPr anchor="ctr">
            <a:normAutofit/>
          </a:bodyPr>
          <a:lstStyle/>
          <a:p>
            <a:pPr marL="0" indent="0">
              <a:buNone/>
            </a:pPr>
            <a:endParaRPr kumimoji="1" lang="en-US" altLang="zh-CN" sz="2000" dirty="0"/>
          </a:p>
          <a:p>
            <a:r>
              <a:rPr kumimoji="1" lang="en" altLang="zh-CN" sz="2000" dirty="0"/>
              <a:t>Self-Check (Self-Reflection)</a:t>
            </a:r>
          </a:p>
          <a:p>
            <a:endParaRPr kumimoji="1" lang="en" altLang="zh-CN" sz="2000" dirty="0"/>
          </a:p>
          <a:p>
            <a:r>
              <a:rPr kumimoji="1" lang="en" altLang="zh-CN" sz="2000" dirty="0"/>
              <a:t>Markov Decision Process (MDP)</a:t>
            </a:r>
            <a:endParaRPr kumimoji="1" lang="zh-CN" altLang="en-US" sz="2000" dirty="0"/>
          </a:p>
        </p:txBody>
      </p:sp>
    </p:spTree>
    <p:extLst>
      <p:ext uri="{BB962C8B-B14F-4D97-AF65-F5344CB8AC3E}">
        <p14:creationId xmlns:p14="http://schemas.microsoft.com/office/powerpoint/2010/main" val="37972192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FB97AB8-032C-68C7-7F97-8C52B635E8A4}"/>
            </a:ext>
          </a:extLst>
        </p:cNvPr>
        <p:cNvGrpSpPr/>
        <p:nvPr/>
      </p:nvGrpSpPr>
      <p:grpSpPr>
        <a:xfrm>
          <a:off x="0" y="0"/>
          <a:ext cx="0" cy="0"/>
          <a:chOff x="0" y="0"/>
          <a:chExt cx="0" cy="0"/>
        </a:xfrm>
      </p:grpSpPr>
      <p:sp useBgFill="1">
        <p:nvSpPr>
          <p:cNvPr id="25" name="Rectangle 17">
            <a:extLst>
              <a:ext uri="{FF2B5EF4-FFF2-40B4-BE49-F238E27FC236}">
                <a16:creationId xmlns:a16="http://schemas.microsoft.com/office/drawing/2014/main" id="{DBC6133C-0615-4CE4-9132-37E609A9BD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92F4B057-BDA1-C0FB-BAF1-A5E6500413A4}"/>
              </a:ext>
            </a:extLst>
          </p:cNvPr>
          <p:cNvSpPr>
            <a:spLocks noGrp="1"/>
          </p:cNvSpPr>
          <p:nvPr>
            <p:ph type="title"/>
          </p:nvPr>
        </p:nvSpPr>
        <p:spPr>
          <a:xfrm>
            <a:off x="645064" y="525982"/>
            <a:ext cx="4282983" cy="1200361"/>
          </a:xfrm>
        </p:spPr>
        <p:txBody>
          <a:bodyPr anchor="b">
            <a:normAutofit/>
          </a:bodyPr>
          <a:lstStyle/>
          <a:p>
            <a:r>
              <a:rPr kumimoji="1" lang="en" altLang="zh-CN" sz="3600"/>
              <a:t>Micro Masking strategy </a:t>
            </a:r>
            <a:endParaRPr kumimoji="1" lang="zh-CN" altLang="en-US" sz="3600"/>
          </a:p>
        </p:txBody>
      </p:sp>
      <p:sp>
        <p:nvSpPr>
          <p:cNvPr id="27" name="Rectangle 1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16533" y="1944913"/>
            <a:ext cx="402336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43D6EEF1-007D-6A50-D216-6D567FA0E9CC}"/>
              </a:ext>
            </a:extLst>
          </p:cNvPr>
          <p:cNvSpPr>
            <a:spLocks noGrp="1"/>
          </p:cNvSpPr>
          <p:nvPr>
            <p:ph idx="1"/>
          </p:nvPr>
        </p:nvSpPr>
        <p:spPr>
          <a:xfrm>
            <a:off x="645066" y="2031101"/>
            <a:ext cx="4282984" cy="3511943"/>
          </a:xfrm>
        </p:spPr>
        <p:txBody>
          <a:bodyPr anchor="ctr">
            <a:normAutofit/>
          </a:bodyPr>
          <a:lstStyle/>
          <a:p>
            <a:r>
              <a:rPr kumimoji="1" lang="en-US" altLang="zh-CN" sz="1800"/>
              <a:t>Visible : immediate previous state and current subtask instruction</a:t>
            </a:r>
          </a:p>
          <a:p>
            <a:endParaRPr kumimoji="1" lang="en-US" altLang="zh-CN" sz="1800"/>
          </a:p>
          <a:p>
            <a:pPr marL="0" indent="0">
              <a:buNone/>
            </a:pPr>
            <a:endParaRPr kumimoji="1" lang="en-US" altLang="zh-CN" sz="1800"/>
          </a:p>
          <a:p>
            <a:r>
              <a:rPr kumimoji="1" lang="en-US" altLang="zh-CN" sz="1800"/>
              <a:t>Implementation: </a:t>
            </a:r>
            <a:r>
              <a:rPr lang="en" altLang="zh-CN" sz="1800" b="1"/>
              <a:t>Mask Matrix</a:t>
            </a:r>
          </a:p>
          <a:p>
            <a:pPr marL="0" indent="0">
              <a:buNone/>
            </a:pPr>
            <a:endParaRPr kumimoji="1" lang="zh-CN" altLang="en-US" sz="1800"/>
          </a:p>
        </p:txBody>
      </p:sp>
      <p:sp>
        <p:nvSpPr>
          <p:cNvPr id="28" name="Rectangle 21">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25843" y="6053360"/>
            <a:ext cx="740664" cy="154124"/>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904923" y="215201"/>
            <a:ext cx="740664" cy="1183349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96793" y="354959"/>
            <a:ext cx="6184973"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descr="手机屏幕的截图&#10;&#10;AI 生成的内容可能不正确。">
            <a:extLst>
              <a:ext uri="{FF2B5EF4-FFF2-40B4-BE49-F238E27FC236}">
                <a16:creationId xmlns:a16="http://schemas.microsoft.com/office/drawing/2014/main" id="{81B0CB3F-AFF5-3EE4-3BAD-68A75053C47D}"/>
              </a:ext>
            </a:extLst>
          </p:cNvPr>
          <p:cNvPicPr>
            <a:picLocks noChangeAspect="1"/>
          </p:cNvPicPr>
          <p:nvPr/>
        </p:nvPicPr>
        <p:blipFill>
          <a:blip r:embed="rId3"/>
          <a:srcRect t="2092" r="-9" b="-9"/>
          <a:stretch>
            <a:fillRect/>
          </a:stretch>
        </p:blipFill>
        <p:spPr>
          <a:xfrm>
            <a:off x="6139094" y="650494"/>
            <a:ext cx="5325305" cy="5324142"/>
          </a:xfrm>
          <a:prstGeom prst="rect">
            <a:avLst/>
          </a:prstGeom>
        </p:spPr>
      </p:pic>
    </p:spTree>
    <p:extLst>
      <p:ext uri="{BB962C8B-B14F-4D97-AF65-F5344CB8AC3E}">
        <p14:creationId xmlns:p14="http://schemas.microsoft.com/office/powerpoint/2010/main" val="37639032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2EB492CD-616E-47F8-933B-5E2D952A059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Arc 10">
            <a:extLst>
              <a:ext uri="{FF2B5EF4-FFF2-40B4-BE49-F238E27FC236}">
                <a16:creationId xmlns:a16="http://schemas.microsoft.com/office/drawing/2014/main" id="{59383CF9-23B5-4335-9B21-1791C4CF1C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3967198" flipH="1">
            <a:off x="8631348" y="490493"/>
            <a:ext cx="2987899" cy="2987899"/>
          </a:xfrm>
          <a:prstGeom prst="arc">
            <a:avLst>
              <a:gd name="adj1" fmla="val 14441841"/>
              <a:gd name="adj2" fmla="val 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 name="标题 1">
            <a:extLst>
              <a:ext uri="{FF2B5EF4-FFF2-40B4-BE49-F238E27FC236}">
                <a16:creationId xmlns:a16="http://schemas.microsoft.com/office/drawing/2014/main" id="{B75B8470-A9F3-9C5C-C54A-F3F9797C7443}"/>
              </a:ext>
            </a:extLst>
          </p:cNvPr>
          <p:cNvSpPr>
            <a:spLocks noGrp="1"/>
          </p:cNvSpPr>
          <p:nvPr>
            <p:ph type="title"/>
          </p:nvPr>
        </p:nvSpPr>
        <p:spPr>
          <a:xfrm>
            <a:off x="5894962" y="479493"/>
            <a:ext cx="5458838" cy="1325563"/>
          </a:xfrm>
        </p:spPr>
        <p:txBody>
          <a:bodyPr>
            <a:normAutofit/>
          </a:bodyPr>
          <a:lstStyle/>
          <a:p>
            <a:r>
              <a:rPr kumimoji="1" lang="en-US" altLang="zh-CN" dirty="0"/>
              <a:t>Training Paradigm</a:t>
            </a:r>
            <a:endParaRPr kumimoji="1" lang="zh-CN" altLang="en-US" dirty="0"/>
          </a:p>
        </p:txBody>
      </p:sp>
      <p:sp>
        <p:nvSpPr>
          <p:cNvPr id="13" name="Freeform: Shape 12">
            <a:extLst>
              <a:ext uri="{FF2B5EF4-FFF2-40B4-BE49-F238E27FC236}">
                <a16:creationId xmlns:a16="http://schemas.microsoft.com/office/drawing/2014/main" id="{0007FE00-9498-4706-B255-6437B0252C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4" name="图片 3" descr="表格&#10;&#10;AI 生成的内容可能不正确。">
            <a:extLst>
              <a:ext uri="{FF2B5EF4-FFF2-40B4-BE49-F238E27FC236}">
                <a16:creationId xmlns:a16="http://schemas.microsoft.com/office/drawing/2014/main" id="{5E55A98E-7425-ECE9-E17C-3F9D883944AE}"/>
              </a:ext>
            </a:extLst>
          </p:cNvPr>
          <p:cNvPicPr>
            <a:picLocks noChangeAspect="1"/>
          </p:cNvPicPr>
          <p:nvPr/>
        </p:nvPicPr>
        <p:blipFill>
          <a:blip r:embed="rId3"/>
          <a:stretch>
            <a:fillRect/>
          </a:stretch>
        </p:blipFill>
        <p:spPr>
          <a:xfrm>
            <a:off x="859785" y="511293"/>
            <a:ext cx="4464174" cy="5665670"/>
          </a:xfrm>
          <a:custGeom>
            <a:avLst/>
            <a:gdLst/>
            <a:ahLst/>
            <a:cxnLst/>
            <a:rect l="l" t="t" r="r" b="b"/>
            <a:pathLst>
              <a:path w="4777381" h="5643794">
                <a:moveTo>
                  <a:pt x="143704" y="0"/>
                </a:moveTo>
                <a:lnTo>
                  <a:pt x="4633677" y="0"/>
                </a:lnTo>
                <a:cubicBezTo>
                  <a:pt x="4713043" y="0"/>
                  <a:pt x="4777381" y="64338"/>
                  <a:pt x="4777381" y="143704"/>
                </a:cubicBezTo>
                <a:lnTo>
                  <a:pt x="4777381" y="5500090"/>
                </a:lnTo>
                <a:cubicBezTo>
                  <a:pt x="4777381" y="5579456"/>
                  <a:pt x="4713043" y="5643794"/>
                  <a:pt x="4633677" y="5643794"/>
                </a:cubicBezTo>
                <a:lnTo>
                  <a:pt x="143704" y="5643794"/>
                </a:lnTo>
                <a:cubicBezTo>
                  <a:pt x="64338" y="5643794"/>
                  <a:pt x="0" y="5579456"/>
                  <a:pt x="0" y="5500090"/>
                </a:cubicBezTo>
                <a:lnTo>
                  <a:pt x="0" y="143704"/>
                </a:lnTo>
                <a:cubicBezTo>
                  <a:pt x="0" y="64338"/>
                  <a:pt x="64338" y="0"/>
                  <a:pt x="143704" y="0"/>
                </a:cubicBezTo>
                <a:close/>
              </a:path>
            </a:pathLst>
          </a:custGeom>
        </p:spPr>
      </p:pic>
      <p:sp>
        <p:nvSpPr>
          <p:cNvPr id="3" name="内容占位符 2">
            <a:extLst>
              <a:ext uri="{FF2B5EF4-FFF2-40B4-BE49-F238E27FC236}">
                <a16:creationId xmlns:a16="http://schemas.microsoft.com/office/drawing/2014/main" id="{B690947A-C5FA-DA85-A2DC-DAF2F4DFB240}"/>
              </a:ext>
            </a:extLst>
          </p:cNvPr>
          <p:cNvSpPr>
            <a:spLocks noGrp="1"/>
          </p:cNvSpPr>
          <p:nvPr>
            <p:ph idx="1"/>
          </p:nvPr>
        </p:nvSpPr>
        <p:spPr>
          <a:xfrm>
            <a:off x="5894962" y="1984443"/>
            <a:ext cx="5458838" cy="4192520"/>
          </a:xfrm>
        </p:spPr>
        <p:txBody>
          <a:bodyPr>
            <a:normAutofit/>
          </a:bodyPr>
          <a:lstStyle/>
          <a:p>
            <a:r>
              <a:rPr kumimoji="1" lang="en-US" altLang="zh-CN" dirty="0"/>
              <a:t>SFT</a:t>
            </a:r>
          </a:p>
          <a:p>
            <a:pPr lvl="1"/>
            <a:r>
              <a:rPr kumimoji="1" lang="en-US" altLang="zh-CN" dirty="0"/>
              <a:t>Macro-Level </a:t>
            </a:r>
            <a:r>
              <a:rPr kumimoji="1" lang="en-US" altLang="zh-CN" dirty="0" err="1"/>
              <a:t>CoT</a:t>
            </a:r>
            <a:r>
              <a:rPr kumimoji="1" lang="en-US" altLang="zh-CN" dirty="0"/>
              <a:t>: CE + MSE loss</a:t>
            </a:r>
          </a:p>
          <a:p>
            <a:pPr lvl="1"/>
            <a:endParaRPr kumimoji="1" lang="en-US" altLang="zh-CN" dirty="0"/>
          </a:p>
          <a:p>
            <a:pPr lvl="1"/>
            <a:r>
              <a:rPr kumimoji="1" lang="en-US" altLang="zh-CN" dirty="0"/>
              <a:t>Micro-Level </a:t>
            </a:r>
            <a:r>
              <a:rPr kumimoji="1" lang="en-US" altLang="zh-CN" dirty="0" err="1"/>
              <a:t>CoT</a:t>
            </a:r>
            <a:endParaRPr kumimoji="1" lang="en-US" altLang="zh-CN" dirty="0"/>
          </a:p>
          <a:p>
            <a:endParaRPr kumimoji="1" lang="en-US" altLang="zh-CN" dirty="0"/>
          </a:p>
          <a:p>
            <a:r>
              <a:rPr kumimoji="1" lang="en-US" altLang="zh-CN" dirty="0"/>
              <a:t>RL: DPO</a:t>
            </a:r>
            <a:endParaRPr kumimoji="1" lang="zh-CN" altLang="en-US" dirty="0"/>
          </a:p>
        </p:txBody>
      </p:sp>
    </p:spTree>
    <p:extLst>
      <p:ext uri="{BB962C8B-B14F-4D97-AF65-F5344CB8AC3E}">
        <p14:creationId xmlns:p14="http://schemas.microsoft.com/office/powerpoint/2010/main" val="228459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D9FE846-DB37-96C9-658C-22E9A97C5415}"/>
            </a:ext>
          </a:extLst>
        </p:cNvPr>
        <p:cNvGrpSpPr/>
        <p:nvPr/>
      </p:nvGrpSpPr>
      <p:grpSpPr>
        <a:xfrm>
          <a:off x="0" y="0"/>
          <a:ext cx="0" cy="0"/>
          <a:chOff x="0" y="0"/>
          <a:chExt cx="0" cy="0"/>
        </a:xfrm>
      </p:grpSpPr>
      <p:sp useBgFill="1">
        <p:nvSpPr>
          <p:cNvPr id="33" name="Rectangle 26">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28">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7E9B0A9-19DC-FB77-2EE5-381D95A015EA}"/>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kumimoji="1" lang="en-US" altLang="zh-CN" sz="3600" kern="1200">
                <a:solidFill>
                  <a:schemeClr val="tx1">
                    <a:lumMod val="85000"/>
                    <a:lumOff val="15000"/>
                  </a:schemeClr>
                </a:solidFill>
                <a:latin typeface="+mj-lt"/>
                <a:ea typeface="+mj-ea"/>
                <a:cs typeface="+mj-cs"/>
              </a:rPr>
              <a:t>Main result</a:t>
            </a:r>
          </a:p>
        </p:txBody>
      </p:sp>
      <p:pic>
        <p:nvPicPr>
          <p:cNvPr id="4" name="内容占位符 3">
            <a:extLst>
              <a:ext uri="{FF2B5EF4-FFF2-40B4-BE49-F238E27FC236}">
                <a16:creationId xmlns:a16="http://schemas.microsoft.com/office/drawing/2014/main" id="{A836B81A-32C5-BF1D-ED75-A2656A2F876B}"/>
              </a:ext>
            </a:extLst>
          </p:cNvPr>
          <p:cNvPicPr>
            <a:picLocks noChangeAspect="1"/>
          </p:cNvPicPr>
          <p:nvPr/>
        </p:nvPicPr>
        <p:blipFill>
          <a:blip r:embed="rId2"/>
          <a:stretch>
            <a:fillRect/>
          </a:stretch>
        </p:blipFill>
        <p:spPr>
          <a:xfrm>
            <a:off x="623087" y="1405585"/>
            <a:ext cx="10945825" cy="2572269"/>
          </a:xfrm>
          <a:prstGeom prst="rect">
            <a:avLst/>
          </a:prstGeom>
        </p:spPr>
      </p:pic>
    </p:spTree>
    <p:extLst>
      <p:ext uri="{BB962C8B-B14F-4D97-AF65-F5344CB8AC3E}">
        <p14:creationId xmlns:p14="http://schemas.microsoft.com/office/powerpoint/2010/main" val="2134210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E2CA7FC-10E4-1E46-8ACE-8787AEC894E6}"/>
            </a:ext>
          </a:extLst>
        </p:cNvPr>
        <p:cNvGrpSpPr/>
        <p:nvPr/>
      </p:nvGrpSpPr>
      <p:grpSpPr>
        <a:xfrm>
          <a:off x="0" y="0"/>
          <a:ext cx="0" cy="0"/>
          <a:chOff x="0" y="0"/>
          <a:chExt cx="0" cy="0"/>
        </a:xfrm>
      </p:grpSpPr>
      <p:sp useBgFill="1">
        <p:nvSpPr>
          <p:cNvPr id="52" name="Rectangle 51">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Freeform: Shape 53">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C661031C-7AB5-1663-4FD6-EE84E3670D72}"/>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kumimoji="1" lang="en-US" altLang="zh-CN" sz="3600" kern="1200">
                <a:solidFill>
                  <a:schemeClr val="tx1">
                    <a:lumMod val="85000"/>
                    <a:lumOff val="15000"/>
                  </a:schemeClr>
                </a:solidFill>
                <a:latin typeface="+mj-lt"/>
                <a:ea typeface="+mj-ea"/>
                <a:cs typeface="+mj-cs"/>
              </a:rPr>
              <a:t>Main result</a:t>
            </a:r>
          </a:p>
        </p:txBody>
      </p:sp>
      <p:pic>
        <p:nvPicPr>
          <p:cNvPr id="6" name="图片 5">
            <a:extLst>
              <a:ext uri="{FF2B5EF4-FFF2-40B4-BE49-F238E27FC236}">
                <a16:creationId xmlns:a16="http://schemas.microsoft.com/office/drawing/2014/main" id="{35F56262-CD45-461D-9773-C8F32F63671B}"/>
              </a:ext>
            </a:extLst>
          </p:cNvPr>
          <p:cNvPicPr>
            <a:picLocks noChangeAspect="1"/>
          </p:cNvPicPr>
          <p:nvPr/>
        </p:nvPicPr>
        <p:blipFill>
          <a:blip r:embed="rId2"/>
          <a:stretch>
            <a:fillRect/>
          </a:stretch>
        </p:blipFill>
        <p:spPr>
          <a:xfrm>
            <a:off x="623087" y="1036165"/>
            <a:ext cx="10945825" cy="3311109"/>
          </a:xfrm>
          <a:prstGeom prst="rect">
            <a:avLst/>
          </a:prstGeom>
        </p:spPr>
      </p:pic>
    </p:spTree>
    <p:extLst>
      <p:ext uri="{BB962C8B-B14F-4D97-AF65-F5344CB8AC3E}">
        <p14:creationId xmlns:p14="http://schemas.microsoft.com/office/powerpoint/2010/main" val="3240969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FB550F-4BFF-A17B-4F15-4406AD6E95BD}"/>
            </a:ext>
          </a:extLst>
        </p:cNvPr>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a:extLst>
              <a:ext uri="{FF2B5EF4-FFF2-40B4-BE49-F238E27FC236}">
                <a16:creationId xmlns:a16="http://schemas.microsoft.com/office/drawing/2014/main" id="{DFCA2118-59A2-4310-A4B2-F2CBA821E8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940492"/>
            <a:ext cx="12192000" cy="1924333"/>
          </a:xfrm>
          <a:custGeom>
            <a:avLst/>
            <a:gdLst>
              <a:gd name="connsiteX0" fmla="*/ 6189199 w 12192000"/>
              <a:gd name="connsiteY0" fmla="*/ 588 h 1924333"/>
              <a:gd name="connsiteX1" fmla="*/ 6207079 w 12192000"/>
              <a:gd name="connsiteY1" fmla="*/ 2850 h 1924333"/>
              <a:gd name="connsiteX2" fmla="*/ 6285610 w 12192000"/>
              <a:gd name="connsiteY2" fmla="*/ 18131 h 1924333"/>
              <a:gd name="connsiteX3" fmla="*/ 6378008 w 12192000"/>
              <a:gd name="connsiteY3" fmla="*/ 24625 h 1924333"/>
              <a:gd name="connsiteX4" fmla="*/ 6466340 w 12192000"/>
              <a:gd name="connsiteY4" fmla="*/ 21366 h 1924333"/>
              <a:gd name="connsiteX5" fmla="*/ 6553334 w 12192000"/>
              <a:gd name="connsiteY5" fmla="*/ 35307 h 1924333"/>
              <a:gd name="connsiteX6" fmla="*/ 6626068 w 12192000"/>
              <a:gd name="connsiteY6" fmla="*/ 58045 h 1924333"/>
              <a:gd name="connsiteX7" fmla="*/ 6692303 w 12192000"/>
              <a:gd name="connsiteY7" fmla="*/ 91487 h 1924333"/>
              <a:gd name="connsiteX8" fmla="*/ 6733670 w 12192000"/>
              <a:gd name="connsiteY8" fmla="*/ 118130 h 1924333"/>
              <a:gd name="connsiteX9" fmla="*/ 6798016 w 12192000"/>
              <a:gd name="connsiteY9" fmla="*/ 112271 h 1924333"/>
              <a:gd name="connsiteX10" fmla="*/ 6801081 w 12192000"/>
              <a:gd name="connsiteY10" fmla="*/ 114963 h 1924333"/>
              <a:gd name="connsiteX11" fmla="*/ 6819351 w 12192000"/>
              <a:gd name="connsiteY11" fmla="*/ 128825 h 1924333"/>
              <a:gd name="connsiteX12" fmla="*/ 6852732 w 12192000"/>
              <a:gd name="connsiteY12" fmla="*/ 123321 h 1924333"/>
              <a:gd name="connsiteX13" fmla="*/ 6865247 w 12192000"/>
              <a:gd name="connsiteY13" fmla="*/ 128836 h 1924333"/>
              <a:gd name="connsiteX14" fmla="*/ 6905517 w 12192000"/>
              <a:gd name="connsiteY14" fmla="*/ 129265 h 1924333"/>
              <a:gd name="connsiteX15" fmla="*/ 6950286 w 12192000"/>
              <a:gd name="connsiteY15" fmla="*/ 150104 h 1924333"/>
              <a:gd name="connsiteX16" fmla="*/ 7003442 w 12192000"/>
              <a:gd name="connsiteY16" fmla="*/ 136136 h 1924333"/>
              <a:gd name="connsiteX17" fmla="*/ 7160047 w 12192000"/>
              <a:gd name="connsiteY17" fmla="*/ 166721 h 1924333"/>
              <a:gd name="connsiteX18" fmla="*/ 7325604 w 12192000"/>
              <a:gd name="connsiteY18" fmla="*/ 215867 h 1924333"/>
              <a:gd name="connsiteX19" fmla="*/ 7540522 w 12192000"/>
              <a:gd name="connsiteY19" fmla="*/ 239374 h 1924333"/>
              <a:gd name="connsiteX20" fmla="*/ 7612071 w 12192000"/>
              <a:gd name="connsiteY20" fmla="*/ 229553 h 1924333"/>
              <a:gd name="connsiteX21" fmla="*/ 7651995 w 12192000"/>
              <a:gd name="connsiteY21" fmla="*/ 244567 h 1924333"/>
              <a:gd name="connsiteX22" fmla="*/ 7725761 w 12192000"/>
              <a:gd name="connsiteY22" fmla="*/ 258638 h 1924333"/>
              <a:gd name="connsiteX23" fmla="*/ 7823038 w 12192000"/>
              <a:gd name="connsiteY23" fmla="*/ 287078 h 1924333"/>
              <a:gd name="connsiteX24" fmla="*/ 7866405 w 12192000"/>
              <a:gd name="connsiteY24" fmla="*/ 287288 h 1924333"/>
              <a:gd name="connsiteX25" fmla="*/ 7875021 w 12192000"/>
              <a:gd name="connsiteY25" fmla="*/ 288224 h 1924333"/>
              <a:gd name="connsiteX26" fmla="*/ 7875146 w 12192000"/>
              <a:gd name="connsiteY26" fmla="*/ 288614 h 1924333"/>
              <a:gd name="connsiteX27" fmla="*/ 7907443 w 12192000"/>
              <a:gd name="connsiteY27" fmla="*/ 291752 h 1924333"/>
              <a:gd name="connsiteX28" fmla="*/ 7912892 w 12192000"/>
              <a:gd name="connsiteY28" fmla="*/ 294833 h 1924333"/>
              <a:gd name="connsiteX29" fmla="*/ 7946345 w 12192000"/>
              <a:gd name="connsiteY29" fmla="*/ 319359 h 1924333"/>
              <a:gd name="connsiteX30" fmla="*/ 8021238 w 12192000"/>
              <a:gd name="connsiteY30" fmla="*/ 315159 h 1924333"/>
              <a:gd name="connsiteX31" fmla="*/ 8094697 w 12192000"/>
              <a:gd name="connsiteY31" fmla="*/ 351819 h 1924333"/>
              <a:gd name="connsiteX32" fmla="*/ 8155208 w 12192000"/>
              <a:gd name="connsiteY32" fmla="*/ 371168 h 1924333"/>
              <a:gd name="connsiteX33" fmla="*/ 8248472 w 12192000"/>
              <a:gd name="connsiteY33" fmla="*/ 400489 h 1924333"/>
              <a:gd name="connsiteX34" fmla="*/ 8300068 w 12192000"/>
              <a:gd name="connsiteY34" fmla="*/ 405531 h 1924333"/>
              <a:gd name="connsiteX35" fmla="*/ 8356293 w 12192000"/>
              <a:gd name="connsiteY35" fmla="*/ 403328 h 1924333"/>
              <a:gd name="connsiteX36" fmla="*/ 8475838 w 12192000"/>
              <a:gd name="connsiteY36" fmla="*/ 435524 h 1924333"/>
              <a:gd name="connsiteX37" fmla="*/ 8575216 w 12192000"/>
              <a:gd name="connsiteY37" fmla="*/ 450198 h 1924333"/>
              <a:gd name="connsiteX38" fmla="*/ 8588650 w 12192000"/>
              <a:gd name="connsiteY38" fmla="*/ 447070 h 1924333"/>
              <a:gd name="connsiteX39" fmla="*/ 8612184 w 12192000"/>
              <a:gd name="connsiteY39" fmla="*/ 439577 h 1924333"/>
              <a:gd name="connsiteX40" fmla="*/ 8630713 w 12192000"/>
              <a:gd name="connsiteY40" fmla="*/ 433015 h 1924333"/>
              <a:gd name="connsiteX41" fmla="*/ 8704240 w 12192000"/>
              <a:gd name="connsiteY41" fmla="*/ 422865 h 1924333"/>
              <a:gd name="connsiteX42" fmla="*/ 8829513 w 12192000"/>
              <a:gd name="connsiteY42" fmla="*/ 429389 h 1924333"/>
              <a:gd name="connsiteX43" fmla="*/ 9083651 w 12192000"/>
              <a:gd name="connsiteY43" fmla="*/ 390744 h 1924333"/>
              <a:gd name="connsiteX44" fmla="*/ 9371402 w 12192000"/>
              <a:gd name="connsiteY44" fmla="*/ 371809 h 1924333"/>
              <a:gd name="connsiteX45" fmla="*/ 9429586 w 12192000"/>
              <a:gd name="connsiteY45" fmla="*/ 369213 h 1924333"/>
              <a:gd name="connsiteX46" fmla="*/ 9489757 w 12192000"/>
              <a:gd name="connsiteY46" fmla="*/ 377814 h 1924333"/>
              <a:gd name="connsiteX47" fmla="*/ 9516954 w 12192000"/>
              <a:gd name="connsiteY47" fmla="*/ 376991 h 1924333"/>
              <a:gd name="connsiteX48" fmla="*/ 9645588 w 12192000"/>
              <a:gd name="connsiteY48" fmla="*/ 363590 h 1924333"/>
              <a:gd name="connsiteX49" fmla="*/ 9722896 w 12192000"/>
              <a:gd name="connsiteY49" fmla="*/ 360983 h 1924333"/>
              <a:gd name="connsiteX50" fmla="*/ 9752803 w 12192000"/>
              <a:gd name="connsiteY50" fmla="*/ 368492 h 1924333"/>
              <a:gd name="connsiteX51" fmla="*/ 9890305 w 12192000"/>
              <a:gd name="connsiteY51" fmla="*/ 380736 h 1924333"/>
              <a:gd name="connsiteX52" fmla="*/ 9939767 w 12192000"/>
              <a:gd name="connsiteY52" fmla="*/ 377776 h 1924333"/>
              <a:gd name="connsiteX53" fmla="*/ 9944355 w 12192000"/>
              <a:gd name="connsiteY53" fmla="*/ 377352 h 1924333"/>
              <a:gd name="connsiteX54" fmla="*/ 9953719 w 12192000"/>
              <a:gd name="connsiteY54" fmla="*/ 375642 h 1924333"/>
              <a:gd name="connsiteX55" fmla="*/ 9955809 w 12192000"/>
              <a:gd name="connsiteY55" fmla="*/ 376294 h 1924333"/>
              <a:gd name="connsiteX56" fmla="*/ 10032710 w 12192000"/>
              <a:gd name="connsiteY56" fmla="*/ 394940 h 1924333"/>
              <a:gd name="connsiteX57" fmla="*/ 10049925 w 12192000"/>
              <a:gd name="connsiteY57" fmla="*/ 404971 h 1924333"/>
              <a:gd name="connsiteX58" fmla="*/ 10112671 w 12192000"/>
              <a:gd name="connsiteY58" fmla="*/ 414549 h 1924333"/>
              <a:gd name="connsiteX59" fmla="*/ 10170853 w 12192000"/>
              <a:gd name="connsiteY59" fmla="*/ 435168 h 1924333"/>
              <a:gd name="connsiteX60" fmla="*/ 10290184 w 12192000"/>
              <a:gd name="connsiteY60" fmla="*/ 448123 h 1924333"/>
              <a:gd name="connsiteX61" fmla="*/ 10320158 w 12192000"/>
              <a:gd name="connsiteY61" fmla="*/ 458352 h 1924333"/>
              <a:gd name="connsiteX62" fmla="*/ 10321815 w 12192000"/>
              <a:gd name="connsiteY62" fmla="*/ 463087 h 1924333"/>
              <a:gd name="connsiteX63" fmla="*/ 10373742 w 12192000"/>
              <a:gd name="connsiteY63" fmla="*/ 464538 h 1924333"/>
              <a:gd name="connsiteX64" fmla="*/ 10428532 w 12192000"/>
              <a:gd name="connsiteY64" fmla="*/ 492504 h 1924333"/>
              <a:gd name="connsiteX65" fmla="*/ 10466490 w 12192000"/>
              <a:gd name="connsiteY65" fmla="*/ 517759 h 1924333"/>
              <a:gd name="connsiteX66" fmla="*/ 10466675 w 12192000"/>
              <a:gd name="connsiteY66" fmla="*/ 522076 h 1924333"/>
              <a:gd name="connsiteX67" fmla="*/ 10470309 w 12192000"/>
              <a:gd name="connsiteY67" fmla="*/ 522792 h 1924333"/>
              <a:gd name="connsiteX68" fmla="*/ 10474138 w 12192000"/>
              <a:gd name="connsiteY68" fmla="*/ 519761 h 1924333"/>
              <a:gd name="connsiteX69" fmla="*/ 10501100 w 12192000"/>
              <a:gd name="connsiteY69" fmla="*/ 528263 h 1924333"/>
              <a:gd name="connsiteX70" fmla="*/ 10502395 w 12192000"/>
              <a:gd name="connsiteY70" fmla="*/ 536393 h 1924333"/>
              <a:gd name="connsiteX71" fmla="*/ 10689496 w 12192000"/>
              <a:gd name="connsiteY71" fmla="*/ 560233 h 1924333"/>
              <a:gd name="connsiteX72" fmla="*/ 10788736 w 12192000"/>
              <a:gd name="connsiteY72" fmla="*/ 613188 h 1924333"/>
              <a:gd name="connsiteX73" fmla="*/ 10819747 w 12192000"/>
              <a:gd name="connsiteY73" fmla="*/ 621351 h 1924333"/>
              <a:gd name="connsiteX74" fmla="*/ 10864632 w 12192000"/>
              <a:gd name="connsiteY74" fmla="*/ 644858 h 1924333"/>
              <a:gd name="connsiteX75" fmla="*/ 10929407 w 12192000"/>
              <a:gd name="connsiteY75" fmla="*/ 652945 h 1924333"/>
              <a:gd name="connsiteX76" fmla="*/ 10979412 w 12192000"/>
              <a:gd name="connsiteY76" fmla="*/ 654217 h 1924333"/>
              <a:gd name="connsiteX77" fmla="*/ 11006959 w 12192000"/>
              <a:gd name="connsiteY77" fmla="*/ 657017 h 1924333"/>
              <a:gd name="connsiteX78" fmla="*/ 11077038 w 12192000"/>
              <a:gd name="connsiteY78" fmla="*/ 668487 h 1924333"/>
              <a:gd name="connsiteX79" fmla="*/ 11157850 w 12192000"/>
              <a:gd name="connsiteY79" fmla="*/ 693164 h 1924333"/>
              <a:gd name="connsiteX80" fmla="*/ 11175276 w 12192000"/>
              <a:gd name="connsiteY80" fmla="*/ 697243 h 1924333"/>
              <a:gd name="connsiteX81" fmla="*/ 11191131 w 12192000"/>
              <a:gd name="connsiteY81" fmla="*/ 696085 h 1924333"/>
              <a:gd name="connsiteX82" fmla="*/ 11195573 w 12192000"/>
              <a:gd name="connsiteY82" fmla="*/ 691751 h 1924333"/>
              <a:gd name="connsiteX83" fmla="*/ 11205299 w 12192000"/>
              <a:gd name="connsiteY83" fmla="*/ 693247 h 1924333"/>
              <a:gd name="connsiteX84" fmla="*/ 11223770 w 12192000"/>
              <a:gd name="connsiteY84" fmla="*/ 690335 h 1924333"/>
              <a:gd name="connsiteX85" fmla="*/ 11292119 w 12192000"/>
              <a:gd name="connsiteY85" fmla="*/ 713311 h 1924333"/>
              <a:gd name="connsiteX86" fmla="*/ 11435379 w 12192000"/>
              <a:gd name="connsiteY86" fmla="*/ 758519 h 1924333"/>
              <a:gd name="connsiteX87" fmla="*/ 11604406 w 12192000"/>
              <a:gd name="connsiteY87" fmla="*/ 810476 h 1924333"/>
              <a:gd name="connsiteX88" fmla="*/ 11652155 w 12192000"/>
              <a:gd name="connsiteY88" fmla="*/ 825109 h 1924333"/>
              <a:gd name="connsiteX89" fmla="*/ 11654192 w 12192000"/>
              <a:gd name="connsiteY89" fmla="*/ 827301 h 1924333"/>
              <a:gd name="connsiteX90" fmla="*/ 11676599 w 12192000"/>
              <a:gd name="connsiteY90" fmla="*/ 846628 h 1924333"/>
              <a:gd name="connsiteX91" fmla="*/ 11775168 w 12192000"/>
              <a:gd name="connsiteY91" fmla="*/ 890664 h 1924333"/>
              <a:gd name="connsiteX92" fmla="*/ 11826341 w 12192000"/>
              <a:gd name="connsiteY92" fmla="*/ 877558 h 1924333"/>
              <a:gd name="connsiteX93" fmla="*/ 11879068 w 12192000"/>
              <a:gd name="connsiteY93" fmla="*/ 874038 h 1924333"/>
              <a:gd name="connsiteX94" fmla="*/ 11889563 w 12192000"/>
              <a:gd name="connsiteY94" fmla="*/ 878619 h 1924333"/>
              <a:gd name="connsiteX95" fmla="*/ 12016613 w 12192000"/>
              <a:gd name="connsiteY95" fmla="*/ 886111 h 1924333"/>
              <a:gd name="connsiteX96" fmla="*/ 12108292 w 12192000"/>
              <a:gd name="connsiteY96" fmla="*/ 868500 h 1924333"/>
              <a:gd name="connsiteX97" fmla="*/ 12182910 w 12192000"/>
              <a:gd name="connsiteY97" fmla="*/ 882003 h 1924333"/>
              <a:gd name="connsiteX98" fmla="*/ 12192000 w 12192000"/>
              <a:gd name="connsiteY98" fmla="*/ 884778 h 1924333"/>
              <a:gd name="connsiteX99" fmla="*/ 12192000 w 12192000"/>
              <a:gd name="connsiteY99" fmla="*/ 1610315 h 1924333"/>
              <a:gd name="connsiteX100" fmla="*/ 12191998 w 12192000"/>
              <a:gd name="connsiteY100" fmla="*/ 1610315 h 1924333"/>
              <a:gd name="connsiteX101" fmla="*/ 12191998 w 12192000"/>
              <a:gd name="connsiteY101" fmla="*/ 1924333 h 1924333"/>
              <a:gd name="connsiteX102" fmla="*/ 0 w 12192000"/>
              <a:gd name="connsiteY102" fmla="*/ 1924333 h 1924333"/>
              <a:gd name="connsiteX103" fmla="*/ 0 w 12192000"/>
              <a:gd name="connsiteY103" fmla="*/ 505159 h 1924333"/>
              <a:gd name="connsiteX104" fmla="*/ 5722 w 12192000"/>
              <a:gd name="connsiteY104" fmla="*/ 508889 h 1924333"/>
              <a:gd name="connsiteX105" fmla="*/ 38476 w 12192000"/>
              <a:gd name="connsiteY105" fmla="*/ 524137 h 1924333"/>
              <a:gd name="connsiteX106" fmla="*/ 192883 w 12192000"/>
              <a:gd name="connsiteY106" fmla="*/ 545272 h 1924333"/>
              <a:gd name="connsiteX107" fmla="*/ 343710 w 12192000"/>
              <a:gd name="connsiteY107" fmla="*/ 565029 h 1924333"/>
              <a:gd name="connsiteX108" fmla="*/ 471066 w 12192000"/>
              <a:gd name="connsiteY108" fmla="*/ 549837 h 1924333"/>
              <a:gd name="connsiteX109" fmla="*/ 617333 w 12192000"/>
              <a:gd name="connsiteY109" fmla="*/ 526428 h 1924333"/>
              <a:gd name="connsiteX110" fmla="*/ 725203 w 12192000"/>
              <a:gd name="connsiteY110" fmla="*/ 523793 h 1924333"/>
              <a:gd name="connsiteX111" fmla="*/ 788494 w 12192000"/>
              <a:gd name="connsiteY111" fmla="*/ 505799 h 1924333"/>
              <a:gd name="connsiteX112" fmla="*/ 885977 w 12192000"/>
              <a:gd name="connsiteY112" fmla="*/ 526585 h 1924333"/>
              <a:gd name="connsiteX113" fmla="*/ 932142 w 12192000"/>
              <a:gd name="connsiteY113" fmla="*/ 528005 h 1924333"/>
              <a:gd name="connsiteX114" fmla="*/ 1090404 w 12192000"/>
              <a:gd name="connsiteY114" fmla="*/ 498299 h 1924333"/>
              <a:gd name="connsiteX115" fmla="*/ 1188628 w 12192000"/>
              <a:gd name="connsiteY115" fmla="*/ 483151 h 1924333"/>
              <a:gd name="connsiteX116" fmla="*/ 1316247 w 12192000"/>
              <a:gd name="connsiteY116" fmla="*/ 425979 h 1924333"/>
              <a:gd name="connsiteX117" fmla="*/ 1357712 w 12192000"/>
              <a:gd name="connsiteY117" fmla="*/ 416549 h 1924333"/>
              <a:gd name="connsiteX118" fmla="*/ 1425921 w 12192000"/>
              <a:gd name="connsiteY118" fmla="*/ 413953 h 1924333"/>
              <a:gd name="connsiteX119" fmla="*/ 1503817 w 12192000"/>
              <a:gd name="connsiteY119" fmla="*/ 380457 h 1924333"/>
              <a:gd name="connsiteX120" fmla="*/ 1639196 w 12192000"/>
              <a:gd name="connsiteY120" fmla="*/ 372785 h 1924333"/>
              <a:gd name="connsiteX121" fmla="*/ 1705606 w 12192000"/>
              <a:gd name="connsiteY121" fmla="*/ 359023 h 1924333"/>
              <a:gd name="connsiteX122" fmla="*/ 1813011 w 12192000"/>
              <a:gd name="connsiteY122" fmla="*/ 331023 h 1924333"/>
              <a:gd name="connsiteX123" fmla="*/ 1831380 w 12192000"/>
              <a:gd name="connsiteY123" fmla="*/ 341307 h 1924333"/>
              <a:gd name="connsiteX124" fmla="*/ 1858612 w 12192000"/>
              <a:gd name="connsiteY124" fmla="*/ 326777 h 1924333"/>
              <a:gd name="connsiteX125" fmla="*/ 1880661 w 12192000"/>
              <a:gd name="connsiteY125" fmla="*/ 335987 h 1924333"/>
              <a:gd name="connsiteX126" fmla="*/ 1941495 w 12192000"/>
              <a:gd name="connsiteY126" fmla="*/ 310792 h 1924333"/>
              <a:gd name="connsiteX127" fmla="*/ 1995402 w 12192000"/>
              <a:gd name="connsiteY127" fmla="*/ 305480 h 1924333"/>
              <a:gd name="connsiteX128" fmla="*/ 2223864 w 12192000"/>
              <a:gd name="connsiteY128" fmla="*/ 266118 h 1924333"/>
              <a:gd name="connsiteX129" fmla="*/ 2418043 w 12192000"/>
              <a:gd name="connsiteY129" fmla="*/ 215314 h 1924333"/>
              <a:gd name="connsiteX130" fmla="*/ 2558461 w 12192000"/>
              <a:gd name="connsiteY130" fmla="*/ 168193 h 1924333"/>
              <a:gd name="connsiteX131" fmla="*/ 2595535 w 12192000"/>
              <a:gd name="connsiteY131" fmla="*/ 158548 h 1924333"/>
              <a:gd name="connsiteX132" fmla="*/ 2626942 w 12192000"/>
              <a:gd name="connsiteY132" fmla="*/ 130400 h 1924333"/>
              <a:gd name="connsiteX133" fmla="*/ 2632225 w 12192000"/>
              <a:gd name="connsiteY133" fmla="*/ 130446 h 1924333"/>
              <a:gd name="connsiteX134" fmla="*/ 2696856 w 12192000"/>
              <a:gd name="connsiteY134" fmla="*/ 128498 h 1924333"/>
              <a:gd name="connsiteX135" fmla="*/ 2759767 w 12192000"/>
              <a:gd name="connsiteY135" fmla="*/ 127784 h 1924333"/>
              <a:gd name="connsiteX136" fmla="*/ 2792685 w 12192000"/>
              <a:gd name="connsiteY136" fmla="*/ 115710 h 1924333"/>
              <a:gd name="connsiteX137" fmla="*/ 2799767 w 12192000"/>
              <a:gd name="connsiteY137" fmla="*/ 113754 h 1924333"/>
              <a:gd name="connsiteX138" fmla="*/ 2829799 w 12192000"/>
              <a:gd name="connsiteY138" fmla="*/ 120042 h 1924333"/>
              <a:gd name="connsiteX139" fmla="*/ 2890704 w 12192000"/>
              <a:gd name="connsiteY139" fmla="*/ 121493 h 1924333"/>
              <a:gd name="connsiteX140" fmla="*/ 3042646 w 12192000"/>
              <a:gd name="connsiteY140" fmla="*/ 112273 h 1924333"/>
              <a:gd name="connsiteX141" fmla="*/ 3146630 w 12192000"/>
              <a:gd name="connsiteY141" fmla="*/ 100898 h 1924333"/>
              <a:gd name="connsiteX142" fmla="*/ 3233163 w 12192000"/>
              <a:gd name="connsiteY142" fmla="*/ 120200 h 1924333"/>
              <a:gd name="connsiteX143" fmla="*/ 3372699 w 12192000"/>
              <a:gd name="connsiteY143" fmla="*/ 129394 h 1924333"/>
              <a:gd name="connsiteX144" fmla="*/ 3394352 w 12192000"/>
              <a:gd name="connsiteY144" fmla="*/ 131671 h 1924333"/>
              <a:gd name="connsiteX145" fmla="*/ 3448218 w 12192000"/>
              <a:gd name="connsiteY145" fmla="*/ 118229 h 1924333"/>
              <a:gd name="connsiteX146" fmla="*/ 3505047 w 12192000"/>
              <a:gd name="connsiteY146" fmla="*/ 115412 h 1924333"/>
              <a:gd name="connsiteX147" fmla="*/ 3521767 w 12192000"/>
              <a:gd name="connsiteY147" fmla="*/ 111071 h 1924333"/>
              <a:gd name="connsiteX148" fmla="*/ 3585137 w 12192000"/>
              <a:gd name="connsiteY148" fmla="*/ 114371 h 1924333"/>
              <a:gd name="connsiteX149" fmla="*/ 3690293 w 12192000"/>
              <a:gd name="connsiteY149" fmla="*/ 98301 h 1924333"/>
              <a:gd name="connsiteX150" fmla="*/ 3867818 w 12192000"/>
              <a:gd name="connsiteY150" fmla="*/ 88985 h 1924333"/>
              <a:gd name="connsiteX151" fmla="*/ 4091337 w 12192000"/>
              <a:gd name="connsiteY151" fmla="*/ 70813 h 1924333"/>
              <a:gd name="connsiteX152" fmla="*/ 4246332 w 12192000"/>
              <a:gd name="connsiteY152" fmla="*/ 41697 h 1924333"/>
              <a:gd name="connsiteX153" fmla="*/ 4266975 w 12192000"/>
              <a:gd name="connsiteY153" fmla="*/ 46592 h 1924333"/>
              <a:gd name="connsiteX154" fmla="*/ 4270566 w 12192000"/>
              <a:gd name="connsiteY154" fmla="*/ 47620 h 1924333"/>
              <a:gd name="connsiteX155" fmla="*/ 4288964 w 12192000"/>
              <a:gd name="connsiteY155" fmla="*/ 52766 h 1924333"/>
              <a:gd name="connsiteX156" fmla="*/ 4365137 w 12192000"/>
              <a:gd name="connsiteY156" fmla="*/ 51783 h 1924333"/>
              <a:gd name="connsiteX157" fmla="*/ 4430546 w 12192000"/>
              <a:gd name="connsiteY157" fmla="*/ 44555 h 1924333"/>
              <a:gd name="connsiteX158" fmla="*/ 4444136 w 12192000"/>
              <a:gd name="connsiteY158" fmla="*/ 39567 h 1924333"/>
              <a:gd name="connsiteX159" fmla="*/ 4534039 w 12192000"/>
              <a:gd name="connsiteY159" fmla="*/ 31604 h 1924333"/>
              <a:gd name="connsiteX160" fmla="*/ 4560448 w 12192000"/>
              <a:gd name="connsiteY160" fmla="*/ 25231 h 1924333"/>
              <a:gd name="connsiteX161" fmla="*/ 4568006 w 12192000"/>
              <a:gd name="connsiteY161" fmla="*/ 25970 h 1924333"/>
              <a:gd name="connsiteX162" fmla="*/ 4595497 w 12192000"/>
              <a:gd name="connsiteY162" fmla="*/ 22958 h 1924333"/>
              <a:gd name="connsiteX163" fmla="*/ 4608623 w 12192000"/>
              <a:gd name="connsiteY163" fmla="*/ 18108 h 1924333"/>
              <a:gd name="connsiteX164" fmla="*/ 4623942 w 12192000"/>
              <a:gd name="connsiteY164" fmla="*/ 22251 h 1924333"/>
              <a:gd name="connsiteX165" fmla="*/ 4664336 w 12192000"/>
              <a:gd name="connsiteY165" fmla="*/ 23306 h 1924333"/>
              <a:gd name="connsiteX166" fmla="*/ 4677385 w 12192000"/>
              <a:gd name="connsiteY166" fmla="*/ 18246 h 1924333"/>
              <a:gd name="connsiteX167" fmla="*/ 4698143 w 12192000"/>
              <a:gd name="connsiteY167" fmla="*/ 18036 h 1924333"/>
              <a:gd name="connsiteX168" fmla="*/ 4750609 w 12192000"/>
              <a:gd name="connsiteY168" fmla="*/ 23611 h 1924333"/>
              <a:gd name="connsiteX169" fmla="*/ 4784658 w 12192000"/>
              <a:gd name="connsiteY169" fmla="*/ 25057 h 1924333"/>
              <a:gd name="connsiteX170" fmla="*/ 4847558 w 12192000"/>
              <a:gd name="connsiteY170" fmla="*/ 38726 h 1924333"/>
              <a:gd name="connsiteX171" fmla="*/ 4909134 w 12192000"/>
              <a:gd name="connsiteY171" fmla="*/ 50659 h 1924333"/>
              <a:gd name="connsiteX172" fmla="*/ 5099219 w 12192000"/>
              <a:gd name="connsiteY172" fmla="*/ 55050 h 1924333"/>
              <a:gd name="connsiteX173" fmla="*/ 5184992 w 12192000"/>
              <a:gd name="connsiteY173" fmla="*/ 67596 h 1924333"/>
              <a:gd name="connsiteX174" fmla="*/ 5229637 w 12192000"/>
              <a:gd name="connsiteY174" fmla="*/ 67789 h 1924333"/>
              <a:gd name="connsiteX175" fmla="*/ 5389346 w 12192000"/>
              <a:gd name="connsiteY175" fmla="*/ 80211 h 1924333"/>
              <a:gd name="connsiteX176" fmla="*/ 5494414 w 12192000"/>
              <a:gd name="connsiteY176" fmla="*/ 75926 h 1924333"/>
              <a:gd name="connsiteX177" fmla="*/ 5528443 w 12192000"/>
              <a:gd name="connsiteY177" fmla="*/ 77206 h 1924333"/>
              <a:gd name="connsiteX178" fmla="*/ 5684939 w 12192000"/>
              <a:gd name="connsiteY178" fmla="*/ 50269 h 1924333"/>
              <a:gd name="connsiteX179" fmla="*/ 5765146 w 12192000"/>
              <a:gd name="connsiteY179" fmla="*/ 50414 h 1924333"/>
              <a:gd name="connsiteX180" fmla="*/ 5848655 w 12192000"/>
              <a:gd name="connsiteY180" fmla="*/ 35257 h 1924333"/>
              <a:gd name="connsiteX181" fmla="*/ 5930656 w 12192000"/>
              <a:gd name="connsiteY181" fmla="*/ 30131 h 1924333"/>
              <a:gd name="connsiteX182" fmla="*/ 6124150 w 12192000"/>
              <a:gd name="connsiteY182" fmla="*/ 31679 h 1924333"/>
              <a:gd name="connsiteX183" fmla="*/ 6189199 w 12192000"/>
              <a:gd name="connsiteY183" fmla="*/ 588 h 19243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Lst>
            <a:rect l="l" t="t" r="r" b="b"/>
            <a:pathLst>
              <a:path w="12192000" h="1924333">
                <a:moveTo>
                  <a:pt x="6189199" y="588"/>
                </a:moveTo>
                <a:cubicBezTo>
                  <a:pt x="6196356" y="-574"/>
                  <a:pt x="6202609" y="-108"/>
                  <a:pt x="6207079" y="2850"/>
                </a:cubicBezTo>
                <a:cubicBezTo>
                  <a:pt x="6222026" y="2749"/>
                  <a:pt x="6273489" y="3767"/>
                  <a:pt x="6285610" y="18131"/>
                </a:cubicBezTo>
                <a:cubicBezTo>
                  <a:pt x="6307255" y="18685"/>
                  <a:pt x="6357141" y="23793"/>
                  <a:pt x="6378008" y="24625"/>
                </a:cubicBezTo>
                <a:cubicBezTo>
                  <a:pt x="6409946" y="30645"/>
                  <a:pt x="6438307" y="10375"/>
                  <a:pt x="6466340" y="21366"/>
                </a:cubicBezTo>
                <a:cubicBezTo>
                  <a:pt x="6488276" y="31229"/>
                  <a:pt x="6529854" y="28110"/>
                  <a:pt x="6553334" y="35307"/>
                </a:cubicBezTo>
                <a:cubicBezTo>
                  <a:pt x="6561737" y="48059"/>
                  <a:pt x="6609188" y="62087"/>
                  <a:pt x="6626068" y="58045"/>
                </a:cubicBezTo>
                <a:cubicBezTo>
                  <a:pt x="6660952" y="66570"/>
                  <a:pt x="6666277" y="84716"/>
                  <a:pt x="6692303" y="91487"/>
                </a:cubicBezTo>
                <a:lnTo>
                  <a:pt x="6733670" y="118130"/>
                </a:lnTo>
                <a:lnTo>
                  <a:pt x="6798016" y="112271"/>
                </a:lnTo>
                <a:lnTo>
                  <a:pt x="6801081" y="114963"/>
                </a:lnTo>
                <a:cubicBezTo>
                  <a:pt x="6806919" y="120140"/>
                  <a:pt x="6812832" y="125016"/>
                  <a:pt x="6819351" y="128825"/>
                </a:cubicBezTo>
                <a:cubicBezTo>
                  <a:pt x="6825742" y="109997"/>
                  <a:pt x="6840132" y="116541"/>
                  <a:pt x="6852732" y="123321"/>
                </a:cubicBezTo>
                <a:lnTo>
                  <a:pt x="6865247" y="128836"/>
                </a:lnTo>
                <a:lnTo>
                  <a:pt x="6905517" y="129265"/>
                </a:lnTo>
                <a:cubicBezTo>
                  <a:pt x="6934052" y="140042"/>
                  <a:pt x="6939773" y="141556"/>
                  <a:pt x="6950286" y="150104"/>
                </a:cubicBezTo>
                <a:lnTo>
                  <a:pt x="7003442" y="136136"/>
                </a:lnTo>
                <a:lnTo>
                  <a:pt x="7160047" y="166721"/>
                </a:lnTo>
                <a:cubicBezTo>
                  <a:pt x="7207281" y="179911"/>
                  <a:pt x="7280644" y="210197"/>
                  <a:pt x="7325604" y="215867"/>
                </a:cubicBezTo>
                <a:cubicBezTo>
                  <a:pt x="7460113" y="233904"/>
                  <a:pt x="7393081" y="242880"/>
                  <a:pt x="7540522" y="239374"/>
                </a:cubicBezTo>
                <a:cubicBezTo>
                  <a:pt x="7545714" y="234872"/>
                  <a:pt x="7605972" y="231727"/>
                  <a:pt x="7612071" y="229553"/>
                </a:cubicBezTo>
                <a:lnTo>
                  <a:pt x="7651995" y="244567"/>
                </a:lnTo>
                <a:lnTo>
                  <a:pt x="7725761" y="258638"/>
                </a:lnTo>
                <a:lnTo>
                  <a:pt x="7823038" y="287078"/>
                </a:lnTo>
                <a:cubicBezTo>
                  <a:pt x="7837080" y="286482"/>
                  <a:pt x="7851647" y="286498"/>
                  <a:pt x="7866405" y="287288"/>
                </a:cubicBezTo>
                <a:lnTo>
                  <a:pt x="7875021" y="288224"/>
                </a:lnTo>
                <a:cubicBezTo>
                  <a:pt x="7875062" y="288354"/>
                  <a:pt x="7875105" y="288483"/>
                  <a:pt x="7875146" y="288614"/>
                </a:cubicBezTo>
                <a:cubicBezTo>
                  <a:pt x="7880550" y="289202"/>
                  <a:pt x="7901153" y="290716"/>
                  <a:pt x="7907443" y="291752"/>
                </a:cubicBezTo>
                <a:lnTo>
                  <a:pt x="7912892" y="294833"/>
                </a:lnTo>
                <a:lnTo>
                  <a:pt x="7946345" y="319359"/>
                </a:lnTo>
                <a:cubicBezTo>
                  <a:pt x="7958657" y="312776"/>
                  <a:pt x="7996513" y="309749"/>
                  <a:pt x="8021238" y="315159"/>
                </a:cubicBezTo>
                <a:cubicBezTo>
                  <a:pt x="8045964" y="320570"/>
                  <a:pt x="8058169" y="340462"/>
                  <a:pt x="8094697" y="351819"/>
                </a:cubicBezTo>
                <a:cubicBezTo>
                  <a:pt x="8129587" y="361154"/>
                  <a:pt x="8116181" y="360544"/>
                  <a:pt x="8155208" y="371168"/>
                </a:cubicBezTo>
                <a:cubicBezTo>
                  <a:pt x="8196217" y="383300"/>
                  <a:pt x="8205468" y="391801"/>
                  <a:pt x="8248472" y="400489"/>
                </a:cubicBezTo>
                <a:cubicBezTo>
                  <a:pt x="8283932" y="419791"/>
                  <a:pt x="8278617" y="392031"/>
                  <a:pt x="8300068" y="405531"/>
                </a:cubicBezTo>
                <a:lnTo>
                  <a:pt x="8356293" y="403328"/>
                </a:lnTo>
                <a:cubicBezTo>
                  <a:pt x="8377247" y="404463"/>
                  <a:pt x="8438442" y="433194"/>
                  <a:pt x="8475838" y="435524"/>
                </a:cubicBezTo>
                <a:cubicBezTo>
                  <a:pt x="8510241" y="438037"/>
                  <a:pt x="8545511" y="449840"/>
                  <a:pt x="8575216" y="450198"/>
                </a:cubicBezTo>
                <a:lnTo>
                  <a:pt x="8588650" y="447070"/>
                </a:lnTo>
                <a:lnTo>
                  <a:pt x="8612184" y="439577"/>
                </a:lnTo>
                <a:lnTo>
                  <a:pt x="8630713" y="433015"/>
                </a:lnTo>
                <a:cubicBezTo>
                  <a:pt x="8635870" y="429519"/>
                  <a:pt x="8700685" y="428411"/>
                  <a:pt x="8704240" y="422865"/>
                </a:cubicBezTo>
                <a:cubicBezTo>
                  <a:pt x="8761777" y="429549"/>
                  <a:pt x="8768302" y="427178"/>
                  <a:pt x="8829513" y="429389"/>
                </a:cubicBezTo>
                <a:cubicBezTo>
                  <a:pt x="8922895" y="444672"/>
                  <a:pt x="8924579" y="401507"/>
                  <a:pt x="9083651" y="390744"/>
                </a:cubicBezTo>
                <a:cubicBezTo>
                  <a:pt x="9138403" y="388032"/>
                  <a:pt x="9315003" y="378647"/>
                  <a:pt x="9371402" y="371809"/>
                </a:cubicBezTo>
                <a:cubicBezTo>
                  <a:pt x="9358632" y="337502"/>
                  <a:pt x="9402842" y="379364"/>
                  <a:pt x="9429586" y="369213"/>
                </a:cubicBezTo>
                <a:cubicBezTo>
                  <a:pt x="9449312" y="370213"/>
                  <a:pt x="9473938" y="373270"/>
                  <a:pt x="9489757" y="377814"/>
                </a:cubicBezTo>
                <a:cubicBezTo>
                  <a:pt x="9498164" y="379256"/>
                  <a:pt x="9507139" y="379272"/>
                  <a:pt x="9516954" y="376991"/>
                </a:cubicBezTo>
                <a:cubicBezTo>
                  <a:pt x="9548430" y="354766"/>
                  <a:pt x="9591874" y="370315"/>
                  <a:pt x="9645588" y="363590"/>
                </a:cubicBezTo>
                <a:cubicBezTo>
                  <a:pt x="9660487" y="368814"/>
                  <a:pt x="9710817" y="350550"/>
                  <a:pt x="9722896" y="360983"/>
                </a:cubicBezTo>
                <a:cubicBezTo>
                  <a:pt x="9733918" y="362239"/>
                  <a:pt x="9745201" y="356679"/>
                  <a:pt x="9752803" y="368492"/>
                </a:cubicBezTo>
                <a:cubicBezTo>
                  <a:pt x="9793268" y="374490"/>
                  <a:pt x="9843313" y="380978"/>
                  <a:pt x="9890305" y="380736"/>
                </a:cubicBezTo>
                <a:cubicBezTo>
                  <a:pt x="9912701" y="380083"/>
                  <a:pt x="9926523" y="379037"/>
                  <a:pt x="9939767" y="377776"/>
                </a:cubicBezTo>
                <a:lnTo>
                  <a:pt x="9944355" y="377352"/>
                </a:lnTo>
                <a:lnTo>
                  <a:pt x="9953719" y="375642"/>
                </a:lnTo>
                <a:lnTo>
                  <a:pt x="9955809" y="376294"/>
                </a:lnTo>
                <a:lnTo>
                  <a:pt x="10032710" y="394940"/>
                </a:lnTo>
                <a:lnTo>
                  <a:pt x="10049925" y="404971"/>
                </a:lnTo>
                <a:lnTo>
                  <a:pt x="10112671" y="414549"/>
                </a:lnTo>
                <a:cubicBezTo>
                  <a:pt x="10169643" y="412125"/>
                  <a:pt x="10132220" y="425358"/>
                  <a:pt x="10170853" y="435168"/>
                </a:cubicBezTo>
                <a:cubicBezTo>
                  <a:pt x="10206088" y="442020"/>
                  <a:pt x="10240809" y="454081"/>
                  <a:pt x="10290184" y="448123"/>
                </a:cubicBezTo>
                <a:cubicBezTo>
                  <a:pt x="10301813" y="444919"/>
                  <a:pt x="10315233" y="449499"/>
                  <a:pt x="10320158" y="458352"/>
                </a:cubicBezTo>
                <a:cubicBezTo>
                  <a:pt x="10321006" y="459876"/>
                  <a:pt x="10321565" y="461470"/>
                  <a:pt x="10321815" y="463087"/>
                </a:cubicBezTo>
                <a:cubicBezTo>
                  <a:pt x="10354058" y="457158"/>
                  <a:pt x="10355176" y="470634"/>
                  <a:pt x="10373742" y="464538"/>
                </a:cubicBezTo>
                <a:cubicBezTo>
                  <a:pt x="10403060" y="475292"/>
                  <a:pt x="10411841" y="497597"/>
                  <a:pt x="10428532" y="492504"/>
                </a:cubicBezTo>
                <a:cubicBezTo>
                  <a:pt x="10440561" y="500742"/>
                  <a:pt x="10446267" y="521930"/>
                  <a:pt x="10466490" y="517759"/>
                </a:cubicBezTo>
                <a:cubicBezTo>
                  <a:pt x="10464622" y="519986"/>
                  <a:pt x="10465013" y="521261"/>
                  <a:pt x="10466675" y="522076"/>
                </a:cubicBezTo>
                <a:lnTo>
                  <a:pt x="10470309" y="522792"/>
                </a:lnTo>
                <a:lnTo>
                  <a:pt x="10474138" y="519761"/>
                </a:lnTo>
                <a:cubicBezTo>
                  <a:pt x="10488888" y="509612"/>
                  <a:pt x="10484914" y="524734"/>
                  <a:pt x="10501100" y="528263"/>
                </a:cubicBezTo>
                <a:cubicBezTo>
                  <a:pt x="10508412" y="530705"/>
                  <a:pt x="10505426" y="533743"/>
                  <a:pt x="10502395" y="536393"/>
                </a:cubicBezTo>
                <a:lnTo>
                  <a:pt x="10689496" y="560233"/>
                </a:lnTo>
                <a:cubicBezTo>
                  <a:pt x="10721441" y="573640"/>
                  <a:pt x="10757547" y="582937"/>
                  <a:pt x="10788736" y="613188"/>
                </a:cubicBezTo>
                <a:cubicBezTo>
                  <a:pt x="10794510" y="621641"/>
                  <a:pt x="10807098" y="616073"/>
                  <a:pt x="10819747" y="621351"/>
                </a:cubicBezTo>
                <a:cubicBezTo>
                  <a:pt x="10832398" y="626630"/>
                  <a:pt x="10846356" y="639592"/>
                  <a:pt x="10864632" y="644858"/>
                </a:cubicBezTo>
                <a:cubicBezTo>
                  <a:pt x="10895617" y="652290"/>
                  <a:pt x="10921550" y="640451"/>
                  <a:pt x="10929407" y="652945"/>
                </a:cubicBezTo>
                <a:cubicBezTo>
                  <a:pt x="10945460" y="653176"/>
                  <a:pt x="10968148" y="640553"/>
                  <a:pt x="10979412" y="654217"/>
                </a:cubicBezTo>
                <a:cubicBezTo>
                  <a:pt x="10981679" y="643737"/>
                  <a:pt x="10997287" y="663414"/>
                  <a:pt x="11006959" y="657017"/>
                </a:cubicBezTo>
                <a:cubicBezTo>
                  <a:pt x="11023230" y="659396"/>
                  <a:pt x="11051890" y="662462"/>
                  <a:pt x="11077038" y="668487"/>
                </a:cubicBezTo>
                <a:cubicBezTo>
                  <a:pt x="11097000" y="690299"/>
                  <a:pt x="11141286" y="676399"/>
                  <a:pt x="11157850" y="693164"/>
                </a:cubicBezTo>
                <a:cubicBezTo>
                  <a:pt x="11163800" y="695757"/>
                  <a:pt x="11169599" y="696942"/>
                  <a:pt x="11175276" y="697243"/>
                </a:cubicBezTo>
                <a:lnTo>
                  <a:pt x="11191131" y="696085"/>
                </a:lnTo>
                <a:lnTo>
                  <a:pt x="11195573" y="691751"/>
                </a:lnTo>
                <a:lnTo>
                  <a:pt x="11205299" y="693247"/>
                </a:lnTo>
                <a:lnTo>
                  <a:pt x="11223770" y="690335"/>
                </a:lnTo>
                <a:cubicBezTo>
                  <a:pt x="11237778" y="693777"/>
                  <a:pt x="11256852" y="701947"/>
                  <a:pt x="11292119" y="713311"/>
                </a:cubicBezTo>
                <a:cubicBezTo>
                  <a:pt x="11334878" y="733451"/>
                  <a:pt x="11401662" y="729175"/>
                  <a:pt x="11435379" y="758519"/>
                </a:cubicBezTo>
                <a:lnTo>
                  <a:pt x="11604406" y="810476"/>
                </a:lnTo>
                <a:lnTo>
                  <a:pt x="11652155" y="825109"/>
                </a:lnTo>
                <a:lnTo>
                  <a:pt x="11654192" y="827301"/>
                </a:lnTo>
                <a:cubicBezTo>
                  <a:pt x="11661650" y="834729"/>
                  <a:pt x="11669215" y="841480"/>
                  <a:pt x="11676599" y="846628"/>
                </a:cubicBezTo>
                <a:cubicBezTo>
                  <a:pt x="11688258" y="861760"/>
                  <a:pt x="11752266" y="896888"/>
                  <a:pt x="11775168" y="890664"/>
                </a:cubicBezTo>
                <a:cubicBezTo>
                  <a:pt x="11790977" y="883819"/>
                  <a:pt x="11808364" y="879901"/>
                  <a:pt x="11826341" y="877558"/>
                </a:cubicBezTo>
                <a:lnTo>
                  <a:pt x="11879068" y="874038"/>
                </a:lnTo>
                <a:lnTo>
                  <a:pt x="11889563" y="878619"/>
                </a:lnTo>
                <a:lnTo>
                  <a:pt x="12016613" y="886111"/>
                </a:lnTo>
                <a:lnTo>
                  <a:pt x="12108292" y="868500"/>
                </a:lnTo>
                <a:cubicBezTo>
                  <a:pt x="12129725" y="867311"/>
                  <a:pt x="12157891" y="874537"/>
                  <a:pt x="12182910" y="882003"/>
                </a:cubicBezTo>
                <a:lnTo>
                  <a:pt x="12192000" y="884778"/>
                </a:lnTo>
                <a:lnTo>
                  <a:pt x="12192000" y="1610315"/>
                </a:lnTo>
                <a:lnTo>
                  <a:pt x="12191998" y="1610315"/>
                </a:lnTo>
                <a:lnTo>
                  <a:pt x="12191998" y="1924333"/>
                </a:lnTo>
                <a:lnTo>
                  <a:pt x="0" y="1924333"/>
                </a:lnTo>
                <a:lnTo>
                  <a:pt x="0" y="505159"/>
                </a:lnTo>
                <a:lnTo>
                  <a:pt x="5722" y="508889"/>
                </a:lnTo>
                <a:cubicBezTo>
                  <a:pt x="21614" y="518548"/>
                  <a:pt x="33814" y="524781"/>
                  <a:pt x="38476" y="524137"/>
                </a:cubicBezTo>
                <a:cubicBezTo>
                  <a:pt x="99229" y="544180"/>
                  <a:pt x="142010" y="538457"/>
                  <a:pt x="192883" y="545272"/>
                </a:cubicBezTo>
                <a:cubicBezTo>
                  <a:pt x="277629" y="525210"/>
                  <a:pt x="293434" y="558443"/>
                  <a:pt x="343710" y="565029"/>
                </a:cubicBezTo>
                <a:cubicBezTo>
                  <a:pt x="383094" y="555729"/>
                  <a:pt x="425462" y="556271"/>
                  <a:pt x="471066" y="549837"/>
                </a:cubicBezTo>
                <a:cubicBezTo>
                  <a:pt x="513583" y="544428"/>
                  <a:pt x="569194" y="531004"/>
                  <a:pt x="617333" y="526428"/>
                </a:cubicBezTo>
                <a:cubicBezTo>
                  <a:pt x="660031" y="520760"/>
                  <a:pt x="696675" y="523882"/>
                  <a:pt x="725203" y="523793"/>
                </a:cubicBezTo>
                <a:cubicBezTo>
                  <a:pt x="736650" y="521695"/>
                  <a:pt x="780513" y="502146"/>
                  <a:pt x="788494" y="505799"/>
                </a:cubicBezTo>
                <a:lnTo>
                  <a:pt x="885977" y="526585"/>
                </a:lnTo>
                <a:cubicBezTo>
                  <a:pt x="906140" y="522837"/>
                  <a:pt x="917203" y="532232"/>
                  <a:pt x="932142" y="528005"/>
                </a:cubicBezTo>
                <a:cubicBezTo>
                  <a:pt x="963701" y="524128"/>
                  <a:pt x="1061555" y="499582"/>
                  <a:pt x="1090404" y="498299"/>
                </a:cubicBezTo>
                <a:cubicBezTo>
                  <a:pt x="1132840" y="494057"/>
                  <a:pt x="1148476" y="496041"/>
                  <a:pt x="1188628" y="483151"/>
                </a:cubicBezTo>
                <a:cubicBezTo>
                  <a:pt x="1230397" y="468408"/>
                  <a:pt x="1278711" y="457638"/>
                  <a:pt x="1316247" y="425979"/>
                </a:cubicBezTo>
                <a:cubicBezTo>
                  <a:pt x="1322662" y="417251"/>
                  <a:pt x="1339433" y="418553"/>
                  <a:pt x="1357712" y="416549"/>
                </a:cubicBezTo>
                <a:cubicBezTo>
                  <a:pt x="1375991" y="414544"/>
                  <a:pt x="1423507" y="412949"/>
                  <a:pt x="1425921" y="413953"/>
                </a:cubicBezTo>
                <a:cubicBezTo>
                  <a:pt x="1450272" y="407937"/>
                  <a:pt x="1458223" y="388156"/>
                  <a:pt x="1503817" y="380457"/>
                </a:cubicBezTo>
                <a:cubicBezTo>
                  <a:pt x="1541095" y="377398"/>
                  <a:pt x="1605565" y="376357"/>
                  <a:pt x="1639196" y="372785"/>
                </a:cubicBezTo>
                <a:cubicBezTo>
                  <a:pt x="1653280" y="376736"/>
                  <a:pt x="1695289" y="365766"/>
                  <a:pt x="1705606" y="359023"/>
                </a:cubicBezTo>
                <a:cubicBezTo>
                  <a:pt x="1729169" y="336295"/>
                  <a:pt x="1793207" y="348537"/>
                  <a:pt x="1813011" y="331023"/>
                </a:cubicBezTo>
                <a:cubicBezTo>
                  <a:pt x="1820772" y="328179"/>
                  <a:pt x="1823566" y="341833"/>
                  <a:pt x="1831380" y="341307"/>
                </a:cubicBezTo>
                <a:lnTo>
                  <a:pt x="1858612" y="326777"/>
                </a:lnTo>
                <a:lnTo>
                  <a:pt x="1880661" y="335987"/>
                </a:lnTo>
                <a:lnTo>
                  <a:pt x="1941495" y="310792"/>
                </a:lnTo>
                <a:cubicBezTo>
                  <a:pt x="1978970" y="307223"/>
                  <a:pt x="1947391" y="291714"/>
                  <a:pt x="1995402" y="305480"/>
                </a:cubicBezTo>
                <a:cubicBezTo>
                  <a:pt x="2042464" y="298034"/>
                  <a:pt x="2153424" y="281146"/>
                  <a:pt x="2223864" y="266118"/>
                </a:cubicBezTo>
                <a:cubicBezTo>
                  <a:pt x="2261296" y="256300"/>
                  <a:pt x="2360518" y="238323"/>
                  <a:pt x="2418043" y="215314"/>
                </a:cubicBezTo>
                <a:cubicBezTo>
                  <a:pt x="2472088" y="206823"/>
                  <a:pt x="2499422" y="162612"/>
                  <a:pt x="2558461" y="168193"/>
                </a:cubicBezTo>
                <a:cubicBezTo>
                  <a:pt x="2559660" y="164506"/>
                  <a:pt x="2592244" y="161337"/>
                  <a:pt x="2595535" y="158548"/>
                </a:cubicBezTo>
                <a:lnTo>
                  <a:pt x="2626942" y="130400"/>
                </a:lnTo>
                <a:lnTo>
                  <a:pt x="2632225" y="130446"/>
                </a:lnTo>
                <a:lnTo>
                  <a:pt x="2696856" y="128498"/>
                </a:lnTo>
                <a:lnTo>
                  <a:pt x="2759767" y="127784"/>
                </a:lnTo>
                <a:cubicBezTo>
                  <a:pt x="2770024" y="123546"/>
                  <a:pt x="2781047" y="119463"/>
                  <a:pt x="2792685" y="115710"/>
                </a:cubicBezTo>
                <a:lnTo>
                  <a:pt x="2799767" y="113754"/>
                </a:lnTo>
                <a:lnTo>
                  <a:pt x="2829799" y="120042"/>
                </a:lnTo>
                <a:lnTo>
                  <a:pt x="2890704" y="121493"/>
                </a:lnTo>
                <a:cubicBezTo>
                  <a:pt x="2935390" y="121035"/>
                  <a:pt x="2990780" y="113193"/>
                  <a:pt x="3042646" y="112273"/>
                </a:cubicBezTo>
                <a:cubicBezTo>
                  <a:pt x="3077119" y="111474"/>
                  <a:pt x="3124089" y="100414"/>
                  <a:pt x="3146630" y="100898"/>
                </a:cubicBezTo>
                <a:cubicBezTo>
                  <a:pt x="3169381" y="117699"/>
                  <a:pt x="3224695" y="125864"/>
                  <a:pt x="3233163" y="120200"/>
                </a:cubicBezTo>
                <a:lnTo>
                  <a:pt x="3372699" y="129394"/>
                </a:lnTo>
                <a:cubicBezTo>
                  <a:pt x="3389020" y="126586"/>
                  <a:pt x="3397563" y="116804"/>
                  <a:pt x="3394352" y="131671"/>
                </a:cubicBezTo>
                <a:cubicBezTo>
                  <a:pt x="3406102" y="131485"/>
                  <a:pt x="3429770" y="120938"/>
                  <a:pt x="3448218" y="118229"/>
                </a:cubicBezTo>
                <a:lnTo>
                  <a:pt x="3505047" y="115412"/>
                </a:lnTo>
                <a:lnTo>
                  <a:pt x="3521767" y="111071"/>
                </a:lnTo>
                <a:cubicBezTo>
                  <a:pt x="3526335" y="108877"/>
                  <a:pt x="3582156" y="117732"/>
                  <a:pt x="3585137" y="114371"/>
                </a:cubicBezTo>
                <a:cubicBezTo>
                  <a:pt x="3638265" y="102098"/>
                  <a:pt x="3633789" y="98565"/>
                  <a:pt x="3690293" y="98301"/>
                </a:cubicBezTo>
                <a:cubicBezTo>
                  <a:pt x="3782197" y="112746"/>
                  <a:pt x="3826738" y="92943"/>
                  <a:pt x="3867818" y="88985"/>
                </a:cubicBezTo>
                <a:cubicBezTo>
                  <a:pt x="3943777" y="81477"/>
                  <a:pt x="3990501" y="75194"/>
                  <a:pt x="4091337" y="70813"/>
                </a:cubicBezTo>
                <a:cubicBezTo>
                  <a:pt x="4154422" y="62932"/>
                  <a:pt x="4217060" y="45734"/>
                  <a:pt x="4246332" y="41697"/>
                </a:cubicBezTo>
                <a:cubicBezTo>
                  <a:pt x="4253308" y="42804"/>
                  <a:pt x="4260125" y="44606"/>
                  <a:pt x="4266975" y="46592"/>
                </a:cubicBezTo>
                <a:lnTo>
                  <a:pt x="4270566" y="47620"/>
                </a:lnTo>
                <a:lnTo>
                  <a:pt x="4288964" y="52766"/>
                </a:lnTo>
                <a:lnTo>
                  <a:pt x="4365137" y="51783"/>
                </a:lnTo>
                <a:lnTo>
                  <a:pt x="4430546" y="44555"/>
                </a:lnTo>
                <a:lnTo>
                  <a:pt x="4444136" y="39567"/>
                </a:lnTo>
                <a:lnTo>
                  <a:pt x="4534039" y="31604"/>
                </a:lnTo>
                <a:lnTo>
                  <a:pt x="4560448" y="25231"/>
                </a:lnTo>
                <a:lnTo>
                  <a:pt x="4568006" y="25970"/>
                </a:lnTo>
                <a:cubicBezTo>
                  <a:pt x="4580278" y="23866"/>
                  <a:pt x="4594878" y="14904"/>
                  <a:pt x="4595497" y="22958"/>
                </a:cubicBezTo>
                <a:lnTo>
                  <a:pt x="4608623" y="18108"/>
                </a:lnTo>
                <a:lnTo>
                  <a:pt x="4623942" y="22251"/>
                </a:lnTo>
                <a:cubicBezTo>
                  <a:pt x="4633227" y="23117"/>
                  <a:pt x="4655429" y="23973"/>
                  <a:pt x="4664336" y="23306"/>
                </a:cubicBezTo>
                <a:lnTo>
                  <a:pt x="4677385" y="18246"/>
                </a:lnTo>
                <a:lnTo>
                  <a:pt x="4698143" y="18036"/>
                </a:lnTo>
                <a:cubicBezTo>
                  <a:pt x="4710347" y="18931"/>
                  <a:pt x="4736189" y="22441"/>
                  <a:pt x="4750609" y="23611"/>
                </a:cubicBezTo>
                <a:cubicBezTo>
                  <a:pt x="4764270" y="27424"/>
                  <a:pt x="4774858" y="29782"/>
                  <a:pt x="4784658" y="25057"/>
                </a:cubicBezTo>
                <a:cubicBezTo>
                  <a:pt x="4804708" y="29613"/>
                  <a:pt x="4822811" y="48263"/>
                  <a:pt x="4847558" y="38726"/>
                </a:cubicBezTo>
                <a:cubicBezTo>
                  <a:pt x="4868304" y="42993"/>
                  <a:pt x="4867190" y="47939"/>
                  <a:pt x="4909134" y="50659"/>
                </a:cubicBezTo>
                <a:cubicBezTo>
                  <a:pt x="4945026" y="52455"/>
                  <a:pt x="5063406" y="54096"/>
                  <a:pt x="5099219" y="55050"/>
                </a:cubicBezTo>
                <a:cubicBezTo>
                  <a:pt x="5145195" y="57873"/>
                  <a:pt x="5163254" y="65473"/>
                  <a:pt x="5184992" y="67596"/>
                </a:cubicBezTo>
                <a:cubicBezTo>
                  <a:pt x="5206728" y="69720"/>
                  <a:pt x="5195578" y="65687"/>
                  <a:pt x="5229637" y="67789"/>
                </a:cubicBezTo>
                <a:cubicBezTo>
                  <a:pt x="5263695" y="69892"/>
                  <a:pt x="5345217" y="78854"/>
                  <a:pt x="5389346" y="80211"/>
                </a:cubicBezTo>
                <a:cubicBezTo>
                  <a:pt x="5425889" y="83191"/>
                  <a:pt x="5461943" y="84751"/>
                  <a:pt x="5494414" y="75926"/>
                </a:cubicBezTo>
                <a:lnTo>
                  <a:pt x="5528443" y="77206"/>
                </a:lnTo>
                <a:cubicBezTo>
                  <a:pt x="5582723" y="71370"/>
                  <a:pt x="5638917" y="68385"/>
                  <a:pt x="5684939" y="50269"/>
                </a:cubicBezTo>
                <a:cubicBezTo>
                  <a:pt x="5724389" y="45804"/>
                  <a:pt x="5737860" y="52916"/>
                  <a:pt x="5765146" y="50414"/>
                </a:cubicBezTo>
                <a:cubicBezTo>
                  <a:pt x="5792695" y="43060"/>
                  <a:pt x="5827352" y="38097"/>
                  <a:pt x="5848655" y="35257"/>
                </a:cubicBezTo>
                <a:lnTo>
                  <a:pt x="5930656" y="30131"/>
                </a:lnTo>
                <a:lnTo>
                  <a:pt x="6124150" y="31679"/>
                </a:lnTo>
                <a:cubicBezTo>
                  <a:pt x="6138131" y="22216"/>
                  <a:pt x="6167730" y="4075"/>
                  <a:pt x="6189199" y="588"/>
                </a:cubicBezTo>
                <a:close/>
              </a:path>
            </a:pathLst>
          </a:custGeom>
          <a:solidFill>
            <a:srgbClr val="82766A">
              <a:alpha val="15000"/>
            </a:srgbClr>
          </a:solid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0F04EA7E-E1DA-583B-4DDB-0B0D38D5D5BE}"/>
              </a:ext>
            </a:extLst>
          </p:cNvPr>
          <p:cNvSpPr>
            <a:spLocks noGrp="1"/>
          </p:cNvSpPr>
          <p:nvPr>
            <p:ph type="title"/>
          </p:nvPr>
        </p:nvSpPr>
        <p:spPr>
          <a:xfrm>
            <a:off x="1255060" y="5279511"/>
            <a:ext cx="9681882" cy="739880"/>
          </a:xfrm>
        </p:spPr>
        <p:txBody>
          <a:bodyPr vert="horz" lIns="91440" tIns="45720" rIns="91440" bIns="45720" rtlCol="0" anchor="b">
            <a:normAutofit/>
          </a:bodyPr>
          <a:lstStyle/>
          <a:p>
            <a:pPr algn="ctr"/>
            <a:r>
              <a:rPr kumimoji="1" lang="en-US" altLang="zh-CN" sz="3600" kern="1200">
                <a:solidFill>
                  <a:schemeClr val="tx1">
                    <a:lumMod val="85000"/>
                    <a:lumOff val="15000"/>
                  </a:schemeClr>
                </a:solidFill>
                <a:latin typeface="+mj-lt"/>
                <a:ea typeface="+mj-ea"/>
                <a:cs typeface="+mj-cs"/>
              </a:rPr>
              <a:t>Main result</a:t>
            </a:r>
          </a:p>
        </p:txBody>
      </p:sp>
      <p:pic>
        <p:nvPicPr>
          <p:cNvPr id="5" name="内容占位符 4">
            <a:extLst>
              <a:ext uri="{FF2B5EF4-FFF2-40B4-BE49-F238E27FC236}">
                <a16:creationId xmlns:a16="http://schemas.microsoft.com/office/drawing/2014/main" id="{8002F2AD-8AE5-C3BD-C9E5-FF0102E2B3A3}"/>
              </a:ext>
            </a:extLst>
          </p:cNvPr>
          <p:cNvPicPr>
            <a:picLocks noChangeAspect="1"/>
          </p:cNvPicPr>
          <p:nvPr/>
        </p:nvPicPr>
        <p:blipFill>
          <a:blip r:embed="rId2"/>
          <a:stretch>
            <a:fillRect/>
          </a:stretch>
        </p:blipFill>
        <p:spPr>
          <a:xfrm>
            <a:off x="623087" y="1159303"/>
            <a:ext cx="10945825" cy="3064832"/>
          </a:xfrm>
          <a:prstGeom prst="rect">
            <a:avLst/>
          </a:prstGeom>
        </p:spPr>
      </p:pic>
    </p:spTree>
    <p:extLst>
      <p:ext uri="{BB962C8B-B14F-4D97-AF65-F5344CB8AC3E}">
        <p14:creationId xmlns:p14="http://schemas.microsoft.com/office/powerpoint/2010/main" val="285436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76A5DA-3859-AAB3-75D4-CA76393CD4D5}"/>
            </a:ext>
          </a:extLst>
        </p:cNvPr>
        <p:cNvGrpSpPr/>
        <p:nvPr/>
      </p:nvGrpSpPr>
      <p:grpSpPr>
        <a:xfrm>
          <a:off x="0" y="0"/>
          <a:ext cx="0" cy="0"/>
          <a:chOff x="0" y="0"/>
          <a:chExt cx="0" cy="0"/>
        </a:xfrm>
      </p:grpSpPr>
      <p:sp>
        <p:nvSpPr>
          <p:cNvPr id="3" name="副标题 2">
            <a:extLst>
              <a:ext uri="{FF2B5EF4-FFF2-40B4-BE49-F238E27FC236}">
                <a16:creationId xmlns:a16="http://schemas.microsoft.com/office/drawing/2014/main" id="{5603F63D-3057-F96E-52F2-11900915A334}"/>
              </a:ext>
            </a:extLst>
          </p:cNvPr>
          <p:cNvSpPr>
            <a:spLocks noGrp="1"/>
          </p:cNvSpPr>
          <p:nvPr>
            <p:ph type="subTitle" idx="1"/>
          </p:nvPr>
        </p:nvSpPr>
        <p:spPr/>
        <p:txBody>
          <a:bodyPr/>
          <a:lstStyle/>
          <a:p>
            <a:endParaRPr lang="en" altLang="zh-CN" b="1" dirty="0"/>
          </a:p>
          <a:p>
            <a:r>
              <a:rPr lang="en" altLang="zh-CN" b="1" dirty="0"/>
              <a:t>Visual Sketchpad</a:t>
            </a:r>
            <a:endParaRPr kumimoji="1" lang="en" altLang="zh-CN" dirty="0"/>
          </a:p>
          <a:p>
            <a:r>
              <a:rPr kumimoji="1" lang="en" altLang="zh-CN" dirty="0"/>
              <a:t>https://</a:t>
            </a:r>
            <a:r>
              <a:rPr kumimoji="1" lang="en" altLang="zh-CN" dirty="0" err="1"/>
              <a:t>arxiv.org</a:t>
            </a:r>
            <a:r>
              <a:rPr kumimoji="1" lang="en" altLang="zh-CN" dirty="0"/>
              <a:t>/abs/2406.09403</a:t>
            </a:r>
            <a:endParaRPr kumimoji="1" lang="zh-CN" altLang="en-US" dirty="0"/>
          </a:p>
        </p:txBody>
      </p:sp>
      <p:pic>
        <p:nvPicPr>
          <p:cNvPr id="4" name="图片 3">
            <a:extLst>
              <a:ext uri="{FF2B5EF4-FFF2-40B4-BE49-F238E27FC236}">
                <a16:creationId xmlns:a16="http://schemas.microsoft.com/office/drawing/2014/main" id="{10DDC898-55EB-DEA2-73CF-528008143A99}"/>
              </a:ext>
            </a:extLst>
          </p:cNvPr>
          <p:cNvPicPr>
            <a:picLocks noChangeAspect="1"/>
          </p:cNvPicPr>
          <p:nvPr/>
        </p:nvPicPr>
        <p:blipFill>
          <a:blip r:embed="rId2"/>
          <a:stretch>
            <a:fillRect/>
          </a:stretch>
        </p:blipFill>
        <p:spPr>
          <a:xfrm>
            <a:off x="1524000" y="272174"/>
            <a:ext cx="8960242" cy="3606143"/>
          </a:xfrm>
          <a:prstGeom prst="rect">
            <a:avLst/>
          </a:prstGeom>
        </p:spPr>
      </p:pic>
    </p:spTree>
    <p:extLst>
      <p:ext uri="{BB962C8B-B14F-4D97-AF65-F5344CB8AC3E}">
        <p14:creationId xmlns:p14="http://schemas.microsoft.com/office/powerpoint/2010/main" val="20474568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2A6D474-15AB-E7E4-97F4-D5A46A6FA867}"/>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3B021B3-DE93-4AB7-8A18-CF5F1CED88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576F5A52-1B23-454F-71C6-75927DA59EA7}"/>
              </a:ext>
            </a:extLst>
          </p:cNvPr>
          <p:cNvSpPr>
            <a:spLocks noGrp="1"/>
          </p:cNvSpPr>
          <p:nvPr>
            <p:ph type="title"/>
          </p:nvPr>
        </p:nvSpPr>
        <p:spPr>
          <a:xfrm>
            <a:off x="841248" y="256032"/>
            <a:ext cx="10506456" cy="1014984"/>
          </a:xfrm>
        </p:spPr>
        <p:txBody>
          <a:bodyPr anchor="b">
            <a:normAutofit/>
          </a:bodyPr>
          <a:lstStyle/>
          <a:p>
            <a:r>
              <a:rPr kumimoji="1" lang="en-US" altLang="zh-CN" dirty="0"/>
              <a:t>Motivation</a:t>
            </a:r>
            <a:endParaRPr kumimoji="1" lang="zh-CN" altLang="en-US" dirty="0"/>
          </a:p>
        </p:txBody>
      </p:sp>
      <p:sp>
        <p:nvSpPr>
          <p:cNvPr id="11" name="Rectangle 10">
            <a:extLst>
              <a:ext uri="{FF2B5EF4-FFF2-40B4-BE49-F238E27FC236}">
                <a16:creationId xmlns:a16="http://schemas.microsoft.com/office/drawing/2014/main" id="{52D502E5-F6B4-4D58-B4AE-FC466FF15E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5953" y="1634502"/>
            <a:ext cx="10451592"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3" name="Rectangle 12">
            <a:extLst>
              <a:ext uri="{FF2B5EF4-FFF2-40B4-BE49-F238E27FC236}">
                <a16:creationId xmlns:a16="http://schemas.microsoft.com/office/drawing/2014/main" id="{9DECDBF4-02B6-4BB4-B65B-B8107AD6A9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41248" y="1538176"/>
            <a:ext cx="1873457" cy="10981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5" name="内容占位符 2">
            <a:extLst>
              <a:ext uri="{FF2B5EF4-FFF2-40B4-BE49-F238E27FC236}">
                <a16:creationId xmlns:a16="http://schemas.microsoft.com/office/drawing/2014/main" id="{B74EE31C-4CDA-135C-4E5B-7E7EA9E18258}"/>
              </a:ext>
            </a:extLst>
          </p:cNvPr>
          <p:cNvGraphicFramePr>
            <a:graphicFrameLocks noGrp="1"/>
          </p:cNvGraphicFramePr>
          <p:nvPr>
            <p:ph idx="1"/>
            <p:extLst>
              <p:ext uri="{D42A27DB-BD31-4B8C-83A1-F6EECF244321}">
                <p14:modId xmlns:p14="http://schemas.microsoft.com/office/powerpoint/2010/main" val="1253009841"/>
              </p:ext>
            </p:extLst>
          </p:nvPr>
        </p:nvGraphicFramePr>
        <p:xfrm>
          <a:off x="838200" y="1926266"/>
          <a:ext cx="10515600" cy="435752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645925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FD38B8CA-AC0A-6ACB-A53C-DDF14F6DBB66}"/>
              </a:ext>
            </a:extLst>
          </p:cNvPr>
          <p:cNvSpPr>
            <a:spLocks noGrp="1"/>
          </p:cNvSpPr>
          <p:nvPr>
            <p:ph type="title"/>
          </p:nvPr>
        </p:nvSpPr>
        <p:spPr>
          <a:xfrm>
            <a:off x="630936" y="640080"/>
            <a:ext cx="4818888" cy="1481328"/>
          </a:xfrm>
        </p:spPr>
        <p:txBody>
          <a:bodyPr anchor="b">
            <a:normAutofit/>
          </a:bodyPr>
          <a:lstStyle/>
          <a:p>
            <a:r>
              <a:rPr kumimoji="1" lang="en-US" altLang="zh-CN" sz="5400"/>
              <a:t>Overview</a:t>
            </a:r>
            <a:endParaRPr kumimoji="1" lang="zh-CN" altLang="en-US" sz="5400"/>
          </a:p>
        </p:txBody>
      </p:sp>
      <p:sp>
        <p:nvSpPr>
          <p:cNvPr id="11"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CC39A94B-88E3-81F9-1366-8BE3DD438279}"/>
              </a:ext>
            </a:extLst>
          </p:cNvPr>
          <p:cNvSpPr>
            <a:spLocks noGrp="1"/>
          </p:cNvSpPr>
          <p:nvPr>
            <p:ph idx="1"/>
          </p:nvPr>
        </p:nvSpPr>
        <p:spPr>
          <a:xfrm>
            <a:off x="630936" y="2660904"/>
            <a:ext cx="4818888" cy="3547872"/>
          </a:xfrm>
        </p:spPr>
        <p:txBody>
          <a:bodyPr anchor="t">
            <a:normAutofit/>
          </a:bodyPr>
          <a:lstStyle/>
          <a:p>
            <a:r>
              <a:rPr kumimoji="1" lang="en-US" altLang="zh-CN" sz="2200" dirty="0"/>
              <a:t>Closed-Source MLLM (GPT-4o)</a:t>
            </a:r>
          </a:p>
          <a:p>
            <a:endParaRPr kumimoji="1" lang="en-US" altLang="zh-CN" sz="2200" dirty="0"/>
          </a:p>
          <a:p>
            <a:r>
              <a:rPr kumimoji="1" lang="en-US" altLang="zh-CN" sz="2200" dirty="0"/>
              <a:t>Multimodal Query: both visual and textual components</a:t>
            </a:r>
          </a:p>
          <a:p>
            <a:endParaRPr kumimoji="1" lang="en-US" altLang="zh-CN" sz="2200" dirty="0"/>
          </a:p>
          <a:p>
            <a:r>
              <a:rPr kumimoji="1" lang="en-US" altLang="zh-CN" sz="2200" dirty="0"/>
              <a:t>Three key steps: Thought + Action  + Observation</a:t>
            </a:r>
          </a:p>
          <a:p>
            <a:pPr lvl="1"/>
            <a:endParaRPr kumimoji="1" lang="en" altLang="zh-CN" sz="2200" dirty="0"/>
          </a:p>
        </p:txBody>
      </p:sp>
      <p:pic>
        <p:nvPicPr>
          <p:cNvPr id="4" name="图片 3">
            <a:extLst>
              <a:ext uri="{FF2B5EF4-FFF2-40B4-BE49-F238E27FC236}">
                <a16:creationId xmlns:a16="http://schemas.microsoft.com/office/drawing/2014/main" id="{E7B395D6-A270-EFC1-6B41-7DD52198C697}"/>
              </a:ext>
            </a:extLst>
          </p:cNvPr>
          <p:cNvPicPr>
            <a:picLocks noChangeAspect="1"/>
          </p:cNvPicPr>
          <p:nvPr/>
        </p:nvPicPr>
        <p:blipFill>
          <a:blip r:embed="rId3"/>
          <a:srcRect t="10817"/>
          <a:stretch>
            <a:fillRect/>
          </a:stretch>
        </p:blipFill>
        <p:spPr>
          <a:xfrm>
            <a:off x="5153891" y="1841625"/>
            <a:ext cx="7038109" cy="4212890"/>
          </a:xfrm>
          <a:prstGeom prst="rect">
            <a:avLst/>
          </a:prstGeom>
        </p:spPr>
      </p:pic>
    </p:spTree>
    <p:extLst>
      <p:ext uri="{BB962C8B-B14F-4D97-AF65-F5344CB8AC3E}">
        <p14:creationId xmlns:p14="http://schemas.microsoft.com/office/powerpoint/2010/main" val="33531971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1E89D84-8ECD-54C8-FAD5-ED2295F19A0A}"/>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DF6C3A94-D521-D19D-C480-295C973D978E}"/>
              </a:ext>
            </a:extLst>
          </p:cNvPr>
          <p:cNvSpPr>
            <a:spLocks noGrp="1"/>
          </p:cNvSpPr>
          <p:nvPr>
            <p:ph type="title"/>
          </p:nvPr>
        </p:nvSpPr>
        <p:spPr>
          <a:xfrm>
            <a:off x="838200" y="556995"/>
            <a:ext cx="10515600" cy="1133693"/>
          </a:xfrm>
        </p:spPr>
        <p:txBody>
          <a:bodyPr>
            <a:normAutofit/>
          </a:bodyPr>
          <a:lstStyle/>
          <a:p>
            <a:r>
              <a:rPr kumimoji="1" lang="en-US" altLang="zh-CN" sz="5200"/>
              <a:t>Tasks</a:t>
            </a:r>
            <a:endParaRPr kumimoji="1" lang="zh-CN" altLang="en-US" sz="5200"/>
          </a:p>
        </p:txBody>
      </p:sp>
      <p:graphicFrame>
        <p:nvGraphicFramePr>
          <p:cNvPr id="5" name="内容占位符 2">
            <a:extLst>
              <a:ext uri="{FF2B5EF4-FFF2-40B4-BE49-F238E27FC236}">
                <a16:creationId xmlns:a16="http://schemas.microsoft.com/office/drawing/2014/main" id="{4F4ADD7F-81FD-4FC4-1B8A-F8F8A9A48CB0}"/>
              </a:ext>
            </a:extLst>
          </p:cNvPr>
          <p:cNvGraphicFramePr>
            <a:graphicFrameLocks noGrp="1"/>
          </p:cNvGraphicFramePr>
          <p:nvPr>
            <p:ph idx="1"/>
            <p:extLst>
              <p:ext uri="{D42A27DB-BD31-4B8C-83A1-F6EECF244321}">
                <p14:modId xmlns:p14="http://schemas.microsoft.com/office/powerpoint/2010/main" val="523976181"/>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620113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09CB3FB-C9FA-4955-E360-364ECC728F3B}"/>
            </a:ext>
          </a:extLst>
        </p:cNvPr>
        <p:cNvGrpSpPr/>
        <p:nvPr/>
      </p:nvGrpSpPr>
      <p:grpSpPr>
        <a:xfrm>
          <a:off x="0" y="0"/>
          <a:ext cx="0" cy="0"/>
          <a:chOff x="0" y="0"/>
          <a:chExt cx="0" cy="0"/>
        </a:xfrm>
      </p:grpSpPr>
      <p:sp useBgFill="1">
        <p:nvSpPr>
          <p:cNvPr id="19" name="Rectangle 8">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23854D33-E828-233A-7E16-33BAC21D9A85}"/>
              </a:ext>
            </a:extLst>
          </p:cNvPr>
          <p:cNvSpPr>
            <a:spLocks noGrp="1"/>
          </p:cNvSpPr>
          <p:nvPr>
            <p:ph type="title"/>
          </p:nvPr>
        </p:nvSpPr>
        <p:spPr>
          <a:xfrm>
            <a:off x="630936" y="640080"/>
            <a:ext cx="4818888" cy="1481328"/>
          </a:xfrm>
        </p:spPr>
        <p:txBody>
          <a:bodyPr anchor="b">
            <a:normAutofit/>
          </a:bodyPr>
          <a:lstStyle/>
          <a:p>
            <a:r>
              <a:rPr kumimoji="1" lang="en" altLang="zh-CN" sz="5000"/>
              <a:t>Geometry Problems</a:t>
            </a:r>
          </a:p>
        </p:txBody>
      </p:sp>
      <p:sp>
        <p:nvSpPr>
          <p:cNvPr id="20" name="sketch line">
            <a:extLst>
              <a:ext uri="{FF2B5EF4-FFF2-40B4-BE49-F238E27FC236}">
                <a16:creationId xmlns:a16="http://schemas.microsoft.com/office/drawing/2014/main" id="{650D18FE-0824-4A46-B22C-A86B52E5780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762AAE8C-B87F-CF0E-40D7-5FE7ACC23338}"/>
              </a:ext>
            </a:extLst>
          </p:cNvPr>
          <p:cNvSpPr>
            <a:spLocks noGrp="1"/>
          </p:cNvSpPr>
          <p:nvPr>
            <p:ph idx="1"/>
          </p:nvPr>
        </p:nvSpPr>
        <p:spPr>
          <a:xfrm>
            <a:off x="630936" y="2660904"/>
            <a:ext cx="4818888" cy="3547872"/>
          </a:xfrm>
        </p:spPr>
        <p:txBody>
          <a:bodyPr anchor="t">
            <a:normAutofit/>
          </a:bodyPr>
          <a:lstStyle/>
          <a:p>
            <a:pPr lvl="1"/>
            <a:r>
              <a:rPr kumimoji="1" lang="en" altLang="zh-CN" sz="2000"/>
              <a:t>Input: geometry diagram and its corresponding matplotlib code</a:t>
            </a:r>
          </a:p>
          <a:p>
            <a:pPr lvl="1"/>
            <a:endParaRPr kumimoji="1" lang="en" altLang="zh-CN" sz="2000"/>
          </a:p>
          <a:p>
            <a:pPr lvl="1"/>
            <a:r>
              <a:rPr kumimoji="1" lang="en-US" altLang="zh-CN" sz="2000"/>
              <a:t>Thought: propose auxiliary lines</a:t>
            </a:r>
          </a:p>
          <a:p>
            <a:pPr lvl="1"/>
            <a:endParaRPr kumimoji="1" lang="en-US" altLang="zh-CN" sz="2000"/>
          </a:p>
          <a:p>
            <a:pPr lvl="1"/>
            <a:r>
              <a:rPr kumimoji="1" lang="en-US" altLang="zh-CN" sz="2000"/>
              <a:t>Action: execute the modified code</a:t>
            </a:r>
          </a:p>
          <a:p>
            <a:pPr lvl="1"/>
            <a:endParaRPr kumimoji="1" lang="en-US" altLang="zh-CN" sz="2000"/>
          </a:p>
          <a:p>
            <a:pPr lvl="1"/>
            <a:r>
              <a:rPr kumimoji="1" lang="en-US" altLang="zh-CN" sz="2000"/>
              <a:t>Observation: visualize the updated diagram with the added lines</a:t>
            </a:r>
            <a:endParaRPr kumimoji="1" lang="zh-CN" altLang="en-US" sz="2000"/>
          </a:p>
        </p:txBody>
      </p:sp>
      <p:pic>
        <p:nvPicPr>
          <p:cNvPr id="4" name="图片 3">
            <a:extLst>
              <a:ext uri="{FF2B5EF4-FFF2-40B4-BE49-F238E27FC236}">
                <a16:creationId xmlns:a16="http://schemas.microsoft.com/office/drawing/2014/main" id="{7300F3A2-C422-1A74-B76A-767D5088573F}"/>
              </a:ext>
            </a:extLst>
          </p:cNvPr>
          <p:cNvPicPr>
            <a:picLocks noChangeAspect="1"/>
          </p:cNvPicPr>
          <p:nvPr/>
        </p:nvPicPr>
        <p:blipFill>
          <a:blip r:embed="rId3"/>
          <a:srcRect l="4072" t="10817" r="49942"/>
          <a:stretch>
            <a:fillRect/>
          </a:stretch>
        </p:blipFill>
        <p:spPr>
          <a:xfrm>
            <a:off x="6099048" y="808751"/>
            <a:ext cx="5458968" cy="5240497"/>
          </a:xfrm>
          <a:prstGeom prst="rect">
            <a:avLst/>
          </a:prstGeom>
        </p:spPr>
      </p:pic>
    </p:spTree>
    <p:extLst>
      <p:ext uri="{BB962C8B-B14F-4D97-AF65-F5344CB8AC3E}">
        <p14:creationId xmlns:p14="http://schemas.microsoft.com/office/powerpoint/2010/main" val="23027142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095FBE8-3592-F874-3DE9-A1DFB2726514}"/>
            </a:ext>
          </a:extLst>
        </p:cNvPr>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B97F24A-32CE-4C1C-A50D-3016B394DC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85B91D05-18E4-90B4-3DBB-FB72648D3416}"/>
              </a:ext>
            </a:extLst>
          </p:cNvPr>
          <p:cNvSpPr>
            <a:spLocks noGrp="1"/>
          </p:cNvSpPr>
          <p:nvPr>
            <p:ph type="title"/>
          </p:nvPr>
        </p:nvSpPr>
        <p:spPr>
          <a:xfrm>
            <a:off x="630936" y="639520"/>
            <a:ext cx="3429000" cy="1719072"/>
          </a:xfrm>
        </p:spPr>
        <p:txBody>
          <a:bodyPr anchor="b">
            <a:normAutofit/>
          </a:bodyPr>
          <a:lstStyle/>
          <a:p>
            <a:r>
              <a:rPr kumimoji="1" lang="en" altLang="zh-CN" sz="4200"/>
              <a:t>Mathematical functions</a:t>
            </a:r>
          </a:p>
        </p:txBody>
      </p:sp>
      <p:sp>
        <p:nvSpPr>
          <p:cNvPr id="12" name="sketch line">
            <a:extLst>
              <a:ext uri="{FF2B5EF4-FFF2-40B4-BE49-F238E27FC236}">
                <a16:creationId xmlns:a16="http://schemas.microsoft.com/office/drawing/2014/main" id="{CD8B4F24-440B-49E9-B85D-733523DC0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573756"/>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内容占位符 2">
            <a:extLst>
              <a:ext uri="{FF2B5EF4-FFF2-40B4-BE49-F238E27FC236}">
                <a16:creationId xmlns:a16="http://schemas.microsoft.com/office/drawing/2014/main" id="{61E96A14-7C18-ABA1-BD79-A6A91C9E385D}"/>
              </a:ext>
            </a:extLst>
          </p:cNvPr>
          <p:cNvSpPr>
            <a:spLocks noGrp="1"/>
          </p:cNvSpPr>
          <p:nvPr>
            <p:ph idx="1"/>
          </p:nvPr>
        </p:nvSpPr>
        <p:spPr>
          <a:xfrm>
            <a:off x="630936" y="2807208"/>
            <a:ext cx="4023360" cy="3410712"/>
          </a:xfrm>
        </p:spPr>
        <p:txBody>
          <a:bodyPr anchor="t">
            <a:normAutofit/>
          </a:bodyPr>
          <a:lstStyle/>
          <a:p>
            <a:pPr lvl="1"/>
            <a:r>
              <a:rPr kumimoji="1" lang="en" altLang="zh-CN" sz="1900" dirty="0"/>
              <a:t>Input: mathematical functions</a:t>
            </a:r>
          </a:p>
          <a:p>
            <a:pPr lvl="1"/>
            <a:endParaRPr kumimoji="1" lang="en" altLang="zh-CN" sz="1900" dirty="0"/>
          </a:p>
          <a:p>
            <a:pPr lvl="1"/>
            <a:r>
              <a:rPr kumimoji="1" lang="en-US" altLang="zh-CN" sz="1900" dirty="0"/>
              <a:t>Thought: plot the function using matplotlib</a:t>
            </a:r>
          </a:p>
          <a:p>
            <a:pPr lvl="1"/>
            <a:endParaRPr kumimoji="1" lang="en-US" altLang="zh-CN" sz="1900" dirty="0"/>
          </a:p>
          <a:p>
            <a:pPr lvl="1"/>
            <a:r>
              <a:rPr kumimoji="1" lang="en-US" altLang="zh-CN" sz="1900" dirty="0"/>
              <a:t>Action: execute the code</a:t>
            </a:r>
          </a:p>
          <a:p>
            <a:pPr lvl="1"/>
            <a:endParaRPr kumimoji="1" lang="en-US" altLang="zh-CN" sz="1900" dirty="0"/>
          </a:p>
          <a:p>
            <a:pPr lvl="1"/>
            <a:r>
              <a:rPr kumimoji="1" lang="en-US" altLang="zh-CN" sz="1900" dirty="0"/>
              <a:t>Observation: visualize the function</a:t>
            </a:r>
            <a:endParaRPr kumimoji="1" lang="zh-CN" altLang="en-US" sz="1900" dirty="0"/>
          </a:p>
        </p:txBody>
      </p:sp>
      <p:pic>
        <p:nvPicPr>
          <p:cNvPr id="5" name="图片 4">
            <a:extLst>
              <a:ext uri="{FF2B5EF4-FFF2-40B4-BE49-F238E27FC236}">
                <a16:creationId xmlns:a16="http://schemas.microsoft.com/office/drawing/2014/main" id="{C48E2B6F-1C75-301B-FC78-F5A2D2D709C4}"/>
              </a:ext>
            </a:extLst>
          </p:cNvPr>
          <p:cNvPicPr>
            <a:picLocks noChangeAspect="1"/>
          </p:cNvPicPr>
          <p:nvPr/>
        </p:nvPicPr>
        <p:blipFill>
          <a:blip r:embed="rId3"/>
          <a:stretch>
            <a:fillRect/>
          </a:stretch>
        </p:blipFill>
        <p:spPr>
          <a:xfrm>
            <a:off x="4654296" y="1383774"/>
            <a:ext cx="6903720" cy="4090452"/>
          </a:xfrm>
          <a:prstGeom prst="rect">
            <a:avLst/>
          </a:prstGeom>
        </p:spPr>
      </p:pic>
    </p:spTree>
    <p:extLst>
      <p:ext uri="{BB962C8B-B14F-4D97-AF65-F5344CB8AC3E}">
        <p14:creationId xmlns:p14="http://schemas.microsoft.com/office/powerpoint/2010/main" val="36333799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C08FAA-C8F3-78FB-9F6C-BCE067E0A488}"/>
            </a:ext>
          </a:extLst>
        </p:cNvPr>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标题 1">
            <a:extLst>
              <a:ext uri="{FF2B5EF4-FFF2-40B4-BE49-F238E27FC236}">
                <a16:creationId xmlns:a16="http://schemas.microsoft.com/office/drawing/2014/main" id="{3B23B63B-9632-D854-49BB-850B3C2A2F7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kumimoji="1" lang="en-US" altLang="zh-CN" sz="6600" kern="1200">
                <a:solidFill>
                  <a:schemeClr val="tx1"/>
                </a:solidFill>
                <a:latin typeface="+mj-lt"/>
                <a:ea typeface="+mj-ea"/>
                <a:cs typeface="+mj-cs"/>
              </a:rPr>
              <a:t>Sketch for </a:t>
            </a:r>
            <a:r>
              <a:rPr lang="en-US" altLang="zh-CN" sz="6600" b="1" kern="1200">
                <a:solidFill>
                  <a:schemeClr val="tx1"/>
                </a:solidFill>
                <a:latin typeface="+mj-lt"/>
                <a:ea typeface="+mj-ea"/>
                <a:cs typeface="+mj-cs"/>
              </a:rPr>
              <a:t>Math Tasks</a:t>
            </a:r>
            <a:endParaRPr kumimoji="1" lang="en-US" altLang="zh-CN" sz="6600" kern="1200">
              <a:solidFill>
                <a:schemeClr val="tx1"/>
              </a:solidFill>
              <a:latin typeface="+mj-lt"/>
              <a:ea typeface="+mj-ea"/>
              <a:cs typeface="+mj-cs"/>
            </a:endParaRPr>
          </a:p>
        </p:txBody>
      </p:sp>
      <p:sp>
        <p:nvSpPr>
          <p:cNvPr id="3" name="内容占位符 2">
            <a:extLst>
              <a:ext uri="{FF2B5EF4-FFF2-40B4-BE49-F238E27FC236}">
                <a16:creationId xmlns:a16="http://schemas.microsoft.com/office/drawing/2014/main" id="{402DFF5A-A324-C008-5432-D2C5162549FE}"/>
              </a:ext>
            </a:extLst>
          </p:cNvPr>
          <p:cNvSpPr>
            <a:spLocks noGrp="1"/>
          </p:cNvSpPr>
          <p:nvPr>
            <p:ph idx="1"/>
          </p:nvPr>
        </p:nvSpPr>
        <p:spPr>
          <a:xfrm>
            <a:off x="638881" y="1809541"/>
            <a:ext cx="10909643" cy="687406"/>
          </a:xfrm>
        </p:spPr>
        <p:txBody>
          <a:bodyPr vert="horz" lIns="91440" tIns="45720" rIns="91440" bIns="45720" rtlCol="0" anchor="ctr">
            <a:normAutofit/>
          </a:bodyPr>
          <a:lstStyle/>
          <a:p>
            <a:pPr marL="0" indent="0" algn="ctr">
              <a:buNone/>
            </a:pPr>
            <a:r>
              <a:rPr kumimoji="1" lang="en-US" altLang="zh-CN" sz="2400" kern="1200">
                <a:solidFill>
                  <a:schemeClr val="tx1"/>
                </a:solidFill>
                <a:latin typeface="+mn-lt"/>
                <a:ea typeface="+mn-ea"/>
                <a:cs typeface="+mn-cs"/>
              </a:rPr>
              <a:t>Main result</a:t>
            </a:r>
          </a:p>
        </p:txBody>
      </p:sp>
      <p:sp>
        <p:nvSpPr>
          <p:cNvPr id="1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图片 3">
            <a:extLst>
              <a:ext uri="{FF2B5EF4-FFF2-40B4-BE49-F238E27FC236}">
                <a16:creationId xmlns:a16="http://schemas.microsoft.com/office/drawing/2014/main" id="{0458E909-1CD9-2CE9-E009-BCF1769D5AD8}"/>
              </a:ext>
            </a:extLst>
          </p:cNvPr>
          <p:cNvPicPr>
            <a:picLocks noChangeAspect="1"/>
          </p:cNvPicPr>
          <p:nvPr/>
        </p:nvPicPr>
        <p:blipFill>
          <a:blip r:embed="rId2"/>
          <a:stretch>
            <a:fillRect/>
          </a:stretch>
        </p:blipFill>
        <p:spPr>
          <a:xfrm>
            <a:off x="1995786" y="2633472"/>
            <a:ext cx="8197380" cy="3586353"/>
          </a:xfrm>
          <a:prstGeom prst="rect">
            <a:avLst/>
          </a:prstGeom>
        </p:spPr>
      </p:pic>
    </p:spTree>
    <p:extLst>
      <p:ext uri="{BB962C8B-B14F-4D97-AF65-F5344CB8AC3E}">
        <p14:creationId xmlns:p14="http://schemas.microsoft.com/office/powerpoint/2010/main" val="362803758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4115</TotalTime>
  <Words>2205</Words>
  <Application>Microsoft Macintosh PowerPoint</Application>
  <PresentationFormat>宽屏</PresentationFormat>
  <Paragraphs>216</Paragraphs>
  <Slides>27</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27</vt:i4>
      </vt:variant>
    </vt:vector>
  </HeadingPairs>
  <TitlesOfParts>
    <vt:vector size="32" baseType="lpstr">
      <vt:lpstr>等线</vt:lpstr>
      <vt:lpstr>等线 Light</vt:lpstr>
      <vt:lpstr>Arial</vt:lpstr>
      <vt:lpstr>Calibri</vt:lpstr>
      <vt:lpstr>Office 主题​​</vt:lpstr>
      <vt:lpstr>Visual Sketchpad + Uni-CoT</vt:lpstr>
      <vt:lpstr>Background</vt:lpstr>
      <vt:lpstr>PowerPoint 演示文稿</vt:lpstr>
      <vt:lpstr>Motivation</vt:lpstr>
      <vt:lpstr>Overview</vt:lpstr>
      <vt:lpstr>Tasks</vt:lpstr>
      <vt:lpstr>Geometry Problems</vt:lpstr>
      <vt:lpstr>Mathematical functions</vt:lpstr>
      <vt:lpstr>Sketch for Math Tasks</vt:lpstr>
      <vt:lpstr>Tool for CV tasks</vt:lpstr>
      <vt:lpstr>Visual Search</vt:lpstr>
      <vt:lpstr>Sketch for CV Tasks</vt:lpstr>
      <vt:lpstr>PowerPoint 演示文稿</vt:lpstr>
      <vt:lpstr>Motivation</vt:lpstr>
      <vt:lpstr>Base Model: BAGEL</vt:lpstr>
      <vt:lpstr>Base Model: BAGEL</vt:lpstr>
      <vt:lpstr>Base Model: BAGEL</vt:lpstr>
      <vt:lpstr>High Complexity for BAGEL</vt:lpstr>
      <vt:lpstr>Method Overview</vt:lpstr>
      <vt:lpstr>Macro-Level CoT: Planning Strategies</vt:lpstr>
      <vt:lpstr>Macro Masking strategy </vt:lpstr>
      <vt:lpstr>Micro-Level CoT: Planning Strategies</vt:lpstr>
      <vt:lpstr>Micro Masking strategy </vt:lpstr>
      <vt:lpstr>Training Paradigm</vt:lpstr>
      <vt:lpstr>Main result</vt:lpstr>
      <vt:lpstr>Main result</vt:lpstr>
      <vt:lpstr>Main result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T204454</dc:creator>
  <cp:lastModifiedBy>T204454</cp:lastModifiedBy>
  <cp:revision>82</cp:revision>
  <dcterms:created xsi:type="dcterms:W3CDTF">2025-08-23T00:59:46Z</dcterms:created>
  <dcterms:modified xsi:type="dcterms:W3CDTF">2025-08-29T06:27:53Z</dcterms:modified>
</cp:coreProperties>
</file>