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Economica-bold.fntdata"/><Relationship Id="rId12" Type="http://schemas.openxmlformats.org/officeDocument/2006/relationships/slide" Target="slides/slide8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1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10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reddit.com/r/AskDoc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elab/relevation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3309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CLEF 2016 Task 3 Report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Joao Palotti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palotti@ifs.tuwien.ac.at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Participants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37" y="1225212"/>
            <a:ext cx="8143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Pools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Multiplicative issue with query variation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Small intersection of returned results among query variations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Pool with only top 10 results for every run would have a huge size (~65k)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 was to use a fusion method to develop the pool. See 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[1] Lipani et al. </a:t>
            </a:r>
            <a:r>
              <a:rPr lang="en" sz="1400">
                <a:solidFill>
                  <a:srgbClr val="292F33"/>
                </a:solidFill>
                <a:highlight>
                  <a:srgbClr val="F5F8FA"/>
                </a:highlight>
                <a:latin typeface="Arial"/>
                <a:ea typeface="Arial"/>
                <a:cs typeface="Arial"/>
                <a:sym typeface="Arial"/>
              </a:rPr>
              <a:t>"The Impact of Fixed-Cost Pooling Strategies on Test “. ICTIR 2016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Pools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Tell how we did it. Biases. Coverage graph.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25"/>
            <a:ext cx="9144000" cy="357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Pool Analysis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2325"/>
            <a:ext cx="3336995" cy="29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411" y="1250615"/>
            <a:ext cx="3336995" cy="295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729" y="1250615"/>
            <a:ext cx="3336995" cy="25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Pool Analysis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400" y="1162050"/>
            <a:ext cx="37909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87" y="1162050"/>
            <a:ext cx="38385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Coverage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357175"/>
            <a:ext cx="70294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Coverage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290500"/>
            <a:ext cx="70294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P@10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P@10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P@10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Patient-Centred </a:t>
            </a:r>
            <a:r>
              <a:rPr lang="en"/>
              <a:t>Information Retrieval</a:t>
            </a:r>
          </a:p>
        </p:txBody>
      </p:sp>
      <p:grpSp>
        <p:nvGrpSpPr>
          <p:cNvPr id="69" name="Shape 69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70" name="Shape 70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431925" y="1342525"/>
              <a:ext cx="2683200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489191" y="1337725"/>
            <a:ext cx="349499" cy="823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933875" y="1337725"/>
            <a:ext cx="2101800" cy="823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Topics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08125" y="2268950"/>
            <a:ext cx="2530799" cy="23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Generated by genuine user questions made on </a:t>
            </a:r>
            <a:r>
              <a:rPr b="1" lang="en" sz="1400"/>
              <a:t>Reddit</a:t>
            </a:r>
            <a:r>
              <a:rPr lang="en" sz="14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300" u="sng">
                <a:solidFill>
                  <a:srgbClr val="1155CC"/>
                </a:solidFill>
                <a:hlinkClick r:id="rId3"/>
              </a:rPr>
              <a:t>www.reddit.com/r/AskDocs/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6 query variations for each of the 50 information need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rgbClr val="1155CC"/>
              </a:solidFill>
            </a:endParaRPr>
          </a:p>
        </p:txBody>
      </p:sp>
      <p:grpSp>
        <p:nvGrpSpPr>
          <p:cNvPr id="76" name="Shape 76"/>
          <p:cNvGrpSpPr/>
          <p:nvPr/>
        </p:nvGrpSpPr>
        <p:grpSpPr>
          <a:xfrm>
            <a:off x="3221799" y="1342525"/>
            <a:ext cx="2673003" cy="3302700"/>
            <a:chOff x="3221799" y="1342525"/>
            <a:chExt cx="2673003" cy="3302700"/>
          </a:xfrm>
        </p:grpSpPr>
        <p:sp>
          <p:nvSpPr>
            <p:cNvPr id="77" name="Shape 77"/>
            <p:cNvSpPr/>
            <p:nvPr/>
          </p:nvSpPr>
          <p:spPr>
            <a:xfrm>
              <a:off x="3221803" y="1342525"/>
              <a:ext cx="2672999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3221799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275767" y="1337725"/>
            <a:ext cx="349499" cy="823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723750" y="1342525"/>
            <a:ext cx="2101800" cy="823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</a:t>
            </a:r>
          </a:p>
        </p:txBody>
      </p:sp>
      <p:sp>
        <p:nvSpPr>
          <p:cNvPr id="82" name="Shape 82"/>
          <p:cNvSpPr txBox="1"/>
          <p:nvPr>
            <p:ph idx="4294967295" type="body"/>
          </p:nvPr>
        </p:nvSpPr>
        <p:spPr>
          <a:xfrm>
            <a:off x="3294700" y="2268950"/>
            <a:ext cx="2530799" cy="23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50 million of web pages of Clueweb 12B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Terrier and Indri Indices available in Azure platform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3" name="Shape 83"/>
          <p:cNvGrpSpPr/>
          <p:nvPr/>
        </p:nvGrpSpPr>
        <p:grpSpPr>
          <a:xfrm>
            <a:off x="6007125" y="1342525"/>
            <a:ext cx="2672999" cy="3302700"/>
            <a:chOff x="6007125" y="1342525"/>
            <a:chExt cx="2672999" cy="3302700"/>
          </a:xfrm>
        </p:grpSpPr>
        <p:sp>
          <p:nvSpPr>
            <p:cNvPr id="84" name="Shape 84"/>
            <p:cNvSpPr/>
            <p:nvPr/>
          </p:nvSpPr>
          <p:spPr>
            <a:xfrm>
              <a:off x="6007125" y="1342525"/>
              <a:ext cx="2672999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6007125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6058742" y="1337725"/>
            <a:ext cx="349499" cy="823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6503425" y="1342525"/>
            <a:ext cx="2101800" cy="823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Assessments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Assessments made by experts with respect to: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Topical Relevance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Understandability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Trustworthiness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P@10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BPref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BPref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BPref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BPref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2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RBP(0.8)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uRBP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167007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tRBP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1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b="1" lang="en" sz="2100"/>
              <a:t>We wish you had a nice time participating in the task</a:t>
            </a:r>
            <a:br>
              <a:rPr b="1" lang="en" sz="2100"/>
            </a:br>
            <a:r>
              <a:rPr lang="en"/>
              <a:t>Thanks everybody!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b="1" lang="en" sz="2100"/>
              <a:t>The task is much more complicated than it looks</a:t>
            </a:r>
            <a:br>
              <a:rPr b="1" lang="en" sz="2100"/>
            </a:br>
            <a:r>
              <a:rPr lang="en"/>
              <a:t>Probably many questions are asked because people could not find relevant documents on the Web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b="1" lang="en" sz="2100"/>
              <a:t>We want to make the task better</a:t>
            </a:r>
            <a:br>
              <a:rPr b="1" lang="en" sz="2100"/>
            </a:br>
            <a:r>
              <a:rPr lang="en"/>
              <a:t>Suggestions are HIGHLY appreciated!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...wish to see you all in CLEF 2017!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joaopalotti.com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550" y="1609725"/>
            <a:ext cx="28575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 Generation</a:t>
            </a:r>
          </a:p>
        </p:txBody>
      </p:sp>
      <p:pic>
        <p:nvPicPr>
          <p:cNvPr descr="post3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37" y="1147212"/>
            <a:ext cx="7541075" cy="36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4635625" y="734075"/>
            <a:ext cx="3549600" cy="358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headaches relieved by blood donation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6203675" y="2213175"/>
            <a:ext cx="1864800" cy="358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high iron headache</a:t>
            </a:r>
          </a:p>
        </p:txBody>
      </p:sp>
      <p:sp>
        <p:nvSpPr>
          <p:cNvPr id="98" name="Shape 98"/>
          <p:cNvSpPr/>
          <p:nvPr/>
        </p:nvSpPr>
        <p:spPr>
          <a:xfrm>
            <a:off x="4751350" y="3426600"/>
            <a:ext cx="3549600" cy="358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blood donation headache reduction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11700" y="1523550"/>
            <a:ext cx="6069600" cy="358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headaches caused by too much blood or "high blood pressure"</a:t>
            </a:r>
          </a:p>
        </p:txBody>
      </p:sp>
      <p:sp>
        <p:nvSpPr>
          <p:cNvPr id="100" name="Shape 100"/>
          <p:cNvSpPr/>
          <p:nvPr/>
        </p:nvSpPr>
        <p:spPr>
          <a:xfrm>
            <a:off x="503275" y="4183850"/>
            <a:ext cx="6644100" cy="358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causes strong headaches at base of skull, stops with blood donation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311700" y="2707875"/>
            <a:ext cx="4228500" cy="358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headache that only goes away with blood loss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300 queries: One ranked list for each query.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990675" y="2216925"/>
            <a:ext cx="4776900" cy="2711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103001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&lt;title&gt;headaches relieved by blood donation&lt;/title&gt;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103002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&lt;title&gt;high iron headache&lt;/title&gt;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103003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&lt;title&gt;blood donation headache reduction&lt;/title&gt;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…..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IRTask 1 - Ad-hoc Retrieval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Information needs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103xxx are the same information need. Only </a:t>
            </a:r>
            <a:r>
              <a:rPr b="1" lang="en"/>
              <a:t>one</a:t>
            </a:r>
            <a:r>
              <a:rPr lang="en"/>
              <a:t> ranked list for that.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990675" y="2216925"/>
            <a:ext cx="4776900" cy="2711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103001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&lt;title&gt;headaches relieved by blood donation&lt;/title&gt;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103002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&lt;title&gt;high iron headache&lt;/title&gt;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103003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&lt;title&gt;blood donation headache reduction&lt;/title&gt;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…..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IRTask 2 - Query variation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300 Information needs translated to Czech, French, Hungarian, German, Polish and Swedish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990675" y="2216925"/>
            <a:ext cx="5009400" cy="2711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103001 - fr 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maux de tête soulagés par le don de sang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103002 - fr&lt;/id&gt;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maux de tête suite à teneur élevée en fer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&lt;id&gt; 103003 - fr&lt;/id&gt;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&lt;title&gt;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soulagement des maux de tête par le don de sang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&lt;/query&gt;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IRTask 3 - Multilingual task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Topical Relevance Criteria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5225"/>
            <a:ext cx="8664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Made by a medical professional, based on the original post and comments.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results returned should discuss recurrent </a:t>
            </a:r>
            <a:r>
              <a:rPr b="1" lang="en"/>
              <a:t>occipital headaches</a:t>
            </a:r>
            <a:r>
              <a:rPr lang="en"/>
              <a:t> in adolescents or young adults. The questioner highlights that donating blood relieves these headaches, so documents that highlight experiences with headaches related to </a:t>
            </a:r>
            <a:r>
              <a:rPr b="1" lang="en"/>
              <a:t>iron storage disorders </a:t>
            </a:r>
            <a:r>
              <a:rPr lang="en"/>
              <a:t>or </a:t>
            </a:r>
            <a:r>
              <a:rPr b="1" lang="en"/>
              <a:t>red blood cell disorders </a:t>
            </a:r>
            <a:r>
              <a:rPr lang="en"/>
              <a:t>should be included. Results that relate to complicating factors which would not occur in a male, such as use of the oral contraceptive pill or menorrhagia, should be excluded. Results that solely focus on low iron and/or haemochromatosis should be excluded.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Relevation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Medical experts judged documents using the online interface Relevation: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https://github.com/ielab/relevation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Assessed: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Topical relevance (based on criteria given)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Understandability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Trustworthiness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38" y="0"/>
            <a:ext cx="7595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Baselines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IRTask1: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used models of Terrier and Indri (TF-IDF, BM25, LM…)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Both with and without query expansion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IRTask2: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Concatenated all query variants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Combined the query variants with some fusion method (RRF and  RBP)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