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3" d="100"/>
          <a:sy n="33" d="100"/>
        </p:scale>
        <p:origin x="2358" y="66"/>
      </p:cViewPr>
      <p:guideLst>
        <p:guide orient="horz" pos="4032"/>
        <p:guide pos="3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7E38F-EC0E-401F-8C0F-764237760E02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4289-8721-4C08-908F-0209DE25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2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EEA0-86D3-42BF-B365-973858E266BC}" type="datetime1">
              <a:rPr lang="pt-BR" smtClean="0"/>
              <a:t>24/07/2024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51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B825-E7E7-4178-A103-73189BE37F02}" type="datetime1">
              <a:rPr lang="pt-BR" smtClean="0"/>
              <a:t>24/07/2024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58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EB38-D36A-4C27-903F-38B5B94CB7F1}" type="datetime1">
              <a:rPr lang="pt-BR" smtClean="0"/>
              <a:t>24/07/2024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57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45B-5417-4B49-AA45-5BE4578041A6}" type="datetime1">
              <a:rPr lang="pt-BR" smtClean="0"/>
              <a:t>24/07/2024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90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57D-7CEE-450B-8401-080769179F16}" type="datetime1">
              <a:rPr lang="pt-BR" smtClean="0"/>
              <a:t>24/07/2024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30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790D-638E-4AEA-B7EB-9EC657323554}" type="datetime1">
              <a:rPr lang="pt-BR" smtClean="0"/>
              <a:t>24/07/2024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23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4A14-425B-40EC-9A0C-97EE885E9658}" type="datetime1">
              <a:rPr lang="pt-BR" smtClean="0"/>
              <a:t>24/07/2024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35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E7E5-3C0B-4735-A9C6-D0CA7449D102}" type="datetime1">
              <a:rPr lang="pt-BR" smtClean="0"/>
              <a:t>24/07/2024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5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490D-3DEA-4C26-B8AB-611BA6F003CF}" type="datetime1">
              <a:rPr lang="pt-BR" smtClean="0"/>
              <a:t>24/07/2024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97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DEDC-B571-4221-94EE-548C3DB4DDC5}" type="datetime1">
              <a:rPr lang="pt-BR" smtClean="0"/>
              <a:t>24/07/2024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35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814D-1EBB-4D90-BE43-C6B65EDB4791}" type="datetime1">
              <a:rPr lang="pt-BR" smtClean="0"/>
              <a:t>24/07/2024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82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9A3DF-1AF7-4B40-9DF5-3C2007263F21}" type="datetime1">
              <a:rPr lang="pt-BR" smtClean="0"/>
              <a:t>24/07/2024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7FF1EF-604B-4262-88EB-02024C59D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91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viviane-santos92/" TargetMode="External"/><Relationship Id="rId5" Type="http://schemas.openxmlformats.org/officeDocument/2006/relationships/hyperlink" Target="https://github.com/vivianebatista92" TargetMode="Externa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99955E5-E48F-492A-622D-F130B03943A8}"/>
              </a:ext>
            </a:extLst>
          </p:cNvPr>
          <p:cNvSpPr txBox="1"/>
          <p:nvPr/>
        </p:nvSpPr>
        <p:spPr>
          <a:xfrm>
            <a:off x="0" y="1110340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Análise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E71153-5A5C-C047-84EE-80A680421ED4}"/>
              </a:ext>
            </a:extLst>
          </p:cNvPr>
          <p:cNvSpPr txBox="1"/>
          <p:nvPr/>
        </p:nvSpPr>
        <p:spPr>
          <a:xfrm>
            <a:off x="0" y="26800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effectLst/>
                <a:latin typeface="Abad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Fundamentos e Principais Ferramentas</a:t>
            </a:r>
            <a:endParaRPr lang="pt-BR" sz="3600" dirty="0">
              <a:solidFill>
                <a:schemeClr val="bg1"/>
              </a:solidFill>
              <a:latin typeface="Abadi" panose="020F050202020403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A51BA2-D0E3-83AD-A4CD-64CDEC17BA77}"/>
              </a:ext>
            </a:extLst>
          </p:cNvPr>
          <p:cNvSpPr/>
          <p:nvPr/>
        </p:nvSpPr>
        <p:spPr>
          <a:xfrm>
            <a:off x="-1" y="12155268"/>
            <a:ext cx="9601201" cy="646332"/>
          </a:xfrm>
          <a:prstGeom prst="rect">
            <a:avLst/>
          </a:prstGeom>
          <a:solidFill>
            <a:srgbClr val="020113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bg1"/>
                </a:solidFill>
                <a:effectLst/>
                <a:latin typeface="Abad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Viviane Santos</a:t>
            </a:r>
            <a:endParaRPr lang="pt-BR" sz="3200" dirty="0">
              <a:solidFill>
                <a:schemeClr val="bg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">
            <a:extLst>
              <a:ext uri="{FF2B5EF4-FFF2-40B4-BE49-F238E27FC236}">
                <a16:creationId xmlns:a16="http://schemas.microsoft.com/office/drawing/2014/main" id="{EFC8EBFC-2121-677B-ACAE-6E0BDCFE46FE}"/>
              </a:ext>
            </a:extLst>
          </p:cNvPr>
          <p:cNvSpPr txBox="1"/>
          <p:nvPr/>
        </p:nvSpPr>
        <p:spPr>
          <a:xfrm>
            <a:off x="1213231" y="2224069"/>
            <a:ext cx="71747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Microsoft Power BI é uma ferramenta de análise de negócios que permite aos usuários visualizar dados e compartilhar insights em toda a organização. Com uma interface intuitiva e integração com outros produtos Microsoft, como Excel e Azure, o Power BI facilita a criação de dashboards interativos e relatórios detalhados.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Vantagens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Fácil de usar, integração com outros produtos Microsoft, visualizações interativas.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Ideal para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Pequenas e médias empresas, administradores que já utilizam 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suite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Microsoft.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53AB906C-F727-7FCB-1A92-8DB7750BB667}"/>
              </a:ext>
            </a:extLst>
          </p:cNvPr>
          <p:cNvSpPr txBox="1"/>
          <p:nvPr/>
        </p:nvSpPr>
        <p:spPr>
          <a:xfrm>
            <a:off x="1436724" y="807628"/>
            <a:ext cx="78514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Power BI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CD1B485-C7D3-D3CE-9239-70ED43E912C8}"/>
              </a:ext>
            </a:extLst>
          </p:cNvPr>
          <p:cNvSpPr/>
          <p:nvPr/>
        </p:nvSpPr>
        <p:spPr>
          <a:xfrm>
            <a:off x="1247748" y="0"/>
            <a:ext cx="144000" cy="1368000"/>
          </a:xfrm>
          <a:prstGeom prst="rect">
            <a:avLst/>
          </a:prstGeom>
          <a:solidFill>
            <a:srgbClr val="0201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Uma imagem contendo Ícone&#10;&#10;Descrição gerada automaticamente">
            <a:extLst>
              <a:ext uri="{FF2B5EF4-FFF2-40B4-BE49-F238E27FC236}">
                <a16:creationId xmlns:a16="http://schemas.microsoft.com/office/drawing/2014/main" id="{240A3CDD-5CE6-8202-8D22-67D0509B7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9" r="25273"/>
          <a:stretch/>
        </p:blipFill>
        <p:spPr>
          <a:xfrm>
            <a:off x="2458665" y="9359000"/>
            <a:ext cx="2207876" cy="2439080"/>
          </a:xfrm>
          <a:prstGeom prst="rect">
            <a:avLst/>
          </a:prstGeom>
        </p:spPr>
      </p:pic>
      <p:pic>
        <p:nvPicPr>
          <p:cNvPr id="15" name="Imagem 14" descr="Pessoas sentadas ao redor de mesa com computador&#10;&#10;Descrição gerada automaticamente">
            <a:extLst>
              <a:ext uri="{FF2B5EF4-FFF2-40B4-BE49-F238E27FC236}">
                <a16:creationId xmlns:a16="http://schemas.microsoft.com/office/drawing/2014/main" id="{A91A3146-780B-0B7B-DE3C-ADB728E3D1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2" b="2040"/>
          <a:stretch/>
        </p:blipFill>
        <p:spPr>
          <a:xfrm>
            <a:off x="4405285" y="7117716"/>
            <a:ext cx="4363798" cy="4155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D17EE186-880A-B9FE-5A5E-60BC59E6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3FB28267-BDB4-FE28-4C87-5ECD14DC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86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E90BDF3-2BC0-442A-22E9-CB53402E391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2011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ECF4124-CAE3-28A7-837B-D52E2A497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"/>
                    </a14:imgEffect>
                  </a14:imgLayer>
                </a14:imgProps>
              </a:ext>
            </a:extLst>
          </a:blip>
          <a:srcRect l="11719" t="-6" r="11719" b="66132"/>
          <a:stretch/>
        </p:blipFill>
        <p:spPr>
          <a:xfrm>
            <a:off x="0" y="8553762"/>
            <a:ext cx="9601200" cy="4247838"/>
          </a:xfrm>
          <a:prstGeom prst="rect">
            <a:avLst/>
          </a:prstGeom>
        </p:spPr>
      </p:pic>
      <p:sp>
        <p:nvSpPr>
          <p:cNvPr id="5" name="Título">
            <a:extLst>
              <a:ext uri="{FF2B5EF4-FFF2-40B4-BE49-F238E27FC236}">
                <a16:creationId xmlns:a16="http://schemas.microsoft.com/office/drawing/2014/main" id="{16A712A7-EF7B-404E-369C-05044AD4D66A}"/>
              </a:ext>
            </a:extLst>
          </p:cNvPr>
          <p:cNvSpPr txBox="1"/>
          <p:nvPr/>
        </p:nvSpPr>
        <p:spPr>
          <a:xfrm>
            <a:off x="0" y="6400800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Tableau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B7C70A2C-CFE9-9759-EEFC-936E44F898E5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bg1"/>
                  </a:solidFill>
                </a:ln>
                <a:noFill/>
                <a:effectLst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77797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">
            <a:extLst>
              <a:ext uri="{FF2B5EF4-FFF2-40B4-BE49-F238E27FC236}">
                <a16:creationId xmlns:a16="http://schemas.microsoft.com/office/drawing/2014/main" id="{EFC8EBFC-2121-677B-ACAE-6E0BDCFE46FE}"/>
              </a:ext>
            </a:extLst>
          </p:cNvPr>
          <p:cNvSpPr txBox="1"/>
          <p:nvPr/>
        </p:nvSpPr>
        <p:spPr>
          <a:xfrm>
            <a:off x="1213231" y="2224069"/>
            <a:ext cx="71747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Tableau é uma das ferramentas de visualização de dados mais populares e poderosas disponíveis no mercado. Ela permite que os usuários criem gráficos, mapas e dashboards interativos que ajudam a entender e comunicar insights complexos de forma clara e atraente.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Vantagens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Ferramentas de visualização avançadas, grande comunidade de usuários, suporte a várias fontes de dados.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Ideal para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Empresas de todos os tamanhos, analistas de dados, administradores que precisam de visualizações detalhadas.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53AB906C-F727-7FCB-1A92-8DB7750BB667}"/>
              </a:ext>
            </a:extLst>
          </p:cNvPr>
          <p:cNvSpPr txBox="1"/>
          <p:nvPr/>
        </p:nvSpPr>
        <p:spPr>
          <a:xfrm>
            <a:off x="1436724" y="807628"/>
            <a:ext cx="78514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Tableau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CD1B485-C7D3-D3CE-9239-70ED43E912C8}"/>
              </a:ext>
            </a:extLst>
          </p:cNvPr>
          <p:cNvSpPr/>
          <p:nvPr/>
        </p:nvSpPr>
        <p:spPr>
          <a:xfrm>
            <a:off x="1247748" y="0"/>
            <a:ext cx="144000" cy="1368000"/>
          </a:xfrm>
          <a:prstGeom prst="rect">
            <a:avLst/>
          </a:prstGeom>
          <a:solidFill>
            <a:srgbClr val="0201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904DB91C-8B0A-E6E1-DC3E-EB22DF53C3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9" b="18330"/>
          <a:stretch/>
        </p:blipFill>
        <p:spPr>
          <a:xfrm>
            <a:off x="1460771" y="9773287"/>
            <a:ext cx="3339829" cy="2220685"/>
          </a:xfrm>
          <a:prstGeom prst="rect">
            <a:avLst/>
          </a:prstGeom>
        </p:spPr>
      </p:pic>
      <p:pic>
        <p:nvPicPr>
          <p:cNvPr id="6" name="Imagem 5" descr="Teclado de computador&#10;&#10;Descrição gerada automaticamente">
            <a:extLst>
              <a:ext uri="{FF2B5EF4-FFF2-40B4-BE49-F238E27FC236}">
                <a16:creationId xmlns:a16="http://schemas.microsoft.com/office/drawing/2014/main" id="{DF48AE17-42BA-4A2D-A55C-56463B155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2" r="7022" b="23130"/>
          <a:stretch/>
        </p:blipFill>
        <p:spPr>
          <a:xfrm>
            <a:off x="3820017" y="7442608"/>
            <a:ext cx="4790210" cy="3767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4D2F38F-FA3C-11B5-8A30-928C4CC2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61FC105C-5B8A-6DEE-08E8-C8F1112C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58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E90BDF3-2BC0-442A-22E9-CB53402E391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2011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ECF4124-CAE3-28A7-837B-D52E2A497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"/>
                    </a14:imgEffect>
                  </a14:imgLayer>
                </a14:imgProps>
              </a:ext>
            </a:extLst>
          </a:blip>
          <a:srcRect l="11719" t="-6" r="11719" b="66132"/>
          <a:stretch/>
        </p:blipFill>
        <p:spPr>
          <a:xfrm>
            <a:off x="0" y="8553762"/>
            <a:ext cx="9601200" cy="4247838"/>
          </a:xfrm>
          <a:prstGeom prst="rect">
            <a:avLst/>
          </a:prstGeom>
        </p:spPr>
      </p:pic>
      <p:sp>
        <p:nvSpPr>
          <p:cNvPr id="5" name="Título">
            <a:extLst>
              <a:ext uri="{FF2B5EF4-FFF2-40B4-BE49-F238E27FC236}">
                <a16:creationId xmlns:a16="http://schemas.microsoft.com/office/drawing/2014/main" id="{16A712A7-EF7B-404E-369C-05044AD4D66A}"/>
              </a:ext>
            </a:extLst>
          </p:cNvPr>
          <p:cNvSpPr txBox="1"/>
          <p:nvPr/>
        </p:nvSpPr>
        <p:spPr>
          <a:xfrm>
            <a:off x="0" y="6400800"/>
            <a:ext cx="96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Data</a:t>
            </a:r>
          </a:p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Studio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B7C70A2C-CFE9-9759-EEFC-936E44F898E5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bg1"/>
                  </a:solidFill>
                </a:ln>
                <a:noFill/>
                <a:effectLst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9036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">
            <a:extLst>
              <a:ext uri="{FF2B5EF4-FFF2-40B4-BE49-F238E27FC236}">
                <a16:creationId xmlns:a16="http://schemas.microsoft.com/office/drawing/2014/main" id="{EFC8EBFC-2121-677B-ACAE-6E0BDCFE46FE}"/>
              </a:ext>
            </a:extLst>
          </p:cNvPr>
          <p:cNvSpPr txBox="1"/>
          <p:nvPr/>
        </p:nvSpPr>
        <p:spPr>
          <a:xfrm>
            <a:off x="1213231" y="2224069"/>
            <a:ext cx="7174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Google Data Studio é uma ferramenta gratuita de visualização de dados que permite criar dashboards personalizados com dados provenientes de diversas fontes, incluindo Google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Google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Google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Sheets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É uma ótima opção para empresas que já utilizam o ecossistema Google.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Vantagens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Gratuito, integração com outros produtos Google, fácil de compartilhar.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Ideal para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Pequenas empresas, startups, administradores que utilizam ferramentas Google.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53AB906C-F727-7FCB-1A92-8DB7750BB667}"/>
              </a:ext>
            </a:extLst>
          </p:cNvPr>
          <p:cNvSpPr txBox="1"/>
          <p:nvPr/>
        </p:nvSpPr>
        <p:spPr>
          <a:xfrm>
            <a:off x="1436724" y="807628"/>
            <a:ext cx="78514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Data Studio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CD1B485-C7D3-D3CE-9239-70ED43E912C8}"/>
              </a:ext>
            </a:extLst>
          </p:cNvPr>
          <p:cNvSpPr/>
          <p:nvPr/>
        </p:nvSpPr>
        <p:spPr>
          <a:xfrm>
            <a:off x="1247748" y="0"/>
            <a:ext cx="144000" cy="1368000"/>
          </a:xfrm>
          <a:prstGeom prst="rect">
            <a:avLst/>
          </a:prstGeom>
          <a:solidFill>
            <a:srgbClr val="0201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 com confiança baixa">
            <a:extLst>
              <a:ext uri="{FF2B5EF4-FFF2-40B4-BE49-F238E27FC236}">
                <a16:creationId xmlns:a16="http://schemas.microsoft.com/office/drawing/2014/main" id="{EC01CDFC-96BC-DD54-5443-4B6D2738A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5" y="9290959"/>
            <a:ext cx="6172200" cy="3086100"/>
          </a:xfrm>
          <a:prstGeom prst="rect">
            <a:avLst/>
          </a:prstGeom>
        </p:spPr>
      </p:pic>
      <p:pic>
        <p:nvPicPr>
          <p:cNvPr id="6" name="Imagem 5" descr="Tela de computador com jogo&#10;&#10;Descrição gerada automaticamente com confiança média">
            <a:extLst>
              <a:ext uri="{FF2B5EF4-FFF2-40B4-BE49-F238E27FC236}">
                <a16:creationId xmlns:a16="http://schemas.microsoft.com/office/drawing/2014/main" id="{71C8927A-63B5-270C-B8A3-9B8C4FDE4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61" b="6498"/>
          <a:stretch/>
        </p:blipFill>
        <p:spPr>
          <a:xfrm>
            <a:off x="4441372" y="6857033"/>
            <a:ext cx="4487589" cy="4058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76041088-243A-C4C9-91B1-97734FC6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B36FB0E8-75F6-7777-DA8E-EB1795D1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81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E90BDF3-2BC0-442A-22E9-CB53402E391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2011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ECF4124-CAE3-28A7-837B-D52E2A497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"/>
                    </a14:imgEffect>
                  </a14:imgLayer>
                </a14:imgProps>
              </a:ext>
            </a:extLst>
          </a:blip>
          <a:srcRect l="11719" t="-6" r="11719" b="66132"/>
          <a:stretch/>
        </p:blipFill>
        <p:spPr>
          <a:xfrm>
            <a:off x="0" y="8553762"/>
            <a:ext cx="9601200" cy="4247838"/>
          </a:xfrm>
          <a:prstGeom prst="rect">
            <a:avLst/>
          </a:prstGeom>
        </p:spPr>
      </p:pic>
      <p:sp>
        <p:nvSpPr>
          <p:cNvPr id="5" name="Título">
            <a:extLst>
              <a:ext uri="{FF2B5EF4-FFF2-40B4-BE49-F238E27FC236}">
                <a16:creationId xmlns:a16="http://schemas.microsoft.com/office/drawing/2014/main" id="{16A712A7-EF7B-404E-369C-05044AD4D66A}"/>
              </a:ext>
            </a:extLst>
          </p:cNvPr>
          <p:cNvSpPr txBox="1"/>
          <p:nvPr/>
        </p:nvSpPr>
        <p:spPr>
          <a:xfrm>
            <a:off x="0" y="56775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49123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">
            <a:extLst>
              <a:ext uri="{FF2B5EF4-FFF2-40B4-BE49-F238E27FC236}">
                <a16:creationId xmlns:a16="http://schemas.microsoft.com/office/drawing/2014/main" id="{EFC8EBFC-2121-677B-ACAE-6E0BDCFE46FE}"/>
              </a:ext>
            </a:extLst>
          </p:cNvPr>
          <p:cNvSpPr txBox="1"/>
          <p:nvPr/>
        </p:nvSpPr>
        <p:spPr>
          <a:xfrm>
            <a:off x="1213231" y="2224069"/>
            <a:ext cx="71747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Ebook foi gerado por IA, e diagramado por humano.</a:t>
            </a:r>
          </a:p>
          <a:p>
            <a:pPr algn="ctr"/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projeto foi criado para o bootcamp Santander 2024 – Fundamentos de IA para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Devs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53AB906C-F727-7FCB-1A92-8DB7750BB667}"/>
              </a:ext>
            </a:extLst>
          </p:cNvPr>
          <p:cNvSpPr txBox="1"/>
          <p:nvPr/>
        </p:nvSpPr>
        <p:spPr>
          <a:xfrm>
            <a:off x="1391748" y="537003"/>
            <a:ext cx="7851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Obrigada por ler até aqui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CD1B485-C7D3-D3CE-9239-70ED43E912C8}"/>
              </a:ext>
            </a:extLst>
          </p:cNvPr>
          <p:cNvSpPr/>
          <p:nvPr/>
        </p:nvSpPr>
        <p:spPr>
          <a:xfrm>
            <a:off x="1247748" y="0"/>
            <a:ext cx="144000" cy="1368000"/>
          </a:xfrm>
          <a:prstGeom prst="rect">
            <a:avLst/>
          </a:prstGeom>
          <a:solidFill>
            <a:srgbClr val="0201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9424D4E-288E-86C9-008F-E1E0E439628F}"/>
              </a:ext>
            </a:extLst>
          </p:cNvPr>
          <p:cNvSpPr/>
          <p:nvPr/>
        </p:nvSpPr>
        <p:spPr>
          <a:xfrm>
            <a:off x="357987" y="8131629"/>
            <a:ext cx="8885226" cy="244590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6BDB76-BF37-0DDB-C395-7B897379A14E}"/>
              </a:ext>
            </a:extLst>
          </p:cNvPr>
          <p:cNvSpPr txBox="1"/>
          <p:nvPr/>
        </p:nvSpPr>
        <p:spPr>
          <a:xfrm>
            <a:off x="975030" y="8163714"/>
            <a:ext cx="7495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Autora:</a:t>
            </a:r>
          </a:p>
        </p:txBody>
      </p:sp>
      <p:pic>
        <p:nvPicPr>
          <p:cNvPr id="12" name="Gráfico 11" descr="Menina estudante com preenchimento sólido">
            <a:extLst>
              <a:ext uri="{FF2B5EF4-FFF2-40B4-BE49-F238E27FC236}">
                <a16:creationId xmlns:a16="http://schemas.microsoft.com/office/drawing/2014/main" id="{F91B0580-D936-C1E0-6A1D-5DE6A63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886" y="8131628"/>
            <a:ext cx="468975" cy="468975"/>
          </a:xfrm>
          <a:prstGeom prst="rect">
            <a:avLst/>
          </a:prstGeom>
        </p:spPr>
      </p:pic>
      <p:pic>
        <p:nvPicPr>
          <p:cNvPr id="14" name="Imagem 13" descr="Mulher de óculos e chapéu&#10;&#10;Descrição gerada automaticamente">
            <a:extLst>
              <a:ext uri="{FF2B5EF4-FFF2-40B4-BE49-F238E27FC236}">
                <a16:creationId xmlns:a16="http://schemas.microsoft.com/office/drawing/2014/main" id="{5166EC92-F889-7B1E-4638-767FBBF15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6" y="8817885"/>
            <a:ext cx="1562636" cy="15626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3D96103-287A-45B1-A4CD-F64CA7DF72EC}"/>
              </a:ext>
            </a:extLst>
          </p:cNvPr>
          <p:cNvCxnSpPr/>
          <p:nvPr/>
        </p:nvCxnSpPr>
        <p:spPr>
          <a:xfrm>
            <a:off x="621886" y="8600603"/>
            <a:ext cx="8319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hlinkClick r:id="rId5"/>
            <a:extLst>
              <a:ext uri="{FF2B5EF4-FFF2-40B4-BE49-F238E27FC236}">
                <a16:creationId xmlns:a16="http://schemas.microsoft.com/office/drawing/2014/main" id="{A9A6D6A6-532B-6455-4C94-3EC30A09FB99}"/>
              </a:ext>
            </a:extLst>
          </p:cNvPr>
          <p:cNvSpPr txBox="1"/>
          <p:nvPr/>
        </p:nvSpPr>
        <p:spPr>
          <a:xfrm>
            <a:off x="4130423" y="8962429"/>
            <a:ext cx="1267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b="1" dirty="0">
              <a:solidFill>
                <a:schemeClr val="tx2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1BC5324-B713-4895-BC89-897FA5E4C2C9}"/>
              </a:ext>
            </a:extLst>
          </p:cNvPr>
          <p:cNvSpPr txBox="1"/>
          <p:nvPr/>
        </p:nvSpPr>
        <p:spPr>
          <a:xfrm>
            <a:off x="2747261" y="8959772"/>
            <a:ext cx="1391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pt-BR" sz="1600" b="1" dirty="0">
              <a:solidFill>
                <a:schemeClr val="tx2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49CC7FC-3871-6E10-7645-9CAC4686B42C}"/>
              </a:ext>
            </a:extLst>
          </p:cNvPr>
          <p:cNvCxnSpPr/>
          <p:nvPr/>
        </p:nvCxnSpPr>
        <p:spPr>
          <a:xfrm>
            <a:off x="3978442" y="9006039"/>
            <a:ext cx="0" cy="34629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84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E90BDF3-2BC0-442A-22E9-CB53402E391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2011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ECF4124-CAE3-28A7-837B-D52E2A497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"/>
                    </a14:imgEffect>
                  </a14:imgLayer>
                </a14:imgProps>
              </a:ext>
            </a:extLst>
          </a:blip>
          <a:srcRect l="11719" t="-6" r="11719" b="66132"/>
          <a:stretch/>
        </p:blipFill>
        <p:spPr>
          <a:xfrm>
            <a:off x="0" y="8553762"/>
            <a:ext cx="9601200" cy="4247838"/>
          </a:xfrm>
          <a:prstGeom prst="rect">
            <a:avLst/>
          </a:prstGeom>
        </p:spPr>
      </p:pic>
      <p:sp>
        <p:nvSpPr>
          <p:cNvPr id="5" name="Título">
            <a:extLst>
              <a:ext uri="{FF2B5EF4-FFF2-40B4-BE49-F238E27FC236}">
                <a16:creationId xmlns:a16="http://schemas.microsoft.com/office/drawing/2014/main" id="{16A712A7-EF7B-404E-369C-05044AD4D66A}"/>
              </a:ext>
            </a:extLst>
          </p:cNvPr>
          <p:cNvSpPr txBox="1"/>
          <p:nvPr/>
        </p:nvSpPr>
        <p:spPr>
          <a:xfrm>
            <a:off x="0" y="6400800"/>
            <a:ext cx="96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Introdução à Análise de Dados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B7C70A2C-CFE9-9759-EEFC-936E44F898E5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bg1"/>
                  </a:solidFill>
                </a:ln>
                <a:noFill/>
                <a:effectLst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1370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">
            <a:extLst>
              <a:ext uri="{FF2B5EF4-FFF2-40B4-BE49-F238E27FC236}">
                <a16:creationId xmlns:a16="http://schemas.microsoft.com/office/drawing/2014/main" id="{EFC8EBFC-2121-677B-ACAE-6E0BDCFE46FE}"/>
              </a:ext>
            </a:extLst>
          </p:cNvPr>
          <p:cNvSpPr txBox="1"/>
          <p:nvPr/>
        </p:nvSpPr>
        <p:spPr>
          <a:xfrm>
            <a:off x="1247748" y="2786545"/>
            <a:ext cx="7174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dados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o processo de examinar, limpar e modelar dados com o objetivo de descobrir informações úteis, tirar conclusões e apoiar a tomada de decisões. Em termos simples, é transformar dados brutos em insights valiosos. Este processo envolve várias etapas, desde a coleta e organização dos dados até a aplicação de técnicas estatísticas e algoritmos para extrair padrões e tendências.</a:t>
            </a:r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53AB906C-F727-7FCB-1A92-8DB7750BB667}"/>
              </a:ext>
            </a:extLst>
          </p:cNvPr>
          <p:cNvSpPr txBox="1"/>
          <p:nvPr/>
        </p:nvSpPr>
        <p:spPr>
          <a:xfrm>
            <a:off x="1436724" y="807628"/>
            <a:ext cx="7851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Introdução à Análise de Dados</a:t>
            </a:r>
          </a:p>
        </p:txBody>
      </p:sp>
      <p:sp>
        <p:nvSpPr>
          <p:cNvPr id="9" name="Subtítulo">
            <a:extLst>
              <a:ext uri="{FF2B5EF4-FFF2-40B4-BE49-F238E27FC236}">
                <a16:creationId xmlns:a16="http://schemas.microsoft.com/office/drawing/2014/main" id="{F64A3C94-68D8-85F4-42A4-7E23F441AA74}"/>
              </a:ext>
            </a:extLst>
          </p:cNvPr>
          <p:cNvSpPr txBox="1"/>
          <p:nvPr/>
        </p:nvSpPr>
        <p:spPr>
          <a:xfrm>
            <a:off x="1247748" y="1418740"/>
            <a:ext cx="7851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que é Análise de Dados?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CD1B485-C7D3-D3CE-9239-70ED43E912C8}"/>
              </a:ext>
            </a:extLst>
          </p:cNvPr>
          <p:cNvSpPr/>
          <p:nvPr/>
        </p:nvSpPr>
        <p:spPr>
          <a:xfrm>
            <a:off x="1247748" y="0"/>
            <a:ext cx="144000" cy="1368000"/>
          </a:xfrm>
          <a:prstGeom prst="rect">
            <a:avLst/>
          </a:prstGeom>
          <a:solidFill>
            <a:srgbClr val="0201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1B68BC65-E687-5552-106F-2373CA007ABB}"/>
              </a:ext>
            </a:extLst>
          </p:cNvPr>
          <p:cNvSpPr/>
          <p:nvPr/>
        </p:nvSpPr>
        <p:spPr>
          <a:xfrm>
            <a:off x="4376058" y="6817413"/>
            <a:ext cx="2711307" cy="2473363"/>
          </a:xfrm>
          <a:prstGeom prst="hexagon">
            <a:avLst/>
          </a:prstGeom>
          <a:blipFill dpi="0" rotWithShape="0">
            <a:blip r:embed="rId2">
              <a:alphaModFix amt="93000"/>
            </a:blip>
            <a:srcRect/>
            <a:tile tx="0" ty="970280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A7C50155-B41D-DC99-8CC5-418A16712467}"/>
              </a:ext>
            </a:extLst>
          </p:cNvPr>
          <p:cNvSpPr/>
          <p:nvPr/>
        </p:nvSpPr>
        <p:spPr>
          <a:xfrm>
            <a:off x="4376058" y="9512569"/>
            <a:ext cx="2711307" cy="2473363"/>
          </a:xfrm>
          <a:prstGeom prst="hexagon">
            <a:avLst/>
          </a:prstGeom>
          <a:blipFill dpi="0" rotWithShape="0">
            <a:blip r:embed="rId2">
              <a:alphaModFix amt="93000"/>
            </a:blip>
            <a:srcRect/>
            <a:tile tx="69850" ty="278130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7F261842-C516-44D6-BDB4-4076C8A1F4D2}"/>
              </a:ext>
            </a:extLst>
          </p:cNvPr>
          <p:cNvSpPr/>
          <p:nvPr/>
        </p:nvSpPr>
        <p:spPr>
          <a:xfrm>
            <a:off x="6446254" y="8164991"/>
            <a:ext cx="2711307" cy="2473363"/>
          </a:xfrm>
          <a:prstGeom prst="hexagon">
            <a:avLst/>
          </a:prstGeom>
          <a:blipFill dpi="0" rotWithShape="0">
            <a:blip r:embed="rId2">
              <a:alphaModFix amt="93000"/>
            </a:blip>
            <a:srcRect/>
            <a:tile tx="-146050" ty="8483600" sx="30000" sy="3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D4DE61C-5491-5C25-EE30-5DD4D95E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9D41B69B-6EC0-E2C3-B31A-5AFCB263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15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E90BDF3-2BC0-442A-22E9-CB53402E391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2011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ECF4124-CAE3-28A7-837B-D52E2A497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"/>
                    </a14:imgEffect>
                  </a14:imgLayer>
                </a14:imgProps>
              </a:ext>
            </a:extLst>
          </a:blip>
          <a:srcRect l="11719" t="-6" r="11719" b="66132"/>
          <a:stretch/>
        </p:blipFill>
        <p:spPr>
          <a:xfrm>
            <a:off x="0" y="8553762"/>
            <a:ext cx="9601200" cy="4247838"/>
          </a:xfrm>
          <a:prstGeom prst="rect">
            <a:avLst/>
          </a:prstGeom>
        </p:spPr>
      </p:pic>
      <p:sp>
        <p:nvSpPr>
          <p:cNvPr id="5" name="Título">
            <a:extLst>
              <a:ext uri="{FF2B5EF4-FFF2-40B4-BE49-F238E27FC236}">
                <a16:creationId xmlns:a16="http://schemas.microsoft.com/office/drawing/2014/main" id="{16A712A7-EF7B-404E-369C-05044AD4D66A}"/>
              </a:ext>
            </a:extLst>
          </p:cNvPr>
          <p:cNvSpPr txBox="1"/>
          <p:nvPr/>
        </p:nvSpPr>
        <p:spPr>
          <a:xfrm>
            <a:off x="0" y="6400800"/>
            <a:ext cx="9601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importância da Análise de Dados</a:t>
            </a:r>
          </a:p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 Administração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B7C70A2C-CFE9-9759-EEFC-936E44F898E5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bg1"/>
                  </a:solidFill>
                </a:ln>
                <a:noFill/>
                <a:effectLst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9618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, Mapa&#10;&#10;Descrição gerada automaticamente">
            <a:extLst>
              <a:ext uri="{FF2B5EF4-FFF2-40B4-BE49-F238E27FC236}">
                <a16:creationId xmlns:a16="http://schemas.microsoft.com/office/drawing/2014/main" id="{7CBE5249-DAF8-6D33-1F97-D0D2799F1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15840" t="143" r="20828" b="68904"/>
          <a:stretch/>
        </p:blipFill>
        <p:spPr>
          <a:xfrm>
            <a:off x="288374" y="8342494"/>
            <a:ext cx="9123850" cy="4459106"/>
          </a:xfrm>
          <a:prstGeom prst="rect">
            <a:avLst/>
          </a:prstGeom>
        </p:spPr>
      </p:pic>
      <p:sp>
        <p:nvSpPr>
          <p:cNvPr id="7" name="Texto">
            <a:extLst>
              <a:ext uri="{FF2B5EF4-FFF2-40B4-BE49-F238E27FC236}">
                <a16:creationId xmlns:a16="http://schemas.microsoft.com/office/drawing/2014/main" id="{EFC8EBFC-2121-677B-ACAE-6E0BDCFE46FE}"/>
              </a:ext>
            </a:extLst>
          </p:cNvPr>
          <p:cNvSpPr txBox="1"/>
          <p:nvPr/>
        </p:nvSpPr>
        <p:spPr>
          <a:xfrm>
            <a:off x="1247748" y="2786545"/>
            <a:ext cx="717473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mundo administrativo atual, onde a competição é acirrada e as margens de erro são pequenas, a análise de dados se tornou uma ferramenta essencial para o sucesso organizacional. Veja alguns motivos pelos quais a análise de dados é crucial para a administração moderna: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Tomada de Decisões Informadas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análise de dados permite que administradores tomem decisões baseadas em fatos concretos e evidências, em vez de suposições ou intuições. Isso aumenta a precisão e a eficácia das decisões, minimizando riscos.</a:t>
            </a:r>
          </a:p>
          <a:p>
            <a:pPr algn="just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Identificação de Oportunidades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 a análise de dados, é possível identificar novas oportunidades de mercado, tendências emergentes e mudanças no comportamento do consumidor. Isso permite que as empresas se antecipem às mudanças e ajustem suas estratégias de forma proativa.</a:t>
            </a:r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53AB906C-F727-7FCB-1A92-8DB7750BB667}"/>
              </a:ext>
            </a:extLst>
          </p:cNvPr>
          <p:cNvSpPr txBox="1"/>
          <p:nvPr/>
        </p:nvSpPr>
        <p:spPr>
          <a:xfrm>
            <a:off x="1436724" y="807628"/>
            <a:ext cx="7851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Dados no mercado</a:t>
            </a:r>
          </a:p>
        </p:txBody>
      </p:sp>
      <p:sp>
        <p:nvSpPr>
          <p:cNvPr id="9" name="Subtítulo">
            <a:extLst>
              <a:ext uri="{FF2B5EF4-FFF2-40B4-BE49-F238E27FC236}">
                <a16:creationId xmlns:a16="http://schemas.microsoft.com/office/drawing/2014/main" id="{F64A3C94-68D8-85F4-42A4-7E23F441AA74}"/>
              </a:ext>
            </a:extLst>
          </p:cNvPr>
          <p:cNvSpPr txBox="1"/>
          <p:nvPr/>
        </p:nvSpPr>
        <p:spPr>
          <a:xfrm>
            <a:off x="1247748" y="1438967"/>
            <a:ext cx="8164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importância da Análise de Dados para as empresas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CD1B485-C7D3-D3CE-9239-70ED43E912C8}"/>
              </a:ext>
            </a:extLst>
          </p:cNvPr>
          <p:cNvSpPr/>
          <p:nvPr/>
        </p:nvSpPr>
        <p:spPr>
          <a:xfrm>
            <a:off x="1247748" y="0"/>
            <a:ext cx="144000" cy="1368000"/>
          </a:xfrm>
          <a:prstGeom prst="rect">
            <a:avLst/>
          </a:prstGeom>
          <a:solidFill>
            <a:srgbClr val="0201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81D38D96-DA00-62D2-D2FF-970BD4D0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01D590D-BF79-5CB4-0DC7-08A9D32B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56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Mapa&#10;&#10;Descrição gerada automaticamente">
            <a:extLst>
              <a:ext uri="{FF2B5EF4-FFF2-40B4-BE49-F238E27FC236}">
                <a16:creationId xmlns:a16="http://schemas.microsoft.com/office/drawing/2014/main" id="{8058CEE5-A38D-4467-780C-C89FF7EAC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15840" t="143" r="20828" b="68904"/>
          <a:stretch/>
        </p:blipFill>
        <p:spPr>
          <a:xfrm>
            <a:off x="288374" y="8342494"/>
            <a:ext cx="9123850" cy="4459106"/>
          </a:xfrm>
          <a:prstGeom prst="rect">
            <a:avLst/>
          </a:prstGeom>
        </p:spPr>
      </p:pic>
      <p:sp>
        <p:nvSpPr>
          <p:cNvPr id="7" name="Texto">
            <a:extLst>
              <a:ext uri="{FF2B5EF4-FFF2-40B4-BE49-F238E27FC236}">
                <a16:creationId xmlns:a16="http://schemas.microsoft.com/office/drawing/2014/main" id="{EFC8EBFC-2121-677B-ACAE-6E0BDCFE46FE}"/>
              </a:ext>
            </a:extLst>
          </p:cNvPr>
          <p:cNvSpPr txBox="1"/>
          <p:nvPr/>
        </p:nvSpPr>
        <p:spPr>
          <a:xfrm>
            <a:off x="1247748" y="2786545"/>
            <a:ext cx="717473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Otimização de Operações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Ao analisar dados operacionais, as empresas podem identificar ineficiências e gargalos em seus processos. Isso facilita a implementação de melhorias contínuas, resultando em operações mais eficientes e custo-efetivas.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 startAt="3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Personalização de Produtos e Serviços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análise de dados permite uma compreensão mais profunda das necessidades e preferências dos clientes. Com isso, as empresas podem personalizar suas ofertas, aumentando a satisfação e a fidelização dos clientes.</a:t>
            </a:r>
          </a:p>
          <a:p>
            <a:pPr algn="just">
              <a:buFont typeface="+mj-lt"/>
              <a:buAutoNum type="arabicPeriod" startAt="3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 startAt="3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Competitividade e Inovação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Empresas que utilizam análise de dados de forma eficaz estão em uma posição melhor para inovar e se manter competitivas. Elas conseguem adaptar-se rapidamente às mudanças do mercado e responder às necessidades dos clientes com agilidade.</a:t>
            </a:r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53AB906C-F727-7FCB-1A92-8DB7750BB667}"/>
              </a:ext>
            </a:extLst>
          </p:cNvPr>
          <p:cNvSpPr txBox="1"/>
          <p:nvPr/>
        </p:nvSpPr>
        <p:spPr>
          <a:xfrm>
            <a:off x="1436724" y="807628"/>
            <a:ext cx="7851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Dados no mercado</a:t>
            </a:r>
          </a:p>
        </p:txBody>
      </p:sp>
      <p:sp>
        <p:nvSpPr>
          <p:cNvPr id="9" name="Subtítulo">
            <a:extLst>
              <a:ext uri="{FF2B5EF4-FFF2-40B4-BE49-F238E27FC236}">
                <a16:creationId xmlns:a16="http://schemas.microsoft.com/office/drawing/2014/main" id="{F64A3C94-68D8-85F4-42A4-7E23F441AA74}"/>
              </a:ext>
            </a:extLst>
          </p:cNvPr>
          <p:cNvSpPr txBox="1"/>
          <p:nvPr/>
        </p:nvSpPr>
        <p:spPr>
          <a:xfrm>
            <a:off x="1247748" y="1438967"/>
            <a:ext cx="8164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importância da Análise de Dados para as empresas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CD1B485-C7D3-D3CE-9239-70ED43E912C8}"/>
              </a:ext>
            </a:extLst>
          </p:cNvPr>
          <p:cNvSpPr/>
          <p:nvPr/>
        </p:nvSpPr>
        <p:spPr>
          <a:xfrm>
            <a:off x="1247748" y="0"/>
            <a:ext cx="144000" cy="1368000"/>
          </a:xfrm>
          <a:prstGeom prst="rect">
            <a:avLst/>
          </a:prstGeom>
          <a:solidFill>
            <a:srgbClr val="0201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D90B92-4236-4C84-7F25-102667AB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EB8D8E-0345-754C-FD91-DD9DE61C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00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E90BDF3-2BC0-442A-22E9-CB53402E391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2011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ECF4124-CAE3-28A7-837B-D52E2A497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"/>
                    </a14:imgEffect>
                  </a14:imgLayer>
                </a14:imgProps>
              </a:ext>
            </a:extLst>
          </a:blip>
          <a:srcRect l="11719" t="-6" r="11719" b="66132"/>
          <a:stretch/>
        </p:blipFill>
        <p:spPr>
          <a:xfrm>
            <a:off x="0" y="8553762"/>
            <a:ext cx="9601200" cy="4247838"/>
          </a:xfrm>
          <a:prstGeom prst="rect">
            <a:avLst/>
          </a:prstGeom>
        </p:spPr>
      </p:pic>
      <p:sp>
        <p:nvSpPr>
          <p:cNvPr id="5" name="Título">
            <a:extLst>
              <a:ext uri="{FF2B5EF4-FFF2-40B4-BE49-F238E27FC236}">
                <a16:creationId xmlns:a16="http://schemas.microsoft.com/office/drawing/2014/main" id="{16A712A7-EF7B-404E-369C-05044AD4D66A}"/>
              </a:ext>
            </a:extLst>
          </p:cNvPr>
          <p:cNvSpPr txBox="1"/>
          <p:nvPr/>
        </p:nvSpPr>
        <p:spPr>
          <a:xfrm>
            <a:off x="0" y="6400800"/>
            <a:ext cx="9601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Ferramentas e Tecnologias Essenciais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B7C70A2C-CFE9-9759-EEFC-936E44F898E5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bg1"/>
                  </a:solidFill>
                </a:ln>
                <a:noFill/>
                <a:effectLst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4585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">
            <a:extLst>
              <a:ext uri="{FF2B5EF4-FFF2-40B4-BE49-F238E27FC236}">
                <a16:creationId xmlns:a16="http://schemas.microsoft.com/office/drawing/2014/main" id="{EFC8EBFC-2121-677B-ACAE-6E0BDCFE46FE}"/>
              </a:ext>
            </a:extLst>
          </p:cNvPr>
          <p:cNvSpPr txBox="1"/>
          <p:nvPr/>
        </p:nvSpPr>
        <p:spPr>
          <a:xfrm>
            <a:off x="1247748" y="2786545"/>
            <a:ext cx="71747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análise de dados se tornou uma parte vital da administração empresarial, e é fundamental conhecer as ferramentas que facilitam esse processo. Nos próximos capítulos você terá uma visão resumida das três principais ferramentas utilizadas hoje em dia, que são: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Power BI;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Tableau;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Data Studio.</a:t>
            </a:r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53AB906C-F727-7FCB-1A92-8DB7750BB667}"/>
              </a:ext>
            </a:extLst>
          </p:cNvPr>
          <p:cNvSpPr txBox="1"/>
          <p:nvPr/>
        </p:nvSpPr>
        <p:spPr>
          <a:xfrm>
            <a:off x="1436724" y="807628"/>
            <a:ext cx="78514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Ferramentas e Tecnologias Essenciais</a:t>
            </a:r>
          </a:p>
        </p:txBody>
      </p:sp>
      <p:sp>
        <p:nvSpPr>
          <p:cNvPr id="9" name="Subtítulo">
            <a:extLst>
              <a:ext uri="{FF2B5EF4-FFF2-40B4-BE49-F238E27FC236}">
                <a16:creationId xmlns:a16="http://schemas.microsoft.com/office/drawing/2014/main" id="{F64A3C94-68D8-85F4-42A4-7E23F441AA74}"/>
              </a:ext>
            </a:extLst>
          </p:cNvPr>
          <p:cNvSpPr txBox="1"/>
          <p:nvPr/>
        </p:nvSpPr>
        <p:spPr>
          <a:xfrm>
            <a:off x="1247748" y="1438967"/>
            <a:ext cx="8164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Principais ferramentas de dados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CD1B485-C7D3-D3CE-9239-70ED43E912C8}"/>
              </a:ext>
            </a:extLst>
          </p:cNvPr>
          <p:cNvSpPr/>
          <p:nvPr/>
        </p:nvSpPr>
        <p:spPr>
          <a:xfrm>
            <a:off x="1247748" y="0"/>
            <a:ext cx="144000" cy="1368000"/>
          </a:xfrm>
          <a:prstGeom prst="rect">
            <a:avLst/>
          </a:prstGeom>
          <a:solidFill>
            <a:srgbClr val="0201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 Dobrado 3">
            <a:extLst>
              <a:ext uri="{FF2B5EF4-FFF2-40B4-BE49-F238E27FC236}">
                <a16:creationId xmlns:a16="http://schemas.microsoft.com/office/drawing/2014/main" id="{1815B6AD-B971-0C2F-4693-A3E25A5C86AC}"/>
              </a:ext>
            </a:extLst>
          </p:cNvPr>
          <p:cNvSpPr/>
          <p:nvPr/>
        </p:nvSpPr>
        <p:spPr>
          <a:xfrm>
            <a:off x="3593814" y="8500553"/>
            <a:ext cx="3537284" cy="3029003"/>
          </a:xfrm>
          <a:prstGeom prst="foldedCorner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 Dobrado 4">
            <a:extLst>
              <a:ext uri="{FF2B5EF4-FFF2-40B4-BE49-F238E27FC236}">
                <a16:creationId xmlns:a16="http://schemas.microsoft.com/office/drawing/2014/main" id="{49BD69DB-8393-9DD9-66ED-EBB8D0872252}"/>
              </a:ext>
            </a:extLst>
          </p:cNvPr>
          <p:cNvSpPr/>
          <p:nvPr/>
        </p:nvSpPr>
        <p:spPr>
          <a:xfrm>
            <a:off x="5874940" y="7234452"/>
            <a:ext cx="3537284" cy="3029003"/>
          </a:xfrm>
          <a:prstGeom prst="foldedCorner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147E09-BC3B-F928-BD07-F1FBD30F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Dados: Conceitos e Ferramentas - Viviane Santos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BC729A6-C58A-23CE-7E18-2FB231F2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1EF-604B-4262-88EB-02024C59DF6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3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E90BDF3-2BC0-442A-22E9-CB53402E391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2011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ECF4124-CAE3-28A7-837B-D52E2A497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"/>
                    </a14:imgEffect>
                  </a14:imgLayer>
                </a14:imgProps>
              </a:ext>
            </a:extLst>
          </a:blip>
          <a:srcRect l="11719" t="-6" r="11719" b="66132"/>
          <a:stretch/>
        </p:blipFill>
        <p:spPr>
          <a:xfrm>
            <a:off x="0" y="8553762"/>
            <a:ext cx="9601200" cy="4247838"/>
          </a:xfrm>
          <a:prstGeom prst="rect">
            <a:avLst/>
          </a:prstGeom>
        </p:spPr>
      </p:pic>
      <p:sp>
        <p:nvSpPr>
          <p:cNvPr id="5" name="Título">
            <a:extLst>
              <a:ext uri="{FF2B5EF4-FFF2-40B4-BE49-F238E27FC236}">
                <a16:creationId xmlns:a16="http://schemas.microsoft.com/office/drawing/2014/main" id="{16A712A7-EF7B-404E-369C-05044AD4D66A}"/>
              </a:ext>
            </a:extLst>
          </p:cNvPr>
          <p:cNvSpPr txBox="1"/>
          <p:nvPr/>
        </p:nvSpPr>
        <p:spPr>
          <a:xfrm>
            <a:off x="0" y="6400800"/>
            <a:ext cx="96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</a:t>
            </a:r>
          </a:p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B7C70A2C-CFE9-9759-EEFC-936E44F898E5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bg1"/>
                  </a:solidFill>
                </a:ln>
                <a:noFill/>
                <a:effectLst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298723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827</Words>
  <Application>Microsoft Office PowerPoint</Application>
  <PresentationFormat>Papel A3 (297 x 420 mm)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Abadi</vt:lpstr>
      <vt:lpstr>Aptos</vt:lpstr>
      <vt:lpstr>Aptos Display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Viviane Santos Batista</dc:creator>
  <cp:lastModifiedBy>Viviane Santos Batista</cp:lastModifiedBy>
  <cp:revision>6</cp:revision>
  <dcterms:created xsi:type="dcterms:W3CDTF">2024-07-23T18:43:11Z</dcterms:created>
  <dcterms:modified xsi:type="dcterms:W3CDTF">2024-07-24T18:30:15Z</dcterms:modified>
</cp:coreProperties>
</file>