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Inconsolat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consolata-bold.fntdata"/><Relationship Id="rId30" Type="http://schemas.openxmlformats.org/officeDocument/2006/relationships/font" Target="fonts/Inconsolat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491fdb829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491fdb82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491fdb829_0_1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491fdb82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491fdb829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491fdb82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491fdb829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491fdb82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62124d764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62124d76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62124d764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62124d76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97e8cfab0_0_8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97e8cfab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97e8cfab0_0_7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97e8cfab0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97e8cfab0_0_8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97e8cfab0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491fdb82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491fdb82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491fdb82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491fdb8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491fdb82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491fdb8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491fdb829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491fdb8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asciitab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automatetheboringstuff.com/2e/chapter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54875" y="739900"/>
            <a:ext cx="7113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100"/>
              <a:t>String Manipulation</a:t>
            </a:r>
            <a:endParaRPr sz="6100"/>
          </a:p>
        </p:txBody>
      </p:sp>
      <p:sp>
        <p:nvSpPr>
          <p:cNvPr id="86" name="Google Shape;86;p13"/>
          <p:cNvSpPr txBox="1"/>
          <p:nvPr>
            <p:ph idx="1" type="subTitle"/>
          </p:nvPr>
        </p:nvSpPr>
        <p:spPr>
          <a:xfrm>
            <a:off x="1277275" y="1730350"/>
            <a:ext cx="3071100" cy="24027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lang="en" sz="3122"/>
              <a:t>Python Basics </a:t>
            </a:r>
            <a:endParaRPr sz="3122"/>
          </a:p>
          <a:p>
            <a:pPr indent="0" lvl="0" marL="0" rtl="0" algn="l">
              <a:lnSpc>
                <a:spcPct val="115000"/>
              </a:lnSpc>
              <a:spcBef>
                <a:spcPts val="0"/>
              </a:spcBef>
              <a:spcAft>
                <a:spcPts val="0"/>
              </a:spcAft>
              <a:buNone/>
            </a:pPr>
            <a:r>
              <a:rPr lang="en" sz="2814"/>
              <a:t>Cleveland PyLadies</a:t>
            </a:r>
            <a:endParaRPr sz="2814"/>
          </a:p>
          <a:p>
            <a:pPr indent="0" lvl="0" marL="0" rtl="0" algn="l">
              <a:lnSpc>
                <a:spcPct val="115000"/>
              </a:lnSpc>
              <a:spcBef>
                <a:spcPts val="0"/>
              </a:spcBef>
              <a:spcAft>
                <a:spcPts val="0"/>
              </a:spcAft>
              <a:buNone/>
            </a:pPr>
            <a:r>
              <a:t/>
            </a:r>
            <a:endParaRPr sz="2659"/>
          </a:p>
          <a:p>
            <a:pPr indent="0" lvl="0" marL="0" rtl="0" algn="l">
              <a:lnSpc>
                <a:spcPct val="115000"/>
              </a:lnSpc>
              <a:spcBef>
                <a:spcPts val="0"/>
              </a:spcBef>
              <a:spcAft>
                <a:spcPts val="0"/>
              </a:spcAft>
              <a:buNone/>
            </a:pPr>
            <a:r>
              <a:rPr lang="en" sz="2659"/>
              <a:t>Julie Novic</a:t>
            </a:r>
            <a:endParaRPr sz="2659"/>
          </a:p>
          <a:p>
            <a:pPr indent="0" lvl="0" marL="0" rtl="0" algn="l">
              <a:lnSpc>
                <a:spcPct val="115000"/>
              </a:lnSpc>
              <a:spcBef>
                <a:spcPts val="0"/>
              </a:spcBef>
              <a:spcAft>
                <a:spcPts val="0"/>
              </a:spcAft>
              <a:buNone/>
            </a:pPr>
            <a:r>
              <a:rPr lang="en" sz="2659"/>
              <a:t>Jayce Renner</a:t>
            </a:r>
            <a:endParaRPr sz="2659"/>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based on </a:t>
            </a:r>
            <a:endParaRPr/>
          </a:p>
          <a:p>
            <a:pPr indent="0" lvl="0" marL="0" rtl="0" algn="l">
              <a:lnSpc>
                <a:spcPct val="115000"/>
              </a:lnSpc>
              <a:spcBef>
                <a:spcPts val="0"/>
              </a:spcBef>
              <a:spcAft>
                <a:spcPts val="0"/>
              </a:spcAft>
              <a:buNone/>
            </a:pPr>
            <a:r>
              <a:rPr i="1" lang="en"/>
              <a:t>Automate The Boring Stuff</a:t>
            </a:r>
            <a:endParaRPr/>
          </a:p>
          <a:p>
            <a:pPr indent="0" lvl="0" marL="0" rtl="0" algn="l">
              <a:lnSpc>
                <a:spcPct val="115000"/>
              </a:lnSpc>
              <a:spcBef>
                <a:spcPts val="0"/>
              </a:spcBef>
              <a:spcAft>
                <a:spcPts val="0"/>
              </a:spcAft>
              <a:buNone/>
            </a:pPr>
            <a:r>
              <a:rPr lang="en"/>
              <a:t>Chapter 6</a:t>
            </a:r>
            <a:endParaRPr/>
          </a:p>
        </p:txBody>
      </p:sp>
      <p:pic>
        <p:nvPicPr>
          <p:cNvPr descr="Logo&#10;&#10;Description automatically generated" id="87" name="Google Shape;87;p13"/>
          <p:cNvPicPr preferRelativeResize="0"/>
          <p:nvPr/>
        </p:nvPicPr>
        <p:blipFill rotWithShape="1">
          <a:blip r:embed="rId3">
            <a:alphaModFix/>
          </a:blip>
          <a:srcRect b="0" l="0" r="0" t="0"/>
          <a:stretch/>
        </p:blipFill>
        <p:spPr>
          <a:xfrm>
            <a:off x="4497450" y="1836925"/>
            <a:ext cx="3892550" cy="2189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ctrTitle"/>
          </p:nvPr>
        </p:nvSpPr>
        <p:spPr>
          <a:xfrm>
            <a:off x="598100" y="231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a:t>
            </a:r>
            <a:r>
              <a:rPr lang="en" sz="3180">
                <a:latin typeface="Inconsolata"/>
                <a:ea typeface="Inconsolata"/>
                <a:cs typeface="Inconsolata"/>
                <a:sym typeface="Inconsolata"/>
              </a:rPr>
              <a:t>islower() </a:t>
            </a:r>
            <a:r>
              <a:rPr lang="en" sz="3180"/>
              <a:t>and .</a:t>
            </a:r>
            <a:r>
              <a:rPr lang="en" sz="3180">
                <a:latin typeface="Inconsolata"/>
                <a:ea typeface="Inconsolata"/>
                <a:cs typeface="Inconsolata"/>
                <a:sym typeface="Inconsolata"/>
              </a:rPr>
              <a:t>isupper()</a:t>
            </a:r>
            <a:r>
              <a:rPr lang="en" sz="3180"/>
              <a:t> Methods</a:t>
            </a:r>
            <a:endParaRPr i="1" sz="2580"/>
          </a:p>
        </p:txBody>
      </p:sp>
      <p:sp>
        <p:nvSpPr>
          <p:cNvPr id="187" name="Google Shape;187;p22"/>
          <p:cNvSpPr txBox="1"/>
          <p:nvPr/>
        </p:nvSpPr>
        <p:spPr>
          <a:xfrm>
            <a:off x="1736700" y="115055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spam = 'Hello, world!'</a:t>
            </a:r>
            <a:endParaRPr sz="1600">
              <a:solidFill>
                <a:schemeClr val="lt1"/>
              </a:solidFill>
            </a:endParaRPr>
          </a:p>
        </p:txBody>
      </p:sp>
      <p:sp>
        <p:nvSpPr>
          <p:cNvPr id="188" name="Google Shape;188;p22"/>
          <p:cNvSpPr txBox="1"/>
          <p:nvPr/>
        </p:nvSpPr>
        <p:spPr>
          <a:xfrm>
            <a:off x="1736701" y="16766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spam.islower()</a:t>
            </a:r>
            <a:endParaRPr sz="1600">
              <a:solidFill>
                <a:schemeClr val="lt1"/>
              </a:solidFill>
            </a:endParaRPr>
          </a:p>
        </p:txBody>
      </p:sp>
      <p:sp>
        <p:nvSpPr>
          <p:cNvPr id="189" name="Google Shape;189;p22"/>
          <p:cNvSpPr txBox="1"/>
          <p:nvPr/>
        </p:nvSpPr>
        <p:spPr>
          <a:xfrm>
            <a:off x="1736725" y="22027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spam.isupper()</a:t>
            </a:r>
            <a:endParaRPr sz="1600">
              <a:solidFill>
                <a:schemeClr val="lt1"/>
              </a:solidFill>
            </a:endParaRPr>
          </a:p>
        </p:txBody>
      </p:sp>
      <p:sp>
        <p:nvSpPr>
          <p:cNvPr id="190" name="Google Shape;190;p22"/>
          <p:cNvSpPr txBox="1"/>
          <p:nvPr/>
        </p:nvSpPr>
        <p:spPr>
          <a:xfrm>
            <a:off x="1736727" y="272880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'HELLO'.isupper()</a:t>
            </a:r>
            <a:endParaRPr sz="1600">
              <a:solidFill>
                <a:schemeClr val="lt1"/>
              </a:solidFill>
            </a:endParaRPr>
          </a:p>
        </p:txBody>
      </p:sp>
      <p:sp>
        <p:nvSpPr>
          <p:cNvPr id="191" name="Google Shape;191;p22"/>
          <p:cNvSpPr txBox="1"/>
          <p:nvPr/>
        </p:nvSpPr>
        <p:spPr>
          <a:xfrm>
            <a:off x="1302625" y="11505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a</a:t>
            </a:r>
            <a:endParaRPr b="1" sz="1600">
              <a:solidFill>
                <a:schemeClr val="accent6"/>
              </a:solidFill>
              <a:latin typeface="Roboto"/>
              <a:ea typeface="Roboto"/>
              <a:cs typeface="Roboto"/>
              <a:sym typeface="Roboto"/>
            </a:endParaRPr>
          </a:p>
        </p:txBody>
      </p:sp>
      <p:sp>
        <p:nvSpPr>
          <p:cNvPr id="192" name="Google Shape;192;p22"/>
          <p:cNvSpPr txBox="1"/>
          <p:nvPr/>
        </p:nvSpPr>
        <p:spPr>
          <a:xfrm>
            <a:off x="1302625" y="1676633"/>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b</a:t>
            </a:r>
            <a:endParaRPr b="1" sz="1600">
              <a:solidFill>
                <a:schemeClr val="accent6"/>
              </a:solidFill>
              <a:latin typeface="Roboto"/>
              <a:ea typeface="Roboto"/>
              <a:cs typeface="Roboto"/>
              <a:sym typeface="Roboto"/>
            </a:endParaRPr>
          </a:p>
        </p:txBody>
      </p:sp>
      <p:sp>
        <p:nvSpPr>
          <p:cNvPr id="193" name="Google Shape;193;p22"/>
          <p:cNvSpPr txBox="1"/>
          <p:nvPr/>
        </p:nvSpPr>
        <p:spPr>
          <a:xfrm>
            <a:off x="1302625" y="22027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c</a:t>
            </a:r>
            <a:endParaRPr b="1" sz="1600">
              <a:solidFill>
                <a:schemeClr val="accent6"/>
              </a:solidFill>
              <a:latin typeface="Roboto"/>
              <a:ea typeface="Roboto"/>
              <a:cs typeface="Roboto"/>
              <a:sym typeface="Roboto"/>
            </a:endParaRPr>
          </a:p>
        </p:txBody>
      </p:sp>
      <p:sp>
        <p:nvSpPr>
          <p:cNvPr id="194" name="Google Shape;194;p22"/>
          <p:cNvSpPr txBox="1"/>
          <p:nvPr/>
        </p:nvSpPr>
        <p:spPr>
          <a:xfrm>
            <a:off x="1302625" y="272880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d</a:t>
            </a:r>
            <a:endParaRPr b="1" sz="1600">
              <a:solidFill>
                <a:schemeClr val="accent6"/>
              </a:solidFill>
              <a:latin typeface="Roboto"/>
              <a:ea typeface="Roboto"/>
              <a:cs typeface="Roboto"/>
              <a:sym typeface="Roboto"/>
            </a:endParaRPr>
          </a:p>
        </p:txBody>
      </p:sp>
      <p:sp>
        <p:nvSpPr>
          <p:cNvPr id="195" name="Google Shape;195;p22"/>
          <p:cNvSpPr txBox="1"/>
          <p:nvPr/>
        </p:nvSpPr>
        <p:spPr>
          <a:xfrm>
            <a:off x="1736727" y="325487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'12345'.islower()</a:t>
            </a:r>
            <a:endParaRPr sz="1600">
              <a:solidFill>
                <a:schemeClr val="lt1"/>
              </a:solidFill>
            </a:endParaRPr>
          </a:p>
        </p:txBody>
      </p:sp>
      <p:sp>
        <p:nvSpPr>
          <p:cNvPr id="196" name="Google Shape;196;p22"/>
          <p:cNvSpPr txBox="1"/>
          <p:nvPr/>
        </p:nvSpPr>
        <p:spPr>
          <a:xfrm>
            <a:off x="1302625" y="325487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e</a:t>
            </a:r>
            <a:endParaRPr b="1" sz="1600">
              <a:solidFill>
                <a:schemeClr val="accent6"/>
              </a:solidFill>
              <a:latin typeface="Roboto"/>
              <a:ea typeface="Roboto"/>
              <a:cs typeface="Roboto"/>
              <a:sym typeface="Roboto"/>
            </a:endParaRPr>
          </a:p>
        </p:txBody>
      </p:sp>
      <p:sp>
        <p:nvSpPr>
          <p:cNvPr id="197" name="Google Shape;197;p22"/>
          <p:cNvSpPr txBox="1"/>
          <p:nvPr/>
        </p:nvSpPr>
        <p:spPr>
          <a:xfrm>
            <a:off x="1736727" y="378095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'abc12345'.islower()</a:t>
            </a:r>
            <a:endParaRPr sz="1600">
              <a:solidFill>
                <a:schemeClr val="lt1"/>
              </a:solidFill>
            </a:endParaRPr>
          </a:p>
        </p:txBody>
      </p:sp>
      <p:sp>
        <p:nvSpPr>
          <p:cNvPr id="198" name="Google Shape;198;p22"/>
          <p:cNvSpPr txBox="1"/>
          <p:nvPr/>
        </p:nvSpPr>
        <p:spPr>
          <a:xfrm>
            <a:off x="1302625" y="37809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f</a:t>
            </a:r>
            <a:endParaRPr b="1" sz="1600">
              <a:solidFill>
                <a:schemeClr val="accent6"/>
              </a:solidFill>
              <a:latin typeface="Roboto"/>
              <a:ea typeface="Roboto"/>
              <a:cs typeface="Roboto"/>
              <a:sym typeface="Roboto"/>
            </a:endParaRPr>
          </a:p>
        </p:txBody>
      </p:sp>
      <p:sp>
        <p:nvSpPr>
          <p:cNvPr id="199" name="Google Shape;199;p22"/>
          <p:cNvSpPr txBox="1"/>
          <p:nvPr/>
        </p:nvSpPr>
        <p:spPr>
          <a:xfrm>
            <a:off x="1767802" y="43070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'HELLO'.lower().islower()</a:t>
            </a:r>
            <a:endParaRPr sz="1600">
              <a:solidFill>
                <a:schemeClr val="lt1"/>
              </a:solidFill>
            </a:endParaRPr>
          </a:p>
        </p:txBody>
      </p:sp>
      <p:sp>
        <p:nvSpPr>
          <p:cNvPr id="200" name="Google Shape;200;p22"/>
          <p:cNvSpPr txBox="1"/>
          <p:nvPr/>
        </p:nvSpPr>
        <p:spPr>
          <a:xfrm>
            <a:off x="1333700" y="43070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g</a:t>
            </a:r>
            <a:endParaRPr b="1" sz="1600">
              <a:solidFill>
                <a:schemeClr val="accent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763250" y="314475"/>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180"/>
              <a:t>.</a:t>
            </a:r>
            <a:r>
              <a:rPr lang="en" sz="3180">
                <a:latin typeface="Inconsolata"/>
                <a:ea typeface="Inconsolata"/>
                <a:cs typeface="Inconsolata"/>
                <a:sym typeface="Inconsolata"/>
              </a:rPr>
              <a:t>isX()</a:t>
            </a:r>
            <a:r>
              <a:rPr lang="en" sz="3180"/>
              <a:t> Methods</a:t>
            </a:r>
            <a:endParaRPr sz="3720"/>
          </a:p>
        </p:txBody>
      </p:sp>
      <p:sp>
        <p:nvSpPr>
          <p:cNvPr id="206" name="Google Shape;206;p23"/>
          <p:cNvSpPr txBox="1"/>
          <p:nvPr/>
        </p:nvSpPr>
        <p:spPr>
          <a:xfrm>
            <a:off x="1497869" y="1218850"/>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'hello'.isalpha()</a:t>
            </a:r>
            <a:endParaRPr sz="1600">
              <a:solidFill>
                <a:schemeClr val="lt1"/>
              </a:solidFill>
            </a:endParaRPr>
          </a:p>
        </p:txBody>
      </p:sp>
      <p:sp>
        <p:nvSpPr>
          <p:cNvPr id="207" name="Google Shape;207;p23"/>
          <p:cNvSpPr txBox="1"/>
          <p:nvPr/>
        </p:nvSpPr>
        <p:spPr>
          <a:xfrm>
            <a:off x="1497869" y="1744927"/>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'123'.isalpha()</a:t>
            </a:r>
            <a:endParaRPr sz="1600">
              <a:solidFill>
                <a:schemeClr val="lt1"/>
              </a:solidFill>
            </a:endParaRPr>
          </a:p>
        </p:txBody>
      </p:sp>
      <p:sp>
        <p:nvSpPr>
          <p:cNvPr id="208" name="Google Shape;208;p23"/>
          <p:cNvSpPr txBox="1"/>
          <p:nvPr/>
        </p:nvSpPr>
        <p:spPr>
          <a:xfrm>
            <a:off x="1497900" y="2271025"/>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'hello'.isdecimal()</a:t>
            </a:r>
            <a:endParaRPr sz="1600">
              <a:solidFill>
                <a:schemeClr val="lt1"/>
              </a:solidFill>
            </a:endParaRPr>
          </a:p>
        </p:txBody>
      </p:sp>
      <p:sp>
        <p:nvSpPr>
          <p:cNvPr id="209" name="Google Shape;209;p23"/>
          <p:cNvSpPr txBox="1"/>
          <p:nvPr/>
        </p:nvSpPr>
        <p:spPr>
          <a:xfrm>
            <a:off x="1063800" y="12188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a</a:t>
            </a:r>
            <a:endParaRPr b="1" sz="1600">
              <a:solidFill>
                <a:srgbClr val="F895B7"/>
              </a:solidFill>
              <a:latin typeface="Roboto"/>
              <a:ea typeface="Roboto"/>
              <a:cs typeface="Roboto"/>
              <a:sym typeface="Roboto"/>
            </a:endParaRPr>
          </a:p>
        </p:txBody>
      </p:sp>
      <p:sp>
        <p:nvSpPr>
          <p:cNvPr id="210" name="Google Shape;210;p23"/>
          <p:cNvSpPr txBox="1"/>
          <p:nvPr/>
        </p:nvSpPr>
        <p:spPr>
          <a:xfrm>
            <a:off x="1063800" y="1744933"/>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b</a:t>
            </a:r>
            <a:endParaRPr b="1" sz="1600">
              <a:solidFill>
                <a:srgbClr val="F895B7"/>
              </a:solidFill>
              <a:latin typeface="Roboto"/>
              <a:ea typeface="Roboto"/>
              <a:cs typeface="Roboto"/>
              <a:sym typeface="Roboto"/>
            </a:endParaRPr>
          </a:p>
        </p:txBody>
      </p:sp>
      <p:sp>
        <p:nvSpPr>
          <p:cNvPr id="211" name="Google Shape;211;p23"/>
          <p:cNvSpPr txBox="1"/>
          <p:nvPr/>
        </p:nvSpPr>
        <p:spPr>
          <a:xfrm>
            <a:off x="1063800" y="22710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c</a:t>
            </a:r>
            <a:endParaRPr b="1" sz="1600">
              <a:solidFill>
                <a:srgbClr val="F895B7"/>
              </a:solidFill>
              <a:latin typeface="Roboto"/>
              <a:ea typeface="Roboto"/>
              <a:cs typeface="Roboto"/>
              <a:sym typeface="Roboto"/>
            </a:endParaRPr>
          </a:p>
        </p:txBody>
      </p:sp>
      <p:sp>
        <p:nvSpPr>
          <p:cNvPr id="212" name="Google Shape;212;p23"/>
          <p:cNvSpPr txBox="1"/>
          <p:nvPr/>
        </p:nvSpPr>
        <p:spPr>
          <a:xfrm>
            <a:off x="1497900" y="2797125"/>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'123'.isdecimal()</a:t>
            </a:r>
            <a:endParaRPr sz="1300">
              <a:solidFill>
                <a:schemeClr val="lt1"/>
              </a:solidFill>
            </a:endParaRPr>
          </a:p>
        </p:txBody>
      </p:sp>
      <p:sp>
        <p:nvSpPr>
          <p:cNvPr id="213" name="Google Shape;213;p23"/>
          <p:cNvSpPr txBox="1"/>
          <p:nvPr/>
        </p:nvSpPr>
        <p:spPr>
          <a:xfrm>
            <a:off x="1063800" y="27971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d</a:t>
            </a:r>
            <a:endParaRPr b="1" sz="1600">
              <a:solidFill>
                <a:srgbClr val="F895B7"/>
              </a:solidFill>
              <a:latin typeface="Roboto"/>
              <a:ea typeface="Roboto"/>
              <a:cs typeface="Roboto"/>
              <a:sym typeface="Roboto"/>
            </a:endParaRPr>
          </a:p>
        </p:txBody>
      </p:sp>
      <p:sp>
        <p:nvSpPr>
          <p:cNvPr id="214" name="Google Shape;214;p23"/>
          <p:cNvSpPr txBox="1"/>
          <p:nvPr/>
        </p:nvSpPr>
        <p:spPr>
          <a:xfrm>
            <a:off x="1497869" y="3323227"/>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   '.isspace()</a:t>
            </a:r>
            <a:endParaRPr sz="1600">
              <a:solidFill>
                <a:schemeClr val="lt1"/>
              </a:solidFill>
            </a:endParaRPr>
          </a:p>
        </p:txBody>
      </p:sp>
      <p:sp>
        <p:nvSpPr>
          <p:cNvPr id="215" name="Google Shape;215;p23"/>
          <p:cNvSpPr txBox="1"/>
          <p:nvPr/>
        </p:nvSpPr>
        <p:spPr>
          <a:xfrm>
            <a:off x="1497900" y="3849325"/>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'Stranger Things'.</a:t>
            </a:r>
            <a:r>
              <a:rPr b="1" lang="en" sz="1600">
                <a:solidFill>
                  <a:schemeClr val="lt1"/>
                </a:solidFill>
                <a:latin typeface="Courier New"/>
                <a:ea typeface="Courier New"/>
                <a:cs typeface="Courier New"/>
                <a:sym typeface="Courier New"/>
              </a:rPr>
              <a:t>istitle</a:t>
            </a:r>
            <a:r>
              <a:rPr b="1" lang="en" sz="1600">
                <a:solidFill>
                  <a:schemeClr val="lt1"/>
                </a:solidFill>
                <a:latin typeface="Courier New"/>
                <a:ea typeface="Courier New"/>
                <a:cs typeface="Courier New"/>
                <a:sym typeface="Courier New"/>
              </a:rPr>
              <a:t>()</a:t>
            </a:r>
            <a:endParaRPr sz="1600">
              <a:solidFill>
                <a:schemeClr val="lt1"/>
              </a:solidFill>
            </a:endParaRPr>
          </a:p>
        </p:txBody>
      </p:sp>
      <p:sp>
        <p:nvSpPr>
          <p:cNvPr id="216" name="Google Shape;216;p23"/>
          <p:cNvSpPr txBox="1"/>
          <p:nvPr/>
        </p:nvSpPr>
        <p:spPr>
          <a:xfrm>
            <a:off x="1063800" y="3323233"/>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e</a:t>
            </a:r>
            <a:endParaRPr b="1" sz="1600">
              <a:solidFill>
                <a:srgbClr val="F895B7"/>
              </a:solidFill>
              <a:latin typeface="Roboto"/>
              <a:ea typeface="Roboto"/>
              <a:cs typeface="Roboto"/>
              <a:sym typeface="Roboto"/>
            </a:endParaRPr>
          </a:p>
        </p:txBody>
      </p:sp>
      <p:sp>
        <p:nvSpPr>
          <p:cNvPr id="217" name="Google Shape;217;p23"/>
          <p:cNvSpPr txBox="1"/>
          <p:nvPr/>
        </p:nvSpPr>
        <p:spPr>
          <a:xfrm>
            <a:off x="1063800" y="38493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f</a:t>
            </a:r>
            <a:endParaRPr b="1" sz="1600">
              <a:solidFill>
                <a:srgbClr val="F895B7"/>
              </a:solidFill>
              <a:latin typeface="Roboto"/>
              <a:ea typeface="Roboto"/>
              <a:cs typeface="Roboto"/>
              <a:sym typeface="Roboto"/>
            </a:endParaRPr>
          </a:p>
        </p:txBody>
      </p:sp>
      <p:sp>
        <p:nvSpPr>
          <p:cNvPr id="218" name="Google Shape;218;p23"/>
          <p:cNvSpPr txBox="1"/>
          <p:nvPr/>
        </p:nvSpPr>
        <p:spPr>
          <a:xfrm>
            <a:off x="1497900" y="4375425"/>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'Stranger things'.istitle()</a:t>
            </a:r>
            <a:endParaRPr sz="1300">
              <a:solidFill>
                <a:schemeClr val="lt1"/>
              </a:solidFill>
            </a:endParaRPr>
          </a:p>
        </p:txBody>
      </p:sp>
      <p:sp>
        <p:nvSpPr>
          <p:cNvPr id="219" name="Google Shape;219;p23"/>
          <p:cNvSpPr txBox="1"/>
          <p:nvPr/>
        </p:nvSpPr>
        <p:spPr>
          <a:xfrm>
            <a:off x="1063800" y="43754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g</a:t>
            </a:r>
            <a:endParaRPr b="1" sz="1600">
              <a:solidFill>
                <a:srgbClr val="F895B7"/>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ctrTitle"/>
          </p:nvPr>
        </p:nvSpPr>
        <p:spPr>
          <a:xfrm>
            <a:off x="598100" y="231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a:t>
            </a:r>
            <a:r>
              <a:rPr lang="en" sz="3180">
                <a:latin typeface="Inconsolata"/>
                <a:ea typeface="Inconsolata"/>
                <a:cs typeface="Inconsolata"/>
                <a:sym typeface="Inconsolata"/>
              </a:rPr>
              <a:t>isdecimal</a:t>
            </a:r>
            <a:r>
              <a:rPr lang="en" sz="3180">
                <a:latin typeface="Inconsolata"/>
                <a:ea typeface="Inconsolata"/>
                <a:cs typeface="Inconsolata"/>
                <a:sym typeface="Inconsolata"/>
              </a:rPr>
              <a:t>() </a:t>
            </a:r>
            <a:r>
              <a:rPr lang="en" sz="3180"/>
              <a:t>and Input Validation</a:t>
            </a:r>
            <a:endParaRPr i="1" sz="2580"/>
          </a:p>
        </p:txBody>
      </p:sp>
      <p:sp>
        <p:nvSpPr>
          <p:cNvPr id="225" name="Google Shape;225;p24"/>
          <p:cNvSpPr txBox="1"/>
          <p:nvPr/>
        </p:nvSpPr>
        <p:spPr>
          <a:xfrm>
            <a:off x="1795875" y="1770750"/>
            <a:ext cx="6532200" cy="264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def ask_age():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print('Enter your age:')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age = input()</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if age.isdecimal():</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print(f'You are {age} years old.')</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else: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print('Please enter a number for your age.')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a:t>
            </a:r>
            <a:r>
              <a:rPr b="1" lang="en" sz="1600">
                <a:solidFill>
                  <a:schemeClr val="lt1"/>
                </a:solidFill>
                <a:latin typeface="Courier New"/>
                <a:ea typeface="Courier New"/>
                <a:cs typeface="Courier New"/>
                <a:sym typeface="Courier New"/>
              </a:rPr>
              <a:t>ask_age</a:t>
            </a:r>
            <a:r>
              <a:rPr b="1" lang="en" sz="1600">
                <a:solidFill>
                  <a:schemeClr val="lt1"/>
                </a:solidFill>
                <a:latin typeface="Courier New"/>
                <a:ea typeface="Courier New"/>
                <a:cs typeface="Courier New"/>
                <a:sym typeface="Courier New"/>
              </a:rPr>
              <a:t>()</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ask_age</a:t>
            </a:r>
            <a:r>
              <a:rPr b="1" lang="en" sz="1600">
                <a:solidFill>
                  <a:schemeClr val="lt1"/>
                </a:solidFill>
                <a:latin typeface="Courier New"/>
                <a:ea typeface="Courier New"/>
                <a:cs typeface="Courier New"/>
                <a:sym typeface="Courier New"/>
              </a:rPr>
              <a:t>()</a:t>
            </a:r>
            <a:endParaRPr b="1" sz="1600">
              <a:solidFill>
                <a:schemeClr val="lt1"/>
              </a:solidFill>
              <a:latin typeface="Courier New"/>
              <a:ea typeface="Courier New"/>
              <a:cs typeface="Courier New"/>
              <a:sym typeface="Courier New"/>
            </a:endParaRPr>
          </a:p>
        </p:txBody>
      </p:sp>
      <p:sp>
        <p:nvSpPr>
          <p:cNvPr id="226" name="Google Shape;226;p24"/>
          <p:cNvSpPr txBox="1"/>
          <p:nvPr/>
        </p:nvSpPr>
        <p:spPr>
          <a:xfrm>
            <a:off x="1328175" y="1770750"/>
            <a:ext cx="467700" cy="26475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1</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2</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3</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4</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5</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6</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7</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8</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9</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10</a:t>
            </a:r>
            <a:endParaRPr b="1" sz="1600">
              <a:solidFill>
                <a:schemeClr val="lt2"/>
              </a:solidFill>
              <a:latin typeface="Courier New"/>
              <a:ea typeface="Courier New"/>
              <a:cs typeface="Courier New"/>
              <a:sym typeface="Courier New"/>
            </a:endParaRPr>
          </a:p>
        </p:txBody>
      </p:sp>
      <p:sp>
        <p:nvSpPr>
          <p:cNvPr id="227" name="Google Shape;227;p24"/>
          <p:cNvSpPr txBox="1"/>
          <p:nvPr/>
        </p:nvSpPr>
        <p:spPr>
          <a:xfrm>
            <a:off x="1328175" y="1065375"/>
            <a:ext cx="67836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Let’s try validating user input in a function. Create or open a file called this_has_functions.py and enter this code and run the program.</a:t>
            </a:r>
            <a:endParaRPr b="1" sz="1300">
              <a:solidFill>
                <a:schemeClr val="lt1"/>
              </a:solidFill>
              <a:latin typeface="Inconsolata"/>
              <a:ea typeface="Inconsolata"/>
              <a:cs typeface="Inconsolata"/>
              <a:sym typeface="Inconsolata"/>
            </a:endParaRPr>
          </a:p>
        </p:txBody>
      </p:sp>
      <p:sp>
        <p:nvSpPr>
          <p:cNvPr id="228" name="Google Shape;228;p24"/>
          <p:cNvSpPr txBox="1"/>
          <p:nvPr/>
        </p:nvSpPr>
        <p:spPr>
          <a:xfrm>
            <a:off x="1328175" y="4499150"/>
            <a:ext cx="71589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Note that on line 8, the ask_age() function calls itself. This is called </a:t>
            </a:r>
            <a:r>
              <a:rPr b="1" i="1" lang="en" sz="1300">
                <a:solidFill>
                  <a:schemeClr val="lt1"/>
                </a:solidFill>
                <a:latin typeface="Inconsolata"/>
                <a:ea typeface="Inconsolata"/>
                <a:cs typeface="Inconsolata"/>
                <a:sym typeface="Inconsolata"/>
              </a:rPr>
              <a:t>recursion</a:t>
            </a:r>
            <a:r>
              <a:rPr b="1" lang="en" sz="1300">
                <a:solidFill>
                  <a:schemeClr val="lt1"/>
                </a:solidFill>
                <a:latin typeface="Inconsolata"/>
                <a:ea typeface="Inconsolata"/>
                <a:cs typeface="Inconsolata"/>
                <a:sym typeface="Inconsolata"/>
              </a:rPr>
              <a:t>.</a:t>
            </a:r>
            <a:endParaRPr b="1" sz="1300">
              <a:solidFill>
                <a:schemeClr val="lt1"/>
              </a:solidFill>
              <a:latin typeface="Inconsolata"/>
              <a:ea typeface="Inconsolata"/>
              <a:cs typeface="Inconsolata"/>
              <a:sym typeface="Inconsolat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ctrTitle"/>
          </p:nvPr>
        </p:nvSpPr>
        <p:spPr>
          <a:xfrm>
            <a:off x="598100" y="231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a:t>
            </a:r>
            <a:r>
              <a:rPr lang="en" sz="3180">
                <a:latin typeface="Inconsolata"/>
                <a:ea typeface="Inconsolata"/>
                <a:cs typeface="Inconsolata"/>
                <a:sym typeface="Inconsolata"/>
              </a:rPr>
              <a:t>isalnum</a:t>
            </a:r>
            <a:r>
              <a:rPr lang="en" sz="3180">
                <a:latin typeface="Inconsolata"/>
                <a:ea typeface="Inconsolata"/>
                <a:cs typeface="Inconsolata"/>
                <a:sym typeface="Inconsolata"/>
              </a:rPr>
              <a:t>() </a:t>
            </a:r>
            <a:r>
              <a:rPr lang="en" sz="3180"/>
              <a:t>and Input Validation</a:t>
            </a:r>
            <a:endParaRPr i="1" sz="2580"/>
          </a:p>
        </p:txBody>
      </p:sp>
      <p:sp>
        <p:nvSpPr>
          <p:cNvPr id="234" name="Google Shape;234;p25"/>
          <p:cNvSpPr txBox="1"/>
          <p:nvPr/>
        </p:nvSpPr>
        <p:spPr>
          <a:xfrm>
            <a:off x="1205300" y="1764025"/>
            <a:ext cx="7614900" cy="264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def ask_password():</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print('Enter a password with only letters and numbers:')</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pw = input()</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if pw.isalnum():</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print('This is a valid password.')</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else: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print('</a:t>
            </a:r>
            <a:r>
              <a:rPr b="1" lang="en" sz="1600">
                <a:solidFill>
                  <a:schemeClr val="lt1"/>
                </a:solidFill>
                <a:latin typeface="Courier New"/>
                <a:ea typeface="Courier New"/>
                <a:cs typeface="Courier New"/>
                <a:sym typeface="Courier New"/>
              </a:rPr>
              <a:t>This isn\'t a valid password.</a:t>
            </a:r>
            <a:r>
              <a:rPr b="1" lang="en" sz="1600">
                <a:solidFill>
                  <a:schemeClr val="lt1"/>
                </a:solidFill>
                <a:latin typeface="Courier New"/>
                <a:ea typeface="Courier New"/>
                <a:cs typeface="Courier New"/>
                <a:sym typeface="Courier New"/>
              </a:rPr>
              <a:t>')</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        ask_password()</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ask_password()</a:t>
            </a:r>
            <a:endParaRPr b="1" sz="1600">
              <a:solidFill>
                <a:schemeClr val="lt1"/>
              </a:solidFill>
              <a:latin typeface="Courier New"/>
              <a:ea typeface="Courier New"/>
              <a:cs typeface="Courier New"/>
              <a:sym typeface="Courier New"/>
            </a:endParaRPr>
          </a:p>
        </p:txBody>
      </p:sp>
      <p:sp>
        <p:nvSpPr>
          <p:cNvPr id="235" name="Google Shape;235;p25"/>
          <p:cNvSpPr txBox="1"/>
          <p:nvPr/>
        </p:nvSpPr>
        <p:spPr>
          <a:xfrm>
            <a:off x="737600" y="1764025"/>
            <a:ext cx="467700" cy="26475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1</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2</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3</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4</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5</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6</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7</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8</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 9</a:t>
            </a:r>
            <a:endParaRPr b="1" sz="1600">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2"/>
                </a:solidFill>
                <a:latin typeface="Courier New"/>
                <a:ea typeface="Courier New"/>
                <a:cs typeface="Courier New"/>
                <a:sym typeface="Courier New"/>
              </a:rPr>
              <a:t>10</a:t>
            </a:r>
            <a:endParaRPr b="1" sz="1600">
              <a:solidFill>
                <a:schemeClr val="lt2"/>
              </a:solidFill>
              <a:latin typeface="Courier New"/>
              <a:ea typeface="Courier New"/>
              <a:cs typeface="Courier New"/>
              <a:sym typeface="Courier New"/>
            </a:endParaRPr>
          </a:p>
        </p:txBody>
      </p:sp>
      <p:sp>
        <p:nvSpPr>
          <p:cNvPr id="236" name="Google Shape;236;p25"/>
          <p:cNvSpPr txBox="1"/>
          <p:nvPr/>
        </p:nvSpPr>
        <p:spPr>
          <a:xfrm>
            <a:off x="1180200" y="1070150"/>
            <a:ext cx="70710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Let’s try validating a password. The password must be </a:t>
            </a:r>
            <a:r>
              <a:rPr b="1" i="1" lang="en" sz="1300">
                <a:solidFill>
                  <a:schemeClr val="lt1"/>
                </a:solidFill>
                <a:latin typeface="Inconsolata"/>
                <a:ea typeface="Inconsolata"/>
                <a:cs typeface="Inconsolata"/>
                <a:sym typeface="Inconsolata"/>
              </a:rPr>
              <a:t>alphanumeric</a:t>
            </a:r>
            <a:r>
              <a:rPr b="1" lang="en" sz="1300">
                <a:solidFill>
                  <a:schemeClr val="lt1"/>
                </a:solidFill>
                <a:latin typeface="Inconsolata"/>
                <a:ea typeface="Inconsolata"/>
                <a:cs typeface="Inconsolata"/>
                <a:sym typeface="Inconsolata"/>
              </a:rPr>
              <a:t> -- it</a:t>
            </a:r>
            <a:r>
              <a:rPr b="1" lang="en" sz="1300">
                <a:solidFill>
                  <a:schemeClr val="lt1"/>
                </a:solidFill>
                <a:latin typeface="Inconsolata"/>
                <a:ea typeface="Inconsolata"/>
                <a:cs typeface="Inconsolata"/>
                <a:sym typeface="Inconsolata"/>
              </a:rPr>
              <a:t> can only have letters and numbers. Run the program. Try entering abc@123. What happens? </a:t>
            </a:r>
            <a:endParaRPr b="1" sz="1300">
              <a:solidFill>
                <a:schemeClr val="lt1"/>
              </a:solidFill>
              <a:latin typeface="Inconsolata"/>
              <a:ea typeface="Inconsolata"/>
              <a:cs typeface="Inconsolata"/>
              <a:sym typeface="Inconsolata"/>
            </a:endParaRPr>
          </a:p>
        </p:txBody>
      </p:sp>
      <p:sp>
        <p:nvSpPr>
          <p:cNvPr id="237" name="Google Shape;237;p25"/>
          <p:cNvSpPr txBox="1"/>
          <p:nvPr/>
        </p:nvSpPr>
        <p:spPr>
          <a:xfrm>
            <a:off x="4834700" y="4485275"/>
            <a:ext cx="39855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Note that “isalnum” means “is alphanumeric”</a:t>
            </a:r>
            <a:endParaRPr b="1" sz="1300">
              <a:solidFill>
                <a:schemeClr val="lt1"/>
              </a:solidFill>
              <a:latin typeface="Inconsolata"/>
              <a:ea typeface="Inconsolata"/>
              <a:cs typeface="Inconsolata"/>
              <a:sym typeface="Inconsolat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763250" y="314475"/>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720"/>
              <a:t>Did you know? </a:t>
            </a:r>
            <a:endParaRPr sz="3720"/>
          </a:p>
        </p:txBody>
      </p:sp>
      <p:sp>
        <p:nvSpPr>
          <p:cNvPr id="243" name="Google Shape;243;p26"/>
          <p:cNvSpPr txBox="1"/>
          <p:nvPr/>
        </p:nvSpPr>
        <p:spPr>
          <a:xfrm>
            <a:off x="957925" y="1329250"/>
            <a:ext cx="4442400" cy="29553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2000">
                <a:solidFill>
                  <a:schemeClr val="lt1"/>
                </a:solidFill>
                <a:latin typeface="Inconsolata"/>
                <a:ea typeface="Inconsolata"/>
                <a:cs typeface="Inconsolata"/>
                <a:sym typeface="Inconsolata"/>
              </a:rPr>
              <a:t>Did you know that computers store text as numbers? Technically, data is stored as different amounts of electricity, which are interpreted as ones and zeros. The ones and zeros are then interpreted as integers. And the integers are interpreted as strings of text!</a:t>
            </a:r>
            <a:endParaRPr b="1" sz="2000">
              <a:solidFill>
                <a:schemeClr val="lt1"/>
              </a:solidFill>
              <a:latin typeface="Inconsolata"/>
              <a:ea typeface="Inconsolata"/>
              <a:cs typeface="Inconsolata"/>
              <a:sym typeface="Inconsolata"/>
            </a:endParaRPr>
          </a:p>
        </p:txBody>
      </p:sp>
      <p:sp>
        <p:nvSpPr>
          <p:cNvPr id="244" name="Google Shape;244;p26"/>
          <p:cNvSpPr/>
          <p:nvPr/>
        </p:nvSpPr>
        <p:spPr>
          <a:xfrm>
            <a:off x="5847525" y="1598500"/>
            <a:ext cx="2534400" cy="2103900"/>
          </a:xfrm>
          <a:prstGeom prst="triangle">
            <a:avLst>
              <a:gd fmla="val 50000" name="adj"/>
            </a:avLst>
          </a:prstGeom>
          <a:noFill/>
          <a:ln cap="flat" cmpd="sng" w="114300">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flipH="1" rot="-1120981">
            <a:off x="6892671" y="2149115"/>
            <a:ext cx="536406" cy="1273903"/>
          </a:xfrm>
          <a:prstGeom prst="lightningBolt">
            <a:avLst/>
          </a:prstGeom>
          <a:solidFill>
            <a:srgbClr val="FF9900"/>
          </a:solidFill>
          <a:ln cap="flat" cmpd="sng" w="38100">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738400" y="0"/>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720"/>
              <a:t>.</a:t>
            </a:r>
            <a:r>
              <a:rPr lang="en" sz="3720"/>
              <a:t>split(), .join(), and chr()</a:t>
            </a:r>
            <a:endParaRPr sz="3720"/>
          </a:p>
        </p:txBody>
      </p:sp>
      <p:sp>
        <p:nvSpPr>
          <p:cNvPr id="251" name="Google Shape;251;p27"/>
          <p:cNvSpPr txBox="1"/>
          <p:nvPr/>
        </p:nvSpPr>
        <p:spPr>
          <a:xfrm>
            <a:off x="738400" y="692950"/>
            <a:ext cx="67836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Let’s see how characters are stored as numbers! We can write a function!</a:t>
            </a:r>
            <a:endParaRPr b="1" sz="1300">
              <a:solidFill>
                <a:schemeClr val="lt1"/>
              </a:solidFill>
              <a:latin typeface="Inconsolata"/>
              <a:ea typeface="Inconsolata"/>
              <a:cs typeface="Inconsolata"/>
              <a:sym typeface="Inconsolata"/>
            </a:endParaRPr>
          </a:p>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This website is a handy reference for number/character conversion:</a:t>
            </a:r>
            <a:endParaRPr b="1" sz="1300">
              <a:solidFill>
                <a:schemeClr val="lt1"/>
              </a:solidFill>
              <a:latin typeface="Inconsolata"/>
              <a:ea typeface="Inconsolata"/>
              <a:cs typeface="Inconsolata"/>
              <a:sym typeface="Inconsolata"/>
            </a:endParaRPr>
          </a:p>
          <a:p>
            <a:pPr indent="0" lvl="0" marL="0" marR="0" rtl="0" algn="l">
              <a:lnSpc>
                <a:spcPct val="100000"/>
              </a:lnSpc>
              <a:spcBef>
                <a:spcPts val="0"/>
              </a:spcBef>
              <a:spcAft>
                <a:spcPts val="0"/>
              </a:spcAft>
              <a:buNone/>
            </a:pPr>
            <a:r>
              <a:rPr b="1" lang="en" sz="1300" u="sng">
                <a:solidFill>
                  <a:srgbClr val="D9D9D9"/>
                </a:solidFill>
                <a:latin typeface="Inconsolata"/>
                <a:ea typeface="Inconsolata"/>
                <a:cs typeface="Inconsolata"/>
                <a:sym typeface="Inconsolata"/>
                <a:hlinkClick r:id="rId3">
                  <a:extLst>
                    <a:ext uri="{A12FA001-AC4F-418D-AE19-62706E023703}">
                      <ahyp:hlinkClr val="tx"/>
                    </a:ext>
                  </a:extLst>
                </a:hlinkClick>
              </a:rPr>
              <a:t>https://www.asciitable.com//</a:t>
            </a:r>
            <a:r>
              <a:rPr b="1" lang="en" sz="1300">
                <a:solidFill>
                  <a:srgbClr val="D9D9D9"/>
                </a:solidFill>
                <a:latin typeface="Inconsolata"/>
                <a:ea typeface="Inconsolata"/>
                <a:cs typeface="Inconsolata"/>
                <a:sym typeface="Inconsolata"/>
              </a:rPr>
              <a:t> </a:t>
            </a:r>
            <a:endParaRPr b="1" sz="1300">
              <a:solidFill>
                <a:srgbClr val="D9D9D9"/>
              </a:solidFill>
              <a:latin typeface="Inconsolata"/>
              <a:ea typeface="Inconsolata"/>
              <a:cs typeface="Inconsolata"/>
              <a:sym typeface="Inconsolata"/>
            </a:endParaRPr>
          </a:p>
        </p:txBody>
      </p:sp>
      <p:sp>
        <p:nvSpPr>
          <p:cNvPr id="252" name="Google Shape;252;p27"/>
          <p:cNvSpPr txBox="1"/>
          <p:nvPr/>
        </p:nvSpPr>
        <p:spPr>
          <a:xfrm>
            <a:off x="2259675" y="1478050"/>
            <a:ext cx="5219400" cy="34170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def convert_number_list_to_text():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print('Enter numbers separated by dots:')</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input_string = input() </a:t>
            </a:r>
            <a:r>
              <a:rPr b="1" lang="en">
                <a:solidFill>
                  <a:srgbClr val="93C47D"/>
                </a:solidFill>
                <a:latin typeface="Courier New"/>
                <a:ea typeface="Courier New"/>
                <a:cs typeface="Courier New"/>
                <a:sym typeface="Courier New"/>
              </a:rPr>
              <a:t># eg 72.105.33</a:t>
            </a:r>
            <a:endParaRPr b="1">
              <a:solidFill>
                <a:srgbClr val="93C47D"/>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input_list = input_string.split('.')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char_list = []</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print(f'List of inputs: {input_list}')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for x in input_list: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if x.isdecimal():</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num = int(x)</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char = chr(num) </a:t>
            </a:r>
            <a:r>
              <a:rPr b="1" lang="en">
                <a:solidFill>
                  <a:srgbClr val="93C47D"/>
                </a:solidFill>
                <a:latin typeface="Courier New"/>
                <a:ea typeface="Courier New"/>
                <a:cs typeface="Courier New"/>
                <a:sym typeface="Courier New"/>
              </a:rPr>
              <a:t># make num a char</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char_list.append(char)</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output = ''.join(char_list)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    print(output)</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1"/>
                </a:solidFill>
                <a:latin typeface="Courier New"/>
                <a:ea typeface="Courier New"/>
                <a:cs typeface="Courier New"/>
                <a:sym typeface="Courier New"/>
              </a:rPr>
              <a:t>convert_number_list_to_text()</a:t>
            </a:r>
            <a:endParaRPr b="1">
              <a:solidFill>
                <a:schemeClr val="lt1"/>
              </a:solidFill>
              <a:latin typeface="Courier New"/>
              <a:ea typeface="Courier New"/>
              <a:cs typeface="Courier New"/>
              <a:sym typeface="Courier New"/>
            </a:endParaRPr>
          </a:p>
        </p:txBody>
      </p:sp>
      <p:sp>
        <p:nvSpPr>
          <p:cNvPr id="253" name="Google Shape;253;p27"/>
          <p:cNvSpPr txBox="1"/>
          <p:nvPr/>
        </p:nvSpPr>
        <p:spPr>
          <a:xfrm>
            <a:off x="1791975" y="1478050"/>
            <a:ext cx="467700" cy="3417000"/>
          </a:xfrm>
          <a:prstGeom prst="rect">
            <a:avLst/>
          </a:prstGeom>
          <a:solidFill>
            <a:srgbClr val="10101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Courier New"/>
                <a:ea typeface="Courier New"/>
                <a:cs typeface="Courier New"/>
                <a:sym typeface="Courier New"/>
              </a:rPr>
              <a:t> 1</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2</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3</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4</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5</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6</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7</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8</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 9</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10</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11</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12</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13</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14</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15</a:t>
            </a:r>
            <a:endParaRPr b="1">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ctrTitle"/>
          </p:nvPr>
        </p:nvSpPr>
        <p:spPr>
          <a:xfrm>
            <a:off x="598100" y="505250"/>
            <a:ext cx="8040600" cy="71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580"/>
              <a:t>Summary</a:t>
            </a:r>
            <a:endParaRPr b="1" sz="3580">
              <a:latin typeface="Inconsolata"/>
              <a:ea typeface="Inconsolata"/>
              <a:cs typeface="Inconsolata"/>
              <a:sym typeface="Inconsolata"/>
            </a:endParaRPr>
          </a:p>
        </p:txBody>
      </p:sp>
      <p:sp>
        <p:nvSpPr>
          <p:cNvPr id="259" name="Google Shape;259;p28"/>
          <p:cNvSpPr txBox="1"/>
          <p:nvPr>
            <p:ph idx="1" type="subTitle"/>
          </p:nvPr>
        </p:nvSpPr>
        <p:spPr>
          <a:xfrm>
            <a:off x="1177850" y="1567725"/>
            <a:ext cx="7161600" cy="21600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latin typeface="Nunito"/>
                <a:ea typeface="Nunito"/>
                <a:cs typeface="Nunito"/>
                <a:sym typeface="Nunito"/>
              </a:rPr>
              <a:t>String manipulation is important for validating user input and formatting text that your programs need to output. Take advantage of Python’s built-in methods to quickly change text and strings!</a:t>
            </a:r>
            <a:endParaRPr>
              <a:latin typeface="Nunito"/>
              <a:ea typeface="Nunito"/>
              <a:cs typeface="Nunito"/>
              <a:sym typeface="Nunito"/>
            </a:endParaRPr>
          </a:p>
          <a:p>
            <a:pPr indent="0" lvl="0" marL="0" rtl="0" algn="l">
              <a:lnSpc>
                <a:spcPct val="115000"/>
              </a:lnSpc>
              <a:spcBef>
                <a:spcPts val="0"/>
              </a:spcBef>
              <a:spcAft>
                <a:spcPts val="0"/>
              </a:spcAft>
              <a:buNone/>
            </a:pPr>
            <a:r>
              <a:t/>
            </a:r>
            <a:endParaRPr>
              <a:latin typeface="Nunito"/>
              <a:ea typeface="Nunito"/>
              <a:cs typeface="Nunito"/>
              <a:sym typeface="Nunito"/>
            </a:endParaRPr>
          </a:p>
          <a:p>
            <a:pPr indent="0" lvl="0" marL="0" rtl="0" algn="l">
              <a:lnSpc>
                <a:spcPct val="115000"/>
              </a:lnSpc>
              <a:spcBef>
                <a:spcPts val="0"/>
              </a:spcBef>
              <a:spcAft>
                <a:spcPts val="0"/>
              </a:spcAft>
              <a:buNone/>
            </a:pPr>
            <a:r>
              <a:rPr lang="en">
                <a:latin typeface="Nunito"/>
                <a:ea typeface="Nunito"/>
                <a:cs typeface="Nunito"/>
                <a:sym typeface="Nunito"/>
              </a:rPr>
              <a:t>Check out Chapter 6 for more ways to handle strings! </a:t>
            </a:r>
            <a:r>
              <a:rPr lang="en" u="sng">
                <a:solidFill>
                  <a:schemeClr val="hlink"/>
                </a:solidFill>
                <a:latin typeface="Nunito"/>
                <a:ea typeface="Nunito"/>
                <a:cs typeface="Nunito"/>
                <a:sym typeface="Nunito"/>
                <a:hlinkClick r:id="rId3"/>
              </a:rPr>
              <a:t>https://automatetheboringstuff.com/2e/chapter6/</a:t>
            </a: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89150" y="551875"/>
            <a:ext cx="7565700" cy="106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What is string manipulation?</a:t>
            </a:r>
            <a:endParaRPr/>
          </a:p>
        </p:txBody>
      </p:sp>
      <p:sp>
        <p:nvSpPr>
          <p:cNvPr id="93" name="Google Shape;93;p14"/>
          <p:cNvSpPr txBox="1"/>
          <p:nvPr/>
        </p:nvSpPr>
        <p:spPr>
          <a:xfrm>
            <a:off x="1350750" y="1847150"/>
            <a:ext cx="70041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Nunito"/>
                <a:ea typeface="Nunito"/>
                <a:cs typeface="Nunito"/>
                <a:sym typeface="Nunito"/>
              </a:rPr>
              <a:t>String manipulation is taking text and doing things to it using code. You can concatenate, format, replace, and remove characters. </a:t>
            </a:r>
            <a:r>
              <a:rPr lang="en" sz="2200">
                <a:solidFill>
                  <a:schemeClr val="lt1"/>
                </a:solidFill>
                <a:latin typeface="Nunito"/>
                <a:ea typeface="Nunito"/>
                <a:cs typeface="Nunito"/>
                <a:sym typeface="Nunito"/>
              </a:rPr>
              <a:t>Text is one of the most common forms of data your programs will handle.</a:t>
            </a:r>
            <a:endParaRPr sz="22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598100" y="383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example</a:t>
            </a:r>
            <a:endParaRPr/>
          </a:p>
        </p:txBody>
      </p:sp>
      <p:sp>
        <p:nvSpPr>
          <p:cNvPr id="99" name="Google Shape;99;p15"/>
          <p:cNvSpPr txBox="1"/>
          <p:nvPr>
            <p:ph idx="1" type="subTitle"/>
          </p:nvPr>
        </p:nvSpPr>
        <p:spPr>
          <a:xfrm>
            <a:off x="969075" y="1222550"/>
            <a:ext cx="6270900" cy="7998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SzPts val="440"/>
              <a:buNone/>
            </a:pPr>
            <a:r>
              <a:rPr lang="en" sz="1480">
                <a:latin typeface="Nunito"/>
                <a:ea typeface="Nunito"/>
                <a:cs typeface="Nunito"/>
                <a:sym typeface="Nunito"/>
              </a:rPr>
              <a:t>Imagine a program that needs to send customized emails for a shopping website. You could use </a:t>
            </a:r>
            <a:r>
              <a:rPr b="1" lang="en" sz="1480">
                <a:latin typeface="Nunito"/>
                <a:ea typeface="Nunito"/>
                <a:cs typeface="Nunito"/>
                <a:sym typeface="Nunito"/>
              </a:rPr>
              <a:t>string manipulation</a:t>
            </a:r>
            <a:r>
              <a:rPr lang="en" sz="1480">
                <a:latin typeface="Nunito"/>
                <a:ea typeface="Nunito"/>
                <a:cs typeface="Nunito"/>
                <a:sym typeface="Nunito"/>
              </a:rPr>
              <a:t> to take a customer’s name and their order details and put them in an email template. </a:t>
            </a:r>
            <a:endParaRPr b="1" sz="1440">
              <a:latin typeface="Inconsolata"/>
              <a:ea typeface="Inconsolata"/>
              <a:cs typeface="Inconsolata"/>
              <a:sym typeface="Inconsolata"/>
            </a:endParaRPr>
          </a:p>
        </p:txBody>
      </p:sp>
      <p:sp>
        <p:nvSpPr>
          <p:cNvPr id="100" name="Google Shape;100;p15"/>
          <p:cNvSpPr txBox="1"/>
          <p:nvPr/>
        </p:nvSpPr>
        <p:spPr>
          <a:xfrm>
            <a:off x="2290200" y="2224575"/>
            <a:ext cx="4032900" cy="12621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Hello </a:t>
            </a:r>
            <a:r>
              <a:rPr lang="en">
                <a:highlight>
                  <a:srgbClr val="FF9900"/>
                </a:highlight>
                <a:latin typeface="Roboto"/>
                <a:ea typeface="Roboto"/>
                <a:cs typeface="Roboto"/>
                <a:sym typeface="Roboto"/>
              </a:rPr>
              <a:t>Jayce</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We're excited to tell you that your order </a:t>
            </a:r>
            <a:r>
              <a:rPr lang="en">
                <a:highlight>
                  <a:srgbClr val="FF9900"/>
                </a:highlight>
                <a:latin typeface="Roboto"/>
                <a:ea typeface="Roboto"/>
                <a:cs typeface="Roboto"/>
                <a:sym typeface="Roboto"/>
              </a:rPr>
              <a:t>L2109339564</a:t>
            </a:r>
            <a:r>
              <a:rPr lang="en">
                <a:latin typeface="Roboto"/>
                <a:ea typeface="Roboto"/>
                <a:cs typeface="Roboto"/>
                <a:sym typeface="Roboto"/>
              </a:rPr>
              <a:t> shipped on </a:t>
            </a:r>
            <a:r>
              <a:rPr lang="en">
                <a:highlight>
                  <a:srgbClr val="FF9900"/>
                </a:highlight>
                <a:latin typeface="Roboto"/>
                <a:ea typeface="Roboto"/>
                <a:cs typeface="Roboto"/>
                <a:sym typeface="Roboto"/>
              </a:rPr>
              <a:t>5/17/22</a:t>
            </a:r>
            <a:r>
              <a:rPr lang="en">
                <a:latin typeface="Roboto"/>
                <a:ea typeface="Roboto"/>
                <a:cs typeface="Roboto"/>
                <a:sym typeface="Roboto"/>
              </a:rPr>
              <a:t> via </a:t>
            </a:r>
            <a:r>
              <a:rPr lang="en">
                <a:highlight>
                  <a:srgbClr val="FF9900"/>
                </a:highlight>
                <a:latin typeface="Roboto"/>
                <a:ea typeface="Roboto"/>
                <a:cs typeface="Roboto"/>
                <a:sym typeface="Roboto"/>
              </a:rPr>
              <a:t>FedEx Ground</a:t>
            </a:r>
            <a:r>
              <a:rPr lang="en">
                <a:latin typeface="Roboto"/>
                <a:ea typeface="Roboto"/>
                <a:cs typeface="Roboto"/>
                <a:sym typeface="Roboto"/>
              </a:rPr>
              <a:t>! If you have any questions or concerns, you can reach me at (800) 222-0000</a:t>
            </a:r>
            <a:endParaRPr>
              <a:latin typeface="Roboto"/>
              <a:ea typeface="Roboto"/>
              <a:cs typeface="Roboto"/>
              <a:sym typeface="Roboto"/>
            </a:endParaRPr>
          </a:p>
        </p:txBody>
      </p:sp>
      <p:sp>
        <p:nvSpPr>
          <p:cNvPr id="101" name="Google Shape;101;p15"/>
          <p:cNvSpPr txBox="1"/>
          <p:nvPr/>
        </p:nvSpPr>
        <p:spPr>
          <a:xfrm>
            <a:off x="2290200" y="3486675"/>
            <a:ext cx="4032900" cy="615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9900"/>
                </a:highlight>
                <a:latin typeface="Roboto"/>
                <a:ea typeface="Roboto"/>
                <a:cs typeface="Roboto"/>
                <a:sym typeface="Roboto"/>
              </a:rPr>
              <a:t>SC4 SC4 TRS to TRRS Adaptor</a:t>
            </a:r>
            <a:endParaRPr>
              <a:highlight>
                <a:srgbClr val="FF9900"/>
              </a:highlight>
              <a:latin typeface="Roboto"/>
              <a:ea typeface="Roboto"/>
              <a:cs typeface="Roboto"/>
              <a:sym typeface="Roboto"/>
            </a:endParaRPr>
          </a:p>
          <a:p>
            <a:pPr indent="0" lvl="0" marL="0" rtl="0" algn="l">
              <a:spcBef>
                <a:spcPts val="0"/>
              </a:spcBef>
              <a:spcAft>
                <a:spcPts val="0"/>
              </a:spcAft>
              <a:buNone/>
            </a:pPr>
            <a:r>
              <a:rPr lang="en">
                <a:highlight>
                  <a:srgbClr val="FF9900"/>
                </a:highlight>
                <a:latin typeface="Roboto"/>
                <a:ea typeface="Roboto"/>
                <a:cs typeface="Roboto"/>
                <a:sym typeface="Roboto"/>
              </a:rPr>
              <a:t>CMM845 1.5' Euro Patch Cable 8-pk</a:t>
            </a:r>
            <a:endParaRPr>
              <a:highlight>
                <a:srgbClr val="FF9900"/>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63250" y="314475"/>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720"/>
              <a:t>Escape Characters and Raw</a:t>
            </a:r>
            <a:endParaRPr sz="3720"/>
          </a:p>
        </p:txBody>
      </p:sp>
      <p:sp>
        <p:nvSpPr>
          <p:cNvPr id="107" name="Google Shape;107;p16"/>
          <p:cNvSpPr txBox="1"/>
          <p:nvPr/>
        </p:nvSpPr>
        <p:spPr>
          <a:xfrm>
            <a:off x="1240550" y="1084600"/>
            <a:ext cx="6783600" cy="554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400">
                <a:solidFill>
                  <a:schemeClr val="lt1"/>
                </a:solidFill>
                <a:latin typeface="Roboto"/>
                <a:ea typeface="Roboto"/>
                <a:cs typeface="Roboto"/>
                <a:sym typeface="Roboto"/>
              </a:rPr>
              <a:t>Try these statements in your console</a:t>
            </a:r>
            <a:endParaRPr i="1" sz="2400">
              <a:solidFill>
                <a:schemeClr val="lt1"/>
              </a:solidFill>
              <a:latin typeface="Roboto"/>
              <a:ea typeface="Roboto"/>
              <a:cs typeface="Roboto"/>
              <a:sym typeface="Roboto"/>
            </a:endParaRPr>
          </a:p>
        </p:txBody>
      </p:sp>
      <p:sp>
        <p:nvSpPr>
          <p:cNvPr id="108" name="Google Shape;108;p16"/>
          <p:cNvSpPr txBox="1"/>
          <p:nvPr/>
        </p:nvSpPr>
        <p:spPr>
          <a:xfrm>
            <a:off x="1198488" y="1764975"/>
            <a:ext cx="71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print('Hello there! How are you? I'm doing fine.')</a:t>
            </a:r>
            <a:endParaRPr sz="1600">
              <a:solidFill>
                <a:schemeClr val="lt1"/>
              </a:solidFill>
            </a:endParaRPr>
          </a:p>
        </p:txBody>
      </p:sp>
      <p:pic>
        <p:nvPicPr>
          <p:cNvPr id="109" name="Google Shape;109;p16"/>
          <p:cNvPicPr preferRelativeResize="0"/>
          <p:nvPr/>
        </p:nvPicPr>
        <p:blipFill>
          <a:blip r:embed="rId3">
            <a:alphaModFix/>
          </a:blip>
          <a:stretch>
            <a:fillRect/>
          </a:stretch>
        </p:blipFill>
        <p:spPr>
          <a:xfrm>
            <a:off x="5795412" y="2797350"/>
            <a:ext cx="2584175" cy="1910950"/>
          </a:xfrm>
          <a:prstGeom prst="rect">
            <a:avLst/>
          </a:prstGeom>
          <a:noFill/>
          <a:ln>
            <a:noFill/>
          </a:ln>
        </p:spPr>
      </p:pic>
      <p:sp>
        <p:nvSpPr>
          <p:cNvPr id="110" name="Google Shape;110;p16"/>
          <p:cNvSpPr txBox="1"/>
          <p:nvPr/>
        </p:nvSpPr>
        <p:spPr>
          <a:xfrm>
            <a:off x="1198488" y="2291058"/>
            <a:ext cx="71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print('Hello there!\nHow are you?\nI\'m doing fine.')</a:t>
            </a:r>
            <a:endParaRPr sz="1600">
              <a:solidFill>
                <a:schemeClr val="lt1"/>
              </a:solidFill>
            </a:endParaRPr>
          </a:p>
        </p:txBody>
      </p:sp>
      <p:sp>
        <p:nvSpPr>
          <p:cNvPr id="111" name="Google Shape;111;p16"/>
          <p:cNvSpPr txBox="1"/>
          <p:nvPr/>
        </p:nvSpPr>
        <p:spPr>
          <a:xfrm>
            <a:off x="1198501" y="2817150"/>
            <a:ext cx="37158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p</a:t>
            </a:r>
            <a:r>
              <a:rPr b="1" lang="en" sz="1600">
                <a:solidFill>
                  <a:schemeClr val="lt1"/>
                </a:solidFill>
                <a:latin typeface="Courier New"/>
                <a:ea typeface="Courier New"/>
                <a:cs typeface="Courier New"/>
                <a:sym typeface="Courier New"/>
              </a:rPr>
              <a:t>rint('C:\\File\\Path')</a:t>
            </a:r>
            <a:endParaRPr sz="1600">
              <a:solidFill>
                <a:schemeClr val="lt1"/>
              </a:solidFill>
            </a:endParaRPr>
          </a:p>
        </p:txBody>
      </p:sp>
      <p:sp>
        <p:nvSpPr>
          <p:cNvPr id="112" name="Google Shape;112;p16"/>
          <p:cNvSpPr txBox="1"/>
          <p:nvPr/>
        </p:nvSpPr>
        <p:spPr>
          <a:xfrm>
            <a:off x="1198501" y="3343225"/>
            <a:ext cx="37158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print(r'C:\\File\\Path')</a:t>
            </a:r>
            <a:endParaRPr sz="1600">
              <a:solidFill>
                <a:schemeClr val="lt1"/>
              </a:solidFill>
            </a:endParaRPr>
          </a:p>
        </p:txBody>
      </p:sp>
      <p:sp>
        <p:nvSpPr>
          <p:cNvPr id="113" name="Google Shape;113;p16"/>
          <p:cNvSpPr txBox="1"/>
          <p:nvPr/>
        </p:nvSpPr>
        <p:spPr>
          <a:xfrm>
            <a:off x="764413" y="176497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a</a:t>
            </a:r>
            <a:endParaRPr b="1" sz="1600">
              <a:solidFill>
                <a:srgbClr val="F895B7"/>
              </a:solidFill>
              <a:latin typeface="Roboto"/>
              <a:ea typeface="Roboto"/>
              <a:cs typeface="Roboto"/>
              <a:sym typeface="Roboto"/>
            </a:endParaRPr>
          </a:p>
        </p:txBody>
      </p:sp>
      <p:sp>
        <p:nvSpPr>
          <p:cNvPr id="114" name="Google Shape;114;p16"/>
          <p:cNvSpPr txBox="1"/>
          <p:nvPr/>
        </p:nvSpPr>
        <p:spPr>
          <a:xfrm>
            <a:off x="764413" y="2291058"/>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b</a:t>
            </a:r>
            <a:endParaRPr b="1" sz="1600">
              <a:solidFill>
                <a:srgbClr val="F895B7"/>
              </a:solidFill>
              <a:latin typeface="Roboto"/>
              <a:ea typeface="Roboto"/>
              <a:cs typeface="Roboto"/>
              <a:sym typeface="Roboto"/>
            </a:endParaRPr>
          </a:p>
        </p:txBody>
      </p:sp>
      <p:sp>
        <p:nvSpPr>
          <p:cNvPr id="115" name="Google Shape;115;p16"/>
          <p:cNvSpPr txBox="1"/>
          <p:nvPr/>
        </p:nvSpPr>
        <p:spPr>
          <a:xfrm>
            <a:off x="764413" y="28171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c</a:t>
            </a:r>
            <a:endParaRPr b="1" sz="1600">
              <a:solidFill>
                <a:srgbClr val="F895B7"/>
              </a:solidFill>
              <a:latin typeface="Roboto"/>
              <a:ea typeface="Roboto"/>
              <a:cs typeface="Roboto"/>
              <a:sym typeface="Roboto"/>
            </a:endParaRPr>
          </a:p>
        </p:txBody>
      </p:sp>
      <p:sp>
        <p:nvSpPr>
          <p:cNvPr id="116" name="Google Shape;116;p16"/>
          <p:cNvSpPr txBox="1"/>
          <p:nvPr/>
        </p:nvSpPr>
        <p:spPr>
          <a:xfrm>
            <a:off x="764413" y="33432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d</a:t>
            </a:r>
            <a:endParaRPr b="1" sz="1600">
              <a:solidFill>
                <a:srgbClr val="F895B7"/>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598100" y="383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Multiline Strings with Triple Quotes</a:t>
            </a:r>
            <a:endParaRPr sz="3180"/>
          </a:p>
        </p:txBody>
      </p:sp>
      <p:sp>
        <p:nvSpPr>
          <p:cNvPr id="122" name="Google Shape;122;p17"/>
          <p:cNvSpPr txBox="1"/>
          <p:nvPr/>
        </p:nvSpPr>
        <p:spPr>
          <a:xfrm>
            <a:off x="1340063" y="1636875"/>
            <a:ext cx="7181100" cy="21549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print('''Dear Alice,</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Eve's cat has been arrested for catnapping, cat burglary, and extortion.</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Sincerely,</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Bob''')</a:t>
            </a:r>
            <a:endParaRPr b="1" sz="16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600">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63250" y="314475"/>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720"/>
              <a:t>Indexing and Slicing Strings</a:t>
            </a:r>
            <a:endParaRPr sz="3720"/>
          </a:p>
        </p:txBody>
      </p:sp>
      <p:sp>
        <p:nvSpPr>
          <p:cNvPr id="128" name="Google Shape;128;p18"/>
          <p:cNvSpPr txBox="1"/>
          <p:nvPr/>
        </p:nvSpPr>
        <p:spPr>
          <a:xfrm>
            <a:off x="1328175" y="1065375"/>
            <a:ext cx="6783600" cy="1385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Strings use indexes and slices the same way lists do. You can think of the string 'Hello, world!' as a list and each character in the string as an item with a corresponding index.</a:t>
            </a:r>
            <a:endParaRPr b="1" sz="1300">
              <a:solidFill>
                <a:schemeClr val="lt1"/>
              </a:solidFill>
              <a:latin typeface="Inconsolata"/>
              <a:ea typeface="Inconsolata"/>
              <a:cs typeface="Inconsolata"/>
              <a:sym typeface="Inconsolata"/>
            </a:endParaRPr>
          </a:p>
          <a:p>
            <a:pPr indent="0" lvl="0" marL="0" marR="0" rtl="0" algn="l">
              <a:lnSpc>
                <a:spcPct val="100000"/>
              </a:lnSpc>
              <a:spcBef>
                <a:spcPts val="0"/>
              </a:spcBef>
              <a:spcAft>
                <a:spcPts val="0"/>
              </a:spcAft>
              <a:buNone/>
            </a:pPr>
            <a:r>
              <a:t/>
            </a:r>
            <a:endParaRPr b="1" sz="1300">
              <a:solidFill>
                <a:schemeClr val="lt1"/>
              </a:solidFill>
              <a:latin typeface="Inconsolata"/>
              <a:ea typeface="Inconsolata"/>
              <a:cs typeface="Inconsolata"/>
              <a:sym typeface="Inconsolata"/>
            </a:endParaRPr>
          </a:p>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   H   e   l   l   o   ,       w   o   r   l    d    !   '</a:t>
            </a:r>
            <a:endParaRPr b="1" sz="1300">
              <a:solidFill>
                <a:schemeClr val="lt1"/>
              </a:solidFill>
              <a:latin typeface="Inconsolata"/>
              <a:ea typeface="Inconsolata"/>
              <a:cs typeface="Inconsolata"/>
              <a:sym typeface="Inconsolata"/>
            </a:endParaRPr>
          </a:p>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    0   1   2   3   4   5   6   7   8   9   10   11   12</a:t>
            </a:r>
            <a:endParaRPr b="1" sz="1300">
              <a:solidFill>
                <a:schemeClr val="lt1"/>
              </a:solidFill>
              <a:latin typeface="Inconsolata"/>
              <a:ea typeface="Inconsolata"/>
              <a:cs typeface="Inconsolata"/>
              <a:sym typeface="Inconsolata"/>
            </a:endParaRPr>
          </a:p>
        </p:txBody>
      </p:sp>
      <p:sp>
        <p:nvSpPr>
          <p:cNvPr id="129" name="Google Shape;129;p18"/>
          <p:cNvSpPr txBox="1"/>
          <p:nvPr/>
        </p:nvSpPr>
        <p:spPr>
          <a:xfrm>
            <a:off x="2998481" y="2583175"/>
            <a:ext cx="35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 = 'Hello, world!'</a:t>
            </a:r>
            <a:endParaRPr sz="1600">
              <a:solidFill>
                <a:schemeClr val="lt1"/>
              </a:solidFill>
            </a:endParaRPr>
          </a:p>
        </p:txBody>
      </p:sp>
      <p:sp>
        <p:nvSpPr>
          <p:cNvPr id="130" name="Google Shape;130;p18"/>
          <p:cNvSpPr txBox="1"/>
          <p:nvPr/>
        </p:nvSpPr>
        <p:spPr>
          <a:xfrm>
            <a:off x="2998481" y="3109254"/>
            <a:ext cx="35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spam[0]</a:t>
            </a:r>
            <a:endParaRPr sz="1600">
              <a:solidFill>
                <a:schemeClr val="lt1"/>
              </a:solidFill>
            </a:endParaRPr>
          </a:p>
        </p:txBody>
      </p:sp>
      <p:sp>
        <p:nvSpPr>
          <p:cNvPr id="131" name="Google Shape;131;p18"/>
          <p:cNvSpPr txBox="1"/>
          <p:nvPr/>
        </p:nvSpPr>
        <p:spPr>
          <a:xfrm>
            <a:off x="2998488" y="3635350"/>
            <a:ext cx="35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spam[4]</a:t>
            </a:r>
            <a:endParaRPr sz="1600">
              <a:solidFill>
                <a:schemeClr val="lt1"/>
              </a:solidFill>
            </a:endParaRPr>
          </a:p>
        </p:txBody>
      </p:sp>
      <p:sp>
        <p:nvSpPr>
          <p:cNvPr id="132" name="Google Shape;132;p18"/>
          <p:cNvSpPr txBox="1"/>
          <p:nvPr/>
        </p:nvSpPr>
        <p:spPr>
          <a:xfrm>
            <a:off x="2998488" y="4161429"/>
            <a:ext cx="35811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spam[0:5]</a:t>
            </a:r>
            <a:endParaRPr sz="1600">
              <a:solidFill>
                <a:schemeClr val="lt1"/>
              </a:solidFill>
            </a:endParaRPr>
          </a:p>
        </p:txBody>
      </p:sp>
      <p:sp>
        <p:nvSpPr>
          <p:cNvPr id="133" name="Google Shape;133;p18"/>
          <p:cNvSpPr txBox="1"/>
          <p:nvPr/>
        </p:nvSpPr>
        <p:spPr>
          <a:xfrm>
            <a:off x="2564400" y="258317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a</a:t>
            </a:r>
            <a:endParaRPr b="1" sz="1600">
              <a:solidFill>
                <a:srgbClr val="F895B7"/>
              </a:solidFill>
              <a:latin typeface="Roboto"/>
              <a:ea typeface="Roboto"/>
              <a:cs typeface="Roboto"/>
              <a:sym typeface="Roboto"/>
            </a:endParaRPr>
          </a:p>
        </p:txBody>
      </p:sp>
      <p:sp>
        <p:nvSpPr>
          <p:cNvPr id="134" name="Google Shape;134;p18"/>
          <p:cNvSpPr txBox="1"/>
          <p:nvPr/>
        </p:nvSpPr>
        <p:spPr>
          <a:xfrm>
            <a:off x="2564400" y="3109258"/>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b</a:t>
            </a:r>
            <a:endParaRPr b="1" sz="1600">
              <a:solidFill>
                <a:srgbClr val="F895B7"/>
              </a:solidFill>
              <a:latin typeface="Roboto"/>
              <a:ea typeface="Roboto"/>
              <a:cs typeface="Roboto"/>
              <a:sym typeface="Roboto"/>
            </a:endParaRPr>
          </a:p>
        </p:txBody>
      </p:sp>
      <p:sp>
        <p:nvSpPr>
          <p:cNvPr id="135" name="Google Shape;135;p18"/>
          <p:cNvSpPr txBox="1"/>
          <p:nvPr/>
        </p:nvSpPr>
        <p:spPr>
          <a:xfrm>
            <a:off x="2564400" y="36353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c</a:t>
            </a:r>
            <a:endParaRPr b="1" sz="1600">
              <a:solidFill>
                <a:srgbClr val="F895B7"/>
              </a:solidFill>
              <a:latin typeface="Roboto"/>
              <a:ea typeface="Roboto"/>
              <a:cs typeface="Roboto"/>
              <a:sym typeface="Roboto"/>
            </a:endParaRPr>
          </a:p>
        </p:txBody>
      </p:sp>
      <p:sp>
        <p:nvSpPr>
          <p:cNvPr id="136" name="Google Shape;136;p18"/>
          <p:cNvSpPr txBox="1"/>
          <p:nvPr/>
        </p:nvSpPr>
        <p:spPr>
          <a:xfrm>
            <a:off x="2564400" y="41614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d</a:t>
            </a:r>
            <a:endParaRPr b="1" sz="1600">
              <a:solidFill>
                <a:srgbClr val="F895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ctrTitle"/>
          </p:nvPr>
        </p:nvSpPr>
        <p:spPr>
          <a:xfrm>
            <a:off x="598100" y="3837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The </a:t>
            </a:r>
            <a:r>
              <a:rPr b="1" i="1" lang="en" sz="3180">
                <a:latin typeface="Inconsolata"/>
                <a:ea typeface="Inconsolata"/>
                <a:cs typeface="Inconsolata"/>
                <a:sym typeface="Inconsolata"/>
              </a:rPr>
              <a:t>in</a:t>
            </a:r>
            <a:r>
              <a:rPr lang="en" sz="3580"/>
              <a:t> </a:t>
            </a:r>
            <a:r>
              <a:rPr lang="en" sz="3180"/>
              <a:t>and </a:t>
            </a:r>
            <a:r>
              <a:rPr b="1" i="1" lang="en" sz="3180">
                <a:latin typeface="Inconsolata"/>
                <a:ea typeface="Inconsolata"/>
                <a:cs typeface="Inconsolata"/>
                <a:sym typeface="Inconsolata"/>
              </a:rPr>
              <a:t>not</a:t>
            </a:r>
            <a:r>
              <a:rPr b="1" i="1" lang="en" sz="1380">
                <a:latin typeface="Inconsolata"/>
                <a:ea typeface="Inconsolata"/>
                <a:cs typeface="Inconsolata"/>
                <a:sym typeface="Inconsolata"/>
              </a:rPr>
              <a:t> </a:t>
            </a:r>
            <a:r>
              <a:rPr b="1" i="1" lang="en" sz="3180">
                <a:latin typeface="Inconsolata"/>
                <a:ea typeface="Inconsolata"/>
                <a:cs typeface="Inconsolata"/>
                <a:sym typeface="Inconsolata"/>
              </a:rPr>
              <a:t>in</a:t>
            </a:r>
            <a:r>
              <a:rPr lang="en" sz="3780"/>
              <a:t> </a:t>
            </a:r>
            <a:r>
              <a:rPr lang="en" sz="3180"/>
              <a:t>Operators</a:t>
            </a:r>
            <a:endParaRPr sz="3180"/>
          </a:p>
        </p:txBody>
      </p:sp>
      <p:sp>
        <p:nvSpPr>
          <p:cNvPr id="142" name="Google Shape;142;p19"/>
          <p:cNvSpPr txBox="1"/>
          <p:nvPr/>
        </p:nvSpPr>
        <p:spPr>
          <a:xfrm>
            <a:off x="2600750" y="163940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 in 'Hello, World'</a:t>
            </a:r>
            <a:endParaRPr sz="1600">
              <a:solidFill>
                <a:schemeClr val="lt1"/>
              </a:solidFill>
            </a:endParaRPr>
          </a:p>
        </p:txBody>
      </p:sp>
      <p:sp>
        <p:nvSpPr>
          <p:cNvPr id="143" name="Google Shape;143;p19"/>
          <p:cNvSpPr txBox="1"/>
          <p:nvPr/>
        </p:nvSpPr>
        <p:spPr>
          <a:xfrm>
            <a:off x="2600751" y="216547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'HELLO' in 'Hello, World'</a:t>
            </a:r>
            <a:endParaRPr sz="1600">
              <a:solidFill>
                <a:schemeClr val="lt1"/>
              </a:solidFill>
            </a:endParaRPr>
          </a:p>
        </p:txBody>
      </p:sp>
      <p:sp>
        <p:nvSpPr>
          <p:cNvPr id="144" name="Google Shape;144;p19"/>
          <p:cNvSpPr txBox="1"/>
          <p:nvPr/>
        </p:nvSpPr>
        <p:spPr>
          <a:xfrm>
            <a:off x="2600775" y="269157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'cats' not in 'cats and dogs'</a:t>
            </a:r>
            <a:endParaRPr sz="1600">
              <a:solidFill>
                <a:schemeClr val="lt1"/>
              </a:solidFill>
            </a:endParaRPr>
          </a:p>
        </p:txBody>
      </p:sp>
      <p:sp>
        <p:nvSpPr>
          <p:cNvPr id="145" name="Google Shape;145;p19"/>
          <p:cNvSpPr txBox="1"/>
          <p:nvPr/>
        </p:nvSpPr>
        <p:spPr>
          <a:xfrm>
            <a:off x="2600777" y="321765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spam = </a:t>
            </a:r>
            <a:r>
              <a:rPr b="1" lang="en" sz="1600">
                <a:solidFill>
                  <a:schemeClr val="lt1"/>
                </a:solidFill>
                <a:latin typeface="Courier New"/>
                <a:ea typeface="Courier New"/>
                <a:cs typeface="Courier New"/>
                <a:sym typeface="Courier New"/>
              </a:rPr>
              <a:t>'Hello'</a:t>
            </a:r>
            <a:endParaRPr sz="1600">
              <a:solidFill>
                <a:schemeClr val="lt1"/>
              </a:solidFill>
            </a:endParaRPr>
          </a:p>
        </p:txBody>
      </p:sp>
      <p:sp>
        <p:nvSpPr>
          <p:cNvPr id="146" name="Google Shape;146;p19"/>
          <p:cNvSpPr txBox="1"/>
          <p:nvPr/>
        </p:nvSpPr>
        <p:spPr>
          <a:xfrm>
            <a:off x="2166675" y="163940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a</a:t>
            </a:r>
            <a:endParaRPr b="1" sz="1600">
              <a:solidFill>
                <a:schemeClr val="accent6"/>
              </a:solidFill>
              <a:latin typeface="Roboto"/>
              <a:ea typeface="Roboto"/>
              <a:cs typeface="Roboto"/>
              <a:sym typeface="Roboto"/>
            </a:endParaRPr>
          </a:p>
        </p:txBody>
      </p:sp>
      <p:sp>
        <p:nvSpPr>
          <p:cNvPr id="147" name="Google Shape;147;p19"/>
          <p:cNvSpPr txBox="1"/>
          <p:nvPr/>
        </p:nvSpPr>
        <p:spPr>
          <a:xfrm>
            <a:off x="2166675" y="2165483"/>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b</a:t>
            </a:r>
            <a:endParaRPr b="1" sz="1600">
              <a:solidFill>
                <a:schemeClr val="accent6"/>
              </a:solidFill>
              <a:latin typeface="Roboto"/>
              <a:ea typeface="Roboto"/>
              <a:cs typeface="Roboto"/>
              <a:sym typeface="Roboto"/>
            </a:endParaRPr>
          </a:p>
        </p:txBody>
      </p:sp>
      <p:sp>
        <p:nvSpPr>
          <p:cNvPr id="148" name="Google Shape;148;p19"/>
          <p:cNvSpPr txBox="1"/>
          <p:nvPr/>
        </p:nvSpPr>
        <p:spPr>
          <a:xfrm>
            <a:off x="2166675" y="269157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c</a:t>
            </a:r>
            <a:endParaRPr b="1" sz="1600">
              <a:solidFill>
                <a:schemeClr val="accent6"/>
              </a:solidFill>
              <a:latin typeface="Roboto"/>
              <a:ea typeface="Roboto"/>
              <a:cs typeface="Roboto"/>
              <a:sym typeface="Roboto"/>
            </a:endParaRPr>
          </a:p>
        </p:txBody>
      </p:sp>
      <p:sp>
        <p:nvSpPr>
          <p:cNvPr id="149" name="Google Shape;149;p19"/>
          <p:cNvSpPr txBox="1"/>
          <p:nvPr/>
        </p:nvSpPr>
        <p:spPr>
          <a:xfrm>
            <a:off x="2166675" y="32176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d</a:t>
            </a:r>
            <a:endParaRPr b="1" sz="1600">
              <a:solidFill>
                <a:schemeClr val="accent6"/>
              </a:solidFill>
              <a:latin typeface="Roboto"/>
              <a:ea typeface="Roboto"/>
              <a:cs typeface="Roboto"/>
              <a:sym typeface="Roboto"/>
            </a:endParaRPr>
          </a:p>
        </p:txBody>
      </p:sp>
      <p:sp>
        <p:nvSpPr>
          <p:cNvPr id="150" name="Google Shape;150;p19"/>
          <p:cNvSpPr txBox="1"/>
          <p:nvPr/>
        </p:nvSpPr>
        <p:spPr>
          <a:xfrm>
            <a:off x="2600777" y="37437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spam not in 'Hello, World'</a:t>
            </a:r>
            <a:endParaRPr sz="1600">
              <a:solidFill>
                <a:schemeClr val="lt1"/>
              </a:solidFill>
            </a:endParaRPr>
          </a:p>
        </p:txBody>
      </p:sp>
      <p:sp>
        <p:nvSpPr>
          <p:cNvPr id="151" name="Google Shape;151;p19"/>
          <p:cNvSpPr txBox="1"/>
          <p:nvPr/>
        </p:nvSpPr>
        <p:spPr>
          <a:xfrm>
            <a:off x="2166675" y="37437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e</a:t>
            </a:r>
            <a:endParaRPr b="1" sz="1600">
              <a:solidFill>
                <a:schemeClr val="accent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763250" y="314475"/>
            <a:ext cx="7181100" cy="8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720"/>
              <a:t>f-</a:t>
            </a:r>
            <a:r>
              <a:rPr lang="en" sz="3720"/>
              <a:t>Strings</a:t>
            </a:r>
            <a:endParaRPr sz="3720"/>
          </a:p>
        </p:txBody>
      </p:sp>
      <p:sp>
        <p:nvSpPr>
          <p:cNvPr id="157" name="Google Shape;157;p20"/>
          <p:cNvSpPr txBox="1"/>
          <p:nvPr/>
        </p:nvSpPr>
        <p:spPr>
          <a:xfrm>
            <a:off x="1511344" y="2034525"/>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name = 'Alice'</a:t>
            </a:r>
            <a:endParaRPr sz="1600">
              <a:solidFill>
                <a:schemeClr val="lt1"/>
              </a:solidFill>
            </a:endParaRPr>
          </a:p>
        </p:txBody>
      </p:sp>
      <p:sp>
        <p:nvSpPr>
          <p:cNvPr id="158" name="Google Shape;158;p20"/>
          <p:cNvSpPr txBox="1"/>
          <p:nvPr/>
        </p:nvSpPr>
        <p:spPr>
          <a:xfrm>
            <a:off x="1511344" y="2560602"/>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age = 40</a:t>
            </a:r>
            <a:endParaRPr sz="1600">
              <a:solidFill>
                <a:schemeClr val="lt1"/>
              </a:solidFill>
            </a:endParaRPr>
          </a:p>
        </p:txBody>
      </p:sp>
      <p:sp>
        <p:nvSpPr>
          <p:cNvPr id="159" name="Google Shape;159;p20"/>
          <p:cNvSpPr txBox="1"/>
          <p:nvPr/>
        </p:nvSpPr>
        <p:spPr>
          <a:xfrm>
            <a:off x="1511375" y="3086700"/>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f'My name is {name}. Next year I will be {age + 1}.'</a:t>
            </a:r>
            <a:endParaRPr sz="1600">
              <a:solidFill>
                <a:schemeClr val="lt1"/>
              </a:solidFill>
            </a:endParaRPr>
          </a:p>
        </p:txBody>
      </p:sp>
      <p:sp>
        <p:nvSpPr>
          <p:cNvPr id="160" name="Google Shape;160;p20"/>
          <p:cNvSpPr txBox="1"/>
          <p:nvPr/>
        </p:nvSpPr>
        <p:spPr>
          <a:xfrm>
            <a:off x="1077275" y="20345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a</a:t>
            </a:r>
            <a:endParaRPr b="1" sz="1600">
              <a:solidFill>
                <a:srgbClr val="F895B7"/>
              </a:solidFill>
              <a:latin typeface="Roboto"/>
              <a:ea typeface="Roboto"/>
              <a:cs typeface="Roboto"/>
              <a:sym typeface="Roboto"/>
            </a:endParaRPr>
          </a:p>
        </p:txBody>
      </p:sp>
      <p:sp>
        <p:nvSpPr>
          <p:cNvPr id="161" name="Google Shape;161;p20"/>
          <p:cNvSpPr txBox="1"/>
          <p:nvPr/>
        </p:nvSpPr>
        <p:spPr>
          <a:xfrm>
            <a:off x="1077275" y="2560608"/>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b</a:t>
            </a:r>
            <a:endParaRPr b="1" sz="1600">
              <a:solidFill>
                <a:srgbClr val="F895B7"/>
              </a:solidFill>
              <a:latin typeface="Roboto"/>
              <a:ea typeface="Roboto"/>
              <a:cs typeface="Roboto"/>
              <a:sym typeface="Roboto"/>
            </a:endParaRPr>
          </a:p>
        </p:txBody>
      </p:sp>
      <p:sp>
        <p:nvSpPr>
          <p:cNvPr id="162" name="Google Shape;162;p20"/>
          <p:cNvSpPr txBox="1"/>
          <p:nvPr/>
        </p:nvSpPr>
        <p:spPr>
          <a:xfrm>
            <a:off x="1077275" y="308670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c</a:t>
            </a:r>
            <a:endParaRPr b="1" sz="1600">
              <a:solidFill>
                <a:srgbClr val="F895B7"/>
              </a:solidFill>
              <a:latin typeface="Roboto"/>
              <a:ea typeface="Roboto"/>
              <a:cs typeface="Roboto"/>
              <a:sym typeface="Roboto"/>
            </a:endParaRPr>
          </a:p>
        </p:txBody>
      </p:sp>
      <p:sp>
        <p:nvSpPr>
          <p:cNvPr id="163" name="Google Shape;163;p20"/>
          <p:cNvSpPr txBox="1"/>
          <p:nvPr/>
        </p:nvSpPr>
        <p:spPr>
          <a:xfrm>
            <a:off x="1431575" y="1072125"/>
            <a:ext cx="67836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300">
                <a:solidFill>
                  <a:schemeClr val="lt1"/>
                </a:solidFill>
                <a:latin typeface="Inconsolata"/>
                <a:ea typeface="Inconsolata"/>
                <a:cs typeface="Inconsolata"/>
                <a:sym typeface="Inconsolata"/>
              </a:rPr>
              <a:t>f-strings are a handy way to format strings. Using f-string results in more-readable code compared to ‘ab’ + ‘cd’ syntax. Also, f-strings let you put code statements in curly braces. Statement </a:t>
            </a:r>
            <a:r>
              <a:rPr b="1" lang="en" sz="1300">
                <a:solidFill>
                  <a:schemeClr val="lt1"/>
                </a:solidFill>
                <a:latin typeface="Roboto"/>
                <a:ea typeface="Roboto"/>
                <a:cs typeface="Roboto"/>
                <a:sym typeface="Roboto"/>
              </a:rPr>
              <a:t>c</a:t>
            </a:r>
            <a:r>
              <a:rPr b="1" lang="en" sz="1300">
                <a:solidFill>
                  <a:schemeClr val="lt1"/>
                </a:solidFill>
                <a:latin typeface="Inconsolata"/>
                <a:ea typeface="Inconsolata"/>
                <a:cs typeface="Inconsolata"/>
                <a:sym typeface="Inconsolata"/>
              </a:rPr>
              <a:t> works, while statement </a:t>
            </a:r>
            <a:r>
              <a:rPr b="1" lang="en" sz="1300">
                <a:solidFill>
                  <a:schemeClr val="lt1"/>
                </a:solidFill>
                <a:latin typeface="Roboto"/>
                <a:ea typeface="Roboto"/>
                <a:cs typeface="Roboto"/>
                <a:sym typeface="Roboto"/>
              </a:rPr>
              <a:t>d</a:t>
            </a:r>
            <a:r>
              <a:rPr b="1" lang="en" sz="1300">
                <a:solidFill>
                  <a:schemeClr val="lt1"/>
                </a:solidFill>
                <a:latin typeface="Inconsolata"/>
                <a:ea typeface="Inconsolata"/>
                <a:cs typeface="Inconsolata"/>
                <a:sym typeface="Inconsolata"/>
              </a:rPr>
              <a:t> fails.</a:t>
            </a:r>
            <a:endParaRPr b="1" sz="1300">
              <a:solidFill>
                <a:schemeClr val="lt1"/>
              </a:solidFill>
              <a:latin typeface="Inconsolata"/>
              <a:ea typeface="Inconsolata"/>
              <a:cs typeface="Inconsolata"/>
              <a:sym typeface="Inconsolata"/>
            </a:endParaRPr>
          </a:p>
        </p:txBody>
      </p:sp>
      <p:sp>
        <p:nvSpPr>
          <p:cNvPr id="164" name="Google Shape;164;p20"/>
          <p:cNvSpPr txBox="1"/>
          <p:nvPr/>
        </p:nvSpPr>
        <p:spPr>
          <a:xfrm>
            <a:off x="1511375" y="3612800"/>
            <a:ext cx="72210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300">
                <a:solidFill>
                  <a:schemeClr val="lt1"/>
                </a:solidFill>
                <a:latin typeface="Courier New"/>
                <a:ea typeface="Courier New"/>
                <a:cs typeface="Courier New"/>
                <a:sym typeface="Courier New"/>
              </a:rPr>
              <a:t>'My name is ' + name + '. Next year I will be ' + age + 1 + '.'</a:t>
            </a:r>
            <a:endParaRPr sz="1300">
              <a:solidFill>
                <a:schemeClr val="lt1"/>
              </a:solidFill>
            </a:endParaRPr>
          </a:p>
        </p:txBody>
      </p:sp>
      <p:sp>
        <p:nvSpPr>
          <p:cNvPr id="165" name="Google Shape;165;p20"/>
          <p:cNvSpPr txBox="1"/>
          <p:nvPr/>
        </p:nvSpPr>
        <p:spPr>
          <a:xfrm>
            <a:off x="1077275" y="361280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F895B7"/>
                </a:solidFill>
                <a:latin typeface="Roboto"/>
                <a:ea typeface="Roboto"/>
                <a:cs typeface="Roboto"/>
                <a:sym typeface="Roboto"/>
              </a:rPr>
              <a:t>d</a:t>
            </a:r>
            <a:endParaRPr b="1" sz="1600">
              <a:solidFill>
                <a:srgbClr val="F895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1279500" y="153155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 = 'Hello, world!'</a:t>
            </a:r>
            <a:endParaRPr sz="1600">
              <a:solidFill>
                <a:schemeClr val="lt1"/>
              </a:solidFill>
            </a:endParaRPr>
          </a:p>
        </p:txBody>
      </p:sp>
      <p:sp>
        <p:nvSpPr>
          <p:cNvPr id="171" name="Google Shape;171;p21"/>
          <p:cNvSpPr txBox="1"/>
          <p:nvPr/>
        </p:nvSpPr>
        <p:spPr>
          <a:xfrm>
            <a:off x="1279501" y="20576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 = spam.lower()</a:t>
            </a:r>
            <a:endParaRPr sz="1600">
              <a:solidFill>
                <a:schemeClr val="lt1"/>
              </a:solidFill>
            </a:endParaRPr>
          </a:p>
        </p:txBody>
      </p:sp>
      <p:sp>
        <p:nvSpPr>
          <p:cNvPr id="172" name="Google Shape;172;p21"/>
          <p:cNvSpPr txBox="1"/>
          <p:nvPr/>
        </p:nvSpPr>
        <p:spPr>
          <a:xfrm>
            <a:off x="1279525" y="258372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spam</a:t>
            </a:r>
            <a:endParaRPr sz="1600">
              <a:solidFill>
                <a:schemeClr val="lt1"/>
              </a:solidFill>
            </a:endParaRPr>
          </a:p>
        </p:txBody>
      </p:sp>
      <p:sp>
        <p:nvSpPr>
          <p:cNvPr id="173" name="Google Shape;173;p21"/>
          <p:cNvSpPr txBox="1"/>
          <p:nvPr/>
        </p:nvSpPr>
        <p:spPr>
          <a:xfrm>
            <a:off x="1279527" y="3109800"/>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a:t>
            </a:r>
            <a:r>
              <a:rPr b="1" lang="en" sz="1600">
                <a:solidFill>
                  <a:schemeClr val="lt1"/>
                </a:solidFill>
                <a:latin typeface="Courier New"/>
                <a:ea typeface="Courier New"/>
                <a:cs typeface="Courier New"/>
                <a:sym typeface="Courier New"/>
              </a:rPr>
              <a:t>spam = spam.upper()</a:t>
            </a:r>
            <a:endParaRPr sz="1600">
              <a:solidFill>
                <a:schemeClr val="lt1"/>
              </a:solidFill>
            </a:endParaRPr>
          </a:p>
        </p:txBody>
      </p:sp>
      <p:sp>
        <p:nvSpPr>
          <p:cNvPr id="174" name="Google Shape;174;p21"/>
          <p:cNvSpPr txBox="1"/>
          <p:nvPr/>
        </p:nvSpPr>
        <p:spPr>
          <a:xfrm>
            <a:off x="845425" y="153155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a</a:t>
            </a:r>
            <a:endParaRPr b="1" sz="1600">
              <a:solidFill>
                <a:schemeClr val="accent6"/>
              </a:solidFill>
              <a:latin typeface="Roboto"/>
              <a:ea typeface="Roboto"/>
              <a:cs typeface="Roboto"/>
              <a:sym typeface="Roboto"/>
            </a:endParaRPr>
          </a:p>
        </p:txBody>
      </p:sp>
      <p:sp>
        <p:nvSpPr>
          <p:cNvPr id="175" name="Google Shape;175;p21"/>
          <p:cNvSpPr txBox="1"/>
          <p:nvPr/>
        </p:nvSpPr>
        <p:spPr>
          <a:xfrm>
            <a:off x="845425" y="2057633"/>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b</a:t>
            </a:r>
            <a:endParaRPr b="1" sz="1600">
              <a:solidFill>
                <a:schemeClr val="accent6"/>
              </a:solidFill>
              <a:latin typeface="Roboto"/>
              <a:ea typeface="Roboto"/>
              <a:cs typeface="Roboto"/>
              <a:sym typeface="Roboto"/>
            </a:endParaRPr>
          </a:p>
        </p:txBody>
      </p:sp>
      <p:sp>
        <p:nvSpPr>
          <p:cNvPr id="176" name="Google Shape;176;p21"/>
          <p:cNvSpPr txBox="1"/>
          <p:nvPr/>
        </p:nvSpPr>
        <p:spPr>
          <a:xfrm>
            <a:off x="845425" y="258372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c</a:t>
            </a:r>
            <a:endParaRPr b="1" sz="1600">
              <a:solidFill>
                <a:schemeClr val="accent6"/>
              </a:solidFill>
              <a:latin typeface="Roboto"/>
              <a:ea typeface="Roboto"/>
              <a:cs typeface="Roboto"/>
              <a:sym typeface="Roboto"/>
            </a:endParaRPr>
          </a:p>
        </p:txBody>
      </p:sp>
      <p:sp>
        <p:nvSpPr>
          <p:cNvPr id="177" name="Google Shape;177;p21"/>
          <p:cNvSpPr txBox="1"/>
          <p:nvPr/>
        </p:nvSpPr>
        <p:spPr>
          <a:xfrm>
            <a:off x="845425" y="3109800"/>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d</a:t>
            </a:r>
            <a:endParaRPr b="1" sz="1600">
              <a:solidFill>
                <a:schemeClr val="accent6"/>
              </a:solidFill>
              <a:latin typeface="Roboto"/>
              <a:ea typeface="Roboto"/>
              <a:cs typeface="Roboto"/>
              <a:sym typeface="Roboto"/>
            </a:endParaRPr>
          </a:p>
        </p:txBody>
      </p:sp>
      <p:sp>
        <p:nvSpPr>
          <p:cNvPr id="178" name="Google Shape;178;p21"/>
          <p:cNvSpPr txBox="1"/>
          <p:nvPr/>
        </p:nvSpPr>
        <p:spPr>
          <a:xfrm>
            <a:off x="1279527" y="3635875"/>
            <a:ext cx="4275300" cy="431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urier New"/>
                <a:ea typeface="Courier New"/>
                <a:cs typeface="Courier New"/>
                <a:sym typeface="Courier New"/>
              </a:rPr>
              <a:t>&gt;&gt;&gt; spam</a:t>
            </a:r>
            <a:endParaRPr sz="1600">
              <a:solidFill>
                <a:schemeClr val="lt1"/>
              </a:solidFill>
            </a:endParaRPr>
          </a:p>
        </p:txBody>
      </p:sp>
      <p:sp>
        <p:nvSpPr>
          <p:cNvPr id="179" name="Google Shape;179;p21"/>
          <p:cNvSpPr txBox="1"/>
          <p:nvPr/>
        </p:nvSpPr>
        <p:spPr>
          <a:xfrm>
            <a:off x="845425" y="3635875"/>
            <a:ext cx="35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e</a:t>
            </a:r>
            <a:endParaRPr b="1" sz="1600">
              <a:solidFill>
                <a:schemeClr val="accent6"/>
              </a:solidFill>
              <a:latin typeface="Roboto"/>
              <a:ea typeface="Roboto"/>
              <a:cs typeface="Roboto"/>
              <a:sym typeface="Roboto"/>
            </a:endParaRPr>
          </a:p>
        </p:txBody>
      </p:sp>
      <p:sp>
        <p:nvSpPr>
          <p:cNvPr id="180" name="Google Shape;180;p21"/>
          <p:cNvSpPr txBox="1"/>
          <p:nvPr/>
        </p:nvSpPr>
        <p:spPr>
          <a:xfrm>
            <a:off x="6215325" y="1531550"/>
            <a:ext cx="2116800" cy="2770500"/>
          </a:xfrm>
          <a:prstGeom prst="rect">
            <a:avLst/>
          </a:prstGeom>
          <a:solidFill>
            <a:srgbClr val="4561A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5C9FF"/>
                </a:solidFill>
                <a:latin typeface="Roboto"/>
                <a:ea typeface="Roboto"/>
                <a:cs typeface="Roboto"/>
                <a:sym typeface="Roboto"/>
              </a:rPr>
              <a:t>Note that these methods do not change the string itself but return new string values. If you want to change the original string, you have to call </a:t>
            </a:r>
            <a:r>
              <a:rPr lang="en">
                <a:solidFill>
                  <a:srgbClr val="C5C9FF"/>
                </a:solidFill>
                <a:latin typeface="Inconsolata"/>
                <a:ea typeface="Inconsolata"/>
                <a:cs typeface="Inconsolata"/>
                <a:sym typeface="Inconsolata"/>
              </a:rPr>
              <a:t>upper()</a:t>
            </a:r>
            <a:r>
              <a:rPr lang="en">
                <a:solidFill>
                  <a:srgbClr val="C5C9FF"/>
                </a:solidFill>
                <a:latin typeface="Roboto"/>
                <a:ea typeface="Roboto"/>
                <a:cs typeface="Roboto"/>
                <a:sym typeface="Roboto"/>
              </a:rPr>
              <a:t> or </a:t>
            </a:r>
            <a:r>
              <a:rPr lang="en">
                <a:solidFill>
                  <a:srgbClr val="C5C9FF"/>
                </a:solidFill>
                <a:latin typeface="Inconsolata"/>
                <a:ea typeface="Inconsolata"/>
                <a:cs typeface="Inconsolata"/>
                <a:sym typeface="Inconsolata"/>
              </a:rPr>
              <a:t>lower() </a:t>
            </a:r>
            <a:r>
              <a:rPr lang="en">
                <a:solidFill>
                  <a:srgbClr val="C5C9FF"/>
                </a:solidFill>
                <a:latin typeface="Roboto"/>
                <a:ea typeface="Roboto"/>
                <a:cs typeface="Roboto"/>
                <a:sym typeface="Roboto"/>
              </a:rPr>
              <a:t>on the string and then assign the new string to the variable where the original was stored.</a:t>
            </a:r>
            <a:endParaRPr>
              <a:solidFill>
                <a:srgbClr val="C5C9FF"/>
              </a:solidFill>
              <a:latin typeface="Roboto"/>
              <a:ea typeface="Roboto"/>
              <a:cs typeface="Roboto"/>
              <a:sym typeface="Roboto"/>
            </a:endParaRPr>
          </a:p>
        </p:txBody>
      </p:sp>
      <p:sp>
        <p:nvSpPr>
          <p:cNvPr id="181" name="Google Shape;181;p21"/>
          <p:cNvSpPr txBox="1"/>
          <p:nvPr>
            <p:ph type="ctrTitle"/>
          </p:nvPr>
        </p:nvSpPr>
        <p:spPr>
          <a:xfrm>
            <a:off x="598100" y="2313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3180"/>
              <a:t>.</a:t>
            </a:r>
            <a:r>
              <a:rPr lang="en" sz="3180">
                <a:latin typeface="Inconsolata"/>
                <a:ea typeface="Inconsolata"/>
                <a:cs typeface="Inconsolata"/>
                <a:sym typeface="Inconsolata"/>
              </a:rPr>
              <a:t>lower</a:t>
            </a:r>
            <a:r>
              <a:rPr lang="en" sz="3180">
                <a:latin typeface="Inconsolata"/>
                <a:ea typeface="Inconsolata"/>
                <a:cs typeface="Inconsolata"/>
                <a:sym typeface="Inconsolata"/>
              </a:rPr>
              <a:t>() </a:t>
            </a:r>
            <a:r>
              <a:rPr lang="en" sz="3180"/>
              <a:t>and .</a:t>
            </a:r>
            <a:r>
              <a:rPr lang="en" sz="3180">
                <a:latin typeface="Inconsolata"/>
                <a:ea typeface="Inconsolata"/>
                <a:cs typeface="Inconsolata"/>
                <a:sym typeface="Inconsolata"/>
              </a:rPr>
              <a:t>upper</a:t>
            </a:r>
            <a:r>
              <a:rPr lang="en" sz="3180">
                <a:latin typeface="Inconsolata"/>
                <a:ea typeface="Inconsolata"/>
                <a:cs typeface="Inconsolata"/>
                <a:sym typeface="Inconsolata"/>
              </a:rPr>
              <a:t>()</a:t>
            </a:r>
            <a:r>
              <a:rPr lang="en" sz="3180"/>
              <a:t> Methods</a:t>
            </a:r>
            <a:endParaRPr i="1" sz="258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