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Roboto Medium"/>
      <p:regular r:id="rId22"/>
      <p:bold r:id="rId23"/>
      <p:italic r:id="rId24"/>
      <p:boldItalic r:id="rId25"/>
    </p:embeddedFont>
    <p:embeddedFont>
      <p:font typeface="Nunito"/>
      <p:regular r:id="rId26"/>
      <p:bold r:id="rId27"/>
      <p:italic r:id="rId28"/>
      <p:boldItalic r:id="rId29"/>
    </p:embeddedFont>
    <p:embeddedFont>
      <p:font typeface="Inconsolat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edium-regular.fntdata"/><Relationship Id="rId21" Type="http://schemas.openxmlformats.org/officeDocument/2006/relationships/font" Target="fonts/Roboto-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Medium-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consolata-bold.fntdata"/><Relationship Id="rId30" Type="http://schemas.openxmlformats.org/officeDocument/2006/relationships/font" Target="fonts/Inconsolat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97e8cfab0_0_8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97e8cfab0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97e8cfab0_0_8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97e8cfab0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97e8cfab0_0_7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97e8cfab0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97e8cfab0_0_8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97e8cfab0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97e8cfab0_0_8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97e8cfab0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97e8cfab0_0_8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97e8cfab0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97e8cfab0_0_8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97e8cfab0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97e8cfab0_0_8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97e8cfab0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utomatetheboringstuff.com/2e/chapter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854875" y="739900"/>
            <a:ext cx="42306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100"/>
              <a:t>Functions</a:t>
            </a:r>
            <a:endParaRPr sz="6100"/>
          </a:p>
        </p:txBody>
      </p:sp>
      <p:sp>
        <p:nvSpPr>
          <p:cNvPr id="86" name="Google Shape;86;p13"/>
          <p:cNvSpPr txBox="1"/>
          <p:nvPr>
            <p:ph idx="1" type="subTitle"/>
          </p:nvPr>
        </p:nvSpPr>
        <p:spPr>
          <a:xfrm>
            <a:off x="1277275" y="1730350"/>
            <a:ext cx="3071100" cy="24027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lang="en" sz="3122"/>
              <a:t>Python Basics </a:t>
            </a:r>
            <a:endParaRPr sz="3122"/>
          </a:p>
          <a:p>
            <a:pPr indent="0" lvl="0" marL="0" rtl="0" algn="l">
              <a:lnSpc>
                <a:spcPct val="115000"/>
              </a:lnSpc>
              <a:spcBef>
                <a:spcPts val="0"/>
              </a:spcBef>
              <a:spcAft>
                <a:spcPts val="0"/>
              </a:spcAft>
              <a:buNone/>
            </a:pPr>
            <a:r>
              <a:rPr lang="en" sz="2814"/>
              <a:t>Cleveland PyLadies</a:t>
            </a:r>
            <a:endParaRPr sz="2814"/>
          </a:p>
          <a:p>
            <a:pPr indent="0" lvl="0" marL="0" rtl="0" algn="l">
              <a:lnSpc>
                <a:spcPct val="115000"/>
              </a:lnSpc>
              <a:spcBef>
                <a:spcPts val="0"/>
              </a:spcBef>
              <a:spcAft>
                <a:spcPts val="0"/>
              </a:spcAft>
              <a:buNone/>
            </a:pPr>
            <a:r>
              <a:t/>
            </a:r>
            <a:endParaRPr sz="2659"/>
          </a:p>
          <a:p>
            <a:pPr indent="0" lvl="0" marL="0" rtl="0" algn="l">
              <a:lnSpc>
                <a:spcPct val="115000"/>
              </a:lnSpc>
              <a:spcBef>
                <a:spcPts val="0"/>
              </a:spcBef>
              <a:spcAft>
                <a:spcPts val="0"/>
              </a:spcAft>
              <a:buNone/>
            </a:pPr>
            <a:r>
              <a:rPr lang="en" sz="2659"/>
              <a:t>Julie Novic</a:t>
            </a:r>
            <a:endParaRPr sz="2659"/>
          </a:p>
          <a:p>
            <a:pPr indent="0" lvl="0" marL="0" rtl="0" algn="l">
              <a:lnSpc>
                <a:spcPct val="115000"/>
              </a:lnSpc>
              <a:spcBef>
                <a:spcPts val="0"/>
              </a:spcBef>
              <a:spcAft>
                <a:spcPts val="0"/>
              </a:spcAft>
              <a:buNone/>
            </a:pPr>
            <a:r>
              <a:rPr lang="en" sz="2659"/>
              <a:t>Jayce Renner</a:t>
            </a:r>
            <a:endParaRPr sz="2659"/>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based on </a:t>
            </a:r>
            <a:endParaRPr/>
          </a:p>
          <a:p>
            <a:pPr indent="0" lvl="0" marL="0" rtl="0" algn="l">
              <a:lnSpc>
                <a:spcPct val="115000"/>
              </a:lnSpc>
              <a:spcBef>
                <a:spcPts val="0"/>
              </a:spcBef>
              <a:spcAft>
                <a:spcPts val="0"/>
              </a:spcAft>
              <a:buNone/>
            </a:pPr>
            <a:r>
              <a:rPr i="1" lang="en"/>
              <a:t>Automate The Boring Stuff</a:t>
            </a:r>
            <a:endParaRPr/>
          </a:p>
          <a:p>
            <a:pPr indent="0" lvl="0" marL="0" rtl="0" algn="l">
              <a:lnSpc>
                <a:spcPct val="115000"/>
              </a:lnSpc>
              <a:spcBef>
                <a:spcPts val="0"/>
              </a:spcBef>
              <a:spcAft>
                <a:spcPts val="0"/>
              </a:spcAft>
              <a:buNone/>
            </a:pPr>
            <a:r>
              <a:rPr lang="en"/>
              <a:t>Chapter 3</a:t>
            </a:r>
            <a:endParaRPr/>
          </a:p>
        </p:txBody>
      </p:sp>
      <p:pic>
        <p:nvPicPr>
          <p:cNvPr descr="Logo&#10;&#10;Description automatically generated" id="87" name="Google Shape;87;p13"/>
          <p:cNvPicPr preferRelativeResize="0"/>
          <p:nvPr/>
        </p:nvPicPr>
        <p:blipFill rotWithShape="1">
          <a:blip r:embed="rId3">
            <a:alphaModFix/>
          </a:blip>
          <a:srcRect b="0" l="0" r="0" t="0"/>
          <a:stretch/>
        </p:blipFill>
        <p:spPr>
          <a:xfrm>
            <a:off x="4497450" y="1836925"/>
            <a:ext cx="3892550" cy="2189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221650" y="301000"/>
            <a:ext cx="7181100" cy="81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Coding zigzag output</a:t>
            </a:r>
            <a:endParaRPr/>
          </a:p>
        </p:txBody>
      </p:sp>
      <p:sp>
        <p:nvSpPr>
          <p:cNvPr id="153" name="Google Shape;153;p22"/>
          <p:cNvSpPr txBox="1"/>
          <p:nvPr/>
        </p:nvSpPr>
        <p:spPr>
          <a:xfrm>
            <a:off x="1747625" y="1076750"/>
            <a:ext cx="6145800" cy="35781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Let’s</a:t>
            </a:r>
            <a:r>
              <a:rPr lang="en" sz="1900">
                <a:solidFill>
                  <a:srgbClr val="FFFEEE"/>
                </a:solidFill>
                <a:latin typeface="Roboto Medium"/>
                <a:ea typeface="Roboto Medium"/>
                <a:cs typeface="Roboto Medium"/>
                <a:sym typeface="Roboto Medium"/>
              </a:rPr>
              <a:t> use the programming concepts you’ve learned so far to create a small animation program. This program will create a back-and-forth, zigzag pattern until the user stops it. When you run the program, the output will look something like this:</a:t>
            </a:r>
            <a:endParaRPr sz="1900">
              <a:solidFill>
                <a:srgbClr val="FFFEEE"/>
              </a:solidFill>
              <a:latin typeface="Roboto Medium"/>
              <a:ea typeface="Roboto Medium"/>
              <a:cs typeface="Roboto Medium"/>
              <a:sym typeface="Roboto Medium"/>
            </a:endParaRPr>
          </a:p>
          <a:p>
            <a:pPr indent="0" lvl="0" marL="0" marR="0" rtl="0" algn="l">
              <a:lnSpc>
                <a:spcPct val="115000"/>
              </a:lnSpc>
              <a:spcBef>
                <a:spcPts val="0"/>
              </a:spcBef>
              <a:spcAft>
                <a:spcPts val="0"/>
              </a:spcAft>
              <a:buNone/>
            </a:pPr>
            <a:r>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900">
                <a:solidFill>
                  <a:srgbClr val="FFFEEE"/>
                </a:solidFill>
                <a:latin typeface="Roboto Medium"/>
                <a:ea typeface="Roboto Medium"/>
                <a:cs typeface="Roboto Medium"/>
                <a:sym typeface="Roboto Medium"/>
              </a:rPr>
              <a:t>    ********</a:t>
            </a:r>
            <a:endParaRPr sz="1900">
              <a:solidFill>
                <a:srgbClr val="FFFEEE"/>
              </a:solidFill>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ctrTitle"/>
          </p:nvPr>
        </p:nvSpPr>
        <p:spPr>
          <a:xfrm>
            <a:off x="598100" y="505250"/>
            <a:ext cx="8040600" cy="71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80"/>
              <a:t>Summary</a:t>
            </a:r>
            <a:endParaRPr b="1" sz="3580">
              <a:latin typeface="Inconsolata"/>
              <a:ea typeface="Inconsolata"/>
              <a:cs typeface="Inconsolata"/>
              <a:sym typeface="Inconsolata"/>
            </a:endParaRPr>
          </a:p>
        </p:txBody>
      </p:sp>
      <p:sp>
        <p:nvSpPr>
          <p:cNvPr id="159" name="Google Shape;159;p23"/>
          <p:cNvSpPr txBox="1"/>
          <p:nvPr>
            <p:ph idx="1" type="subTitle"/>
          </p:nvPr>
        </p:nvSpPr>
        <p:spPr>
          <a:xfrm>
            <a:off x="772825" y="1338500"/>
            <a:ext cx="7948800" cy="3117600"/>
          </a:xfrm>
          <a:prstGeom prst="rect">
            <a:avLst/>
          </a:prstGeom>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lang="en"/>
              <a:t>Functions are the primary way to compartmentalize your code into logical groups. Since the variables in functions exist in their own local scopes, the code in one function cannot directly affect the values of variables in other functions. This limits what code could be changing the values of your variables, which can be helpful when it comes to debugging your code.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Functions are a great tool to help you organize your code. You can think of them as black boxes: they have inputs in the form of parameters and outputs in the form of return values, and the code in them doesn’t affect variables in other functions.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previous chapters, a single error could cause your programs to crash. In this chapter, you learned about try and except statements, which can run code when an error has been detected. This can make your programs more resilient to common error cases.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1401700" y="638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00"/>
              <a:t>Homework for next time</a:t>
            </a:r>
            <a:endParaRPr sz="3300"/>
          </a:p>
        </p:txBody>
      </p:sp>
      <p:sp>
        <p:nvSpPr>
          <p:cNvPr id="165" name="Google Shape;165;p24"/>
          <p:cNvSpPr txBox="1"/>
          <p:nvPr>
            <p:ph idx="1" type="body"/>
          </p:nvPr>
        </p:nvSpPr>
        <p:spPr>
          <a:xfrm>
            <a:off x="1777450" y="1437850"/>
            <a:ext cx="6902700" cy="33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chapter 4 </a:t>
            </a:r>
            <a:endParaRPr/>
          </a:p>
          <a:p>
            <a:pPr indent="0" lvl="0" marL="0" rtl="0" algn="l">
              <a:spcBef>
                <a:spcPts val="1200"/>
              </a:spcBef>
              <a:spcAft>
                <a:spcPts val="0"/>
              </a:spcAft>
              <a:buNone/>
            </a:pPr>
            <a:r>
              <a:rPr lang="en" sz="2700"/>
              <a:t>Lists</a:t>
            </a:r>
            <a:endParaRPr/>
          </a:p>
          <a:p>
            <a:pPr indent="0" lvl="0" marL="0" rtl="0" algn="l">
              <a:spcBef>
                <a:spcPts val="1200"/>
              </a:spcBef>
              <a:spcAft>
                <a:spcPts val="1200"/>
              </a:spcAft>
              <a:buNone/>
            </a:pPr>
            <a:r>
              <a:rPr lang="en" sz="2000" u="sng">
                <a:solidFill>
                  <a:schemeClr val="hlink"/>
                </a:solidFill>
                <a:hlinkClick r:id="rId3"/>
              </a:rPr>
              <a:t>https://automatetheboringstuff.com/2e/chapter4/</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285375" y="1118150"/>
            <a:ext cx="5618700" cy="106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function?</a:t>
            </a:r>
            <a:endParaRPr/>
          </a:p>
        </p:txBody>
      </p:sp>
      <p:sp>
        <p:nvSpPr>
          <p:cNvPr id="93" name="Google Shape;93;p14"/>
          <p:cNvSpPr txBox="1"/>
          <p:nvPr/>
        </p:nvSpPr>
        <p:spPr>
          <a:xfrm>
            <a:off x="2047375" y="2372950"/>
            <a:ext cx="53988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lt1"/>
                </a:solidFill>
                <a:latin typeface="Nunito"/>
                <a:ea typeface="Nunito"/>
                <a:cs typeface="Nunito"/>
                <a:sym typeface="Nunito"/>
              </a:rPr>
              <a:t>A function is a miniprogram within a program</a:t>
            </a:r>
            <a:endParaRPr sz="33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598100" y="383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Let’s make a function!</a:t>
            </a:r>
            <a:endParaRPr/>
          </a:p>
        </p:txBody>
      </p:sp>
      <p:sp>
        <p:nvSpPr>
          <p:cNvPr id="99" name="Google Shape;99;p15"/>
          <p:cNvSpPr txBox="1"/>
          <p:nvPr>
            <p:ph idx="1" type="subTitle"/>
          </p:nvPr>
        </p:nvSpPr>
        <p:spPr>
          <a:xfrm>
            <a:off x="921888" y="122253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First make a new file named  </a:t>
            </a:r>
            <a:r>
              <a:rPr b="1" lang="en">
                <a:latin typeface="Inconsolata"/>
                <a:ea typeface="Inconsolata"/>
                <a:cs typeface="Inconsolata"/>
                <a:sym typeface="Inconsolata"/>
              </a:rPr>
              <a:t>this_has_functions.py</a:t>
            </a:r>
            <a:endParaRPr b="1">
              <a:latin typeface="Inconsolata"/>
              <a:ea typeface="Inconsolata"/>
              <a:cs typeface="Inconsolata"/>
              <a:sym typeface="Inconsolata"/>
            </a:endParaRPr>
          </a:p>
        </p:txBody>
      </p:sp>
      <p:sp>
        <p:nvSpPr>
          <p:cNvPr id="100" name="Google Shape;100;p15"/>
          <p:cNvSpPr txBox="1"/>
          <p:nvPr>
            <p:ph idx="1" type="subTitle"/>
          </p:nvPr>
        </p:nvSpPr>
        <p:spPr>
          <a:xfrm>
            <a:off x="921888" y="165543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Then put this code in the file and run it -- what happens?</a:t>
            </a:r>
            <a:endParaRPr/>
          </a:p>
        </p:txBody>
      </p:sp>
      <p:pic>
        <p:nvPicPr>
          <p:cNvPr id="101" name="Google Shape;101;p15"/>
          <p:cNvPicPr preferRelativeResize="0"/>
          <p:nvPr/>
        </p:nvPicPr>
        <p:blipFill>
          <a:blip r:embed="rId3">
            <a:alphaModFix/>
          </a:blip>
          <a:stretch>
            <a:fillRect/>
          </a:stretch>
        </p:blipFill>
        <p:spPr>
          <a:xfrm>
            <a:off x="1602625" y="2191038"/>
            <a:ext cx="5626103" cy="24662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221650" y="301000"/>
            <a:ext cx="7181100" cy="81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Let’s add a parameter</a:t>
            </a:r>
            <a:endParaRPr/>
          </a:p>
        </p:txBody>
      </p:sp>
      <p:pic>
        <p:nvPicPr>
          <p:cNvPr id="107" name="Google Shape;107;p16"/>
          <p:cNvPicPr preferRelativeResize="0"/>
          <p:nvPr/>
        </p:nvPicPr>
        <p:blipFill>
          <a:blip r:embed="rId3">
            <a:alphaModFix/>
          </a:blip>
          <a:stretch>
            <a:fillRect/>
          </a:stretch>
        </p:blipFill>
        <p:spPr>
          <a:xfrm>
            <a:off x="1695453" y="1263075"/>
            <a:ext cx="6999199" cy="2190775"/>
          </a:xfrm>
          <a:prstGeom prst="rect">
            <a:avLst/>
          </a:prstGeom>
          <a:noFill/>
          <a:ln>
            <a:noFill/>
          </a:ln>
        </p:spPr>
      </p:pic>
      <p:sp>
        <p:nvSpPr>
          <p:cNvPr id="108" name="Google Shape;108;p16"/>
          <p:cNvSpPr txBox="1"/>
          <p:nvPr/>
        </p:nvSpPr>
        <p:spPr>
          <a:xfrm>
            <a:off x="2126275" y="3727150"/>
            <a:ext cx="6783600" cy="817200"/>
          </a:xfrm>
          <a:prstGeom prst="rect">
            <a:avLst/>
          </a:prstGeom>
          <a:noFill/>
          <a:ln>
            <a:noFill/>
          </a:ln>
        </p:spPr>
        <p:txBody>
          <a:bodyPr anchorCtr="0" anchor="ctr" bIns="91425" lIns="91425" spcFirstLastPara="1" rIns="91425" wrap="square" tIns="91425">
            <a:normAutofit fontScale="47500" lnSpcReduction="10000"/>
          </a:bodyPr>
          <a:lstStyle/>
          <a:p>
            <a:pPr indent="0" lvl="0" marL="0" marR="0" rtl="0" algn="l">
              <a:lnSpc>
                <a:spcPct val="100000"/>
              </a:lnSpc>
              <a:spcBef>
                <a:spcPts val="0"/>
              </a:spcBef>
              <a:spcAft>
                <a:spcPts val="0"/>
              </a:spcAft>
              <a:buNone/>
            </a:pPr>
            <a:r>
              <a:rPr lang="en" sz="4800">
                <a:solidFill>
                  <a:schemeClr val="lt1"/>
                </a:solidFill>
                <a:latin typeface="Roboto"/>
                <a:ea typeface="Roboto"/>
                <a:cs typeface="Roboto"/>
                <a:sym typeface="Roboto"/>
              </a:rPr>
              <a:t>What do these terms mean?</a:t>
            </a:r>
            <a:endParaRPr sz="48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i="1" lang="en" sz="4800">
                <a:solidFill>
                  <a:schemeClr val="lt1"/>
                </a:solidFill>
                <a:latin typeface="Roboto"/>
                <a:ea typeface="Roboto"/>
                <a:cs typeface="Roboto"/>
                <a:sym typeface="Roboto"/>
              </a:rPr>
              <a:t>Define, Call, Pass, Argument, Parameter</a:t>
            </a:r>
            <a:endParaRPr i="1" sz="48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285375" y="-459275"/>
            <a:ext cx="7428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Functions as </a:t>
            </a:r>
            <a:r>
              <a:rPr i="1" lang="en"/>
              <a:t>black boxes</a:t>
            </a:r>
            <a:endParaRPr i="1"/>
          </a:p>
        </p:txBody>
      </p:sp>
      <p:sp>
        <p:nvSpPr>
          <p:cNvPr id="114" name="Google Shape;114;p17"/>
          <p:cNvSpPr txBox="1"/>
          <p:nvPr/>
        </p:nvSpPr>
        <p:spPr>
          <a:xfrm>
            <a:off x="1648250" y="2091325"/>
            <a:ext cx="6783300" cy="28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1"/>
                </a:solidFill>
                <a:latin typeface="Nunito"/>
                <a:ea typeface="Nunito"/>
                <a:cs typeface="Nunito"/>
                <a:sym typeface="Nunito"/>
              </a:rPr>
              <a:t>Often, all you need to know about a function are its inputs (the parameters) and output value; you don’t always have to burden yourself with how the function’s code actually works. When you think about functions in this high-level way, it’s common to say that you’re treating a function as a “black box.”</a:t>
            </a:r>
            <a:endParaRPr sz="17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chemeClr val="lt1"/>
                </a:solidFill>
                <a:latin typeface="Nunito"/>
                <a:ea typeface="Nunito"/>
                <a:cs typeface="Nunito"/>
                <a:sym typeface="Nunito"/>
              </a:rPr>
              <a:t>You don’t need to know how functions work in order to use them. </a:t>
            </a:r>
            <a:endParaRPr sz="17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chemeClr val="lt1"/>
                </a:solidFill>
                <a:latin typeface="Nunito"/>
                <a:ea typeface="Nunito"/>
                <a:cs typeface="Nunito"/>
                <a:sym typeface="Nunito"/>
              </a:rPr>
              <a:t>For example, print()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598100" y="383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Return with functions</a:t>
            </a:r>
            <a:endParaRPr/>
          </a:p>
        </p:txBody>
      </p:sp>
      <p:sp>
        <p:nvSpPr>
          <p:cNvPr id="120" name="Google Shape;120;p18"/>
          <p:cNvSpPr txBox="1"/>
          <p:nvPr>
            <p:ph idx="1" type="subTitle"/>
          </p:nvPr>
        </p:nvSpPr>
        <p:spPr>
          <a:xfrm>
            <a:off x="921888" y="122253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Add a new function with a </a:t>
            </a:r>
            <a:r>
              <a:rPr b="1" lang="en">
                <a:latin typeface="Inconsolata"/>
                <a:ea typeface="Inconsolata"/>
                <a:cs typeface="Inconsolata"/>
                <a:sym typeface="Inconsolata"/>
              </a:rPr>
              <a:t>return</a:t>
            </a:r>
            <a:r>
              <a:rPr lang="en"/>
              <a:t> statement, then call the function</a:t>
            </a:r>
            <a:endParaRPr b="1">
              <a:latin typeface="Inconsolata"/>
              <a:ea typeface="Inconsolata"/>
              <a:cs typeface="Inconsolata"/>
              <a:sym typeface="Inconsolata"/>
            </a:endParaRPr>
          </a:p>
        </p:txBody>
      </p:sp>
      <p:pic>
        <p:nvPicPr>
          <p:cNvPr id="121" name="Google Shape;121;p18"/>
          <p:cNvPicPr preferRelativeResize="0"/>
          <p:nvPr/>
        </p:nvPicPr>
        <p:blipFill>
          <a:blip r:embed="rId3">
            <a:alphaModFix/>
          </a:blip>
          <a:stretch>
            <a:fillRect/>
          </a:stretch>
        </p:blipFill>
        <p:spPr>
          <a:xfrm>
            <a:off x="1517375" y="1816123"/>
            <a:ext cx="6109249" cy="278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2350" y="450100"/>
            <a:ext cx="7181100" cy="81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Scope -- Local vs Global</a:t>
            </a:r>
            <a:endParaRPr/>
          </a:p>
        </p:txBody>
      </p:sp>
      <p:sp>
        <p:nvSpPr>
          <p:cNvPr id="127" name="Google Shape;127;p19"/>
          <p:cNvSpPr txBox="1"/>
          <p:nvPr/>
        </p:nvSpPr>
        <p:spPr>
          <a:xfrm>
            <a:off x="1619150" y="1035325"/>
            <a:ext cx="6783600" cy="817200"/>
          </a:xfrm>
          <a:prstGeom prst="rect">
            <a:avLst/>
          </a:prstGeom>
          <a:noFill/>
          <a:ln>
            <a:noFill/>
          </a:ln>
        </p:spPr>
        <p:txBody>
          <a:bodyPr anchorCtr="0" anchor="ctr" bIns="91425" lIns="91425" spcFirstLastPara="1" rIns="91425" wrap="square" tIns="91425">
            <a:normAutofit fontScale="47500"/>
          </a:bodyPr>
          <a:lstStyle/>
          <a:p>
            <a:pPr indent="0" lvl="0" marL="0" marR="0" rtl="0" algn="l">
              <a:lnSpc>
                <a:spcPct val="100000"/>
              </a:lnSpc>
              <a:spcBef>
                <a:spcPts val="0"/>
              </a:spcBef>
              <a:spcAft>
                <a:spcPts val="0"/>
              </a:spcAft>
              <a:buNone/>
            </a:pPr>
            <a:r>
              <a:rPr lang="en" sz="4800">
                <a:solidFill>
                  <a:schemeClr val="lt1"/>
                </a:solidFill>
                <a:latin typeface="Roboto"/>
                <a:ea typeface="Roboto"/>
                <a:cs typeface="Roboto"/>
                <a:sym typeface="Roboto"/>
              </a:rPr>
              <a:t>Let’s look at some code to understand </a:t>
            </a:r>
            <a:r>
              <a:rPr i="1" lang="en" sz="4800">
                <a:solidFill>
                  <a:schemeClr val="lt1"/>
                </a:solidFill>
                <a:latin typeface="Roboto"/>
                <a:ea typeface="Roboto"/>
                <a:cs typeface="Roboto"/>
                <a:sym typeface="Roboto"/>
              </a:rPr>
              <a:t>scope</a:t>
            </a:r>
            <a:endParaRPr i="1" sz="4800">
              <a:solidFill>
                <a:schemeClr val="lt1"/>
              </a:solidFill>
              <a:latin typeface="Roboto"/>
              <a:ea typeface="Roboto"/>
              <a:cs typeface="Roboto"/>
              <a:sym typeface="Roboto"/>
            </a:endParaRPr>
          </a:p>
        </p:txBody>
      </p:sp>
      <p:pic>
        <p:nvPicPr>
          <p:cNvPr id="128" name="Google Shape;128;p19"/>
          <p:cNvPicPr preferRelativeResize="0"/>
          <p:nvPr/>
        </p:nvPicPr>
        <p:blipFill>
          <a:blip r:embed="rId3">
            <a:alphaModFix/>
          </a:blip>
          <a:stretch>
            <a:fillRect/>
          </a:stretch>
        </p:blipFill>
        <p:spPr>
          <a:xfrm>
            <a:off x="1002200" y="2322850"/>
            <a:ext cx="3569800" cy="1732675"/>
          </a:xfrm>
          <a:prstGeom prst="rect">
            <a:avLst/>
          </a:prstGeom>
          <a:noFill/>
          <a:ln>
            <a:noFill/>
          </a:ln>
        </p:spPr>
      </p:pic>
      <p:sp>
        <p:nvSpPr>
          <p:cNvPr id="129" name="Google Shape;129;p19"/>
          <p:cNvSpPr txBox="1"/>
          <p:nvPr/>
        </p:nvSpPr>
        <p:spPr>
          <a:xfrm>
            <a:off x="910175" y="1852525"/>
            <a:ext cx="1997100" cy="414900"/>
          </a:xfrm>
          <a:prstGeom prst="rect">
            <a:avLst/>
          </a:prstGeom>
          <a:noFill/>
          <a:ln>
            <a:noFill/>
          </a:ln>
        </p:spPr>
        <p:txBody>
          <a:bodyPr anchorCtr="0" anchor="ctr" bIns="91425" lIns="91425" spcFirstLastPara="1" rIns="91425" wrap="square" tIns="91425">
            <a:normAutofit fontScale="32500" lnSpcReduction="10000"/>
          </a:bodyPr>
          <a:lstStyle/>
          <a:p>
            <a:pPr indent="0" lvl="0" marL="0" marR="0" rtl="0" algn="l">
              <a:lnSpc>
                <a:spcPct val="100000"/>
              </a:lnSpc>
              <a:spcBef>
                <a:spcPts val="0"/>
              </a:spcBef>
              <a:spcAft>
                <a:spcPts val="0"/>
              </a:spcAft>
              <a:buNone/>
            </a:pPr>
            <a:r>
              <a:rPr lang="en" sz="4800">
                <a:solidFill>
                  <a:schemeClr val="lt1"/>
                </a:solidFill>
                <a:latin typeface="Roboto"/>
                <a:ea typeface="Roboto"/>
                <a:cs typeface="Roboto"/>
                <a:sym typeface="Roboto"/>
              </a:rPr>
              <a:t>Example A</a:t>
            </a:r>
            <a:endParaRPr i="1" sz="4800">
              <a:solidFill>
                <a:schemeClr val="lt1"/>
              </a:solidFill>
              <a:latin typeface="Roboto"/>
              <a:ea typeface="Roboto"/>
              <a:cs typeface="Roboto"/>
              <a:sym typeface="Roboto"/>
            </a:endParaRPr>
          </a:p>
        </p:txBody>
      </p:sp>
      <p:pic>
        <p:nvPicPr>
          <p:cNvPr id="130" name="Google Shape;130;p19"/>
          <p:cNvPicPr preferRelativeResize="0"/>
          <p:nvPr/>
        </p:nvPicPr>
        <p:blipFill>
          <a:blip r:embed="rId4">
            <a:alphaModFix/>
          </a:blip>
          <a:stretch>
            <a:fillRect/>
          </a:stretch>
        </p:blipFill>
        <p:spPr>
          <a:xfrm>
            <a:off x="5449950" y="2322850"/>
            <a:ext cx="3056300" cy="2045200"/>
          </a:xfrm>
          <a:prstGeom prst="rect">
            <a:avLst/>
          </a:prstGeom>
          <a:noFill/>
          <a:ln>
            <a:noFill/>
          </a:ln>
        </p:spPr>
      </p:pic>
      <p:sp>
        <p:nvSpPr>
          <p:cNvPr id="131" name="Google Shape;131;p19"/>
          <p:cNvSpPr txBox="1"/>
          <p:nvPr/>
        </p:nvSpPr>
        <p:spPr>
          <a:xfrm>
            <a:off x="5392000" y="1880238"/>
            <a:ext cx="1997100" cy="414900"/>
          </a:xfrm>
          <a:prstGeom prst="rect">
            <a:avLst/>
          </a:prstGeom>
          <a:noFill/>
          <a:ln>
            <a:noFill/>
          </a:ln>
        </p:spPr>
        <p:txBody>
          <a:bodyPr anchorCtr="0" anchor="ctr" bIns="91425" lIns="91425" spcFirstLastPara="1" rIns="91425" wrap="square" tIns="91425">
            <a:normAutofit fontScale="32500" lnSpcReduction="10000"/>
          </a:bodyPr>
          <a:lstStyle/>
          <a:p>
            <a:pPr indent="0" lvl="0" marL="0" marR="0" rtl="0" algn="l">
              <a:lnSpc>
                <a:spcPct val="100000"/>
              </a:lnSpc>
              <a:spcBef>
                <a:spcPts val="0"/>
              </a:spcBef>
              <a:spcAft>
                <a:spcPts val="0"/>
              </a:spcAft>
              <a:buNone/>
            </a:pPr>
            <a:r>
              <a:rPr lang="en" sz="4800">
                <a:solidFill>
                  <a:schemeClr val="lt1"/>
                </a:solidFill>
                <a:latin typeface="Roboto"/>
                <a:ea typeface="Roboto"/>
                <a:cs typeface="Roboto"/>
                <a:sym typeface="Roboto"/>
              </a:rPr>
              <a:t>Example B</a:t>
            </a:r>
            <a:endParaRPr i="1" sz="48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221650" y="301000"/>
            <a:ext cx="7181100" cy="81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a:t>
            </a:r>
            <a:r>
              <a:rPr b="1" lang="en">
                <a:latin typeface="Inconsolata"/>
                <a:ea typeface="Inconsolata"/>
                <a:cs typeface="Inconsolata"/>
                <a:sym typeface="Inconsolata"/>
              </a:rPr>
              <a:t>g</a:t>
            </a:r>
            <a:r>
              <a:rPr b="1" lang="en">
                <a:latin typeface="Inconsolata"/>
                <a:ea typeface="Inconsolata"/>
                <a:cs typeface="Inconsolata"/>
                <a:sym typeface="Inconsolata"/>
              </a:rPr>
              <a:t>lobal</a:t>
            </a:r>
            <a:r>
              <a:rPr lang="en"/>
              <a:t> statement</a:t>
            </a:r>
            <a:endParaRPr/>
          </a:p>
        </p:txBody>
      </p:sp>
      <p:sp>
        <p:nvSpPr>
          <p:cNvPr id="137" name="Google Shape;137;p20"/>
          <p:cNvSpPr txBox="1"/>
          <p:nvPr/>
        </p:nvSpPr>
        <p:spPr>
          <a:xfrm>
            <a:off x="1619150" y="1035325"/>
            <a:ext cx="6783600" cy="817200"/>
          </a:xfrm>
          <a:prstGeom prst="rect">
            <a:avLst/>
          </a:prstGeom>
          <a:noFill/>
          <a:ln>
            <a:noFill/>
          </a:ln>
        </p:spPr>
        <p:txBody>
          <a:bodyPr anchorCtr="0" anchor="ctr" bIns="91425" lIns="91425" spcFirstLastPara="1" rIns="91425" wrap="square" tIns="91425">
            <a:normAutofit fontScale="40000"/>
          </a:bodyPr>
          <a:lstStyle/>
          <a:p>
            <a:pPr indent="0" lvl="0" marL="0" marR="0" rtl="0" algn="l">
              <a:lnSpc>
                <a:spcPct val="100000"/>
              </a:lnSpc>
              <a:spcBef>
                <a:spcPts val="0"/>
              </a:spcBef>
              <a:spcAft>
                <a:spcPts val="0"/>
              </a:spcAft>
              <a:buNone/>
            </a:pPr>
            <a:r>
              <a:rPr lang="en" sz="4800">
                <a:solidFill>
                  <a:schemeClr val="lt1"/>
                </a:solidFill>
                <a:latin typeface="Roboto"/>
                <a:ea typeface="Roboto"/>
                <a:cs typeface="Roboto"/>
                <a:sym typeface="Roboto"/>
              </a:rPr>
              <a:t>You can use the </a:t>
            </a:r>
            <a:r>
              <a:rPr b="1" lang="en" sz="4800">
                <a:solidFill>
                  <a:schemeClr val="lt1"/>
                </a:solidFill>
                <a:latin typeface="Inconsolata"/>
                <a:ea typeface="Inconsolata"/>
                <a:cs typeface="Inconsolata"/>
                <a:sym typeface="Inconsolata"/>
              </a:rPr>
              <a:t>global</a:t>
            </a:r>
            <a:r>
              <a:rPr lang="en" sz="4800">
                <a:solidFill>
                  <a:schemeClr val="lt1"/>
                </a:solidFill>
                <a:latin typeface="Roboto"/>
                <a:ea typeface="Roboto"/>
                <a:cs typeface="Roboto"/>
                <a:sym typeface="Roboto"/>
              </a:rPr>
              <a:t> keyword to define a global variable inside a function -- then it becomes available anywhere</a:t>
            </a:r>
            <a:endParaRPr i="1" sz="4800">
              <a:solidFill>
                <a:schemeClr val="lt1"/>
              </a:solidFill>
              <a:latin typeface="Roboto"/>
              <a:ea typeface="Roboto"/>
              <a:cs typeface="Roboto"/>
              <a:sym typeface="Roboto"/>
            </a:endParaRPr>
          </a:p>
        </p:txBody>
      </p:sp>
      <p:sp>
        <p:nvSpPr>
          <p:cNvPr id="138" name="Google Shape;138;p20"/>
          <p:cNvSpPr txBox="1"/>
          <p:nvPr/>
        </p:nvSpPr>
        <p:spPr>
          <a:xfrm>
            <a:off x="2377575" y="1811100"/>
            <a:ext cx="1997100" cy="414900"/>
          </a:xfrm>
          <a:prstGeom prst="rect">
            <a:avLst/>
          </a:prstGeom>
          <a:noFill/>
          <a:ln>
            <a:noFill/>
          </a:ln>
        </p:spPr>
        <p:txBody>
          <a:bodyPr anchorCtr="0" anchor="ctr" bIns="91425" lIns="91425" spcFirstLastPara="1" rIns="91425" wrap="square" tIns="91425">
            <a:normAutofit fontScale="32500" lnSpcReduction="10000"/>
          </a:bodyPr>
          <a:lstStyle/>
          <a:p>
            <a:pPr indent="0" lvl="0" marL="0" marR="0" rtl="0" algn="l">
              <a:lnSpc>
                <a:spcPct val="100000"/>
              </a:lnSpc>
              <a:spcBef>
                <a:spcPts val="0"/>
              </a:spcBef>
              <a:spcAft>
                <a:spcPts val="0"/>
              </a:spcAft>
              <a:buNone/>
            </a:pPr>
            <a:r>
              <a:rPr lang="en" sz="4800">
                <a:solidFill>
                  <a:schemeClr val="lt1"/>
                </a:solidFill>
                <a:latin typeface="Roboto"/>
                <a:ea typeface="Roboto"/>
                <a:cs typeface="Roboto"/>
                <a:sym typeface="Roboto"/>
              </a:rPr>
              <a:t>Example C</a:t>
            </a:r>
            <a:endParaRPr i="1" sz="4800">
              <a:solidFill>
                <a:schemeClr val="lt1"/>
              </a:solidFill>
              <a:latin typeface="Roboto"/>
              <a:ea typeface="Roboto"/>
              <a:cs typeface="Roboto"/>
              <a:sym typeface="Roboto"/>
            </a:endParaRPr>
          </a:p>
        </p:txBody>
      </p:sp>
      <p:pic>
        <p:nvPicPr>
          <p:cNvPr id="139" name="Google Shape;139;p20"/>
          <p:cNvPicPr preferRelativeResize="0"/>
          <p:nvPr/>
        </p:nvPicPr>
        <p:blipFill>
          <a:blip r:embed="rId3">
            <a:alphaModFix/>
          </a:blip>
          <a:stretch>
            <a:fillRect/>
          </a:stretch>
        </p:blipFill>
        <p:spPr>
          <a:xfrm>
            <a:off x="2377575" y="2267425"/>
            <a:ext cx="4272801" cy="244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ctrTitle"/>
          </p:nvPr>
        </p:nvSpPr>
        <p:spPr>
          <a:xfrm>
            <a:off x="598100" y="505250"/>
            <a:ext cx="8040600" cy="71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80"/>
              <a:t>Error Handling with </a:t>
            </a:r>
            <a:r>
              <a:rPr b="1" lang="en" sz="3580">
                <a:latin typeface="Inconsolata"/>
                <a:ea typeface="Inconsolata"/>
                <a:cs typeface="Inconsolata"/>
                <a:sym typeface="Inconsolata"/>
              </a:rPr>
              <a:t>try…except</a:t>
            </a:r>
            <a:endParaRPr b="1" sz="3580">
              <a:latin typeface="Inconsolata"/>
              <a:ea typeface="Inconsolata"/>
              <a:cs typeface="Inconsolata"/>
              <a:sym typeface="Inconsolata"/>
            </a:endParaRPr>
          </a:p>
        </p:txBody>
      </p:sp>
      <p:sp>
        <p:nvSpPr>
          <p:cNvPr id="145" name="Google Shape;145;p21"/>
          <p:cNvSpPr txBox="1"/>
          <p:nvPr>
            <p:ph idx="1" type="subTitle"/>
          </p:nvPr>
        </p:nvSpPr>
        <p:spPr>
          <a:xfrm>
            <a:off x="921900" y="1222548"/>
            <a:ext cx="8222100" cy="8151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a:t>Error handling AKA exception handling lets your program </a:t>
            </a:r>
            <a:endParaRPr/>
          </a:p>
          <a:p>
            <a:pPr indent="0" lvl="0" marL="0" rtl="0" algn="l">
              <a:lnSpc>
                <a:spcPct val="115000"/>
              </a:lnSpc>
              <a:spcBef>
                <a:spcPts val="0"/>
              </a:spcBef>
              <a:spcAft>
                <a:spcPts val="0"/>
              </a:spcAft>
              <a:buNone/>
            </a:pPr>
            <a:r>
              <a:rPr i="1" lang="en"/>
              <a:t>gracefully</a:t>
            </a:r>
            <a:r>
              <a:rPr lang="en"/>
              <a:t> handle the unexpected and reduces bugs</a:t>
            </a:r>
            <a:endParaRPr b="1">
              <a:latin typeface="Inconsolata"/>
              <a:ea typeface="Inconsolata"/>
              <a:cs typeface="Inconsolata"/>
              <a:sym typeface="Inconsolata"/>
            </a:endParaRPr>
          </a:p>
        </p:txBody>
      </p:sp>
      <p:pic>
        <p:nvPicPr>
          <p:cNvPr id="146" name="Google Shape;146;p21"/>
          <p:cNvPicPr preferRelativeResize="0"/>
          <p:nvPr/>
        </p:nvPicPr>
        <p:blipFill>
          <a:blip r:embed="rId3">
            <a:alphaModFix/>
          </a:blip>
          <a:stretch>
            <a:fillRect/>
          </a:stretch>
        </p:blipFill>
        <p:spPr>
          <a:xfrm>
            <a:off x="762000" y="2139150"/>
            <a:ext cx="4323500" cy="2064550"/>
          </a:xfrm>
          <a:prstGeom prst="rect">
            <a:avLst/>
          </a:prstGeom>
          <a:noFill/>
          <a:ln>
            <a:noFill/>
          </a:ln>
        </p:spPr>
      </p:pic>
      <p:pic>
        <p:nvPicPr>
          <p:cNvPr id="147" name="Google Shape;147;p21"/>
          <p:cNvPicPr preferRelativeResize="0"/>
          <p:nvPr/>
        </p:nvPicPr>
        <p:blipFill>
          <a:blip r:embed="rId4">
            <a:alphaModFix/>
          </a:blip>
          <a:stretch>
            <a:fillRect/>
          </a:stretch>
        </p:blipFill>
        <p:spPr>
          <a:xfrm>
            <a:off x="5193200" y="2139150"/>
            <a:ext cx="3685750" cy="15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