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Inconsolat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Inconsolata-bold.fntdata"/><Relationship Id="rId10" Type="http://schemas.openxmlformats.org/officeDocument/2006/relationships/slide" Target="slides/slide4.xml"/><Relationship Id="rId32" Type="http://schemas.openxmlformats.org/officeDocument/2006/relationships/font" Target="fonts/Inconsolat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cc5674052_2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2cc5674052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cc5674052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2cc5674052_2_1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cc5674052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2cc5674052_2_1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cc5674052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2cc5674052_2_1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cc5674052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2cc5674052_2_1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cc5674052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2cc5674052_2_1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cc5674052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2cc5674052_2_1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cc5674052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2cc5674052_2_1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cc5674052_2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2cc5674052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cc5674052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2cc5674052_2_16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cc5674052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2cc5674052_2_17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cc5674052_2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2cc5674052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cc5674052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2cc5674052_2_17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cc5674052_2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2cc5674052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cc5674052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2cc5674052_2_8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cc5674052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2cc5674052_2_9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cc5674052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2cc5674052_2_9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cc5674052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2cc5674052_2_10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cc5674052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2cc5674052_2_10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cc5674052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2cc5674052_2_1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cc5674052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2cc5674052_2_1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5" name="Google Shape;75;p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4" name="Google Shape;84;p1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7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94" name="Google Shape;94;p1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utomatetheboringstuff.com/2e/chapter5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854875" y="739900"/>
            <a:ext cx="42306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6100"/>
              <a:t>Lists</a:t>
            </a:r>
            <a:endParaRPr sz="6100"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1277275" y="1730350"/>
            <a:ext cx="3071100" cy="2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7623"/>
              <a:buNone/>
            </a:pPr>
            <a:r>
              <a:rPr lang="en" sz="3122"/>
              <a:t>Python Basics </a:t>
            </a:r>
            <a:endParaRPr sz="3122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9402"/>
              <a:buNone/>
            </a:pPr>
            <a:r>
              <a:rPr lang="en" sz="2814"/>
              <a:t>Cleveland PyLadies</a:t>
            </a:r>
            <a:endParaRPr sz="2814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363"/>
              <a:buNone/>
            </a:pPr>
            <a:r>
              <a:t/>
            </a:r>
            <a:endParaRPr sz="265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363"/>
              <a:buNone/>
            </a:pPr>
            <a:r>
              <a:rPr lang="en" sz="2659"/>
              <a:t>Julie Novic</a:t>
            </a:r>
            <a:endParaRPr sz="265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363"/>
              <a:buNone/>
            </a:pPr>
            <a:r>
              <a:rPr lang="en" sz="2659"/>
              <a:t>Jayce Renner</a:t>
            </a:r>
            <a:endParaRPr sz="265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lang="en"/>
              <a:t>based 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i="1" lang="en"/>
              <a:t>Automate The Boring Stuff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lang="en"/>
              <a:t>Chapter 4</a:t>
            </a:r>
            <a:endParaRPr/>
          </a:p>
        </p:txBody>
      </p:sp>
      <p:pic>
        <p:nvPicPr>
          <p:cNvPr descr="Logo&#10;&#10;Description automatically generated"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7450" y="1836925"/>
            <a:ext cx="3892550" cy="218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1248533" y="727072"/>
            <a:ext cx="6193048" cy="113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None/>
            </a:pPr>
            <a:r>
              <a:rPr lang="en"/>
              <a:t>Concatenation and List Replication</a:t>
            </a:r>
            <a:endParaRPr/>
          </a:p>
        </p:txBody>
      </p:sp>
      <p:sp>
        <p:nvSpPr>
          <p:cNvPr id="184" name="Google Shape;184;p34"/>
          <p:cNvSpPr txBox="1"/>
          <p:nvPr/>
        </p:nvSpPr>
        <p:spPr>
          <a:xfrm>
            <a:off x="2480600" y="2215375"/>
            <a:ext cx="4149000" cy="181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[1, 2, 3] + ['A', 'B', 'C']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['X', 'Y', 'Z'] * 3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 = [1, 2, 3]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 = spam + ['A', 'B', 'C']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eggs = [5, 6, 7]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breakfast = spam + eggs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breakfast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ctrTitle"/>
          </p:nvPr>
        </p:nvSpPr>
        <p:spPr>
          <a:xfrm>
            <a:off x="460950" y="29582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"/>
              <a:t>Working With Lists</a:t>
            </a:r>
            <a:endParaRPr/>
          </a:p>
        </p:txBody>
      </p:sp>
      <p:sp>
        <p:nvSpPr>
          <p:cNvPr id="190" name="Google Shape;190;p35"/>
          <p:cNvSpPr txBox="1"/>
          <p:nvPr>
            <p:ph idx="1" type="subTitle"/>
          </p:nvPr>
        </p:nvSpPr>
        <p:spPr>
          <a:xfrm>
            <a:off x="706275" y="1134625"/>
            <a:ext cx="8222100" cy="371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lang="en">
                <a:solidFill>
                  <a:srgbClr val="212121"/>
                </a:solidFill>
              </a:rPr>
              <a:t>What not to do: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b="0" i="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1 catName1 = 'Zophie’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2 </a:t>
            </a:r>
            <a:r>
              <a:rPr b="0" i="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catName2 = 'Pooka’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3 </a:t>
            </a:r>
            <a:r>
              <a:rPr b="0" i="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catName3 = 'Simon’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4 </a:t>
            </a:r>
            <a:r>
              <a:rPr b="0" i="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catName4 = 'Lady Macbeth’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b="0" i="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5 catName5 = 'Fat-tail’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6 </a:t>
            </a:r>
            <a:r>
              <a:rPr b="0" i="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catName6 = 'Miss Cleo’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 print('Enter the name of cat 1:’)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 	2 </a:t>
            </a: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catName1 = input()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print('Enter the name of cat 2:’)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 	4 </a:t>
            </a: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catName2 = input()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 	5 </a:t>
            </a: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print('Enter the name of cat 3:’)</a:t>
            </a:r>
            <a:endParaRPr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	6 catName3 = input()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	7 </a:t>
            </a: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print('Enter the name of cat 4:’)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	8 </a:t>
            </a: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catName4 = input()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	9 </a:t>
            </a: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print('Enter the name of cat 5:’)</a:t>
            </a:r>
            <a:endParaRPr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 catName5 = input()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	11 </a:t>
            </a: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print('Enter the name of cat 6:’)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	12 </a:t>
            </a: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catName6 = input()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	13 </a:t>
            </a: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print('The cat names are:’)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9999"/>
              <a:buNone/>
            </a:pPr>
            <a:r>
              <a:rPr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	14 </a:t>
            </a: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print(catName1 + ' ' + catName2 + ' ' + catName3 + ' ' + catName4 + ' ' +</a:t>
            </a:r>
            <a:br>
              <a:rPr lang="en">
                <a:solidFill>
                  <a:srgbClr val="212121"/>
                </a:solidFill>
              </a:rPr>
            </a:b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catName5 + ' ' + catName6)</a:t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ctrTitle"/>
          </p:nvPr>
        </p:nvSpPr>
        <p:spPr>
          <a:xfrm>
            <a:off x="1020664" y="23736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"/>
              <a:t>Using Lists in Loops</a:t>
            </a:r>
            <a:endParaRPr/>
          </a:p>
        </p:txBody>
      </p:sp>
      <p:sp>
        <p:nvSpPr>
          <p:cNvPr id="196" name="Google Shape;196;p36"/>
          <p:cNvSpPr txBox="1"/>
          <p:nvPr/>
        </p:nvSpPr>
        <p:spPr>
          <a:xfrm>
            <a:off x="601966" y="1296107"/>
            <a:ext cx="2410691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1 for i in range(4):</a:t>
            </a:r>
            <a:br>
              <a:rPr b="0" i="0" lang="en" sz="14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2    print(i)</a:t>
            </a:r>
            <a:endParaRPr b="0" i="0" sz="1400" u="none" cap="none" strike="noStrike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3967206" y="1296107"/>
            <a:ext cx="3079102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1 for i in [0, 1, 2, 3]:</a:t>
            </a:r>
            <a:br>
              <a:rPr b="0" i="0" lang="en" sz="14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2    print(i)</a:t>
            </a:r>
            <a:endParaRPr b="0" i="0" sz="1400" u="none" cap="none" strike="noStrike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601966" y="3496018"/>
            <a:ext cx="73773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supplies = ['pens', 'staplers', 'flamethrowers', 'binders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range(len(supplies)):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3     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(f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'Index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str(i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 supplies is: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{supplies[i]}'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843799" y="2571750"/>
            <a:ext cx="83989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Putting len() function and indexing together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906976" y="1739600"/>
            <a:ext cx="7642800" cy="246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 catNames = []</a:t>
            </a:r>
            <a:b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 while True:</a:t>
            </a:r>
            <a:b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     prin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t(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f'Enter the name of cat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str(len(catNames) + 1)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        (Or enter nothing to stop.):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     name = input()</a:t>
            </a:r>
            <a:b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6      if name ==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          break</a:t>
            </a:r>
            <a:b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      catNames = catNames + [name]  # list concatenation</a:t>
            </a:r>
            <a:b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  print('The cat names are: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for name in catNames:</a:t>
            </a:r>
            <a:b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11     print(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  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name})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780416" y="799847"/>
            <a:ext cx="758316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will this program do?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1562263" y="501468"/>
            <a:ext cx="5119905" cy="1513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None/>
            </a:pPr>
            <a:r>
              <a:rPr lang="en"/>
              <a:t>The </a:t>
            </a:r>
            <a:r>
              <a:rPr i="1" lang="en"/>
              <a:t>in</a:t>
            </a:r>
            <a:r>
              <a:rPr lang="en"/>
              <a:t> and </a:t>
            </a:r>
            <a:r>
              <a:rPr i="1" lang="en"/>
              <a:t>not in </a:t>
            </a:r>
            <a:r>
              <a:rPr lang="en"/>
              <a:t>operators</a:t>
            </a:r>
            <a:endParaRPr/>
          </a:p>
        </p:txBody>
      </p:sp>
      <p:sp>
        <p:nvSpPr>
          <p:cNvPr id="211" name="Google Shape;211;p38"/>
          <p:cNvSpPr txBox="1"/>
          <p:nvPr/>
        </p:nvSpPr>
        <p:spPr>
          <a:xfrm>
            <a:off x="1562276" y="2320552"/>
            <a:ext cx="5705100" cy="116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'howdy' in ['hello', 'hi', 'howdy', 'heyas']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 = ['hello', 'hi', 'howdy', 'heyas']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'cat' in spam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'howdy' not in spam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'cat' not in spam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415473" y="267582"/>
            <a:ext cx="7731000" cy="14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"/>
              <a:t>The Multiple Assignment Trick</a:t>
            </a:r>
            <a:endParaRPr/>
          </a:p>
        </p:txBody>
      </p:sp>
      <p:sp>
        <p:nvSpPr>
          <p:cNvPr id="217" name="Google Shape;217;p39"/>
          <p:cNvSpPr txBox="1"/>
          <p:nvPr/>
        </p:nvSpPr>
        <p:spPr>
          <a:xfrm>
            <a:off x="311025" y="1635975"/>
            <a:ext cx="4037100" cy="138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Instead of this: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 = ['fat', 'gray', 'loud']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 = cat[0]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color = cat[1]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disposition = cat[2]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9"/>
          <p:cNvSpPr txBox="1"/>
          <p:nvPr/>
        </p:nvSpPr>
        <p:spPr>
          <a:xfrm>
            <a:off x="4739951" y="1986983"/>
            <a:ext cx="4037100" cy="116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 = ['fat', 'gray', 'loud']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size, color, disposition = cat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disposition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810" y="367923"/>
            <a:ext cx="5334462" cy="211854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0"/>
          <p:cNvSpPr txBox="1"/>
          <p:nvPr/>
        </p:nvSpPr>
        <p:spPr>
          <a:xfrm>
            <a:off x="1617306" y="2923592"/>
            <a:ext cx="4808376" cy="16004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 = 'Hello,'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 += ' world!'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bacon = ['Zophie']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bacon *= 3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bacon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ctrTitle"/>
          </p:nvPr>
        </p:nvSpPr>
        <p:spPr>
          <a:xfrm>
            <a:off x="1134999" y="999161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230" name="Google Shape;230;p41"/>
          <p:cNvSpPr txBox="1"/>
          <p:nvPr>
            <p:ph idx="1" type="subTitle"/>
          </p:nvPr>
        </p:nvSpPr>
        <p:spPr>
          <a:xfrm>
            <a:off x="1056973" y="1713774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8108"/>
              <a:buNone/>
            </a:pPr>
            <a:r>
              <a:rPr lang="en"/>
              <a:t>Is just a function that is called on a value</a:t>
            </a:r>
            <a:endParaRPr/>
          </a:p>
        </p:txBody>
      </p:sp>
      <p:sp>
        <p:nvSpPr>
          <p:cNvPr id="231" name="Google Shape;231;p41"/>
          <p:cNvSpPr txBox="1"/>
          <p:nvPr/>
        </p:nvSpPr>
        <p:spPr>
          <a:xfrm>
            <a:off x="6492126" y="999161"/>
            <a:ext cx="1760400" cy="116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reverse()</a:t>
            </a:r>
            <a:endParaRPr/>
          </a:p>
        </p:txBody>
      </p:sp>
      <p:sp>
        <p:nvSpPr>
          <p:cNvPr id="232" name="Google Shape;232;p41"/>
          <p:cNvSpPr txBox="1"/>
          <p:nvPr/>
        </p:nvSpPr>
        <p:spPr>
          <a:xfrm>
            <a:off x="1420474" y="2279650"/>
            <a:ext cx="4917300" cy="267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spam = [ “beer”, “pop”, “cocktail”]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spam.append(“hotdog”)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spam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spam.insert(1, “hamburger”)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spam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spam.remove(“hamburger”)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spam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spam.sort()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spam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spam.reverse()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spam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/>
        </p:nvSpPr>
        <p:spPr>
          <a:xfrm>
            <a:off x="1162050" y="1733551"/>
            <a:ext cx="6432550" cy="292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  import random</a:t>
            </a:r>
            <a:b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2  </a:t>
            </a:r>
            <a:b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3  messages = ['It is certain’,</a:t>
            </a:r>
            <a:b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4      'It is decidedly so’,</a:t>
            </a:r>
            <a:b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5      'Yes definitely’,</a:t>
            </a:r>
            <a:b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6      'Reply hazy try again’,</a:t>
            </a:r>
            <a:b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7      'Ask again later’,</a:t>
            </a:r>
            <a:b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8      'Concentrate and ask again’,</a:t>
            </a:r>
            <a:b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9      'My reply is no’,</a:t>
            </a:r>
            <a:b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10     'Outlook not so good’,</a:t>
            </a:r>
            <a:b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11     'Very doubtful’]</a:t>
            </a:r>
            <a:b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b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13 print(messages[random.randint(0, len(messages) - 1)])</a:t>
            </a:r>
            <a:endParaRPr b="0" i="0" sz="1400" u="none" cap="none" strike="noStrike"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1225550" y="920751"/>
            <a:ext cx="56451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does this program do?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ctrTitle"/>
          </p:nvPr>
        </p:nvSpPr>
        <p:spPr>
          <a:xfrm>
            <a:off x="921900" y="566728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"/>
              <a:t>Sequence Data Types</a:t>
            </a:r>
            <a:endParaRPr/>
          </a:p>
        </p:txBody>
      </p:sp>
      <p:sp>
        <p:nvSpPr>
          <p:cNvPr id="244" name="Google Shape;244;p43"/>
          <p:cNvSpPr txBox="1"/>
          <p:nvPr>
            <p:ph idx="1" type="subTitle"/>
          </p:nvPr>
        </p:nvSpPr>
        <p:spPr>
          <a:xfrm>
            <a:off x="979100" y="1218732"/>
            <a:ext cx="8463388" cy="567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"/>
              <a:t>String, Tuple, List</a:t>
            </a:r>
            <a:endParaRPr/>
          </a:p>
        </p:txBody>
      </p:sp>
      <p:sp>
        <p:nvSpPr>
          <p:cNvPr id="245" name="Google Shape;245;p43"/>
          <p:cNvSpPr txBox="1"/>
          <p:nvPr/>
        </p:nvSpPr>
        <p:spPr>
          <a:xfrm>
            <a:off x="2092001" y="2817675"/>
            <a:ext cx="4686900" cy="20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 = 'Zophie'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name[0]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name[-2]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name[0:4]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'Zo' in name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'z' in name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'p' not in name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i in name: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    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print('* * * ' + i + ' * * *')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3"/>
          <p:cNvSpPr txBox="1"/>
          <p:nvPr/>
        </p:nvSpPr>
        <p:spPr>
          <a:xfrm>
            <a:off x="2126199" y="1865074"/>
            <a:ext cx="45855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a_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= ‘This is a string’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a_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 = [‘This’, ‘is’, ‘a’,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a_t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uple = (‘This’, ‘is’, ‘a’, ‘tuple’)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"/>
              <a:t>Objectives:</a:t>
            </a:r>
            <a:br>
              <a:rPr lang="en"/>
            </a:br>
            <a:r>
              <a:rPr lang="en" sz="3600"/>
              <a:t>1) Lists</a:t>
            </a:r>
            <a:br>
              <a:rPr lang="en" sz="3600"/>
            </a:br>
            <a:r>
              <a:rPr lang="en" sz="3600"/>
              <a:t>2) Methods</a:t>
            </a:r>
            <a:br>
              <a:rPr lang="en" sz="3600"/>
            </a:br>
            <a:r>
              <a:rPr lang="en" sz="3600"/>
              <a:t>3) Sequence Data Types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/>
        </p:nvSpPr>
        <p:spPr>
          <a:xfrm>
            <a:off x="2509024" y="588040"/>
            <a:ext cx="46240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Immutable vs Mutable</a:t>
            </a:r>
            <a:endParaRPr/>
          </a:p>
        </p:txBody>
      </p:sp>
      <p:sp>
        <p:nvSpPr>
          <p:cNvPr id="252" name="Google Shape;252;p44"/>
          <p:cNvSpPr txBox="1"/>
          <p:nvPr/>
        </p:nvSpPr>
        <p:spPr>
          <a:xfrm>
            <a:off x="2650272" y="2157885"/>
            <a:ext cx="5437087" cy="18158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What we mean by Immutable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 = 'Zophie a cat'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name[7] = 'the’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newName = name[0:7] + 'the' + name[8:12]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newName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4"/>
          <p:cNvSpPr txBox="1"/>
          <p:nvPr/>
        </p:nvSpPr>
        <p:spPr>
          <a:xfrm>
            <a:off x="2682240" y="1121420"/>
            <a:ext cx="327152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Mutable : Lists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Immutable : Strings and Tuples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1401700" y="6386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Homework for next time</a:t>
            </a:r>
            <a:endParaRPr sz="3300"/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1777450" y="1437850"/>
            <a:ext cx="6902700" cy="3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Review chapter 5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700"/>
              <a:t>Dictionaries and Structuring Dat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https://automatetheboringstuff.com/2e/chapter5/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52774" y="308679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"/>
              <a:t>Definitions: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2279224" y="1438069"/>
            <a:ext cx="680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and List Value (These are basically synonyms):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value that contains multiple values in an ordered sequence 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693784" y="2320331"/>
            <a:ext cx="4787153" cy="2031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[1, 2, 3]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['cat', 'bat', 'rat', 'elephant’]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  [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'hello', 3.1415, True, None, 42]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  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 = ['cat', 'bat', 'rat', 'elephant’]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   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[]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1284334" y="377667"/>
            <a:ext cx="3287666" cy="925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"/>
              <a:t>List Indices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7702" y="1926447"/>
            <a:ext cx="5569243" cy="1290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1084852" y="647084"/>
            <a:ext cx="7657705" cy="3849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  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1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   &gt;&gt;&gt; </a:t>
            </a:r>
            <a:r>
              <a:rPr b="1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spam = ['cat', 'bat', 'rat', 'elephant']</a:t>
            </a:r>
            <a:br>
              <a:rPr lang="en">
                <a:solidFill>
                  <a:srgbClr val="212121"/>
                </a:solidFill>
              </a:rPr>
            </a:b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   &gt;&gt;&gt; </a:t>
            </a:r>
            <a:r>
              <a:rPr b="1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spam[0]</a:t>
            </a:r>
            <a:br>
              <a:rPr lang="en">
                <a:solidFill>
                  <a:srgbClr val="212121"/>
                </a:solidFill>
              </a:rPr>
            </a:b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   &gt;&gt;&gt; </a:t>
            </a:r>
            <a:r>
              <a:rPr b="1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spam[1]</a:t>
            </a:r>
            <a:br>
              <a:rPr lang="en">
                <a:solidFill>
                  <a:srgbClr val="212121"/>
                </a:solidFill>
              </a:rPr>
            </a:b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   &gt;&gt;&gt; </a:t>
            </a:r>
            <a:r>
              <a:rPr b="1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spam[2]</a:t>
            </a:r>
            <a:br>
              <a:rPr lang="en">
                <a:solidFill>
                  <a:srgbClr val="212121"/>
                </a:solidFill>
              </a:rPr>
            </a:b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   &gt;&gt;&gt; </a:t>
            </a:r>
            <a:r>
              <a:rPr b="1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spam[3]</a:t>
            </a:r>
            <a:br>
              <a:rPr lang="en">
                <a:solidFill>
                  <a:srgbClr val="212121"/>
                </a:solidFill>
              </a:rPr>
            </a:b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   &gt;&gt;&gt; </a:t>
            </a:r>
            <a:r>
              <a:rPr b="1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['cat', 'bat', 'rat', 'elephant'][3]</a:t>
            </a:r>
            <a:br>
              <a:rPr lang="en">
                <a:solidFill>
                  <a:srgbClr val="212121"/>
                </a:solidFill>
              </a:rPr>
            </a:br>
            <a:r>
              <a:rPr lang="en">
                <a:solidFill>
                  <a:srgbClr val="212121"/>
                </a:solidFill>
              </a:rPr>
              <a:t>       </a:t>
            </a: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'Hello, ' + spam[0]</a:t>
            </a:r>
            <a:br>
              <a:rPr lang="en">
                <a:solidFill>
                  <a:srgbClr val="212121"/>
                </a:solidFill>
              </a:rPr>
            </a:b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   &gt;&gt;&gt; </a:t>
            </a:r>
            <a:r>
              <a:rPr b="1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'The ' + spam[1] + ' ate the ' + spam[0] + ‘.’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   &gt;&gt;&gt; </a:t>
            </a:r>
            <a:r>
              <a:rPr b="1" i="0" lang="en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spam[10000]</a:t>
            </a:r>
            <a:br>
              <a:rPr lang="en">
                <a:solidFill>
                  <a:schemeClr val="lt1"/>
                </a:solidFill>
              </a:rPr>
            </a:br>
            <a:r>
              <a:rPr b="0" i="0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/>
        </p:nvSpPr>
        <p:spPr>
          <a:xfrm>
            <a:off x="1553739" y="155704"/>
            <a:ext cx="6884020" cy="48320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spam[10000]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 = ['cat', 'bat', 'rat', 'elephant']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spam[1]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spam[1.0]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spam[int(1.0)]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 within a List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 = [['cat', 'bat'], [10, 20, 30, 40, 50]]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spam[1]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spam[0][1]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spam[1][4]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Negative Indices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 = ['cat', 'bat', 'rat', 'elephant']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spam[-1]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spam[-3]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'The ' + spam[-1] + ' is afraid of the ' + spam[-3] + '.'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2263349" y="457360"/>
            <a:ext cx="5014680" cy="1051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"/>
              <a:t>Slices</a:t>
            </a:r>
            <a:endParaRPr/>
          </a:p>
        </p:txBody>
      </p:sp>
      <p:sp>
        <p:nvSpPr>
          <p:cNvPr id="166" name="Google Shape;166;p31"/>
          <p:cNvSpPr txBox="1"/>
          <p:nvPr/>
        </p:nvSpPr>
        <p:spPr>
          <a:xfrm>
            <a:off x="2334322" y="2002019"/>
            <a:ext cx="5434361" cy="18158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 = ['cat', 'bat', 'rat', 'elephant']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spam[0:4]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spam[1:3]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spam[0:-1]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spam[:2]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spam[1:]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spam[:]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490249" y="526350"/>
            <a:ext cx="5858511" cy="953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"/>
              <a:t>The len() function</a:t>
            </a:r>
            <a:endParaRPr/>
          </a:p>
        </p:txBody>
      </p:sp>
      <p:sp>
        <p:nvSpPr>
          <p:cNvPr id="172" name="Google Shape;172;p32"/>
          <p:cNvSpPr txBox="1"/>
          <p:nvPr/>
        </p:nvSpPr>
        <p:spPr>
          <a:xfrm>
            <a:off x="1798775" y="2115425"/>
            <a:ext cx="4206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 = ['cat', 'dog', 'moose']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len(spam)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1096188" y="271507"/>
            <a:ext cx="6263617" cy="1497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"/>
              <a:t>Changing Values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"/>
              <a:t>Within A List</a:t>
            </a:r>
            <a:endParaRPr/>
          </a:p>
        </p:txBody>
      </p:sp>
      <p:sp>
        <p:nvSpPr>
          <p:cNvPr id="178" name="Google Shape;178;p33"/>
          <p:cNvSpPr txBox="1"/>
          <p:nvPr/>
        </p:nvSpPr>
        <p:spPr>
          <a:xfrm>
            <a:off x="1672683" y="1769326"/>
            <a:ext cx="6043961" cy="2031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 = ['cat', 'bat', 'rat', 'elephant’]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spam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spam[1] = 'aardvark'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spam[2] = spam[1]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spam[-1] = 12345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