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7" r:id="rId2"/>
    <p:sldId id="546" r:id="rId3"/>
    <p:sldId id="578" r:id="rId4"/>
    <p:sldId id="579" r:id="rId5"/>
    <p:sldId id="580" r:id="rId6"/>
    <p:sldId id="581" r:id="rId7"/>
    <p:sldId id="583" r:id="rId8"/>
    <p:sldId id="584" r:id="rId9"/>
    <p:sldId id="582" r:id="rId10"/>
  </p:sldIdLst>
  <p:sldSz cx="9144000" cy="6858000" type="screen4x3"/>
  <p:notesSz cx="7104063" cy="10234613"/>
  <p:defaultTextStyle>
    <a:defPPr>
      <a:defRPr lang="de-AT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usberger Stefan" initials="H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B0"/>
    <a:srgbClr val="00FFCC"/>
    <a:srgbClr val="CCFF99"/>
    <a:srgbClr val="33CCFF"/>
    <a:srgbClr val="99FF99"/>
    <a:srgbClr val="FFCCCC"/>
    <a:srgbClr val="9900FF"/>
    <a:srgbClr val="00CCFF"/>
    <a:srgbClr val="00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0178" autoAdjust="0"/>
  </p:normalViewPr>
  <p:slideViewPr>
    <p:cSldViewPr>
      <p:cViewPr varScale="1">
        <p:scale>
          <a:sx n="98" d="100"/>
          <a:sy n="98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D05DC883-6C08-43D1-9D4B-869193C2D54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91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4837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Textmasterformate durch Klicken bearbeiten</a:t>
            </a:r>
          </a:p>
          <a:p>
            <a:pPr lvl="1"/>
            <a:r>
              <a:rPr lang="de-AT" noProof="0" smtClean="0"/>
              <a:t>Zweite Ebene</a:t>
            </a:r>
          </a:p>
          <a:p>
            <a:pPr lvl="2"/>
            <a:r>
              <a:rPr lang="de-AT" noProof="0" smtClean="0"/>
              <a:t>Dritte Ebene</a:t>
            </a:r>
          </a:p>
          <a:p>
            <a:pPr lvl="3"/>
            <a:r>
              <a:rPr lang="de-AT" noProof="0" smtClean="0"/>
              <a:t>Vierte Ebene</a:t>
            </a:r>
          </a:p>
          <a:p>
            <a:pPr lvl="4"/>
            <a:r>
              <a:rPr lang="de-AT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8335CF79-0E4B-49EE-B3D5-651E591A0B8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06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35CF79-0E4B-49EE-B3D5-651E591A0B8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886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07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93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32575" y="714375"/>
            <a:ext cx="2054225" cy="54117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8313" y="714375"/>
            <a:ext cx="6011862" cy="54117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8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68313" y="714375"/>
            <a:ext cx="8218487" cy="54117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22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714375"/>
            <a:ext cx="8218487" cy="6810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3" y="1582738"/>
            <a:ext cx="8218487" cy="4543425"/>
          </a:xfrm>
        </p:spPr>
        <p:txBody>
          <a:bodyPr/>
          <a:lstStyle/>
          <a:p>
            <a:pPr lvl="0"/>
            <a:endParaRPr lang="de-AT" noProof="0" smtClean="0"/>
          </a:p>
        </p:txBody>
      </p:sp>
    </p:spTree>
    <p:extLst>
      <p:ext uri="{BB962C8B-B14F-4D97-AF65-F5344CB8AC3E}">
        <p14:creationId xmlns:p14="http://schemas.microsoft.com/office/powerpoint/2010/main" val="3658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2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3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582738"/>
            <a:ext cx="4032250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2963" y="1582738"/>
            <a:ext cx="4033837" cy="454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6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8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62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046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448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0"/>
          <p:cNvSpPr>
            <a:spLocks noChangeShapeType="1"/>
          </p:cNvSpPr>
          <p:nvPr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781050" y="207963"/>
            <a:ext cx="55292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1000" smtClean="0">
                <a:latin typeface="Verdana" pitchFamily="34" charset="0"/>
              </a:rPr>
              <a:t>Institute of Internal Combustion Engines and Thermodynamics</a:t>
            </a: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14375"/>
            <a:ext cx="821848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82738"/>
            <a:ext cx="8218487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Erste Ebene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1030" name="Text Box 24"/>
          <p:cNvSpPr txBox="1">
            <a:spLocks noChangeArrowheads="1"/>
          </p:cNvSpPr>
          <p:nvPr/>
        </p:nvSpPr>
        <p:spPr bwMode="auto">
          <a:xfrm>
            <a:off x="7996238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754889F-290A-4ED1-8905-D84A8ECF4D9C}" type="slidenum">
              <a:rPr lang="de-AT" sz="1000" smtClean="0">
                <a:solidFill>
                  <a:srgbClr val="7D7D7D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AT" sz="1000" smtClean="0">
              <a:solidFill>
                <a:srgbClr val="7D7D7D"/>
              </a:solidFill>
              <a:latin typeface="Verdana" pitchFamily="34" charset="0"/>
            </a:endParaRPr>
          </a:p>
        </p:txBody>
      </p:sp>
      <p:sp>
        <p:nvSpPr>
          <p:cNvPr id="1031" name="Rectangle 25"/>
          <p:cNvSpPr>
            <a:spLocks noChangeArrowheads="1"/>
          </p:cNvSpPr>
          <p:nvPr/>
        </p:nvSpPr>
        <p:spPr bwMode="auto">
          <a:xfrm>
            <a:off x="0" y="6373813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/>
          <a:p>
            <a:pPr algn="l">
              <a:spcBef>
                <a:spcPct val="0"/>
              </a:spcBef>
            </a:pPr>
            <a:endParaRPr lang="en-GB" sz="1200">
              <a:latin typeface="Verdana" pitchFamily="34" charset="0"/>
            </a:endParaRPr>
          </a:p>
        </p:txBody>
      </p:sp>
      <p:pic>
        <p:nvPicPr>
          <p:cNvPr id="1032" name="Picture 26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7" descr="IVT_Logo_klei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49225"/>
            <a:ext cx="449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29"/>
          <p:cNvSpPr>
            <a:spLocks noChangeAspect="1" noChangeArrowheads="1"/>
          </p:cNvSpPr>
          <p:nvPr/>
        </p:nvSpPr>
        <p:spPr bwMode="auto">
          <a:xfrm>
            <a:off x="0" y="6373813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30000"/>
              </a:spcBef>
            </a:pPr>
            <a:endParaRPr lang="en-GB" sz="2000"/>
          </a:p>
        </p:txBody>
      </p:sp>
      <p:sp>
        <p:nvSpPr>
          <p:cNvPr id="1037" name="Text Box 31"/>
          <p:cNvSpPr txBox="1">
            <a:spLocks noChangeArrowheads="1"/>
          </p:cNvSpPr>
          <p:nvPr/>
        </p:nvSpPr>
        <p:spPr bwMode="auto">
          <a:xfrm>
            <a:off x="5940425" y="6373813"/>
            <a:ext cx="2895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1100" b="0" dirty="0" smtClean="0">
                <a:latin typeface="Verdana" pitchFamily="34" charset="0"/>
              </a:rPr>
              <a:t>HDV CO</a:t>
            </a:r>
            <a:r>
              <a:rPr lang="en-GB" sz="1100" b="0" baseline="-25000" dirty="0" smtClean="0">
                <a:latin typeface="Verdana" pitchFamily="34" charset="0"/>
              </a:rPr>
              <a:t>2</a:t>
            </a:r>
            <a:r>
              <a:rPr lang="en-GB" sz="1100" b="0" dirty="0" smtClean="0">
                <a:latin typeface="Verdana" pitchFamily="34" charset="0"/>
              </a:rPr>
              <a:t> test procedure – VECTO Engine</a:t>
            </a:r>
          </a:p>
        </p:txBody>
      </p:sp>
      <p:sp>
        <p:nvSpPr>
          <p:cNvPr id="1038" name="Text Box 32"/>
          <p:cNvSpPr txBox="1">
            <a:spLocks noChangeArrowheads="1"/>
          </p:cNvSpPr>
          <p:nvPr/>
        </p:nvSpPr>
        <p:spPr bwMode="auto">
          <a:xfrm>
            <a:off x="266700" y="6383338"/>
            <a:ext cx="2936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9600" anchor="ctr"/>
          <a:lstStyle>
            <a:lvl1pPr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3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r>
              <a:rPr lang="en-GB" sz="1100" b="0" dirty="0" smtClean="0">
                <a:latin typeface="Verdana" pitchFamily="34" charset="0"/>
              </a:rPr>
              <a:t>IVT-EM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gate.ec.europa.eu/CITnet/confluence/display/VECTO/vecto-engine+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640960" cy="792088"/>
          </a:xfrm>
        </p:spPr>
        <p:txBody>
          <a:bodyPr/>
          <a:lstStyle/>
          <a:p>
            <a:r>
              <a:rPr lang="en-US" sz="2800" dirty="0" smtClean="0"/>
              <a:t>VECTO Engine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Short documentation and </a:t>
            </a:r>
            <a:r>
              <a:rPr lang="en-US" sz="2800" smtClean="0"/>
              <a:t>user </a:t>
            </a:r>
            <a:r>
              <a:rPr lang="en-US" sz="2800" smtClean="0"/>
              <a:t>manual</a:t>
            </a:r>
            <a:endParaRPr lang="en-US" sz="2800" dirty="0"/>
          </a:p>
        </p:txBody>
      </p:sp>
      <p:sp>
        <p:nvSpPr>
          <p:cNvPr id="4" name="Rechteck 3"/>
          <p:cNvSpPr/>
          <p:nvPr/>
        </p:nvSpPr>
        <p:spPr>
          <a:xfrm>
            <a:off x="323528" y="2420888"/>
            <a:ext cx="82809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App Version 1.4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smtClean="0">
                <a:sym typeface="Wingdings" panose="05000000000000000000" pitchFamily="2" charset="2"/>
              </a:rPr>
              <a:t>10.08.2017</a:t>
            </a:r>
            <a:endParaRPr lang="en-US" sz="1800" dirty="0" smtClean="0">
              <a:sym typeface="Wingdings" panose="05000000000000000000" pitchFamily="2" charset="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08" y="3831328"/>
            <a:ext cx="3798831" cy="197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5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:\TE-Em\Projekte\I_2013_08_HDV_CO2_LOT_4_SR7\VECTO-Engine\VECTO_Engine ab v1.1\v1.4\GUI_input_v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1150042"/>
            <a:ext cx="5492236" cy="51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GUI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 bwMode="auto">
          <a:xfrm>
            <a:off x="255788" y="1381958"/>
            <a:ext cx="5316466" cy="1584000"/>
          </a:xfrm>
          <a:prstGeom prst="rect">
            <a:avLst/>
          </a:prstGeom>
          <a:solidFill>
            <a:srgbClr val="FF0000">
              <a:alpha val="15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egende mit Linie 1 (Markierungsleiste) 7"/>
          <p:cNvSpPr/>
          <p:nvPr/>
        </p:nvSpPr>
        <p:spPr bwMode="auto">
          <a:xfrm>
            <a:off x="6660232" y="1847505"/>
            <a:ext cx="2483768" cy="820225"/>
          </a:xfrm>
          <a:prstGeom prst="accentCallout1">
            <a:avLst>
              <a:gd name="adj1" fmla="val 56216"/>
              <a:gd name="adj2" fmla="val -2353"/>
              <a:gd name="adj3" fmla="val 155593"/>
              <a:gd name="adj4" fmla="val -10140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Step</a:t>
            </a:r>
            <a:r>
              <a:rPr kumimoji="0" lang="de-AT" sz="11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smtClean="0">
                <a:latin typeface="Arial" pitchFamily="34" charset="0"/>
              </a:rPr>
              <a:t>Load all </a:t>
            </a:r>
            <a:r>
              <a:rPr lang="de-AT" sz="1100" b="0" dirty="0" err="1" smtClean="0">
                <a:latin typeface="Arial" pitchFamily="34" charset="0"/>
              </a:rPr>
              <a:t>required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input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files</a:t>
            </a:r>
            <a:r>
              <a:rPr lang="de-AT" sz="1100" b="0" dirty="0" smtClean="0">
                <a:latin typeface="Arial" pitchFamily="34" charset="0"/>
              </a:rPr>
              <a:t> via separate open </a:t>
            </a:r>
            <a:r>
              <a:rPr lang="de-AT" sz="1100" b="0" dirty="0" err="1" smtClean="0">
                <a:latin typeface="Arial" pitchFamily="34" charset="0"/>
              </a:rPr>
              <a:t>file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buttons</a:t>
            </a:r>
            <a:r>
              <a:rPr lang="de-AT" sz="1100" b="0" dirty="0">
                <a:latin typeface="Arial" pitchFamily="34" charset="0"/>
              </a:rPr>
              <a:t/>
            </a:r>
            <a:br>
              <a:rPr lang="de-AT" sz="1100" b="0" dirty="0">
                <a:latin typeface="Arial" pitchFamily="34" charset="0"/>
              </a:rPr>
            </a:br>
            <a:r>
              <a:rPr lang="de-AT" sz="1100" b="0" dirty="0" smtClean="0">
                <a:latin typeface="Arial" pitchFamily="34" charset="0"/>
              </a:rPr>
              <a:t>(</a:t>
            </a:r>
            <a:r>
              <a:rPr lang="de-AT" sz="1100" b="0" dirty="0" err="1" smtClean="0">
                <a:latin typeface="Arial" pitchFamily="34" charset="0"/>
              </a:rPr>
              <a:t>for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file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format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please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see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demo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files</a:t>
            </a:r>
            <a:r>
              <a:rPr lang="de-AT" sz="1100" b="0" dirty="0" smtClean="0">
                <a:latin typeface="Arial" pitchFamily="34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Legende mit Linie 1 (Markierungsleiste) 13"/>
          <p:cNvSpPr/>
          <p:nvPr/>
        </p:nvSpPr>
        <p:spPr bwMode="auto">
          <a:xfrm>
            <a:off x="6660232" y="3789040"/>
            <a:ext cx="2483768" cy="650947"/>
          </a:xfrm>
          <a:prstGeom prst="accentCallout1">
            <a:avLst>
              <a:gd name="adj1" fmla="val 56216"/>
              <a:gd name="adj2" fmla="val -2353"/>
              <a:gd name="adj3" fmla="val 192527"/>
              <a:gd name="adj4" fmla="val -8315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Step</a:t>
            </a:r>
            <a:r>
              <a:rPr kumimoji="0" lang="de-AT" sz="11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err="1" smtClean="0">
                <a:latin typeface="Arial" pitchFamily="34" charset="0"/>
              </a:rPr>
              <a:t>Define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directory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where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output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files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are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stored</a:t>
            </a:r>
            <a:r>
              <a:rPr lang="de-AT" sz="1100" b="0" dirty="0" smtClean="0">
                <a:latin typeface="Arial" pitchFamily="34" charset="0"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Legende mit Linie 1 (Markierungsleiste) 14"/>
          <p:cNvSpPr/>
          <p:nvPr/>
        </p:nvSpPr>
        <p:spPr bwMode="auto">
          <a:xfrm>
            <a:off x="6660232" y="4682847"/>
            <a:ext cx="2483768" cy="764825"/>
          </a:xfrm>
          <a:prstGeom prst="accentCallout1">
            <a:avLst>
              <a:gd name="adj1" fmla="val 56216"/>
              <a:gd name="adj2" fmla="val -2353"/>
              <a:gd name="adj3" fmla="val 310"/>
              <a:gd name="adj4" fmla="val -14783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Step</a:t>
            </a:r>
            <a:r>
              <a:rPr kumimoji="0" lang="de-AT" sz="11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smtClean="0">
                <a:latin typeface="Arial" pitchFamily="34" charset="0"/>
              </a:rPr>
              <a:t>Press „Start“ </a:t>
            </a:r>
            <a:r>
              <a:rPr lang="de-AT" sz="1100" b="0" dirty="0" err="1" smtClean="0">
                <a:latin typeface="Arial" pitchFamily="34" charset="0"/>
              </a:rPr>
              <a:t>button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for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full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evaluation</a:t>
            </a:r>
            <a:endParaRPr lang="de-AT" sz="1100" b="0" dirty="0" smtClean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(OR press </a:t>
            </a:r>
            <a:r>
              <a:rPr kumimoji="0" lang="de-AT" sz="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other</a:t>
            </a:r>
            <a:r>
              <a:rPr kumimoji="0" lang="de-AT" sz="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button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to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precalculate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grid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for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fuel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map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from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CO2-parent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full-load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de-AT" sz="800" b="0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curve</a:t>
            </a:r>
            <a:r>
              <a:rPr kumimoji="0" lang="de-AT" sz="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endParaRPr kumimoji="0" lang="en-US" sz="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255788" y="5157320"/>
            <a:ext cx="5316466" cy="1116000"/>
          </a:xfrm>
          <a:prstGeom prst="rect">
            <a:avLst/>
          </a:prstGeom>
          <a:solidFill>
            <a:srgbClr val="7030A0">
              <a:alpha val="15000"/>
            </a:srgbClr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Legende mit Linie 1 (Markierungsleiste) 17"/>
          <p:cNvSpPr/>
          <p:nvPr/>
        </p:nvSpPr>
        <p:spPr bwMode="auto">
          <a:xfrm>
            <a:off x="6660232" y="5652400"/>
            <a:ext cx="2304256" cy="701731"/>
          </a:xfrm>
          <a:prstGeom prst="accentCallout1">
            <a:avLst>
              <a:gd name="adj1" fmla="val 56216"/>
              <a:gd name="adj2" fmla="val -2353"/>
              <a:gd name="adj3" fmla="val 16833"/>
              <a:gd name="adj4" fmla="val -10676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smtClean="0">
                <a:latin typeface="Arial" pitchFamily="34" charset="0"/>
              </a:rPr>
              <a:t>„Message“ </a:t>
            </a:r>
            <a:r>
              <a:rPr lang="de-AT" sz="1100" b="0" dirty="0" err="1" smtClean="0">
                <a:latin typeface="Arial" pitchFamily="34" charset="0"/>
              </a:rPr>
              <a:t>window</a:t>
            </a:r>
            <a:r>
              <a:rPr lang="de-AT" sz="1100" b="0" dirty="0" smtClean="0">
                <a:latin typeface="Arial" pitchFamily="34" charset="0"/>
              </a:rPr>
              <a:t> will </a:t>
            </a:r>
            <a:r>
              <a:rPr lang="de-AT" sz="1100" b="0" dirty="0" err="1" smtClean="0">
                <a:latin typeface="Arial" pitchFamily="34" charset="0"/>
              </a:rPr>
              <a:t>display</a:t>
            </a:r>
            <a:endParaRPr lang="de-AT" sz="1100" b="0" dirty="0"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err="1" smtClean="0">
                <a:latin typeface="Arial" pitchFamily="34" charset="0"/>
              </a:rPr>
              <a:t>errors</a:t>
            </a:r>
            <a:r>
              <a:rPr lang="de-AT" sz="1100" b="0" dirty="0" smtClean="0">
                <a:latin typeface="Arial" pitchFamily="34" charset="0"/>
              </a:rPr>
              <a:t> (</a:t>
            </a:r>
            <a:r>
              <a:rPr lang="de-AT" sz="1100" b="0" dirty="0" err="1" smtClean="0">
                <a:latin typeface="Arial" pitchFamily="34" charset="0"/>
              </a:rPr>
              <a:t>red</a:t>
            </a:r>
            <a:r>
              <a:rPr lang="de-AT" sz="1100" b="0" dirty="0" smtClean="0">
                <a:latin typeface="Arial" pitchFamily="34" charset="0"/>
              </a:rPr>
              <a:t>), </a:t>
            </a:r>
            <a:r>
              <a:rPr lang="de-AT" sz="1100" b="0" dirty="0" err="1" smtClean="0">
                <a:latin typeface="Arial" pitchFamily="34" charset="0"/>
              </a:rPr>
              <a:t>warnings</a:t>
            </a:r>
            <a:r>
              <a:rPr lang="de-AT" sz="1100" b="0" dirty="0" smtClean="0">
                <a:latin typeface="Arial" pitchFamily="34" charset="0"/>
              </a:rPr>
              <a:t> (orange),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err="1" smtClean="0">
                <a:latin typeface="Arial" pitchFamily="34" charset="0"/>
              </a:rPr>
              <a:t>informations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and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results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255788" y="3027770"/>
            <a:ext cx="5316466" cy="720000"/>
          </a:xfrm>
          <a:prstGeom prst="rect">
            <a:avLst/>
          </a:prstGeom>
          <a:solidFill>
            <a:srgbClr val="FF0000">
              <a:alpha val="15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255788" y="3789120"/>
            <a:ext cx="5316466" cy="648000"/>
          </a:xfrm>
          <a:prstGeom prst="rect">
            <a:avLst/>
          </a:prstGeom>
          <a:solidFill>
            <a:srgbClr val="FF0000">
              <a:alpha val="15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Legende mit Linie 1 (Markierungsleiste) 19"/>
          <p:cNvSpPr/>
          <p:nvPr/>
        </p:nvSpPr>
        <p:spPr bwMode="auto">
          <a:xfrm>
            <a:off x="6660232" y="2911697"/>
            <a:ext cx="2483768" cy="650947"/>
          </a:xfrm>
          <a:prstGeom prst="accentCallout1">
            <a:avLst>
              <a:gd name="adj1" fmla="val 56216"/>
              <a:gd name="adj2" fmla="val -2353"/>
              <a:gd name="adj3" fmla="val 166759"/>
              <a:gd name="adj4" fmla="val -9576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Step</a:t>
            </a:r>
            <a:r>
              <a:rPr kumimoji="0" lang="de-AT" sz="11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smtClean="0">
                <a:latin typeface="Arial" pitchFamily="34" charset="0"/>
              </a:rPr>
              <a:t>Input </a:t>
            </a:r>
            <a:r>
              <a:rPr lang="de-AT" sz="1100" b="0" dirty="0" err="1" smtClean="0">
                <a:latin typeface="Arial" pitchFamily="34" charset="0"/>
              </a:rPr>
              <a:t>measured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specific</a:t>
            </a:r>
            <a:r>
              <a:rPr lang="de-AT" sz="1100" b="0" dirty="0" smtClean="0">
                <a:latin typeface="Arial" pitchFamily="34" charset="0"/>
              </a:rPr>
              <a:t> FC </a:t>
            </a:r>
            <a:r>
              <a:rPr lang="de-AT" sz="1100" b="0" dirty="0" err="1" smtClean="0">
                <a:latin typeface="Arial" pitchFamily="34" charset="0"/>
              </a:rPr>
              <a:t>values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and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correction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factor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Legende mit Linie 1 (Markierungsleiste) 20"/>
          <p:cNvSpPr/>
          <p:nvPr/>
        </p:nvSpPr>
        <p:spPr bwMode="auto">
          <a:xfrm>
            <a:off x="6660232" y="1124744"/>
            <a:ext cx="2483768" cy="481670"/>
          </a:xfrm>
          <a:prstGeom prst="accentCallout1">
            <a:avLst>
              <a:gd name="adj1" fmla="val 56216"/>
              <a:gd name="adj2" fmla="val -2353"/>
              <a:gd name="adj3" fmla="val 99023"/>
              <a:gd name="adj4" fmla="val -13755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Step</a:t>
            </a:r>
            <a:r>
              <a:rPr kumimoji="0" lang="de-AT" sz="11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de-AT" sz="1100" u="sng" dirty="0">
                <a:latin typeface="Arial" pitchFamily="34" charset="0"/>
              </a:rPr>
              <a:t>1</a:t>
            </a:r>
            <a:endParaRPr kumimoji="0" lang="de-AT" sz="110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100" b="0" dirty="0" smtClean="0">
                <a:latin typeface="Arial" pitchFamily="34" charset="0"/>
              </a:rPr>
              <a:t>Input all </a:t>
            </a:r>
            <a:r>
              <a:rPr lang="de-AT" sz="1100" b="0" dirty="0" err="1" smtClean="0">
                <a:latin typeface="Arial" pitchFamily="34" charset="0"/>
              </a:rPr>
              <a:t>component</a:t>
            </a:r>
            <a:r>
              <a:rPr lang="de-AT" sz="1100" b="0" dirty="0" smtClean="0">
                <a:latin typeface="Arial" pitchFamily="34" charset="0"/>
              </a:rPr>
              <a:t> </a:t>
            </a:r>
            <a:r>
              <a:rPr lang="de-AT" sz="1100" b="0" dirty="0" err="1" smtClean="0">
                <a:latin typeface="Arial" pitchFamily="34" charset="0"/>
              </a:rPr>
              <a:t>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Input files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79512" y="1268760"/>
            <a:ext cx="89289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Helvetica"/>
              </a:rPr>
              <a:t>VECTO Engine needs 4 separate input files (determined according to the current version of the technical annex):</a:t>
            </a: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</a:rPr>
              <a:t>Fuel consumption map of CO2-parent engine</a:t>
            </a: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</a:rPr>
              <a:t>Full-load curve of </a:t>
            </a:r>
            <a:r>
              <a:rPr lang="en-US" sz="1400" b="0" dirty="0">
                <a:latin typeface="Helvetica"/>
              </a:rPr>
              <a:t>CO2-parent engine</a:t>
            </a:r>
            <a:endParaRPr lang="en-US" sz="1400" b="0" dirty="0" smtClean="0">
              <a:latin typeface="Helvetica"/>
            </a:endParaRP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>
                <a:latin typeface="Helvetica"/>
              </a:rPr>
              <a:t>Full-load curve of </a:t>
            </a:r>
            <a:r>
              <a:rPr lang="en-US" sz="1400" b="0" dirty="0" smtClean="0">
                <a:latin typeface="Helvetica"/>
              </a:rPr>
              <a:t>engine to be certified</a:t>
            </a: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</a:rPr>
              <a:t>Motoring </a:t>
            </a:r>
            <a:r>
              <a:rPr lang="en-US" sz="1400" b="0" dirty="0">
                <a:latin typeface="Helvetica"/>
              </a:rPr>
              <a:t>curve of CO2-parent engine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endParaRPr lang="en-US" sz="1400" b="0" dirty="0" smtClean="0">
              <a:latin typeface="Helvetica"/>
            </a:endParaRPr>
          </a:p>
          <a:p>
            <a:pPr marL="285750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</a:rPr>
              <a:t>Input file formats</a:t>
            </a: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  <a:sym typeface="Wingdings" panose="05000000000000000000" pitchFamily="2" charset="2"/>
              </a:rPr>
              <a:t>For file formats please refer to the technical annex or supplied demo files!</a:t>
            </a:r>
            <a:endParaRPr lang="en-US" sz="800" b="0" dirty="0" smtClean="0">
              <a:latin typeface="Helvetica"/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400" b="0" dirty="0" smtClean="0">
              <a:latin typeface="Helvetica"/>
              <a:sym typeface="Wingdings" panose="05000000000000000000" pitchFamily="2" charset="2"/>
            </a:endParaRPr>
          </a:p>
          <a:p>
            <a:pPr marL="285750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  <a:sym typeface="Wingdings" panose="05000000000000000000" pitchFamily="2" charset="2"/>
              </a:rPr>
              <a:t>Demo data supplied</a:t>
            </a: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  <a:sym typeface="Wingdings" panose="05000000000000000000" pitchFamily="2" charset="2"/>
              </a:rPr>
              <a:t>Two different full-load curves for two power ratings of one engine </a:t>
            </a:r>
            <a:r>
              <a:rPr lang="en-US" sz="1400" b="0" dirty="0" smtClean="0">
                <a:latin typeface="Helvetica"/>
              </a:rPr>
              <a:t>CO2-family</a:t>
            </a:r>
            <a:r>
              <a:rPr lang="en-US" sz="1400" b="0" dirty="0" smtClean="0">
                <a:latin typeface="Helvetica"/>
                <a:sym typeface="Wingdings" panose="05000000000000000000" pitchFamily="2" charset="2"/>
              </a:rPr>
              <a:t> supplied</a:t>
            </a:r>
          </a:p>
          <a:p>
            <a:pPr marL="1200150" lvl="2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  <a:sym typeface="Wingdings" panose="05000000000000000000" pitchFamily="2" charset="2"/>
              </a:rPr>
              <a:t>Child: full-load of lower power rating</a:t>
            </a:r>
          </a:p>
          <a:p>
            <a:pPr marL="1200150" lvl="2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  <a:sym typeface="Wingdings" panose="05000000000000000000" pitchFamily="2" charset="2"/>
              </a:rPr>
              <a:t>Parent: full-load of highest power rating</a:t>
            </a:r>
            <a:endParaRPr lang="en-US" sz="1400" b="0" dirty="0">
              <a:latin typeface="Helvetic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87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Output files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79512" y="1268760"/>
            <a:ext cx="892899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dirty="0" smtClean="0">
                <a:latin typeface="Helvetica"/>
              </a:rPr>
              <a:t>VECTO Engine produces one XML output file:</a:t>
            </a:r>
          </a:p>
          <a:p>
            <a:pPr marL="742950" lvl="1" indent="-285750" algn="l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b="0" dirty="0" smtClean="0">
                <a:latin typeface="Helvetica"/>
              </a:rPr>
              <a:t>File </a:t>
            </a:r>
            <a:r>
              <a:rPr lang="en-US" sz="1400" b="0" dirty="0">
                <a:latin typeface="Helvetica"/>
              </a:rPr>
              <a:t>name is </a:t>
            </a:r>
            <a:r>
              <a:rPr lang="en-US" sz="1400" b="0" dirty="0" smtClean="0">
                <a:latin typeface="Helvetica"/>
              </a:rPr>
              <a:t>created based on GUI input data </a:t>
            </a:r>
            <a:r>
              <a:rPr lang="en-US" sz="1400" b="0" dirty="0" err="1" smtClean="0">
                <a:latin typeface="Helvetica"/>
              </a:rPr>
              <a:t>accodring</a:t>
            </a:r>
            <a:r>
              <a:rPr lang="en-US" sz="1400" b="0" dirty="0" smtClean="0">
                <a:latin typeface="Helvetica"/>
              </a:rPr>
              <a:t> to the following scheme:</a:t>
            </a:r>
            <a:r>
              <a:rPr lang="en-US" sz="1400" b="0" dirty="0">
                <a:latin typeface="Helvetica"/>
              </a:rPr>
              <a:t/>
            </a:r>
            <a:br>
              <a:rPr lang="en-US" sz="1400" b="0" dirty="0">
                <a:latin typeface="Helvetica"/>
              </a:rPr>
            </a:br>
            <a:r>
              <a:rPr lang="en-US" sz="1400" b="0" dirty="0" smtClean="0">
                <a:latin typeface="Helvetica"/>
              </a:rPr>
              <a:t>“</a:t>
            </a:r>
            <a:r>
              <a:rPr lang="en-US" sz="1400" b="0" dirty="0" err="1" smtClean="0">
                <a:latin typeface="Helvetica"/>
              </a:rPr>
              <a:t>OutPath</a:t>
            </a:r>
            <a:r>
              <a:rPr lang="en-US" sz="1400" b="0" dirty="0" smtClean="0">
                <a:latin typeface="Helvetica"/>
              </a:rPr>
              <a:t>” + “Manufacturer” + </a:t>
            </a:r>
            <a:r>
              <a:rPr lang="en-US" sz="1400" b="0" dirty="0">
                <a:latin typeface="Helvetica"/>
              </a:rPr>
              <a:t>"_" </a:t>
            </a:r>
            <a:r>
              <a:rPr lang="en-US" sz="1400" b="0" dirty="0" smtClean="0">
                <a:latin typeface="Helvetica"/>
              </a:rPr>
              <a:t>+ </a:t>
            </a:r>
            <a:r>
              <a:rPr lang="en-US" sz="1400" b="0" dirty="0">
                <a:latin typeface="Helvetica"/>
              </a:rPr>
              <a:t>Model </a:t>
            </a:r>
            <a:r>
              <a:rPr lang="en-US" sz="1400" b="0" dirty="0" smtClean="0">
                <a:latin typeface="Helvetica"/>
              </a:rPr>
              <a:t>+ </a:t>
            </a:r>
            <a:r>
              <a:rPr lang="en-US" sz="1400" b="0" dirty="0">
                <a:latin typeface="Helvetica"/>
              </a:rPr>
              <a:t>"_" </a:t>
            </a:r>
            <a:r>
              <a:rPr lang="en-US" sz="1400" b="0" dirty="0" smtClean="0">
                <a:latin typeface="Helvetica"/>
              </a:rPr>
              <a:t>+ “Certification Number” + </a:t>
            </a:r>
            <a:r>
              <a:rPr lang="en-US" sz="1400" b="0" dirty="0">
                <a:latin typeface="Helvetica"/>
              </a:rPr>
              <a:t>".xml</a:t>
            </a:r>
            <a:r>
              <a:rPr lang="en-US" sz="1400" b="0" dirty="0" smtClean="0">
                <a:latin typeface="Helvetic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389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Operations performed (p1/4)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79512" y="1268760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1. Reading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input files and automatic check of input data</a:t>
            </a: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1.1 Check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requirements for input data according to the definitions in paragraph 6.1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 technical annex 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1.2 Check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requirements for recorded FCMC data according to the definitions in paragraph 4.3.5.2 and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subpoint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(1)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of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paragraph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4.3.5.5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 technical annex 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180975" algn="l"/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2. Calculation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characteristic engine speeds from full load curves of parent engine and actual engine for certification according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to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the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definitions in paragraph 4.3.5.2.1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 technical annex 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>
                <a:latin typeface="Helvetica"/>
                <a:sym typeface="Wingdings" panose="05000000000000000000" pitchFamily="2" charset="2"/>
              </a:rPr>
              <a:t>3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. Processing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fuel consumption (FC) map</a:t>
            </a: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3.1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values at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n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idle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are copied to engine speed (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n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idle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– 100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min</a:t>
            </a:r>
            <a:r>
              <a:rPr lang="en-US" sz="1200" b="0" baseline="30000" dirty="0" smtClean="0">
                <a:latin typeface="Helvetica"/>
                <a:sym typeface="Wingdings" panose="05000000000000000000" pitchFamily="2" charset="2"/>
              </a:rPr>
              <a:t>-1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)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in the map</a:t>
            </a: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3.2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values at n</a:t>
            </a:r>
            <a:r>
              <a:rPr lang="en-US" sz="1200" b="0" baseline="-25000" dirty="0">
                <a:latin typeface="Helvetica"/>
                <a:sym typeface="Wingdings" panose="05000000000000000000" pitchFamily="2" charset="2"/>
              </a:rPr>
              <a:t>95h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are copied to engine speed (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n</a:t>
            </a:r>
            <a:r>
              <a:rPr lang="en-US" sz="1200" b="0" baseline="-25000" dirty="0" smtClean="0">
                <a:latin typeface="Helvetica"/>
                <a:sym typeface="Wingdings" panose="05000000000000000000" pitchFamily="2" charset="2"/>
              </a:rPr>
              <a:t>95h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+ 500 min</a:t>
            </a:r>
            <a:r>
              <a:rPr lang="en-US" sz="1200" b="0" baseline="30000" dirty="0">
                <a:latin typeface="Helvetica"/>
                <a:sym typeface="Wingdings" panose="05000000000000000000" pitchFamily="2" charset="2"/>
              </a:rPr>
              <a:t>-1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) in the map</a:t>
            </a: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3.3 Extrapolation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FC values at all engine speed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setpoints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to a torque value of (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1.1 times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T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max_overall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) by using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least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squares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linear regression based on the 3 measured FC points with the highest torque values at each engine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speed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setpoint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in the map</a:t>
            </a: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3.4 Adding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FC = 0 for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interpolated motoring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torque values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at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all engine speed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setpoints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in the map</a:t>
            </a:r>
          </a:p>
          <a:p>
            <a:pPr indent="-936000"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3.5 Adding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FC = 0 for minimum of interpolated motoring torque values from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subpoint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(3.4)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minus 100 Nm at all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engine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speed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setpoints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in the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map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3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Operations performed (p2/4)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79512" y="1268760"/>
            <a:ext cx="89289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4. Simulation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FC and cycle work over WHTC and respective subparts for actual engine for certification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4.1.  WHTC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reference points are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denormalized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using the full load curve input in originally recorded resolution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4.2.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is calculated for WHTC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denormalized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reference values for engine speed and torque from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subpoint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4.1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4.3.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is calculated with engine inertia set to 0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4.4.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is calculated with standard PT1-function (as in main vehicle simulation) for engine torque response active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4.5.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for all motoring points is set to 0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4.6. FC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for all non-motoring engine operation points is calculated from FC map by Delaunay interpolation method (as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in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main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vehicle simulation)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4.7. Cycle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work and FC are calculated according to equations defined in paragraphs 5.1 and 5.2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 technical annex 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4.8. Simulated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specific FC values are calculated analogous to equations defined in paragraphs 5.3.1 and 5.3.2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	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technical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annex for measured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values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20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Operations performed (p3/4)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79512" y="1268760"/>
            <a:ext cx="892899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5. Calculation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WHTC correction factors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5.1. Measured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values from input to pre-processing tool and simulated values from point (4) are used in accordance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with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the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equations in points (5.2) to (5.4)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5.2.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CF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Urban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=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meas,Urban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/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simu,Urban</a:t>
            </a:r>
            <a:endParaRPr lang="en-US" sz="1200" b="0" baseline="-2500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5.3.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CF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Rural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=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meas,Rural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/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simu,Rural</a:t>
            </a:r>
            <a:endParaRPr lang="en-US" sz="1200" b="0" baseline="-2500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5.4. CF</a:t>
            </a:r>
            <a:r>
              <a:rPr lang="en-US" sz="1200" b="0" baseline="-25000" dirty="0" smtClean="0">
                <a:latin typeface="Helvetica"/>
                <a:sym typeface="Wingdings" panose="05000000000000000000" pitchFamily="2" charset="2"/>
              </a:rPr>
              <a:t>MW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=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meas,MW</a:t>
            </a:r>
            <a:r>
              <a:rPr lang="en-US" sz="1200" b="0" baseline="-25000" dirty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/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simu,MW</a:t>
            </a:r>
            <a:endParaRPr lang="en-US" sz="1200" b="0" baseline="-2500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5.5. In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case that the calculated value for a correction factor is lower than 1, the respective correction factor is set to 1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6. Calculation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cold-hot emission balancing factor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6.1. This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factor is calculated in accordance with the equation in point (6.2)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6.2.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BF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cold</a:t>
            </a:r>
            <a:r>
              <a:rPr lang="en-US" sz="1200" b="0" baseline="-25000" dirty="0" smtClean="0">
                <a:latin typeface="Helvetica"/>
                <a:sym typeface="Wingdings" panose="05000000000000000000" pitchFamily="2" charset="2"/>
              </a:rPr>
              <a:t>-hot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= 1 + 0.1 x (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meas,cold</a:t>
            </a:r>
            <a:r>
              <a:rPr lang="en-US" sz="1200" b="0" baseline="-25000" dirty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–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meas,hot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) /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meas,hot</a:t>
            </a:r>
            <a:endParaRPr lang="en-US" sz="1200" b="0" baseline="-2500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6.3. In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case that the calculated value for this factor is lower than 1, the factor is set to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1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0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32848" cy="576064"/>
          </a:xfrm>
        </p:spPr>
        <p:txBody>
          <a:bodyPr/>
          <a:lstStyle/>
          <a:p>
            <a:r>
              <a:rPr lang="en-US" dirty="0" smtClean="0"/>
              <a:t>VECTO Engine – Operations performed (p4/4)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79512" y="1268760"/>
            <a:ext cx="892899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7. Correction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FC values in FC map to standard NCV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7.1. This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correction is performed in accordance with the equation in point (7.2)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7.2.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FC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corrected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=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FC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measured,map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x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NCV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meas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/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NVC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std</a:t>
            </a:r>
            <a:endParaRPr lang="en-US" sz="1200" b="0" baseline="-2500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7.3.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FC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measured,map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shall be the FC value in the FC map input data processed in accordance with point (3)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7.4.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NCV</a:t>
            </a:r>
            <a:r>
              <a:rPr lang="en-US" sz="1200" b="0" baseline="-25000" dirty="0" err="1" smtClean="0">
                <a:latin typeface="Helvetica"/>
                <a:sym typeface="Wingdings" panose="05000000000000000000" pitchFamily="2" charset="2"/>
              </a:rPr>
              <a:t>meas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and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NVC</a:t>
            </a:r>
            <a:r>
              <a:rPr lang="en-US" sz="1200" b="0" baseline="-25000" dirty="0" err="1">
                <a:latin typeface="Helvetica"/>
                <a:sym typeface="Wingdings" panose="05000000000000000000" pitchFamily="2" charset="2"/>
              </a:rPr>
              <a:t>std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shall be defined in accordance with paragraph 5.3.3.1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 technical annex 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7.5. In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the case that reference fuel of the type B7 (Diesel / CI) in accordance with paragraph 3.2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 technical annex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 was used during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testing, the correction in accordance with points (7.1) to (7.4) is not performed.</a:t>
            </a: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180975" algn="l"/>
                <a:tab pos="534988" algn="l"/>
              </a:tabLst>
            </a:pPr>
            <a:r>
              <a:rPr lang="en-US" sz="1200" b="0" dirty="0">
                <a:latin typeface="Helvetica"/>
                <a:sym typeface="Wingdings" panose="05000000000000000000" pitchFamily="2" charset="2"/>
              </a:rPr>
              <a:t>8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. Converting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of engine full load and motoring torque values of the actual engine for certification to a logging frequency of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the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engine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speed of 8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min</a:t>
            </a:r>
            <a:r>
              <a:rPr lang="en-US" sz="1200" b="0" baseline="30000" dirty="0" smtClean="0">
                <a:latin typeface="Helvetica"/>
                <a:sym typeface="Wingdings" panose="05000000000000000000" pitchFamily="2" charset="2"/>
              </a:rPr>
              <a:t>-1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if the average engine speed </a:t>
            </a:r>
            <a:r>
              <a:rPr lang="en-US" sz="1200" b="0" dirty="0" err="1" smtClean="0">
                <a:latin typeface="Helvetica"/>
                <a:sym typeface="Wingdings" panose="05000000000000000000" pitchFamily="2" charset="2"/>
              </a:rPr>
              <a:t>stepwidth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 is smaller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than 6 min</a:t>
            </a:r>
            <a:r>
              <a:rPr lang="en-US" sz="1200" b="0" baseline="30000" dirty="0">
                <a:latin typeface="Helvetica"/>
                <a:sym typeface="Wingdings" panose="05000000000000000000" pitchFamily="2" charset="2"/>
              </a:rPr>
              <a:t>-1</a:t>
            </a:r>
            <a:endParaRPr lang="en-US" sz="1200" b="0" dirty="0">
              <a:latin typeface="Helvetica"/>
              <a:sym typeface="Wingdings" panose="05000000000000000000" pitchFamily="2" charset="2"/>
            </a:endParaRPr>
          </a:p>
          <a:p>
            <a:pPr algn="l">
              <a:spcBef>
                <a:spcPts val="1200"/>
              </a:spcBef>
              <a:spcAft>
                <a:spcPts val="0"/>
              </a:spcAft>
              <a:tabLst>
                <a:tab pos="534988" algn="l"/>
                <a:tab pos="808038" algn="l"/>
              </a:tabLst>
            </a:pP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9.1. The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conversion is performed by arithmetical averaging over intervals of ±4 min</a:t>
            </a:r>
            <a:r>
              <a:rPr lang="en-US" sz="1200" b="0" baseline="30000" dirty="0">
                <a:latin typeface="Helvetica"/>
                <a:sym typeface="Wingdings" panose="05000000000000000000" pitchFamily="2" charset="2"/>
              </a:rPr>
              <a:t>-1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of the given </a:t>
            </a:r>
            <a:r>
              <a:rPr lang="en-US" sz="1200" b="0" dirty="0" err="1">
                <a:latin typeface="Helvetica"/>
                <a:sym typeface="Wingdings" panose="05000000000000000000" pitchFamily="2" charset="2"/>
              </a:rPr>
              <a:t>setpoint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 for the </a:t>
            </a: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output</a:t>
            </a:r>
            <a:br>
              <a:rPr lang="en-US" sz="1200" b="0" dirty="0" smtClean="0">
                <a:latin typeface="Helvetica"/>
                <a:sym typeface="Wingdings" panose="05000000000000000000" pitchFamily="2" charset="2"/>
              </a:rPr>
            </a:br>
            <a:r>
              <a:rPr lang="en-US" sz="1200" b="0" dirty="0" smtClean="0">
                <a:latin typeface="Helvetica"/>
                <a:sym typeface="Wingdings" panose="05000000000000000000" pitchFamily="2" charset="2"/>
              </a:rPr>
              <a:t>		 data </a:t>
            </a:r>
            <a:r>
              <a:rPr lang="en-US" sz="1200" b="0" dirty="0">
                <a:latin typeface="Helvetica"/>
                <a:sym typeface="Wingdings" panose="05000000000000000000" pitchFamily="2" charset="2"/>
              </a:rPr>
              <a:t>based on the full load curve input in originally recorded resolution</a:t>
            </a:r>
          </a:p>
        </p:txBody>
      </p:sp>
    </p:spTree>
    <p:extLst>
      <p:ext uri="{BB962C8B-B14F-4D97-AF65-F5344CB8AC3E}">
        <p14:creationId xmlns:p14="http://schemas.microsoft.com/office/powerpoint/2010/main" val="23410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Contact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Please be aware that from now on all questions, user support and bug reports need to be handled via the </a:t>
            </a:r>
            <a:r>
              <a:rPr lang="en-US" sz="1400" dirty="0" err="1"/>
              <a:t>CITnet</a:t>
            </a:r>
            <a:r>
              <a:rPr lang="en-US" sz="1400" dirty="0"/>
              <a:t> service of the EU-COM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/>
              <a:t>Also future updates of the tool will be released only via this platform (</a:t>
            </a:r>
            <a:r>
              <a:rPr lang="en-US" sz="1400" u="sng" dirty="0">
                <a:hlinkClick r:id="rId2"/>
              </a:rPr>
              <a:t>https://webgate.ec.europa.eu/CITnet/confluence/display/VECTO/vecto-engine+releases</a:t>
            </a:r>
            <a:r>
              <a:rPr lang="en-US" sz="1400" dirty="0" smtClean="0"/>
              <a:t>).</a:t>
            </a:r>
          </a:p>
          <a:p>
            <a:endParaRPr lang="en-US" sz="1400" dirty="0"/>
          </a:p>
          <a:p>
            <a:r>
              <a:rPr lang="en-US" sz="1400" dirty="0"/>
              <a:t>If you do not already have an account for this service please </a:t>
            </a:r>
            <a:r>
              <a:rPr lang="en-US" sz="1400"/>
              <a:t>contact </a:t>
            </a:r>
            <a:r>
              <a:rPr lang="en-US" sz="1400" u="sng">
                <a:solidFill>
                  <a:srgbClr val="00DAB0"/>
                </a:solidFill>
              </a:rPr>
              <a:t>jrc-vecto@ec.europa.eu</a:t>
            </a:r>
            <a:r>
              <a:rPr lang="en-US" sz="1400" smtClean="0"/>
              <a:t>.</a:t>
            </a:r>
            <a:endParaRPr lang="en-US" sz="1400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A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Bildschirmpräsentation (4:3)</PresentationFormat>
  <Paragraphs>89</Paragraphs>
  <Slides>9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Standarddesign</vt:lpstr>
      <vt:lpstr>VECTO Engine  Short documentation and user manual</vt:lpstr>
      <vt:lpstr>VECTO Engine – GUI</vt:lpstr>
      <vt:lpstr>VECTO Engine – Input files</vt:lpstr>
      <vt:lpstr>VECTO Engine – Output files</vt:lpstr>
      <vt:lpstr>VECTO Engine – Operations performed (p1/4)</vt:lpstr>
      <vt:lpstr>VECTO Engine – Operations performed (p2/4)</vt:lpstr>
      <vt:lpstr>VECTO Engine – Operations performed (p3/4)</vt:lpstr>
      <vt:lpstr>VECTO Engine – Operations performed (p4/4)</vt:lpstr>
      <vt:lpstr>Contact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martinrexeis</dc:creator>
  <cp:lastModifiedBy>Rexeis Martin</cp:lastModifiedBy>
  <cp:revision>1278</cp:revision>
  <cp:lastPrinted>2011-11-07T19:57:56Z</cp:lastPrinted>
  <dcterms:created xsi:type="dcterms:W3CDTF">2010-01-07T15:28:02Z</dcterms:created>
  <dcterms:modified xsi:type="dcterms:W3CDTF">2017-08-10T13:50:22Z</dcterms:modified>
</cp:coreProperties>
</file>