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575" r:id="rId2"/>
    <p:sldId id="600" r:id="rId3"/>
    <p:sldId id="604" r:id="rId4"/>
    <p:sldId id="605" r:id="rId5"/>
    <p:sldId id="606" r:id="rId6"/>
    <p:sldId id="609" r:id="rId7"/>
    <p:sldId id="610" r:id="rId8"/>
    <p:sldId id="611" r:id="rId9"/>
    <p:sldId id="608" r:id="rId10"/>
    <p:sldId id="612" r:id="rId11"/>
    <p:sldId id="613" r:id="rId12"/>
    <p:sldId id="601" r:id="rId13"/>
    <p:sldId id="622" r:id="rId14"/>
    <p:sldId id="619" r:id="rId15"/>
    <p:sldId id="620" r:id="rId16"/>
    <p:sldId id="621" r:id="rId17"/>
    <p:sldId id="599" r:id="rId18"/>
    <p:sldId id="598" r:id="rId19"/>
    <p:sldId id="593" r:id="rId20"/>
    <p:sldId id="595" r:id="rId21"/>
    <p:sldId id="596" r:id="rId22"/>
    <p:sldId id="597" r:id="rId23"/>
    <p:sldId id="592" r:id="rId24"/>
    <p:sldId id="576" r:id="rId25"/>
    <p:sldId id="577" r:id="rId26"/>
    <p:sldId id="578" r:id="rId27"/>
    <p:sldId id="579" r:id="rId28"/>
    <p:sldId id="581" r:id="rId29"/>
    <p:sldId id="580" r:id="rId30"/>
    <p:sldId id="582" r:id="rId31"/>
    <p:sldId id="586" r:id="rId32"/>
    <p:sldId id="584" r:id="rId33"/>
    <p:sldId id="583" r:id="rId34"/>
    <p:sldId id="587" r:id="rId35"/>
    <p:sldId id="588" r:id="rId36"/>
    <p:sldId id="589" r:id="rId37"/>
    <p:sldId id="590" r:id="rId38"/>
    <p:sldId id="591" r:id="rId39"/>
    <p:sldId id="585" r:id="rId40"/>
    <p:sldId id="551" r:id="rId41"/>
    <p:sldId id="561" r:id="rId42"/>
    <p:sldId id="568" r:id="rId43"/>
    <p:sldId id="569" r:id="rId44"/>
    <p:sldId id="570" r:id="rId45"/>
    <p:sldId id="571" r:id="rId46"/>
    <p:sldId id="572" r:id="rId47"/>
    <p:sldId id="574" r:id="rId48"/>
    <p:sldId id="573" r:id="rId4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20" d="100"/>
          <a:sy n="120" d="100"/>
        </p:scale>
        <p:origin x="-1290" y="-17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‹Nr.›</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‹Nr.›</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3"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3"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3"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3"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3"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3"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3"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38"/>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‹Nr.›</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0"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1.4</a:t>
            </a:r>
            <a:r>
              <a:rPr lang="en-US" sz="1100" b="0" baseline="0" dirty="0" smtClean="0">
                <a:latin typeface="Verdana" pitchFamily="34" charset="0"/>
              </a:rPr>
              <a:t> Update 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a:t>
            </a:r>
          </a:p>
          <a:p>
            <a:pPr eaLnBrk="1" hangingPunct="1"/>
            <a:r>
              <a:rPr lang="en-US" sz="2000" dirty="0" smtClean="0">
                <a:solidFill>
                  <a:srgbClr val="990000"/>
                </a:solidFill>
              </a:rPr>
              <a:t>03.09.2013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Motoring in Engine Only Mode</a:t>
            </a:r>
            <a:endParaRPr lang="en-GB" sz="2800" kern="0" dirty="0"/>
          </a:p>
        </p:txBody>
      </p:sp>
      <p:sp>
        <p:nvSpPr>
          <p:cNvPr id="7" name="Textfeld 6"/>
          <p:cNvSpPr txBox="1"/>
          <p:nvPr/>
        </p:nvSpPr>
        <p:spPr>
          <a:xfrm>
            <a:off x="251520"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2"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29"/>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5"/>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28" y="3567499"/>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2" y="3356992"/>
            <a:ext cx="1213217"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2"/>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0" y="5799747"/>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2"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36"/>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6"/>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59"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8"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0"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Tree>
    <p:extLst>
      <p:ext uri="{BB962C8B-B14F-4D97-AF65-F5344CB8AC3E}">
        <p14:creationId xmlns:p14="http://schemas.microsoft.com/office/powerpoint/2010/main" val="147775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File Signing</a:t>
            </a:r>
            <a:endParaRPr lang="en-GB" sz="2800" kern="0" dirty="0"/>
          </a:p>
        </p:txBody>
      </p:sp>
      <p:sp>
        <p:nvSpPr>
          <p:cNvPr id="3" name="Textfeld 2"/>
          <p:cNvSpPr txBox="1"/>
          <p:nvPr/>
        </p:nvSpPr>
        <p:spPr>
          <a:xfrm>
            <a:off x="323529" y="1268760"/>
            <a:ext cx="8496943" cy="3074624"/>
          </a:xfrm>
          <a:prstGeom prst="rect">
            <a:avLst/>
          </a:prstGeom>
          <a:noFill/>
          <a:ln>
            <a:noFill/>
          </a:ln>
        </p:spPr>
        <p:txBody>
          <a:bodyPr wrap="square" rtlCol="0">
            <a:spAutoFit/>
          </a:bodyPr>
          <a:lstStyle/>
          <a:p>
            <a:pPr algn="l">
              <a:lnSpc>
                <a:spcPct val="200000"/>
              </a:lnSpc>
              <a:spcBef>
                <a:spcPts val="0"/>
              </a:spcBef>
            </a:pPr>
            <a:r>
              <a:rPr lang="en-GB" sz="2000" b="0" dirty="0" smtClean="0"/>
              <a:t>File signing ensures that...</a:t>
            </a:r>
          </a:p>
          <a:p>
            <a:pPr marL="285750" indent="-285750" algn="l">
              <a:lnSpc>
                <a:spcPct val="200000"/>
              </a:lnSpc>
              <a:spcBef>
                <a:spcPts val="0"/>
              </a:spcBef>
              <a:buFont typeface="Arial" panose="020B0604020202020204" pitchFamily="34" charset="0"/>
              <a:buChar char="•"/>
            </a:pPr>
            <a:r>
              <a:rPr lang="en-GB" sz="2000" b="0" dirty="0" smtClean="0"/>
              <a:t>results files were created by VECTO  and were not modified afterwards</a:t>
            </a:r>
          </a:p>
          <a:p>
            <a:pPr marL="285750" indent="-285750" algn="l">
              <a:lnSpc>
                <a:spcPct val="200000"/>
              </a:lnSpc>
              <a:spcBef>
                <a:spcPts val="0"/>
              </a:spcBef>
              <a:buFont typeface="Arial" panose="020B0604020202020204" pitchFamily="34" charset="0"/>
              <a:buChar char="•"/>
            </a:pPr>
            <a:r>
              <a:rPr lang="en-GB" sz="2000" b="0" dirty="0" smtClean="0"/>
              <a:t>files were not changed after signing</a:t>
            </a:r>
          </a:p>
          <a:p>
            <a:pPr marL="285750" indent="-285750" algn="l">
              <a:lnSpc>
                <a:spcPct val="200000"/>
              </a:lnSpc>
              <a:spcBef>
                <a:spcPts val="0"/>
              </a:spcBef>
              <a:buFont typeface="Arial" panose="020B0604020202020204" pitchFamily="34" charset="0"/>
              <a:buChar char="•"/>
            </a:pPr>
            <a:r>
              <a:rPr lang="en-GB" sz="20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2000" b="0" dirty="0" smtClean="0"/>
              <a:t>the file's origin (license owner) </a:t>
            </a:r>
            <a:r>
              <a:rPr lang="en-GB" sz="2000" b="0" dirty="0"/>
              <a:t>is traceable</a:t>
            </a:r>
            <a:endParaRPr lang="en-GB" sz="2000" b="0" dirty="0" smtClean="0"/>
          </a:p>
        </p:txBody>
      </p:sp>
    </p:spTree>
    <p:extLst>
      <p:ext uri="{BB962C8B-B14F-4D97-AF65-F5344CB8AC3E}">
        <p14:creationId xmlns:p14="http://schemas.microsoft.com/office/powerpoint/2010/main" val="380914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39" y="2746087"/>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66"/>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7" y="4019882"/>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88"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2" y="5589240"/>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automatically or user-created.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2" y="6076205"/>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5"/>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2" y="1414512"/>
            <a:ext cx="8784976" cy="3447098"/>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a:t>
            </a:r>
            <a:r>
              <a:rPr lang="en-GB" sz="1200" b="0">
                <a:solidFill>
                  <a:srgbClr val="C00000"/>
                </a:solidFill>
              </a:rPr>
              <a:t>was </a:t>
            </a:r>
            <a:r>
              <a:rPr lang="en-GB" sz="1200" b="0">
                <a:solidFill>
                  <a:srgbClr val="C00000"/>
                </a:solidFill>
              </a:rPr>
              <a:t>ignored (distance-based cycles only)</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endParaRPr lang="en-GB" sz="1200" b="0" dirty="0"/>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2" y="1414512"/>
            <a:ext cx="8784976" cy="4816703"/>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err="1"/>
              <a:t>Preprocessing</a:t>
            </a:r>
            <a:r>
              <a:rPr lang="en-GB" sz="1200" b="0" dirty="0"/>
              <a:t> 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2"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0" y="1313467"/>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0"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0" y="1313467"/>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dirty="0" smtClean="0"/>
              <a:t>in </a:t>
            </a:r>
            <a:r>
              <a:rPr lang="en-GB" sz="1400" b="0" dirty="0"/>
              <a:t>Gearbox/Toque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File signing features added</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181880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19"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3" y="1768960"/>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69"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09" y="4976812"/>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76"/>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5"/>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5"/>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49"/>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3"/>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20855"/>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68"/>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7"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0"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18"/>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0" y="5165480"/>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48" y="5083386"/>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4" y="1196752"/>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67"/>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4" y="4509120"/>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512306"/>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2" y="4047455"/>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88" y="4561443"/>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5"/>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3"/>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0" y="3501008"/>
            <a:ext cx="4086375"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07"/>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3864867"/>
            <a:ext cx="2843642" cy="2444453"/>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0" y="1340768"/>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0"/>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17"/>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7" y="3853518"/>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5"/>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8" y="5373216"/>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1" y="3591305"/>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19" y="1758295"/>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19" y="2162173"/>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6"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2"/>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2" y="1917182"/>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50312"/>
            <a:ext cx="576064" cy="50405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88"/>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3"/>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6"/>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2"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36"/>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4" y="1268760"/>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89"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6" y="3681774"/>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6"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4"/>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1"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76"/>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1"/>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16"/>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08"/>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2"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4"/>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39" y="2491313"/>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2"/>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5"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0" y="2491313"/>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0"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0"/>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4"/>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2"/>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1"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2"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a:t>Look-Ahead </a:t>
            </a:r>
            <a:r>
              <a:rPr lang="en-GB" sz="2800" b="0" smtClean="0"/>
              <a:t>Coasting</a:t>
            </a:r>
            <a:endParaRPr lang="en-GB" sz="2800" kern="0" dirty="0"/>
          </a:p>
        </p:txBody>
      </p:sp>
      <p:sp>
        <p:nvSpPr>
          <p:cNvPr id="7" name="Textfeld 6"/>
          <p:cNvSpPr txBox="1"/>
          <p:nvPr/>
        </p:nvSpPr>
        <p:spPr>
          <a:xfrm>
            <a:off x="251520" y="1631122"/>
            <a:ext cx="8496944" cy="3108543"/>
          </a:xfrm>
          <a:prstGeom prst="rect">
            <a:avLst/>
          </a:prstGeom>
          <a:noFill/>
          <a:ln>
            <a:noFill/>
          </a:ln>
        </p:spPr>
        <p:txBody>
          <a:bodyPr wrap="square" rtlCol="0">
            <a:spAutoFit/>
          </a:bodyPr>
          <a:lstStyle/>
          <a:p>
            <a:pPr marL="342900" indent="-342900" algn="l">
              <a:buFont typeface="Arial" pitchFamily="34" charset="0"/>
              <a:buChar char="•"/>
            </a:pPr>
            <a:r>
              <a:rPr lang="en-GB" sz="2000" b="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a:t>
            </a:r>
            <a:r>
              <a:rPr lang="en-GB" sz="2000" b="0"/>
              <a:t>no </a:t>
            </a:r>
            <a:r>
              <a:rPr lang="en-GB" sz="2000" b="0" smtClean="0"/>
              <a:t>braking </a:t>
            </a:r>
            <a:r>
              <a:rPr lang="en-GB" sz="2000" b="0" dirty="0"/>
              <a:t>is necessary</a:t>
            </a:r>
            <a:r>
              <a:rPr lang="en-GB" sz="2000" b="0"/>
              <a:t>. </a:t>
            </a:r>
            <a:r>
              <a:rPr lang="en-GB" sz="2000" b="0" smtClean="0"/>
              <a:t>In </a:t>
            </a:r>
            <a:r>
              <a:rPr lang="en-GB" sz="2000" b="0" dirty="0"/>
              <a:t>this case </a:t>
            </a:r>
            <a:r>
              <a:rPr lang="en-GB" sz="2000" b="0"/>
              <a:t>the </a:t>
            </a:r>
            <a:r>
              <a:rPr lang="en-GB" sz="2000" b="0" smtClean="0"/>
              <a:t>braking </a:t>
            </a:r>
            <a:r>
              <a:rPr lang="en-GB" sz="2000" b="0" dirty="0"/>
              <a:t>phase will be </a:t>
            </a:r>
            <a:r>
              <a:rPr lang="en-GB" sz="2000" b="0" dirty="0" smtClean="0"/>
              <a:t>omitted. </a:t>
            </a:r>
            <a:r>
              <a:rPr lang="en-GB" b="0" dirty="0" smtClean="0"/>
              <a:t>(Before </a:t>
            </a:r>
            <a:r>
              <a:rPr lang="en-GB" b="0" smtClean="0"/>
              <a:t>V1.4 coasting </a:t>
            </a:r>
            <a:r>
              <a:rPr lang="en-GB" b="0" dirty="0" smtClean="0"/>
              <a:t>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a:t>affects </a:t>
            </a:r>
            <a:r>
              <a:rPr lang="en-GB" sz="2000" b="0" smtClean="0"/>
              <a:t>coasting </a:t>
            </a:r>
            <a:r>
              <a:rPr lang="en-GB" sz="2000" b="0" dirty="0" smtClean="0"/>
              <a:t>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smtClean="0"/>
              <a:t>Coasting </a:t>
            </a:r>
            <a:r>
              <a:rPr lang="en-GB" sz="2000" b="0" dirty="0" smtClean="0"/>
              <a:t>phases may </a:t>
            </a:r>
            <a:r>
              <a:rPr lang="en-GB" sz="2000" b="0"/>
              <a:t>be </a:t>
            </a:r>
            <a:r>
              <a:rPr lang="en-GB" sz="2000" b="0" smtClean="0"/>
              <a:t>interrupted </a:t>
            </a:r>
            <a:r>
              <a:rPr lang="en-GB" sz="2000" b="0" dirty="0" smtClean="0"/>
              <a:t>temporary to correct distance. </a:t>
            </a:r>
            <a:r>
              <a:rPr lang="en-GB" b="0" dirty="0" smtClean="0"/>
              <a:t>(To be </a:t>
            </a:r>
            <a:r>
              <a:rPr lang="en-GB" b="0" smtClean="0"/>
              <a:t>revised in </a:t>
            </a:r>
            <a:r>
              <a:rPr lang="en-GB" b="0" dirty="0" smtClean="0"/>
              <a:t>future updates)</a:t>
            </a:r>
            <a:endParaRPr lang="en-GB" sz="2000" b="0" dirty="0"/>
          </a:p>
        </p:txBody>
      </p:sp>
    </p:spTree>
    <p:extLst>
      <p:ext uri="{BB962C8B-B14F-4D97-AF65-F5344CB8AC3E}">
        <p14:creationId xmlns:p14="http://schemas.microsoft.com/office/powerpoint/2010/main" val="1650707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2" y="1052736"/>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5"/>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724275"/>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418527"/>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3"/>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28"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7"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0" y="3886199"/>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2" y="4137292"/>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7" y="3864118"/>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5"/>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1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7"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5" y="4534164"/>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0" y="43144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3"/>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56"/>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0" y="4098541"/>
            <a:ext cx="122515" cy="122515"/>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88"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5"/>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0" y="1386642"/>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0"/>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0" y="1386642"/>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4"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5" y="5044142"/>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17"/>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7" y="5186604"/>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6" y="477226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5"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4"/>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4"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2"/>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2"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2"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7" y="2959668"/>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Gearbox &amp; Toque </a:t>
            </a:r>
            <a:r>
              <a:rPr lang="en-GB" sz="2800" b="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0"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87"/>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4"/>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28" y="3148465"/>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5535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2"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Gearbox &amp; Toque </a:t>
            </a:r>
            <a:r>
              <a:rPr lang="en-GB" sz="2800" b="0" dirty="0"/>
              <a:t>Converter</a:t>
            </a:r>
            <a:endParaRPr lang="en-GB" sz="2800" kern="0" dirty="0"/>
          </a:p>
        </p:txBody>
      </p:sp>
      <p:sp>
        <p:nvSpPr>
          <p:cNvPr id="6" name="Textfeld 5"/>
          <p:cNvSpPr txBox="1"/>
          <p:nvPr/>
        </p:nvSpPr>
        <p:spPr>
          <a:xfrm>
            <a:off x="246496" y="1412776"/>
            <a:ext cx="8141927" cy="400110"/>
          </a:xfrm>
          <a:prstGeom prst="rect">
            <a:avLst/>
          </a:prstGeom>
          <a:noFill/>
          <a:ln>
            <a:noFill/>
          </a:ln>
        </p:spPr>
        <p:txBody>
          <a:bodyPr wrap="square" rtlCol="0">
            <a:spAutoFit/>
          </a:bodyPr>
          <a:lstStyle/>
          <a:p>
            <a:pPr algn="l"/>
            <a:r>
              <a:rPr lang="en-GB" sz="2000" dirty="0"/>
              <a:t>Example: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6"/>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212557" y="5517232"/>
            <a:ext cx="7455787" cy="369332"/>
          </a:xfrm>
          <a:prstGeom prst="rect">
            <a:avLst/>
          </a:prstGeom>
          <a:noFill/>
          <a:ln>
            <a:noFill/>
          </a:ln>
        </p:spPr>
        <p:txBody>
          <a:bodyPr wrap="square" rtlCol="0">
            <a:spAutoFit/>
          </a:bodyPr>
          <a:lstStyle/>
          <a:p>
            <a:pPr algn="l">
              <a:spcBef>
                <a:spcPts val="0"/>
              </a:spcBef>
            </a:pPr>
            <a:r>
              <a:rPr lang="en-GB" sz="1800" b="0" dirty="0" smtClean="0"/>
              <a:t>* TC active = Torque converter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6" y="4077072"/>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Tree>
    <p:extLst>
      <p:ext uri="{BB962C8B-B14F-4D97-AF65-F5344CB8AC3E}">
        <p14:creationId xmlns:p14="http://schemas.microsoft.com/office/powerpoint/2010/main" val="168102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08"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Toque Converter Setup</a:t>
            </a:r>
            <a:endParaRPr lang="en-GB" sz="2800" kern="0" dirty="0"/>
          </a:p>
        </p:txBody>
      </p:sp>
      <p:sp>
        <p:nvSpPr>
          <p:cNvPr id="6" name="Textfeld 5"/>
          <p:cNvSpPr txBox="1"/>
          <p:nvPr/>
        </p:nvSpPr>
        <p:spPr>
          <a:xfrm>
            <a:off x="246496" y="1412776"/>
            <a:ext cx="5652871"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47"/>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3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4" y="2790721"/>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7"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18" y="2871578"/>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5"/>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2" y="2616332"/>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27"/>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18"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56244"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0"/>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6"/>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2"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5">
                    <a:lumMod val="75000"/>
                  </a:schemeClr>
                </a:solidFill>
              </a:rPr>
              <a:t>n</a:t>
            </a:r>
            <a:r>
              <a:rPr lang="en-GB" sz="1200" baseline="-25000" dirty="0" err="1" smtClean="0">
                <a:solidFill>
                  <a:schemeClr val="accent5">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5">
                    <a:lumMod val="75000"/>
                  </a:schemeClr>
                </a:solidFill>
                <a:latin typeface="Calibri"/>
              </a:rPr>
              <a:t>T</a:t>
            </a:r>
            <a:r>
              <a:rPr lang="de-AT" sz="1200" baseline="-25000" dirty="0" err="1" smtClean="0">
                <a:solidFill>
                  <a:schemeClr val="accent5">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5" y="354499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64713" y="3539791"/>
            <a:ext cx="822537" cy="384078"/>
          </a:xfrm>
          <a:prstGeom prst="rect">
            <a:avLst/>
          </a:prstGeom>
          <a:noFill/>
        </p:spPr>
        <p:txBody>
          <a:bodyPr wrap="square" rtlCol="0">
            <a:noAutofit/>
          </a:bodyPr>
          <a:lstStyle/>
          <a:p>
            <a:pPr>
              <a:lnSpc>
                <a:spcPct val="150000"/>
              </a:lnSpc>
            </a:pPr>
            <a:r>
              <a:rPr lang="en-GB" sz="1200" dirty="0" err="1" smtClean="0">
                <a:solidFill>
                  <a:schemeClr val="accent5">
                    <a:lumMod val="75000"/>
                  </a:schemeClr>
                </a:solidFill>
              </a:rPr>
              <a:t>n</a:t>
            </a:r>
            <a:r>
              <a:rPr lang="en-GB" sz="1200" baseline="-25000" dirty="0" err="1" smtClean="0">
                <a:solidFill>
                  <a:schemeClr val="accent5">
                    <a:lumMod val="75000"/>
                  </a:schemeClr>
                </a:solidFill>
              </a:rPr>
              <a:t>out</a:t>
            </a:r>
            <a:r>
              <a:rPr lang="en-GB" sz="1200" dirty="0" smtClean="0">
                <a:solidFill>
                  <a:schemeClr val="accent5">
                    <a:lumMod val="75000"/>
                  </a:schemeClr>
                </a:solidFill>
              </a:rPr>
              <a:t>, </a:t>
            </a:r>
            <a:r>
              <a:rPr lang="de-AT" sz="1200" dirty="0" err="1" smtClean="0">
                <a:solidFill>
                  <a:schemeClr val="accent5">
                    <a:lumMod val="75000"/>
                  </a:schemeClr>
                </a:solidFill>
                <a:latin typeface="Calibri"/>
              </a:rPr>
              <a:t>T</a:t>
            </a:r>
            <a:r>
              <a:rPr lang="de-AT" sz="1200" baseline="-25000" dirty="0" err="1" smtClean="0">
                <a:solidFill>
                  <a:schemeClr val="accent5">
                    <a:lumMod val="75000"/>
                  </a:schemeClr>
                </a:solidFill>
                <a:latin typeface="Calibri"/>
              </a:rPr>
              <a:t>out</a:t>
            </a:r>
            <a:endParaRPr lang="de-AT" sz="1200" baseline="-25000" dirty="0">
              <a:solidFill>
                <a:schemeClr val="accent5">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7" y="3068960"/>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0"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2"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7"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37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0" y="4788811"/>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331320" y="3246504"/>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310352" y="2696093"/>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181872"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264250" y="2869121"/>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254382" y="2789262"/>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76"/>
            <a:ext cx="5647847"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1"/>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59"/>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1" y="2401301"/>
            <a:ext cx="6559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3"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499" y="3179679"/>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2"/>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417702"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417702"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364470"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273058" y="3107003"/>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143500" y="2522000"/>
            <a:ext cx="5177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281799" y="2624980"/>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281870"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417704"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114378" y="2616332"/>
            <a:ext cx="173664" cy="3963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417704"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364470" y="3201751"/>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519736"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6" y="3063588"/>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5">
                    <a:lumMod val="75000"/>
                  </a:schemeClr>
                </a:solidFill>
              </a:rPr>
              <a:t>n</a:t>
            </a:r>
            <a:r>
              <a:rPr lang="en-GB" sz="1200" baseline="-25000" dirty="0" err="1" smtClean="0">
                <a:solidFill>
                  <a:schemeClr val="accent5">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6" y="2346424"/>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5">
                    <a:lumMod val="75000"/>
                  </a:schemeClr>
                </a:solidFill>
                <a:latin typeface="Calibri"/>
              </a:rPr>
              <a:t>T</a:t>
            </a:r>
            <a:r>
              <a:rPr lang="de-AT" sz="1200" baseline="-25000" dirty="0" err="1" smtClean="0">
                <a:solidFill>
                  <a:schemeClr val="accent5">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7" y="2093312"/>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6"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07"/>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4"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2" y="2370311"/>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566432" y="3515360"/>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539552" y="3503448"/>
            <a:ext cx="822537" cy="384078"/>
          </a:xfrm>
          <a:prstGeom prst="rect">
            <a:avLst/>
          </a:prstGeom>
          <a:noFill/>
        </p:spPr>
        <p:txBody>
          <a:bodyPr wrap="square" rtlCol="0">
            <a:noAutofit/>
          </a:bodyPr>
          <a:lstStyle/>
          <a:p>
            <a:pPr>
              <a:lnSpc>
                <a:spcPct val="150000"/>
              </a:lnSpc>
            </a:pPr>
            <a:r>
              <a:rPr lang="en-GB" sz="1200" dirty="0" err="1" smtClean="0">
                <a:solidFill>
                  <a:schemeClr val="accent5">
                    <a:lumMod val="75000"/>
                  </a:schemeClr>
                </a:solidFill>
              </a:rPr>
              <a:t>n</a:t>
            </a:r>
            <a:r>
              <a:rPr lang="en-GB" sz="1200" baseline="-25000" dirty="0" err="1" smtClean="0">
                <a:solidFill>
                  <a:schemeClr val="accent5">
                    <a:lumMod val="75000"/>
                  </a:schemeClr>
                </a:solidFill>
              </a:rPr>
              <a:t>out</a:t>
            </a:r>
            <a:r>
              <a:rPr lang="en-GB" sz="1200" dirty="0" smtClean="0">
                <a:solidFill>
                  <a:schemeClr val="accent5">
                    <a:lumMod val="75000"/>
                  </a:schemeClr>
                </a:solidFill>
              </a:rPr>
              <a:t>, </a:t>
            </a:r>
            <a:r>
              <a:rPr lang="de-AT" sz="1200" dirty="0" err="1" smtClean="0">
                <a:solidFill>
                  <a:schemeClr val="accent5">
                    <a:lumMod val="75000"/>
                  </a:schemeClr>
                </a:solidFill>
                <a:latin typeface="Calibri"/>
              </a:rPr>
              <a:t>T</a:t>
            </a:r>
            <a:r>
              <a:rPr lang="de-AT" sz="1200" baseline="-25000" dirty="0" err="1" smtClean="0">
                <a:solidFill>
                  <a:schemeClr val="accent5">
                    <a:lumMod val="75000"/>
                  </a:schemeClr>
                </a:solidFill>
                <a:latin typeface="Calibri"/>
              </a:rPr>
              <a:t>out</a:t>
            </a:r>
            <a:endParaRPr lang="de-AT" sz="1200" baseline="-25000" dirty="0">
              <a:solidFill>
                <a:schemeClr val="accent5">
                  <a:lumMod val="75000"/>
                </a:schemeClr>
              </a:solidFill>
            </a:endParaRPr>
          </a:p>
        </p:txBody>
      </p:sp>
      <p:cxnSp>
        <p:nvCxnSpPr>
          <p:cNvPr id="117" name="Gerade Verbindung 116"/>
          <p:cNvCxnSpPr/>
          <p:nvPr/>
        </p:nvCxnSpPr>
        <p:spPr bwMode="auto">
          <a:xfrm flipV="1">
            <a:off x="933450"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713998"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254515"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254515" y="2786166"/>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254515"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368651" y="2650064"/>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1647095" y="2846441"/>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1828490"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564260"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913434"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148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b="0" dirty="0" smtClean="0"/>
              <a:t>Gearbox &amp; Toque </a:t>
            </a:r>
            <a:r>
              <a:rPr lang="en-GB" sz="2800" b="0" dirty="0"/>
              <a:t>Converter</a:t>
            </a:r>
            <a:endParaRPr lang="en-GB" sz="2800" kern="0" dirty="0"/>
          </a:p>
        </p:txBody>
      </p:sp>
      <p:sp>
        <p:nvSpPr>
          <p:cNvPr id="6" name="Textfeld 5"/>
          <p:cNvSpPr txBox="1"/>
          <p:nvPr/>
        </p:nvSpPr>
        <p:spPr>
          <a:xfrm>
            <a:off x="246496" y="1412776"/>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2802</Words>
  <Application>Microsoft Office PowerPoint</Application>
  <PresentationFormat>Bildschirmpräsentation (4:3)</PresentationFormat>
  <Paragraphs>468</Paragraphs>
  <Slides>48</Slides>
  <Notes>0</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Full Changelog V1.4 (1/3)</vt:lpstr>
      <vt:lpstr>Full Changelog V1.4 (2/3)</vt:lpstr>
      <vt:lpstr>Full Changelog V1.4 (3/3)</vt:lpstr>
      <vt:lpstr>PowerPoint-Präsentation</vt:lpstr>
      <vt:lpstr>PowerPoint-Präsentation</vt:lpstr>
      <vt:lpstr>Driver Model</vt:lpstr>
      <vt:lpstr>VECTO Editor - Driver Tab</vt:lpstr>
      <vt:lpstr>VECTO Editor - Driver Tab</vt:lpstr>
      <vt:lpstr>VECTO Editor - Driver Tab</vt:lpstr>
      <vt:lpstr>PowerPoint-Präsentation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PowerPoint-Präsentation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Luz Raphael</cp:lastModifiedBy>
  <cp:revision>985</cp:revision>
  <cp:lastPrinted>2013-01-22T12:03:30Z</cp:lastPrinted>
  <dcterms:created xsi:type="dcterms:W3CDTF">2010-01-07T15:28:02Z</dcterms:created>
  <dcterms:modified xsi:type="dcterms:W3CDTF">2013-09-03T15:25:22Z</dcterms:modified>
</cp:coreProperties>
</file>