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575" r:id="rId2"/>
    <p:sldId id="600" r:id="rId3"/>
    <p:sldId id="628" r:id="rId4"/>
    <p:sldId id="629" r:id="rId5"/>
    <p:sldId id="630" r:id="rId6"/>
    <p:sldId id="631" r:id="rId7"/>
    <p:sldId id="632" r:id="rId8"/>
    <p:sldId id="624" r:id="rId9"/>
    <p:sldId id="625" r:id="rId10"/>
    <p:sldId id="604" r:id="rId11"/>
    <p:sldId id="605" r:id="rId12"/>
    <p:sldId id="606" r:id="rId13"/>
    <p:sldId id="609" r:id="rId14"/>
    <p:sldId id="610" r:id="rId15"/>
    <p:sldId id="611" r:id="rId16"/>
    <p:sldId id="608" r:id="rId17"/>
    <p:sldId id="612" r:id="rId18"/>
    <p:sldId id="613" r:id="rId19"/>
    <p:sldId id="623" r:id="rId20"/>
    <p:sldId id="601" r:id="rId21"/>
    <p:sldId id="622" r:id="rId22"/>
    <p:sldId id="619" r:id="rId23"/>
    <p:sldId id="620" r:id="rId24"/>
    <p:sldId id="621" r:id="rId25"/>
    <p:sldId id="599" r:id="rId26"/>
    <p:sldId id="598" r:id="rId27"/>
    <p:sldId id="593" r:id="rId28"/>
    <p:sldId id="595" r:id="rId29"/>
    <p:sldId id="596" r:id="rId30"/>
    <p:sldId id="597" r:id="rId31"/>
    <p:sldId id="592" r:id="rId32"/>
    <p:sldId id="576" r:id="rId33"/>
    <p:sldId id="577" r:id="rId34"/>
    <p:sldId id="578" r:id="rId35"/>
    <p:sldId id="579" r:id="rId36"/>
    <p:sldId id="581" r:id="rId37"/>
    <p:sldId id="580" r:id="rId38"/>
    <p:sldId id="582" r:id="rId39"/>
    <p:sldId id="586" r:id="rId40"/>
    <p:sldId id="584" r:id="rId41"/>
    <p:sldId id="583" r:id="rId42"/>
    <p:sldId id="587" r:id="rId43"/>
    <p:sldId id="588" r:id="rId44"/>
    <p:sldId id="589" r:id="rId45"/>
    <p:sldId id="590" r:id="rId46"/>
    <p:sldId id="591" r:id="rId47"/>
    <p:sldId id="585" r:id="rId48"/>
    <p:sldId id="551" r:id="rId49"/>
    <p:sldId id="561" r:id="rId50"/>
    <p:sldId id="568" r:id="rId51"/>
    <p:sldId id="569" r:id="rId52"/>
    <p:sldId id="570" r:id="rId53"/>
    <p:sldId id="571" r:id="rId54"/>
    <p:sldId id="572" r:id="rId55"/>
    <p:sldId id="574" r:id="rId56"/>
    <p:sldId id="573" r:id="rId57"/>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860" y="-600"/>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3</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4</a:t>
            </a:fld>
            <a:endParaRPr lang="de-AT"/>
          </a:p>
        </p:txBody>
      </p:sp>
    </p:spTree>
    <p:extLst>
      <p:ext uri="{BB962C8B-B14F-4D97-AF65-F5344CB8AC3E}">
        <p14:creationId xmlns:p14="http://schemas.microsoft.com/office/powerpoint/2010/main" val="85097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2.0</a:t>
            </a:r>
          </a:p>
          <a:p>
            <a:pPr eaLnBrk="1" hangingPunct="1"/>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0" y="1631122"/>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59"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6" y="1412776"/>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7"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7"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39"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6"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4"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6"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6"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4"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2"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58" y="2529321"/>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4"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098"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5"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098"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4"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0"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2"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09"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09"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5"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28"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0" y="3512041"/>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6"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4" y="2694036"/>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0"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3"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198"/>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5"/>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4"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6" y="2393559"/>
            <a:ext cx="1661032" cy="461665"/>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4"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2" y="3107528"/>
            <a:ext cx="843501"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0"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3263" y="3246028"/>
            <a:ext cx="648402" cy="9443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1"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37"/>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38"/>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86"/>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7"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5"/>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0"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29" y="5188991"/>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2.0</a:t>
            </a:r>
            <a:endParaRPr lang="en-GB" sz="2800" kern="0" dirty="0"/>
          </a:p>
        </p:txBody>
      </p:sp>
      <p:sp>
        <p:nvSpPr>
          <p:cNvPr id="6" name="Textfeld 5"/>
          <p:cNvSpPr txBox="1"/>
          <p:nvPr/>
        </p:nvSpPr>
        <p:spPr>
          <a:xfrm>
            <a:off x="251520" y="1313467"/>
            <a:ext cx="8496944" cy="3677930"/>
          </a:xfrm>
          <a:prstGeom prst="rect">
            <a:avLst/>
          </a:prstGeom>
          <a:noFill/>
          <a:ln>
            <a:noFill/>
          </a:ln>
        </p:spPr>
        <p:txBody>
          <a:bodyPr wrap="square" rtlCol="0">
            <a:spAutoFit/>
          </a:bodyPr>
          <a:lstStyle/>
          <a:p>
            <a:pPr algn="l">
              <a:lnSpc>
                <a:spcPct val="150000"/>
              </a:lnSpc>
              <a:spcBef>
                <a:spcPts val="600"/>
              </a:spcBef>
            </a:pPr>
            <a:r>
              <a:rPr lang="en-GB" sz="2000" dirty="0" smtClean="0"/>
              <a:t>Most important updates since previous release (V1.4):</a:t>
            </a:r>
          </a:p>
          <a:p>
            <a:pPr marL="342900" indent="-342900" algn="l">
              <a:lnSpc>
                <a:spcPct val="150000"/>
              </a:lnSpc>
              <a:spcBef>
                <a:spcPts val="600"/>
              </a:spcBef>
              <a:buFont typeface="Arial" pitchFamily="34" charset="0"/>
              <a:buChar char="•"/>
            </a:pPr>
            <a:r>
              <a:rPr lang="en-GB" dirty="0" smtClean="0"/>
              <a:t>Declaration Mode</a:t>
            </a:r>
          </a:p>
          <a:p>
            <a:pPr marL="800100" lvl="1" indent="-342900" algn="l">
              <a:lnSpc>
                <a:spcPct val="150000"/>
              </a:lnSpc>
              <a:spcBef>
                <a:spcPts val="600"/>
              </a:spcBef>
              <a:buFont typeface="Arial" pitchFamily="34" charset="0"/>
              <a:buChar char="•"/>
            </a:pPr>
            <a:r>
              <a:rPr lang="en-GB" b="0" dirty="0" smtClean="0"/>
              <a:t>Sets generic parameters for calculation </a:t>
            </a:r>
          </a:p>
          <a:p>
            <a:pPr marL="800100" lvl="1" indent="-342900" algn="l">
              <a:lnSpc>
                <a:spcPct val="150000"/>
              </a:lnSpc>
              <a:spcBef>
                <a:spcPts val="600"/>
              </a:spcBef>
              <a:buFont typeface="Arial" pitchFamily="34" charset="0"/>
              <a:buChar char="•"/>
            </a:pPr>
            <a:r>
              <a:rPr lang="en-GB" b="0" dirty="0" smtClean="0"/>
              <a:t>Locks non-user input parameters in GUI</a:t>
            </a:r>
          </a:p>
          <a:p>
            <a:pPr marL="342900" indent="-342900" algn="l">
              <a:lnSpc>
                <a:spcPct val="150000"/>
              </a:lnSpc>
              <a:spcBef>
                <a:spcPts val="600"/>
              </a:spcBef>
              <a:buFont typeface="Arial" pitchFamily="34" charset="0"/>
              <a:buChar char="•"/>
            </a:pPr>
            <a:r>
              <a:rPr lang="en-GB" dirty="0" smtClean="0"/>
              <a:t>Updated GUI for new parameters and charts</a:t>
            </a:r>
          </a:p>
          <a:p>
            <a:pPr marL="342900" indent="-342900" algn="l">
              <a:lnSpc>
                <a:spcPct val="150000"/>
              </a:lnSpc>
              <a:spcBef>
                <a:spcPts val="600"/>
              </a:spcBef>
              <a:buFont typeface="Arial" pitchFamily="34" charset="0"/>
              <a:buChar char="•"/>
            </a:pPr>
            <a:r>
              <a:rPr lang="en-GB" dirty="0" smtClean="0"/>
              <a:t>New internal visualizer for fast post processing</a:t>
            </a:r>
            <a:r>
              <a:rPr lang="en-GB" sz="1200" b="0" dirty="0" smtClean="0"/>
              <a:t> (replaces closed external tool </a:t>
            </a:r>
            <a:r>
              <a:rPr lang="en-GB" sz="1200" b="0" dirty="0" err="1" smtClean="0"/>
              <a:t>GRAPHi</a:t>
            </a:r>
            <a:r>
              <a:rPr lang="en-GB" sz="1200" b="0" dirty="0" smtClean="0"/>
              <a:t>)</a:t>
            </a:r>
          </a:p>
          <a:p>
            <a:pPr marL="342900" indent="-342900" algn="l">
              <a:lnSpc>
                <a:spcPct val="150000"/>
              </a:lnSpc>
              <a:spcBef>
                <a:spcPts val="600"/>
              </a:spcBef>
              <a:buFont typeface="Arial" pitchFamily="34" charset="0"/>
              <a:buChar char="•"/>
            </a:pPr>
            <a:r>
              <a:rPr lang="en-GB" dirty="0" smtClean="0"/>
              <a:t>WHTC Correction</a:t>
            </a:r>
          </a:p>
          <a:p>
            <a:pPr marL="342900" indent="-342900" algn="l">
              <a:lnSpc>
                <a:spcPct val="150000"/>
              </a:lnSpc>
              <a:spcBef>
                <a:spcPts val="600"/>
              </a:spcBef>
              <a:buFont typeface="Arial" pitchFamily="34" charset="0"/>
              <a:buChar char="•"/>
            </a:pPr>
            <a:r>
              <a:rPr lang="en-GB" dirty="0" smtClean="0"/>
              <a:t>Start/Stop auxiliary correction</a:t>
            </a:r>
            <a:endParaRPr lang="en-GB" sz="1800" dirty="0" smtClean="0"/>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0" y="1196752"/>
            <a:ext cx="8496944" cy="3323987"/>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Declaration Mode is (de-)activated in the GUI as global parameter, i.e. is active for all following calculations</a:t>
            </a:r>
          </a:p>
          <a:p>
            <a:pPr marL="342900" indent="-342900" algn="l">
              <a:lnSpc>
                <a:spcPct val="150000"/>
              </a:lnSpc>
              <a:spcBef>
                <a:spcPts val="600"/>
              </a:spcBef>
              <a:buFont typeface="Arial" pitchFamily="34" charset="0"/>
              <a:buChar char="•"/>
            </a:pPr>
            <a:r>
              <a:rPr lang="en-GB" b="0" dirty="0" smtClean="0"/>
              <a:t>When active all non- user-input parameters are locked</a:t>
            </a:r>
          </a:p>
          <a:p>
            <a:pPr lvl="1" algn="l">
              <a:lnSpc>
                <a:spcPct val="150000"/>
              </a:lnSpc>
              <a:spcBef>
                <a:spcPts val="600"/>
              </a:spcBef>
            </a:pPr>
            <a:r>
              <a:rPr lang="en-GB" dirty="0" smtClean="0"/>
              <a:t>Example: Axle configuration in vehicle file:</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89" y="1691878"/>
            <a:ext cx="1123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410"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58"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feld 22"/>
          <p:cNvSpPr txBox="1"/>
          <p:nvPr/>
        </p:nvSpPr>
        <p:spPr>
          <a:xfrm>
            <a:off x="1229800" y="2840407"/>
            <a:ext cx="3126176" cy="276999"/>
          </a:xfrm>
          <a:prstGeom prst="rect">
            <a:avLst/>
          </a:prstGeom>
          <a:noFill/>
        </p:spPr>
        <p:txBody>
          <a:bodyPr wrap="none" rtlCol="0">
            <a:spAutoFit/>
          </a:bodyPr>
          <a:lstStyle/>
          <a:p>
            <a:r>
              <a:rPr lang="en-GB" sz="1200" b="0" dirty="0" smtClean="0"/>
              <a:t>Declaration Mode OFF (Engineering Mode)</a:t>
            </a:r>
            <a:endParaRPr lang="en-GB" sz="1200" b="0" dirty="0"/>
          </a:p>
        </p:txBody>
      </p:sp>
      <p:sp>
        <p:nvSpPr>
          <p:cNvPr id="45" name="Textfeld 44"/>
          <p:cNvSpPr txBox="1"/>
          <p:nvPr/>
        </p:nvSpPr>
        <p:spPr>
          <a:xfrm>
            <a:off x="5972430" y="2840408"/>
            <a:ext cx="1659429" cy="276999"/>
          </a:xfrm>
          <a:prstGeom prst="rect">
            <a:avLst/>
          </a:prstGeom>
          <a:noFill/>
        </p:spPr>
        <p:txBody>
          <a:bodyPr wrap="none" rtlCol="0">
            <a:spAutoFit/>
          </a:bodyPr>
          <a:lstStyle/>
          <a:p>
            <a:r>
              <a:rPr lang="en-GB" sz="1200" b="0" dirty="0" smtClean="0"/>
              <a:t>Declaration Mode ON</a:t>
            </a:r>
            <a:endParaRPr lang="en-GB" sz="1200" b="0" dirty="0"/>
          </a:p>
        </p:txBody>
      </p:sp>
      <p:sp>
        <p:nvSpPr>
          <p:cNvPr id="46" name="Textfeld 45"/>
          <p:cNvSpPr txBox="1"/>
          <p:nvPr/>
        </p:nvSpPr>
        <p:spPr>
          <a:xfrm>
            <a:off x="1111410" y="5482163"/>
            <a:ext cx="3172558" cy="523220"/>
          </a:xfrm>
          <a:prstGeom prst="rect">
            <a:avLst/>
          </a:prstGeom>
          <a:noFill/>
        </p:spPr>
        <p:txBody>
          <a:bodyPr wrap="square" rtlCol="0">
            <a:spAutoFit/>
          </a:bodyPr>
          <a:lstStyle/>
          <a:p>
            <a:pPr algn="l"/>
            <a:r>
              <a:rPr lang="en-GB" sz="1400" b="0" dirty="0" smtClean="0"/>
              <a:t>Relative axle load and wheels inertia are user-defined</a:t>
            </a:r>
            <a:endParaRPr lang="en-GB" sz="1400" b="0" dirty="0"/>
          </a:p>
        </p:txBody>
      </p:sp>
      <p:sp>
        <p:nvSpPr>
          <p:cNvPr id="47" name="Textfeld 46"/>
          <p:cNvSpPr txBox="1"/>
          <p:nvPr/>
        </p:nvSpPr>
        <p:spPr>
          <a:xfrm>
            <a:off x="5215866" y="5478432"/>
            <a:ext cx="3820630" cy="846386"/>
          </a:xfrm>
          <a:prstGeom prst="rect">
            <a:avLst/>
          </a:prstGeom>
          <a:noFill/>
        </p:spPr>
        <p:txBody>
          <a:bodyPr wrap="square" rtlCol="0">
            <a:spAutoFit/>
          </a:bodyPr>
          <a:lstStyle/>
          <a:p>
            <a:pPr algn="l"/>
            <a:r>
              <a:rPr lang="en-GB" sz="1400" b="0" dirty="0" smtClean="0"/>
              <a:t>Relative axle load is set according to HDV class and mission profile.</a:t>
            </a:r>
          </a:p>
          <a:p>
            <a:pPr algn="l"/>
            <a:r>
              <a:rPr lang="en-GB" sz="1400" b="0" dirty="0" smtClean="0"/>
              <a:t>Wheels inertia depends on selected wheels</a:t>
            </a:r>
            <a:endParaRPr lang="en-GB" sz="1400" b="0" dirty="0"/>
          </a:p>
        </p:txBody>
      </p:sp>
      <p:sp>
        <p:nvSpPr>
          <p:cNvPr id="24" name="Rechteck 23"/>
          <p:cNvSpPr/>
          <p:nvPr/>
        </p:nvSpPr>
        <p:spPr bwMode="auto">
          <a:xfrm>
            <a:off x="1229801" y="3752850"/>
            <a:ext cx="1496632"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49" name="Rechteck 48"/>
          <p:cNvSpPr/>
          <p:nvPr/>
        </p:nvSpPr>
        <p:spPr bwMode="auto">
          <a:xfrm>
            <a:off x="2826445" y="3752850"/>
            <a:ext cx="1457523"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27" name="Gerade Verbindung mit Pfeil 26"/>
          <p:cNvCxnSpPr/>
          <p:nvPr/>
        </p:nvCxnSpPr>
        <p:spPr bwMode="auto">
          <a:xfrm>
            <a:off x="6457670" y="3614288"/>
            <a:ext cx="945777" cy="20467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347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0" y="1196752"/>
            <a:ext cx="8496944" cy="4739759"/>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Automatic assignment of generic values</a:t>
            </a:r>
          </a:p>
          <a:p>
            <a:pPr lvl="1" algn="l">
              <a:lnSpc>
                <a:spcPct val="150000"/>
              </a:lnSpc>
              <a:spcBef>
                <a:spcPts val="600"/>
              </a:spcBef>
            </a:pPr>
            <a:r>
              <a:rPr lang="en-GB" dirty="0" smtClean="0"/>
              <a:t>Examples:</a:t>
            </a:r>
          </a:p>
          <a:p>
            <a:pPr marL="800100" lvl="1" indent="-342900" algn="l">
              <a:lnSpc>
                <a:spcPct val="150000"/>
              </a:lnSpc>
              <a:spcBef>
                <a:spcPts val="600"/>
              </a:spcBef>
              <a:buFont typeface="Arial" pitchFamily="34" charset="0"/>
              <a:buChar char="•"/>
            </a:pPr>
            <a:r>
              <a:rPr lang="en-GB" b="0" dirty="0" smtClean="0"/>
              <a:t>Mission profiles 	...</a:t>
            </a:r>
            <a:r>
              <a:rPr lang="en-GB" b="0" dirty="0"/>
              <a:t>based on HDV class</a:t>
            </a:r>
            <a:endParaRPr lang="en-GB" b="0" dirty="0" smtClean="0"/>
          </a:p>
          <a:p>
            <a:pPr marL="800100" lvl="1" indent="-342900" algn="l">
              <a:lnSpc>
                <a:spcPct val="150000"/>
              </a:lnSpc>
              <a:spcBef>
                <a:spcPts val="600"/>
              </a:spcBef>
              <a:buFont typeface="Arial" pitchFamily="34" charset="0"/>
              <a:buChar char="•"/>
            </a:pPr>
            <a:r>
              <a:rPr lang="en-GB" b="0" dirty="0" smtClean="0"/>
              <a:t>Loading		...based on HDV class and mission profile</a:t>
            </a:r>
          </a:p>
          <a:p>
            <a:pPr marL="800100" lvl="1" indent="-342900" algn="l">
              <a:lnSpc>
                <a:spcPct val="150000"/>
              </a:lnSpc>
              <a:spcBef>
                <a:spcPts val="600"/>
              </a:spcBef>
              <a:buFont typeface="Arial" pitchFamily="34" charset="0"/>
              <a:buChar char="•"/>
            </a:pPr>
            <a:r>
              <a:rPr lang="en-GB" b="0" dirty="0" smtClean="0"/>
              <a:t>Trailer RRC &amp; weight	...based </a:t>
            </a:r>
            <a:r>
              <a:rPr lang="en-GB" b="0" dirty="0"/>
              <a:t>on HDV class and mission </a:t>
            </a:r>
            <a:r>
              <a:rPr lang="en-GB" b="0" dirty="0" smtClean="0"/>
              <a:t>profile</a:t>
            </a:r>
          </a:p>
          <a:p>
            <a:pPr marL="800100" lvl="1" indent="-342900" algn="l">
              <a:lnSpc>
                <a:spcPct val="150000"/>
              </a:lnSpc>
              <a:spcBef>
                <a:spcPts val="600"/>
              </a:spcBef>
              <a:buFont typeface="Arial" pitchFamily="34" charset="0"/>
              <a:buChar char="•"/>
            </a:pPr>
            <a:r>
              <a:rPr lang="en-GB" b="0" dirty="0" smtClean="0"/>
              <a:t>Shift polygons	...based on full load curves</a:t>
            </a:r>
          </a:p>
          <a:p>
            <a:pPr marL="800100" lvl="1" indent="-342900" algn="l">
              <a:lnSpc>
                <a:spcPct val="150000"/>
              </a:lnSpc>
              <a:spcBef>
                <a:spcPts val="600"/>
              </a:spcBef>
              <a:buFont typeface="Arial" pitchFamily="34" charset="0"/>
              <a:buChar char="•"/>
            </a:pPr>
            <a:r>
              <a:rPr lang="en-GB" b="0" dirty="0" smtClean="0"/>
              <a:t>Engine inertia	...based on engine displacement</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spTree>
    <p:extLst>
      <p:ext uri="{BB962C8B-B14F-4D97-AF65-F5344CB8AC3E}">
        <p14:creationId xmlns:p14="http://schemas.microsoft.com/office/powerpoint/2010/main" val="3338804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sp>
        <p:nvSpPr>
          <p:cNvPr id="21" name="Textfeld 20"/>
          <p:cNvSpPr txBox="1"/>
          <p:nvPr/>
        </p:nvSpPr>
        <p:spPr>
          <a:xfrm>
            <a:off x="251520" y="1642735"/>
            <a:ext cx="8496944" cy="1969770"/>
          </a:xfrm>
          <a:prstGeom prst="rect">
            <a:avLst/>
          </a:prstGeom>
          <a:noFill/>
          <a:ln>
            <a:noFill/>
          </a:ln>
        </p:spPr>
        <p:txBody>
          <a:bodyPr wrap="square" rtlCol="0">
            <a:spAutoFit/>
          </a:bodyPr>
          <a:lstStyle/>
          <a:p>
            <a:pPr algn="l">
              <a:spcBef>
                <a:spcPts val="600"/>
              </a:spcBef>
            </a:pPr>
            <a:r>
              <a:rPr lang="en-GB" dirty="0" smtClean="0"/>
              <a:t>Auxiliary power demand is constant for the whole mission profile but when Start/Stop is enabled there is no idling consumption. Therefore:</a:t>
            </a:r>
          </a:p>
          <a:p>
            <a:pPr marL="800100" lvl="1" indent="-342900" algn="l">
              <a:lnSpc>
                <a:spcPct val="250000"/>
              </a:lnSpc>
              <a:spcBef>
                <a:spcPts val="600"/>
              </a:spcBef>
              <a:buFont typeface="Wingdings" panose="05000000000000000000" pitchFamily="2" charset="2"/>
              <a:buChar char="Ø"/>
            </a:pPr>
            <a:r>
              <a:rPr lang="en-GB" dirty="0" smtClean="0"/>
              <a:t>Reduced engine-on time has to be considered</a:t>
            </a:r>
          </a:p>
          <a:p>
            <a:pPr marL="800100" lvl="1" indent="-342900" algn="l">
              <a:lnSpc>
                <a:spcPct val="250000"/>
              </a:lnSpc>
              <a:spcBef>
                <a:spcPts val="600"/>
              </a:spcBef>
              <a:buFont typeface="Wingdings" panose="05000000000000000000" pitchFamily="2" charset="2"/>
              <a:buChar char="Ø"/>
            </a:pPr>
            <a:r>
              <a:rPr lang="en-GB" dirty="0" smtClean="0"/>
              <a:t>Auxiliary </a:t>
            </a:r>
            <a:r>
              <a:rPr lang="en-GB" dirty="0"/>
              <a:t>energy </a:t>
            </a:r>
            <a:r>
              <a:rPr lang="en-GB" dirty="0" smtClean="0"/>
              <a:t>balance must be equal to vehicles without Start/Stop</a:t>
            </a:r>
          </a:p>
        </p:txBody>
      </p:sp>
    </p:spTree>
    <p:extLst>
      <p:ext uri="{BB962C8B-B14F-4D97-AF65-F5344CB8AC3E}">
        <p14:creationId xmlns:p14="http://schemas.microsoft.com/office/powerpoint/2010/main" val="3900738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7504" y="1052736"/>
            <a:ext cx="8856984" cy="5386090"/>
          </a:xfrm>
          <a:prstGeom prst="rect">
            <a:avLst/>
          </a:prstGeom>
          <a:noFill/>
          <a:ln>
            <a:noFill/>
          </a:ln>
        </p:spPr>
        <p:txBody>
          <a:bodyPr wrap="square" rtlCol="0">
            <a:spAutoFit/>
          </a:bodyPr>
          <a:lstStyle/>
          <a:p>
            <a:pPr algn="l">
              <a:lnSpc>
                <a:spcPct val="150000"/>
              </a:lnSpc>
              <a:spcBef>
                <a:spcPts val="600"/>
              </a:spcBef>
            </a:pPr>
            <a:r>
              <a:rPr lang="en-GB" sz="1400" dirty="0" smtClean="0"/>
              <a:t>VECTO Start/Stop FC Correction:</a:t>
            </a:r>
          </a:p>
          <a:p>
            <a:pPr marL="800100" lvl="1" indent="-342900" algn="l">
              <a:lnSpc>
                <a:spcPct val="150000"/>
              </a:lnSpc>
              <a:spcBef>
                <a:spcPts val="600"/>
              </a:spcBef>
              <a:buFont typeface="+mj-lt"/>
              <a:buAutoNum type="arabicPeriod"/>
            </a:pPr>
            <a:r>
              <a:rPr lang="en-GB" sz="1400" b="0" dirty="0" smtClean="0"/>
              <a:t>From </a:t>
            </a:r>
            <a:r>
              <a:rPr lang="en-GB" sz="1400" b="0" dirty="0"/>
              <a:t>all 1Hz data points of the VECTO simulation, a linear regression curve (y=k*</a:t>
            </a:r>
            <a:r>
              <a:rPr lang="en-GB" sz="1400" b="0" dirty="0" err="1"/>
              <a:t>x+d</a:t>
            </a:r>
            <a:r>
              <a:rPr lang="en-GB" sz="1400" b="0" dirty="0"/>
              <a:t>) for fuel </a:t>
            </a:r>
            <a:r>
              <a:rPr lang="en-GB" sz="1400" b="0" dirty="0" smtClean="0"/>
              <a:t>consumption (g/h) over </a:t>
            </a:r>
            <a:r>
              <a:rPr lang="en-GB" sz="1400" b="0" dirty="0"/>
              <a:t>engine power </a:t>
            </a:r>
            <a:r>
              <a:rPr lang="en-GB" sz="1400" b="0" dirty="0" smtClean="0"/>
              <a:t>(kW) </a:t>
            </a:r>
            <a:r>
              <a:rPr lang="en-GB" sz="1400" b="0" dirty="0"/>
              <a:t>is </a:t>
            </a:r>
            <a:r>
              <a:rPr lang="en-GB" sz="1400" b="0" dirty="0" smtClean="0"/>
              <a:t>calculated.</a:t>
            </a:r>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r>
              <a:rPr lang="en-GB" sz="1400" b="0" dirty="0" smtClean="0"/>
              <a:t>From </a:t>
            </a:r>
            <a:r>
              <a:rPr lang="en-GB" sz="1400" b="0" dirty="0"/>
              <a:t>the difference between the energy consumed by the auxiliaries in the simulation with Start/Stop function and the target value </a:t>
            </a:r>
            <a:r>
              <a:rPr lang="en-GB" sz="1400" b="0" dirty="0" smtClean="0"/>
              <a:t>(kWh), a </a:t>
            </a:r>
            <a:r>
              <a:rPr lang="en-GB" sz="1400" b="0" dirty="0"/>
              <a:t>cycle average change in mechanical power “</a:t>
            </a:r>
            <a:r>
              <a:rPr lang="en-GB" sz="1400" b="0" dirty="0" err="1"/>
              <a:t>ΔPe</a:t>
            </a:r>
            <a:r>
              <a:rPr lang="en-GB" sz="1400" b="0" dirty="0"/>
              <a:t>” </a:t>
            </a:r>
            <a:r>
              <a:rPr lang="en-GB" sz="1400" b="0" dirty="0" smtClean="0"/>
              <a:t>(kW) </a:t>
            </a:r>
            <a:r>
              <a:rPr lang="en-GB" sz="1400" b="0" dirty="0"/>
              <a:t>of the internal combustion engine is </a:t>
            </a:r>
            <a:r>
              <a:rPr lang="en-GB" sz="1400" b="0" dirty="0" smtClean="0"/>
              <a:t>calculated.</a:t>
            </a:r>
            <a:endParaRPr lang="en-GB" sz="1400" b="0" dirty="0"/>
          </a:p>
          <a:p>
            <a:pPr marL="800100" lvl="1" indent="-342900" algn="l">
              <a:lnSpc>
                <a:spcPct val="150000"/>
              </a:lnSpc>
              <a:spcBef>
                <a:spcPts val="600"/>
              </a:spcBef>
              <a:buFont typeface="+mj-lt"/>
              <a:buAutoNum type="arabicPeriod"/>
            </a:pPr>
            <a:r>
              <a:rPr lang="en-GB" sz="1400" b="0" dirty="0" smtClean="0"/>
              <a:t>The </a:t>
            </a:r>
            <a:r>
              <a:rPr lang="en-GB" sz="1400" b="0" dirty="0"/>
              <a:t>correction of the fuel consumption is performed for all 1Hz time steps </a:t>
            </a:r>
            <a:r>
              <a:rPr lang="en-GB" sz="1400" b="0" dirty="0" smtClean="0"/>
              <a:t>using</a:t>
            </a:r>
            <a:r>
              <a:rPr lang="en-GB" sz="1400" b="0" dirty="0"/>
              <a:t> </a:t>
            </a:r>
            <a:r>
              <a:rPr lang="en-GB" sz="1400" b="0" dirty="0" smtClean="0"/>
              <a:t>ΔFC (g/h) </a:t>
            </a:r>
            <a:r>
              <a:rPr lang="en-GB" sz="1400" b="0" dirty="0"/>
              <a:t>= </a:t>
            </a:r>
            <a:r>
              <a:rPr lang="en-GB" sz="1400" b="0" dirty="0" err="1"/>
              <a:t>ΔPe</a:t>
            </a:r>
            <a:r>
              <a:rPr lang="en-GB" sz="1400" b="0" dirty="0"/>
              <a:t> * </a:t>
            </a:r>
            <a:r>
              <a:rPr lang="en-GB" sz="1400" b="0" dirty="0" smtClean="0"/>
              <a:t>k</a:t>
            </a:r>
          </a:p>
          <a:p>
            <a:pPr lvl="1" algn="l">
              <a:lnSpc>
                <a:spcPct val="150000"/>
              </a:lnSpc>
              <a:spcBef>
                <a:spcPts val="600"/>
              </a:spcBef>
            </a:pPr>
            <a:r>
              <a:rPr lang="en-GB" sz="1400" b="0" dirty="0" smtClean="0"/>
              <a:t>The correction considers the use of brake energy, hence ΔFC=0 if braking power ≥ </a:t>
            </a:r>
            <a:r>
              <a:rPr lang="en-GB" sz="1400" b="0" dirty="0" err="1"/>
              <a:t>ΔPe</a:t>
            </a:r>
            <a:endParaRPr lang="en-GB" sz="1400" b="0" dirty="0" smtClean="0"/>
          </a:p>
        </p:txBody>
      </p:sp>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pic>
        <p:nvPicPr>
          <p:cNvPr id="9" name="Grafik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1228"/>
            <a:ext cx="3744416" cy="2307892"/>
          </a:xfrm>
          <a:prstGeom prst="rect">
            <a:avLst/>
          </a:prstGeom>
          <a:noFill/>
        </p:spPr>
      </p:pic>
    </p:spTree>
    <p:extLst>
      <p:ext uri="{BB962C8B-B14F-4D97-AF65-F5344CB8AC3E}">
        <p14:creationId xmlns:p14="http://schemas.microsoft.com/office/powerpoint/2010/main" val="148034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WHTC Correction</a:t>
            </a:r>
            <a:endParaRPr lang="en-GB" sz="2800" kern="0" dirty="0"/>
          </a:p>
        </p:txBody>
      </p:sp>
      <p:sp>
        <p:nvSpPr>
          <p:cNvPr id="21" name="Textfeld 20"/>
          <p:cNvSpPr txBox="1"/>
          <p:nvPr/>
        </p:nvSpPr>
        <p:spPr>
          <a:xfrm>
            <a:off x="251520" y="1196752"/>
            <a:ext cx="8496944" cy="4878771"/>
          </a:xfrm>
          <a:prstGeom prst="rect">
            <a:avLst/>
          </a:prstGeom>
          <a:noFill/>
          <a:ln>
            <a:noFill/>
          </a:ln>
        </p:spPr>
        <p:txBody>
          <a:bodyPr wrap="square" rtlCol="0">
            <a:spAutoFit/>
          </a:bodyPr>
          <a:lstStyle/>
          <a:p>
            <a:pPr marL="342900" indent="-342900" algn="l">
              <a:lnSpc>
                <a:spcPct val="150000"/>
              </a:lnSpc>
              <a:spcBef>
                <a:spcPts val="600"/>
              </a:spcBef>
              <a:buFont typeface="+mj-lt"/>
              <a:buAutoNum type="arabicPeriod"/>
            </a:pPr>
            <a:r>
              <a:rPr lang="en-GB" b="0" dirty="0" smtClean="0"/>
              <a:t>WHTC measurement results are defined in the Engine File</a:t>
            </a:r>
          </a:p>
          <a:p>
            <a:pPr marL="342900" indent="-342900" algn="l">
              <a:lnSpc>
                <a:spcPct val="150000"/>
              </a:lnSpc>
              <a:spcBef>
                <a:spcPts val="600"/>
              </a:spcBef>
              <a:buFont typeface="+mj-lt"/>
              <a:buAutoNum type="arabicPeriod"/>
            </a:pPr>
            <a:r>
              <a:rPr lang="en-GB" b="0" dirty="0" smtClean="0"/>
              <a:t>VECTO calculates WHTC with stationary FC map</a:t>
            </a:r>
          </a:p>
          <a:p>
            <a:pPr marL="342900" indent="-342900" algn="l">
              <a:lnSpc>
                <a:spcPct val="150000"/>
              </a:lnSpc>
              <a:spcBef>
                <a:spcPts val="600"/>
              </a:spcBef>
              <a:buFont typeface="+mj-lt"/>
              <a:buAutoNum type="arabicPeriod"/>
            </a:pPr>
            <a:r>
              <a:rPr lang="en-GB" b="0" dirty="0" smtClean="0"/>
              <a:t>Correction factor is calculated as measurement / calculation ratio </a:t>
            </a:r>
            <a:r>
              <a:rPr lang="en-GB" b="0" dirty="0"/>
              <a:t>using </a:t>
            </a:r>
            <a:r>
              <a:rPr lang="en-GB" b="0" dirty="0" smtClean="0"/>
              <a:t>weighting factors</a:t>
            </a:r>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r>
              <a:rPr lang="en-GB" b="0" dirty="0" smtClean="0"/>
              <a:t>The correction factor is multiplied to the VECTO FC results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813" r="32461"/>
          <a:stretch/>
        </p:blipFill>
        <p:spPr bwMode="auto">
          <a:xfrm>
            <a:off x="899592" y="2492896"/>
            <a:ext cx="251027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eck 1"/>
          <p:cNvSpPr/>
          <p:nvPr/>
        </p:nvSpPr>
        <p:spPr>
          <a:xfrm>
            <a:off x="1187624" y="3356992"/>
            <a:ext cx="7128792" cy="1668214"/>
          </a:xfrm>
          <a:prstGeom prst="rect">
            <a:avLst/>
          </a:prstGeom>
        </p:spPr>
        <p:txBody>
          <a:bodyPr wrap="square">
            <a:spAutoFit/>
          </a:bodyPr>
          <a:lstStyle/>
          <a:p>
            <a:pPr algn="l">
              <a:lnSpc>
                <a:spcPct val="150000"/>
              </a:lnSpc>
              <a:spcBef>
                <a:spcPts val="0"/>
              </a:spcBef>
              <a:tabLst>
                <a:tab pos="720000" algn="l"/>
              </a:tabLst>
            </a:pPr>
            <a:r>
              <a:rPr lang="en-GB" sz="1400" b="0" dirty="0" smtClean="0"/>
              <a:t>CF</a:t>
            </a:r>
            <a:r>
              <a:rPr lang="en-GB" sz="1400" b="0" baseline="-25000" dirty="0" smtClean="0"/>
              <a:t>WHTC</a:t>
            </a:r>
            <a:r>
              <a:rPr lang="en-GB" sz="1400" b="0" dirty="0" smtClean="0"/>
              <a:t>	= WHTC Correction Factor [-]</a:t>
            </a:r>
          </a:p>
          <a:p>
            <a:pPr algn="l">
              <a:lnSpc>
                <a:spcPct val="150000"/>
              </a:lnSpc>
              <a:spcBef>
                <a:spcPts val="0"/>
              </a:spcBef>
              <a:tabLst>
                <a:tab pos="720000" algn="l"/>
              </a:tabLst>
            </a:pPr>
            <a:r>
              <a:rPr lang="en-GB" sz="1400" b="0" dirty="0" err="1" smtClean="0"/>
              <a:t>i</a:t>
            </a:r>
            <a:r>
              <a:rPr lang="en-GB" sz="1400" b="0" dirty="0" smtClean="0"/>
              <a:t>	= index for each part (Urban, Rural, Motorway)</a:t>
            </a:r>
          </a:p>
          <a:p>
            <a:pPr algn="l">
              <a:lnSpc>
                <a:spcPct val="150000"/>
              </a:lnSpc>
              <a:spcBef>
                <a:spcPts val="0"/>
              </a:spcBef>
              <a:tabLst>
                <a:tab pos="720000" algn="l"/>
              </a:tabLst>
            </a:pPr>
            <a:r>
              <a:rPr lang="en-GB" sz="1400" b="0" dirty="0" smtClean="0"/>
              <a:t>f</a:t>
            </a:r>
            <a:r>
              <a:rPr lang="en-GB" sz="1400" b="0" baseline="-25000" dirty="0" smtClean="0"/>
              <a:t>i</a:t>
            </a:r>
            <a:r>
              <a:rPr lang="en-GB" sz="1400" b="0" dirty="0" smtClean="0"/>
              <a:t>	= Weighting factor per part [-]</a:t>
            </a:r>
          </a:p>
          <a:p>
            <a:pPr algn="l">
              <a:lnSpc>
                <a:spcPct val="150000"/>
              </a:lnSpc>
              <a:spcBef>
                <a:spcPts val="0"/>
              </a:spcBef>
              <a:tabLst>
                <a:tab pos="720000" algn="l"/>
              </a:tabLst>
            </a:pPr>
            <a:r>
              <a:rPr lang="en-GB" sz="1400" b="0" dirty="0" err="1" smtClean="0"/>
              <a:t>FC</a:t>
            </a:r>
            <a:r>
              <a:rPr lang="en-GB" sz="1400" b="0" baseline="-25000" dirty="0" err="1" smtClean="0"/>
              <a:t>meas_i</a:t>
            </a:r>
            <a:r>
              <a:rPr lang="en-GB" sz="1400" b="0" dirty="0" smtClean="0"/>
              <a:t>	= WHTC measurement result per part (input parameter) [g/kWh]</a:t>
            </a:r>
          </a:p>
          <a:p>
            <a:pPr algn="l">
              <a:lnSpc>
                <a:spcPct val="150000"/>
              </a:lnSpc>
              <a:spcBef>
                <a:spcPts val="0"/>
              </a:spcBef>
              <a:tabLst>
                <a:tab pos="720000" algn="l"/>
              </a:tabLst>
            </a:pPr>
            <a:r>
              <a:rPr lang="en-GB" sz="1400" b="0" dirty="0" err="1" smtClean="0"/>
              <a:t>FC</a:t>
            </a:r>
            <a:r>
              <a:rPr lang="en-GB" sz="1400" b="0" baseline="-25000" dirty="0" err="1" smtClean="0"/>
              <a:t>calc_i</a:t>
            </a:r>
            <a:r>
              <a:rPr lang="en-GB" sz="1400" b="0" dirty="0" smtClean="0"/>
              <a:t>	= Calculated FC per part [g/kWh]</a:t>
            </a:r>
            <a:endParaRPr lang="en-GB" sz="1400" b="0" dirty="0"/>
          </a:p>
        </p:txBody>
      </p:sp>
    </p:spTree>
    <p:extLst>
      <p:ext uri="{BB962C8B-B14F-4D97-AF65-F5344CB8AC3E}">
        <p14:creationId xmlns:p14="http://schemas.microsoft.com/office/powerpoint/2010/main" val="711567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397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2899889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3322</Words>
  <Application>Microsoft Office PowerPoint</Application>
  <PresentationFormat>Bildschirmpräsentation (4:3)</PresentationFormat>
  <Paragraphs>565</Paragraphs>
  <Slides>56</Slides>
  <Notes>2</Notes>
  <HiddenSlides>2</HiddenSlides>
  <MMClips>0</MMClips>
  <ScaleCrop>false</ScaleCrop>
  <HeadingPairs>
    <vt:vector size="4" baseType="variant">
      <vt:variant>
        <vt:lpstr>Design</vt:lpstr>
      </vt:variant>
      <vt:variant>
        <vt:i4>1</vt:i4>
      </vt:variant>
      <vt:variant>
        <vt:lpstr>Folientitel</vt:lpstr>
      </vt:variant>
      <vt:variant>
        <vt:i4>56</vt:i4>
      </vt:variant>
    </vt:vector>
  </HeadingPairs>
  <TitlesOfParts>
    <vt:vector size="57"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1019</cp:revision>
  <cp:lastPrinted>2013-01-22T12:03:30Z</cp:lastPrinted>
  <dcterms:created xsi:type="dcterms:W3CDTF">2010-01-07T15:28:02Z</dcterms:created>
  <dcterms:modified xsi:type="dcterms:W3CDTF">2014-05-14T16:10:06Z</dcterms:modified>
</cp:coreProperties>
</file>