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575" r:id="rId2"/>
    <p:sldId id="600" r:id="rId3"/>
    <p:sldId id="604" r:id="rId4"/>
    <p:sldId id="605" r:id="rId5"/>
    <p:sldId id="606" r:id="rId6"/>
    <p:sldId id="609" r:id="rId7"/>
    <p:sldId id="610" r:id="rId8"/>
    <p:sldId id="611" r:id="rId9"/>
    <p:sldId id="608" r:id="rId10"/>
    <p:sldId id="612" r:id="rId11"/>
    <p:sldId id="613" r:id="rId12"/>
    <p:sldId id="623" r:id="rId13"/>
    <p:sldId id="601" r:id="rId14"/>
    <p:sldId id="622" r:id="rId15"/>
    <p:sldId id="619" r:id="rId16"/>
    <p:sldId id="620" r:id="rId17"/>
    <p:sldId id="621" r:id="rId18"/>
    <p:sldId id="599" r:id="rId19"/>
    <p:sldId id="598" r:id="rId20"/>
    <p:sldId id="593" r:id="rId21"/>
    <p:sldId id="595" r:id="rId22"/>
    <p:sldId id="596" r:id="rId23"/>
    <p:sldId id="597" r:id="rId24"/>
    <p:sldId id="592" r:id="rId25"/>
    <p:sldId id="576" r:id="rId26"/>
    <p:sldId id="577" r:id="rId27"/>
    <p:sldId id="578" r:id="rId28"/>
    <p:sldId id="579" r:id="rId29"/>
    <p:sldId id="581" r:id="rId30"/>
    <p:sldId id="580" r:id="rId31"/>
    <p:sldId id="582" r:id="rId32"/>
    <p:sldId id="586" r:id="rId33"/>
    <p:sldId id="584" r:id="rId34"/>
    <p:sldId id="583" r:id="rId35"/>
    <p:sldId id="587" r:id="rId36"/>
    <p:sldId id="588" r:id="rId37"/>
    <p:sldId id="589" r:id="rId38"/>
    <p:sldId id="590" r:id="rId39"/>
    <p:sldId id="591" r:id="rId40"/>
    <p:sldId id="585" r:id="rId41"/>
    <p:sldId id="551" r:id="rId42"/>
    <p:sldId id="561" r:id="rId43"/>
    <p:sldId id="568" r:id="rId44"/>
    <p:sldId id="569" r:id="rId45"/>
    <p:sldId id="570" r:id="rId46"/>
    <p:sldId id="571" r:id="rId47"/>
    <p:sldId id="572" r:id="rId48"/>
    <p:sldId id="574" r:id="rId49"/>
    <p:sldId id="573" r:id="rId50"/>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289" autoAdjust="0"/>
  </p:normalViewPr>
  <p:slideViewPr>
    <p:cSldViewPr>
      <p:cViewPr>
        <p:scale>
          <a:sx n="100" d="100"/>
          <a:sy n="100" d="100"/>
        </p:scale>
        <p:origin x="-1860" y="-600"/>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8" name="Rectangle 4"/>
          <p:cNvSpPr>
            <a:spLocks noGrp="1" noChangeArrowheads="1"/>
          </p:cNvSpPr>
          <p:nvPr>
            <p:ph type="ftr" sz="quarter" idx="2"/>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‹Nr.›</a:t>
            </a:fld>
            <a:endParaRPr lang="de-AT"/>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‹Nr.›</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3"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3"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68313" y="714375"/>
            <a:ext cx="8218487" cy="681038"/>
          </a:xfrm>
        </p:spPr>
        <p:txBody>
          <a:bodyPr/>
          <a:lstStyle/>
          <a:p>
            <a:r>
              <a:rPr lang="de-DE" smtClean="0"/>
              <a:t>Titelmasterformat durch Klicken bearbeiten</a:t>
            </a:r>
            <a:endParaRPr lang="de-AT"/>
          </a:p>
        </p:txBody>
      </p:sp>
      <p:sp>
        <p:nvSpPr>
          <p:cNvPr id="3" name="Tabellenplatzhalter 2"/>
          <p:cNvSpPr>
            <a:spLocks noGrp="1"/>
          </p:cNvSpPr>
          <p:nvPr>
            <p:ph type="tbl" idx="1"/>
          </p:nvPr>
        </p:nvSpPr>
        <p:spPr>
          <a:xfrm>
            <a:off x="468313" y="1582738"/>
            <a:ext cx="8218487" cy="4543425"/>
          </a:xfrm>
        </p:spPr>
        <p:txBody>
          <a:bodyPr/>
          <a:lstStyle/>
          <a:p>
            <a:pPr lvl="0"/>
            <a:endParaRPr lang="de-AT" noProof="0" smtClean="0"/>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3"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3"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3"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38"/>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‹Nr.›</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0"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1.4</a:t>
            </a:r>
            <a:r>
              <a:rPr lang="en-US" sz="1100" b="0" baseline="0" dirty="0" smtClean="0">
                <a:latin typeface="Verdana" pitchFamily="34" charset="0"/>
              </a:rPr>
              <a:t> Update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 RC4</a:t>
            </a:r>
          </a:p>
          <a:p>
            <a:pPr eaLnBrk="1" hangingPunct="1"/>
            <a:r>
              <a:rPr lang="en-US" sz="2000" dirty="0" smtClean="0">
                <a:solidFill>
                  <a:srgbClr val="990000"/>
                </a:solidFill>
              </a:rPr>
              <a:t>10.10.2013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0"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2"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29"/>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5"/>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28" y="3567499"/>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2" y="3356992"/>
            <a:ext cx="1213217"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2"/>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0" y="5799747"/>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2"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36"/>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6"/>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59"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8"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0"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24" y="2694036"/>
            <a:ext cx="2880322" cy="172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Load-dependent rolling resistance </a:t>
            </a:r>
            <a:r>
              <a:rPr lang="en-GB" sz="2800" dirty="0" smtClean="0"/>
              <a:t>coefficient</a:t>
            </a:r>
            <a:endParaRPr lang="en-GB" sz="2800" dirty="0"/>
          </a:p>
        </p:txBody>
      </p:sp>
      <p:sp>
        <p:nvSpPr>
          <p:cNvPr id="5" name="Textfeld 4"/>
          <p:cNvSpPr txBox="1"/>
          <p:nvPr/>
        </p:nvSpPr>
        <p:spPr>
          <a:xfrm>
            <a:off x="251520" y="1412776"/>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For each axle the RRC* and test load </a:t>
            </a:r>
            <a:r>
              <a:rPr lang="en-GB" sz="2000" b="0" dirty="0" err="1" smtClean="0"/>
              <a:t>F</a:t>
            </a:r>
            <a:r>
              <a:rPr lang="en-GB" sz="2000" b="0" baseline="-25000" dirty="0" err="1" smtClean="0"/>
              <a:t>z</a:t>
            </a:r>
            <a:r>
              <a:rPr lang="en-GB" sz="2000" b="0" dirty="0" smtClean="0"/>
              <a:t>* are defined</a:t>
            </a:r>
            <a:endParaRPr lang="en-GB" sz="20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08" y="2120662"/>
            <a:ext cx="2625290" cy="287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6633223" y="3268150"/>
            <a:ext cx="2295821"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axle </a:t>
            </a:r>
            <a:r>
              <a:rPr lang="en-GB" sz="1100" dirty="0" err="1" smtClean="0">
                <a:solidFill>
                  <a:srgbClr val="C00000"/>
                </a:solidFill>
              </a:rPr>
              <a:t>config</a:t>
            </a:r>
            <a:r>
              <a:rPr lang="en-GB" sz="1100" dirty="0" smtClean="0">
                <a:solidFill>
                  <a:srgbClr val="C00000"/>
                </a:solidFill>
              </a:rPr>
              <a:t>.</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776" y="3117198"/>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5397132" y="3196855"/>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Rechteck 10"/>
          <p:cNvSpPr/>
          <p:nvPr/>
        </p:nvSpPr>
        <p:spPr bwMode="auto">
          <a:xfrm>
            <a:off x="2521674" y="2968368"/>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542636" y="2393559"/>
            <a:ext cx="1661032" cy="461665"/>
          </a:xfrm>
          <a:prstGeom prst="rect">
            <a:avLst/>
          </a:prstGeom>
          <a:noFill/>
          <a:ln>
            <a:noFill/>
          </a:ln>
        </p:spPr>
        <p:txBody>
          <a:bodyPr wrap="none" rtlCol="0">
            <a:spAutoFit/>
          </a:bodyPr>
          <a:lstStyle/>
          <a:p>
            <a:pPr algn="l">
              <a:spcBef>
                <a:spcPts val="0"/>
              </a:spcBef>
            </a:pPr>
            <a:r>
              <a:rPr lang="en-GB" sz="1200" b="0" dirty="0" smtClean="0"/>
              <a:t>Relative axle load </a:t>
            </a:r>
            <a:r>
              <a:rPr lang="en-GB" sz="1200" dirty="0" smtClean="0"/>
              <a:t>s</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(share of total weight)</a:t>
            </a:r>
            <a:endParaRPr lang="en-GB" sz="1200" b="0" dirty="0" smtClean="0"/>
          </a:p>
        </p:txBody>
      </p:sp>
      <p:cxnSp>
        <p:nvCxnSpPr>
          <p:cNvPr id="15" name="Gerade Verbindung 14"/>
          <p:cNvCxnSpPr/>
          <p:nvPr/>
        </p:nvCxnSpPr>
        <p:spPr bwMode="auto">
          <a:xfrm>
            <a:off x="1801594" y="2832537"/>
            <a:ext cx="613944" cy="22326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2521674" y="3256713"/>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9" name="Textfeld 18"/>
          <p:cNvSpPr txBox="1"/>
          <p:nvPr/>
        </p:nvSpPr>
        <p:spPr>
          <a:xfrm>
            <a:off x="929762" y="3107528"/>
            <a:ext cx="843501" cy="276999"/>
          </a:xfrm>
          <a:prstGeom prst="rect">
            <a:avLst/>
          </a:prstGeom>
          <a:noFill/>
          <a:ln>
            <a:noFill/>
          </a:ln>
        </p:spPr>
        <p:txBody>
          <a:bodyPr wrap="none" rtlCol="0">
            <a:spAutoFit/>
          </a:bodyPr>
          <a:lstStyle/>
          <a:p>
            <a:pPr algn="l">
              <a:spcBef>
                <a:spcPts val="0"/>
              </a:spcBef>
            </a:pPr>
            <a:r>
              <a:rPr lang="en-GB" sz="1200" dirty="0" smtClean="0"/>
              <a:t>RRC</a:t>
            </a:r>
            <a:r>
              <a:rPr lang="en-GB" sz="1200" baseline="-25000" dirty="0" smtClean="0"/>
              <a:t>ISO(</a:t>
            </a:r>
            <a:r>
              <a:rPr lang="en-GB" sz="1200" baseline="-25000" dirty="0" err="1" smtClean="0"/>
              <a:t>i</a:t>
            </a:r>
            <a:r>
              <a:rPr lang="en-GB" sz="1200" baseline="-25000" dirty="0" smtClean="0"/>
              <a:t>)</a:t>
            </a:r>
            <a:r>
              <a:rPr lang="en-GB" sz="1200" b="0" dirty="0" smtClean="0"/>
              <a:t>*</a:t>
            </a:r>
            <a:endParaRPr lang="en-GB" sz="1200" baseline="-25000" dirty="0" smtClean="0"/>
          </a:p>
        </p:txBody>
      </p:sp>
      <p:sp>
        <p:nvSpPr>
          <p:cNvPr id="20" name="Textfeld 19"/>
          <p:cNvSpPr txBox="1"/>
          <p:nvPr/>
        </p:nvSpPr>
        <p:spPr>
          <a:xfrm>
            <a:off x="251520" y="5949280"/>
            <a:ext cx="8496944" cy="369332"/>
          </a:xfrm>
          <a:prstGeom prst="rect">
            <a:avLst/>
          </a:prstGeom>
          <a:noFill/>
          <a:ln>
            <a:noFill/>
          </a:ln>
        </p:spPr>
        <p:txBody>
          <a:bodyPr wrap="square" rtlCol="0">
            <a:spAutoFit/>
          </a:bodyPr>
          <a:lstStyle/>
          <a:p>
            <a:pPr algn="l">
              <a:spcBef>
                <a:spcPts val="0"/>
              </a:spcBef>
            </a:pPr>
            <a:r>
              <a:rPr lang="en-GB" sz="1800" b="0" dirty="0"/>
              <a:t>* according to ISO </a:t>
            </a:r>
            <a:r>
              <a:rPr lang="en-GB" sz="1800" b="0" dirty="0" smtClean="0"/>
              <a:t>28580</a:t>
            </a:r>
            <a:r>
              <a:rPr lang="en-GB" sz="1800" b="0" dirty="0"/>
              <a:t> </a:t>
            </a:r>
            <a:r>
              <a:rPr lang="en-GB" sz="1800" b="0" dirty="0" smtClean="0"/>
              <a:t>(</a:t>
            </a:r>
            <a:r>
              <a:rPr lang="en-GB" sz="1800" b="0" dirty="0"/>
              <a:t>Test </a:t>
            </a:r>
            <a:r>
              <a:rPr lang="en-GB" sz="1800" b="0" dirty="0" smtClean="0"/>
              <a:t>load: 85</a:t>
            </a:r>
            <a:r>
              <a:rPr lang="en-GB" sz="1800" b="0" dirty="0"/>
              <a:t>% of max. load capacity)</a:t>
            </a:r>
          </a:p>
        </p:txBody>
      </p:sp>
      <p:cxnSp>
        <p:nvCxnSpPr>
          <p:cNvPr id="21" name="Gerade Verbindung 20"/>
          <p:cNvCxnSpPr>
            <a:stCxn id="19" idx="3"/>
          </p:cNvCxnSpPr>
          <p:nvPr/>
        </p:nvCxnSpPr>
        <p:spPr bwMode="auto">
          <a:xfrm>
            <a:off x="1773263" y="3246028"/>
            <a:ext cx="648402" cy="9443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hteck 22"/>
          <p:cNvSpPr/>
          <p:nvPr/>
        </p:nvSpPr>
        <p:spPr bwMode="auto">
          <a:xfrm>
            <a:off x="3935541" y="3256069"/>
            <a:ext cx="1125905"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23"/>
          <p:cNvCxnSpPr/>
          <p:nvPr/>
        </p:nvCxnSpPr>
        <p:spPr bwMode="auto">
          <a:xfrm>
            <a:off x="3508202" y="2555537"/>
            <a:ext cx="597648" cy="608287"/>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99924" y="2278538"/>
            <a:ext cx="663964" cy="276999"/>
          </a:xfrm>
          <a:prstGeom prst="rect">
            <a:avLst/>
          </a:prstGeom>
          <a:noFill/>
          <a:ln>
            <a:noFill/>
          </a:ln>
        </p:spPr>
        <p:txBody>
          <a:bodyPr wrap="none" rtlCol="0">
            <a:spAutoFit/>
          </a:bodyPr>
          <a:lstStyle/>
          <a:p>
            <a:pPr algn="l">
              <a:spcBef>
                <a:spcPts val="0"/>
              </a:spcBef>
            </a:pPr>
            <a:r>
              <a:rPr lang="en-GB" sz="1200" dirty="0" err="1" smtClean="0"/>
              <a:t>F</a:t>
            </a:r>
            <a:r>
              <a:rPr lang="en-GB" sz="1200" baseline="-25000" dirty="0" err="1" smtClean="0"/>
              <a:t>zISO</a:t>
            </a:r>
            <a:r>
              <a:rPr lang="en-GB" sz="1200" baseline="-25000" dirty="0" smtClean="0"/>
              <a:t>(</a:t>
            </a:r>
            <a:r>
              <a:rPr lang="en-GB" sz="1200" baseline="-25000" dirty="0" err="1" smtClean="0"/>
              <a:t>i</a:t>
            </a:r>
            <a:r>
              <a:rPr lang="en-GB" sz="1200" baseline="-25000" dirty="0" smtClean="0"/>
              <a:t>)</a:t>
            </a:r>
            <a:r>
              <a:rPr lang="en-GB" sz="1200" b="0" dirty="0" smtClean="0"/>
              <a:t>*</a:t>
            </a:r>
            <a:endParaRPr lang="en-GB" sz="1200" baseline="-25000" dirty="0" smtClean="0"/>
          </a:p>
        </p:txBody>
      </p:sp>
      <p:cxnSp>
        <p:nvCxnSpPr>
          <p:cNvPr id="29" name="Gerade Verbindung 28"/>
          <p:cNvCxnSpPr/>
          <p:nvPr/>
        </p:nvCxnSpPr>
        <p:spPr bwMode="auto">
          <a:xfrm flipH="1">
            <a:off x="4499992" y="2120662"/>
            <a:ext cx="278326" cy="73901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3532772" y="1812886"/>
            <a:ext cx="2304542" cy="615553"/>
          </a:xfrm>
          <a:prstGeom prst="rect">
            <a:avLst/>
          </a:prstGeom>
          <a:noFill/>
          <a:ln>
            <a:noFill/>
          </a:ln>
        </p:spPr>
        <p:txBody>
          <a:bodyPr wrap="none" rtlCol="0">
            <a:spAutoFit/>
          </a:bodyPr>
          <a:lstStyle/>
          <a:p>
            <a:pPr algn="l">
              <a:spcBef>
                <a:spcPts val="0"/>
              </a:spcBef>
            </a:pPr>
            <a:r>
              <a:rPr lang="en-GB" sz="1200" b="0" dirty="0" smtClean="0"/>
              <a:t>Twin Tyres =&gt; nr. of wheels </a:t>
            </a:r>
            <a:r>
              <a:rPr lang="en-GB" sz="1200" dirty="0" smtClean="0"/>
              <a:t>w</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  yes =&gt; </a:t>
            </a:r>
            <a:r>
              <a:rPr lang="en-GB" sz="1100" dirty="0"/>
              <a:t>w</a:t>
            </a:r>
            <a:r>
              <a:rPr lang="en-GB" sz="1100" baseline="-25000" dirty="0"/>
              <a:t>(</a:t>
            </a:r>
            <a:r>
              <a:rPr lang="en-GB" sz="1100" baseline="-25000" dirty="0" err="1"/>
              <a:t>i</a:t>
            </a:r>
            <a:r>
              <a:rPr lang="en-GB" sz="1100" baseline="-25000" dirty="0"/>
              <a:t>) </a:t>
            </a:r>
            <a:r>
              <a:rPr lang="en-GB" sz="1100" b="0" dirty="0" smtClean="0"/>
              <a:t>= 4</a:t>
            </a:r>
          </a:p>
          <a:p>
            <a:pPr algn="l">
              <a:spcBef>
                <a:spcPts val="0"/>
              </a:spcBef>
            </a:pPr>
            <a:r>
              <a:rPr lang="en-GB" sz="1100" b="0" dirty="0" smtClean="0"/>
              <a:t>  no =&gt; </a:t>
            </a:r>
            <a:r>
              <a:rPr lang="en-GB" sz="1100" dirty="0"/>
              <a:t>w</a:t>
            </a:r>
            <a:r>
              <a:rPr lang="en-GB" sz="1100" baseline="-25000" dirty="0"/>
              <a:t>(</a:t>
            </a:r>
            <a:r>
              <a:rPr lang="en-GB" sz="1100" baseline="-25000" dirty="0" err="1"/>
              <a:t>i</a:t>
            </a:r>
            <a:r>
              <a:rPr lang="en-GB" sz="1100" baseline="-25000" dirty="0"/>
              <a:t>) </a:t>
            </a:r>
            <a:r>
              <a:rPr lang="en-GB" sz="1100" b="0" dirty="0"/>
              <a:t>= </a:t>
            </a:r>
            <a:r>
              <a:rPr lang="en-GB" sz="1100" b="0" dirty="0" smtClean="0"/>
              <a:t>2</a:t>
            </a:r>
          </a:p>
        </p:txBody>
      </p:sp>
      <p:sp>
        <p:nvSpPr>
          <p:cNvPr id="35" name="Rechteck 34"/>
          <p:cNvSpPr/>
          <p:nvPr/>
        </p:nvSpPr>
        <p:spPr bwMode="auto">
          <a:xfrm>
            <a:off x="4232527" y="2968368"/>
            <a:ext cx="593403"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37" y="4895005"/>
            <a:ext cx="4078019" cy="7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251520" y="4581128"/>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Total RRC calculation</a:t>
            </a:r>
            <a:endParaRPr lang="en-GB" sz="2000" b="0" dirty="0"/>
          </a:p>
        </p:txBody>
      </p:sp>
      <p:sp>
        <p:nvSpPr>
          <p:cNvPr id="25" name="Textfeld 24"/>
          <p:cNvSpPr txBox="1"/>
          <p:nvPr/>
        </p:nvSpPr>
        <p:spPr>
          <a:xfrm>
            <a:off x="5102229" y="5188991"/>
            <a:ext cx="2119491" cy="646331"/>
          </a:xfrm>
          <a:prstGeom prst="rect">
            <a:avLst/>
          </a:prstGeom>
          <a:noFill/>
          <a:ln>
            <a:noFill/>
          </a:ln>
        </p:spPr>
        <p:txBody>
          <a:bodyPr wrap="none" rtlCol="0">
            <a:spAutoFit/>
          </a:bodyPr>
          <a:lstStyle/>
          <a:p>
            <a:pPr algn="l">
              <a:spcBef>
                <a:spcPts val="0"/>
              </a:spcBef>
            </a:pPr>
            <a:r>
              <a:rPr lang="en-US" sz="1200" b="0" dirty="0" smtClean="0"/>
              <a:t>m [kg]  = total vehicle weight</a:t>
            </a:r>
          </a:p>
          <a:p>
            <a:pPr algn="l">
              <a:spcBef>
                <a:spcPts val="0"/>
              </a:spcBef>
            </a:pPr>
            <a:r>
              <a:rPr lang="de-AT" sz="1200" b="0" dirty="0" smtClean="0"/>
              <a:t>g </a:t>
            </a:r>
            <a:r>
              <a:rPr lang="de-AT" sz="1200" b="0" dirty="0"/>
              <a:t>[m/s²] = 9.81</a:t>
            </a:r>
            <a:endParaRPr lang="en-GB" sz="1200" dirty="0"/>
          </a:p>
          <a:p>
            <a:pPr algn="l">
              <a:spcBef>
                <a:spcPts val="0"/>
              </a:spcBef>
            </a:pPr>
            <a:r>
              <a:rPr lang="el-GR" sz="1200" b="0" dirty="0" smtClean="0"/>
              <a:t>β</a:t>
            </a:r>
            <a:r>
              <a:rPr lang="de-AT" sz="1200" b="0" dirty="0" smtClean="0"/>
              <a:t> [-]  = 0.9</a:t>
            </a:r>
            <a:endParaRPr lang="de-AT" sz="1200" b="0" dirty="0"/>
          </a:p>
        </p:txBody>
      </p:sp>
    </p:spTree>
    <p:extLst>
      <p:ext uri="{BB962C8B-B14F-4D97-AF65-F5344CB8AC3E}">
        <p14:creationId xmlns:p14="http://schemas.microsoft.com/office/powerpoint/2010/main" val="312909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39" y="2746087"/>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66"/>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7" y="4019882"/>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88"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2" y="5589240"/>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2" y="6076205"/>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5"/>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2" y="1414512"/>
            <a:ext cx="8784976" cy="415498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p>
          <a:p>
            <a:pPr marL="171450" indent="-171450" algn="l">
              <a:spcBef>
                <a:spcPts val="600"/>
              </a:spcBef>
              <a:buFont typeface="Arial" pitchFamily="34" charset="0"/>
              <a:buChar char="•"/>
            </a:pPr>
            <a:r>
              <a:rPr lang="en-GB" sz="1200" b="0" dirty="0" smtClean="0"/>
              <a:t>Load-dependent </a:t>
            </a:r>
            <a:r>
              <a:rPr lang="en-GB" sz="1200" b="0" dirty="0"/>
              <a:t>rolling resistance coefficient</a:t>
            </a:r>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2"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2"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0" y="1313467"/>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0" y="1313467"/>
            <a:ext cx="8496944" cy="3354765"/>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dirty="0" smtClean="0"/>
              <a:t>in </a:t>
            </a:r>
            <a:r>
              <a:rPr lang="en-GB" sz="1400" b="0" dirty="0"/>
              <a:t>Gearbox/Toque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Load-dependent rolling resistance coefficients</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1818809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0"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69"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Default settings </a:t>
            </a:r>
            <a:r>
              <a:rPr lang="en-GB" sz="2000" b="0" dirty="0" smtClean="0"/>
              <a:t>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a:t>
            </a:r>
            <a:r>
              <a:rPr lang="en-GB" sz="2000" b="0" smtClean="0"/>
              <a:t>described in </a:t>
            </a:r>
            <a:r>
              <a:rPr lang="en-GB" sz="2000" b="0" dirty="0" smtClean="0"/>
              <a:t>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09" y="4976812"/>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76"/>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49"/>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3"/>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68"/>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0"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18"/>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0" y="1340768"/>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0"/>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17"/>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7" y="3853518"/>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5"/>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8" y="5373216"/>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1" y="3591305"/>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0" y="5165480"/>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48" y="5083386"/>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4" y="1196752"/>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67"/>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4" y="4509120"/>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512306"/>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2" y="4047455"/>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88" y="4561443"/>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5"/>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3"/>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0" y="3501008"/>
            <a:ext cx="4086375"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07"/>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3864867"/>
            <a:ext cx="2843642" cy="2444453"/>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19" y="1758295"/>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19" y="2162173"/>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6"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2"/>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2" y="1917182"/>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50312"/>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88"/>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3"/>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6"/>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2"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36"/>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4" y="1268760"/>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89"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6" y="3681774"/>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6"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4"/>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1"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76"/>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1"/>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16"/>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08"/>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2"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4"/>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39" y="2491313"/>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2"/>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5"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0" y="2491313"/>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0"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0"/>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2"/>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1"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0" y="1631122"/>
            <a:ext cx="8496944" cy="2800767"/>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a:t>
            </a:r>
            <a:r>
              <a:rPr lang="en-GB" sz="2000" b="0" dirty="0" smtClean="0"/>
              <a:t>distance</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2"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5"/>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724275"/>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418527"/>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3"/>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28"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886199"/>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2" y="4137292"/>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7" y="3864118"/>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5"/>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1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7"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5" y="4534164"/>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0" y="43144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3"/>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56"/>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0" y="40985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88"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5"/>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0" y="1386642"/>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0"/>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4"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5" y="5044142"/>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17"/>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7" y="5186604"/>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6" y="477226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5"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4"/>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4"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2"/>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2"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2"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7" y="2959668"/>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0"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87"/>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4"/>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28" y="3148465"/>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2"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6"/>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59"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6" y="4077072"/>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08"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6" y="1412776"/>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47"/>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3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4" y="2790721"/>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7"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18" y="2871578"/>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5"/>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2" y="2616332"/>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27"/>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18"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0"/>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6"/>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2"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5" y="354499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7"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7" y="3068960"/>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0"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2"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7"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7"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39"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0" y="4788811"/>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4"/>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6" y="2696093"/>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4" y="2869121"/>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2"/>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76"/>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6"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6"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4"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2" y="3107003"/>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58" y="2529321"/>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4"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098"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5"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098"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4" y="3201751"/>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0" y="351536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2"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09" y="2786166"/>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09"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5" y="2650064"/>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1"/>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28"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6"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2972</Words>
  <Application>Microsoft Office PowerPoint</Application>
  <PresentationFormat>Bildschirmpräsentation (4:3)</PresentationFormat>
  <Paragraphs>493</Paragraphs>
  <Slides>49</Slides>
  <Notes>0</Notes>
  <HiddenSlides>2</HiddenSlides>
  <MMClips>0</MMClips>
  <ScaleCrop>false</ScaleCrop>
  <HeadingPairs>
    <vt:vector size="4" baseType="variant">
      <vt:variant>
        <vt:lpstr>Design</vt:lpstr>
      </vt:variant>
      <vt:variant>
        <vt:i4>1</vt:i4>
      </vt:variant>
      <vt:variant>
        <vt:lpstr>Folientitel</vt:lpstr>
      </vt:variant>
      <vt:variant>
        <vt:i4>49</vt:i4>
      </vt:variant>
    </vt:vector>
  </HeadingPairs>
  <TitlesOfParts>
    <vt:vector size="50" baseType="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Full Changelog V1.4 (1/3)</vt:lpstr>
      <vt:lpstr>Full Changelog V1.4 (2/3)</vt:lpstr>
      <vt:lpstr>Full Changelog V1.4 (3/3)</vt:lpstr>
      <vt:lpstr>PowerPoint-Präsentation</vt:lpstr>
      <vt:lpstr>PowerPoint-Präsentation</vt:lpstr>
      <vt:lpstr>Driver Model</vt:lpstr>
      <vt:lpstr>VECTO Editor - Driver Tab</vt:lpstr>
      <vt:lpstr>VECTO Editor - Driver Tab</vt:lpstr>
      <vt:lpstr>VECTO Editor - Driver Tab</vt:lpstr>
      <vt:lpstr>PowerPoint-Präsentation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PowerPoint-Präsentation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Luz Raphael</cp:lastModifiedBy>
  <cp:revision>1013</cp:revision>
  <cp:lastPrinted>2013-01-22T12:03:30Z</cp:lastPrinted>
  <dcterms:created xsi:type="dcterms:W3CDTF">2010-01-07T15:28:02Z</dcterms:created>
  <dcterms:modified xsi:type="dcterms:W3CDTF">2013-10-10T10:10:24Z</dcterms:modified>
</cp:coreProperties>
</file>