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575" r:id="rId2"/>
    <p:sldId id="640" r:id="rId3"/>
    <p:sldId id="641" r:id="rId4"/>
    <p:sldId id="642" r:id="rId5"/>
    <p:sldId id="643" r:id="rId6"/>
    <p:sldId id="644" r:id="rId7"/>
    <p:sldId id="639" r:id="rId8"/>
    <p:sldId id="645" r:id="rId9"/>
    <p:sldId id="638" r:id="rId10"/>
    <p:sldId id="600" r:id="rId11"/>
    <p:sldId id="633" r:id="rId12"/>
    <p:sldId id="635" r:id="rId13"/>
    <p:sldId id="636" r:id="rId14"/>
    <p:sldId id="629" r:id="rId15"/>
    <p:sldId id="637" r:id="rId16"/>
    <p:sldId id="634" r:id="rId17"/>
  </p:sldIdLst>
  <p:sldSz cx="9144000" cy="6858000" type="screen4x3"/>
  <p:notesSz cx="6805613" cy="9944100"/>
  <p:defaultTextStyle>
    <a:defPPr>
      <a:defRPr lang="de-AT"/>
    </a:defPPr>
    <a:lvl1pPr algn="ctr" rtl="0" fontAlgn="base"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ausberger Stefan" initials="HS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3B3"/>
    <a:srgbClr val="FFFFFF"/>
    <a:srgbClr val="FF9900"/>
    <a:srgbClr val="E9EDF4"/>
    <a:srgbClr val="F8F8F8"/>
    <a:srgbClr val="FF6600"/>
    <a:srgbClr val="0066FF"/>
    <a:srgbClr val="FF00FF"/>
    <a:srgbClr val="FF5757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84" autoAdjust="0"/>
    <p:restoredTop sz="94289" autoAdjust="0"/>
  </p:normalViewPr>
  <p:slideViewPr>
    <p:cSldViewPr>
      <p:cViewPr>
        <p:scale>
          <a:sx n="100" d="100"/>
          <a:sy n="100" d="100"/>
        </p:scale>
        <p:origin x="-1860" y="-6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notesViewPr>
    <p:cSldViewPr>
      <p:cViewPr varScale="1">
        <p:scale>
          <a:sx n="94" d="100"/>
          <a:sy n="94" d="100"/>
        </p:scale>
        <p:origin x="-3690" y="-96"/>
      </p:cViewPr>
      <p:guideLst>
        <p:guide orient="horz" pos="3132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8846" cy="496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331" tIns="44166" rIns="88331" bIns="44166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b="0">
                <a:latin typeface="Arial" pitchFamily="34" charset="0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5247" y="1"/>
            <a:ext cx="2948845" cy="496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331" tIns="44166" rIns="88331" bIns="44166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Arial" pitchFamily="34" charset="0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5247" y="9445893"/>
            <a:ext cx="2948845" cy="496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331" tIns="44166" rIns="88331" bIns="44166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Arial" pitchFamily="34" charset="0"/>
              </a:defRPr>
            </a:lvl1pPr>
          </a:lstStyle>
          <a:p>
            <a:pPr>
              <a:defRPr/>
            </a:pPr>
            <a:fld id="{D05DC883-6C08-43D1-9D4B-869193C2D549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"/>
          </p:nvPr>
        </p:nvSpPr>
        <p:spPr>
          <a:xfrm>
            <a:off x="0" y="9445625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769111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8846" cy="496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80" tIns="47840" rIns="95680" bIns="47840" numCol="1" anchor="t" anchorCtr="0" compatLnSpc="1">
            <a:prstTxWarp prst="textNoShape">
              <a:avLst/>
            </a:prstTxWarp>
          </a:bodyPr>
          <a:lstStyle>
            <a:lvl1pPr algn="l" defTabSz="956920">
              <a:spcBef>
                <a:spcPct val="0"/>
              </a:spcBef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5247" y="1"/>
            <a:ext cx="2948845" cy="496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80" tIns="47840" rIns="95680" bIns="47840" numCol="1" anchor="t" anchorCtr="0" compatLnSpc="1">
            <a:prstTxWarp prst="textNoShape">
              <a:avLst/>
            </a:prstTxWarp>
          </a:bodyPr>
          <a:lstStyle>
            <a:lvl1pPr algn="r" defTabSz="956920">
              <a:spcBef>
                <a:spcPct val="0"/>
              </a:spcBef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6125"/>
            <a:ext cx="4970463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802" y="4722946"/>
            <a:ext cx="5446010" cy="4474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80" tIns="47840" rIns="95680" bIns="478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AT" noProof="0" smtClean="0"/>
              <a:t>Textmasterformate durch Klicken bearbeiten</a:t>
            </a:r>
          </a:p>
          <a:p>
            <a:pPr lvl="1"/>
            <a:r>
              <a:rPr lang="de-AT" noProof="0" smtClean="0"/>
              <a:t>Zweite Ebene</a:t>
            </a:r>
          </a:p>
          <a:p>
            <a:pPr lvl="2"/>
            <a:r>
              <a:rPr lang="de-AT" noProof="0" smtClean="0"/>
              <a:t>Dritte Ebene</a:t>
            </a:r>
          </a:p>
          <a:p>
            <a:pPr lvl="3"/>
            <a:r>
              <a:rPr lang="de-AT" noProof="0" smtClean="0"/>
              <a:t>Vierte Ebene</a:t>
            </a:r>
          </a:p>
          <a:p>
            <a:pPr lvl="4"/>
            <a:r>
              <a:rPr lang="de-AT" noProof="0" smtClean="0"/>
              <a:t>Fünfte Ebene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893"/>
            <a:ext cx="2948846" cy="496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80" tIns="47840" rIns="95680" bIns="47840" numCol="1" anchor="b" anchorCtr="0" compatLnSpc="1">
            <a:prstTxWarp prst="textNoShape">
              <a:avLst/>
            </a:prstTxWarp>
          </a:bodyPr>
          <a:lstStyle>
            <a:lvl1pPr algn="l" defTabSz="956920">
              <a:spcBef>
                <a:spcPct val="0"/>
              </a:spcBef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5247" y="9445893"/>
            <a:ext cx="2948845" cy="496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80" tIns="47840" rIns="95680" bIns="47840" numCol="1" anchor="b" anchorCtr="0" compatLnSpc="1">
            <a:prstTxWarp prst="textNoShape">
              <a:avLst/>
            </a:prstTxWarp>
          </a:bodyPr>
          <a:lstStyle>
            <a:lvl1pPr algn="r" defTabSz="956920">
              <a:spcBef>
                <a:spcPct val="0"/>
              </a:spcBef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fld id="{8335CF79-0E4B-49EE-B3D5-651E591A0B85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704066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5988" y="746125"/>
            <a:ext cx="4973637" cy="3729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35CF79-0E4B-49EE-B3D5-651E591A0B85}" type="slidenum">
              <a:rPr lang="de-AT" smtClean="0"/>
              <a:pPr>
                <a:defRPr/>
              </a:pPr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50973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5988" y="746125"/>
            <a:ext cx="4973637" cy="3729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35CF79-0E4B-49EE-B3D5-651E591A0B85}" type="slidenum">
              <a:rPr lang="de-AT" smtClean="0"/>
              <a:pPr>
                <a:defRPr/>
              </a:pPr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50973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5988" y="746125"/>
            <a:ext cx="4973637" cy="3729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35CF79-0E4B-49EE-B3D5-651E591A0B85}" type="slidenum">
              <a:rPr lang="de-AT" smtClean="0"/>
              <a:pPr>
                <a:defRPr/>
              </a:pPr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50973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5988" y="746125"/>
            <a:ext cx="4973637" cy="3729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35CF79-0E4B-49EE-B3D5-651E591A0B85}" type="slidenum">
              <a:rPr lang="de-AT" smtClean="0"/>
              <a:pPr>
                <a:defRPr/>
              </a:pPr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50973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5988" y="746125"/>
            <a:ext cx="4973637" cy="3729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35CF79-0E4B-49EE-B3D5-651E591A0B85}" type="slidenum">
              <a:rPr lang="de-AT" smtClean="0"/>
              <a:pPr>
                <a:defRPr/>
              </a:pPr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50973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5988" y="746125"/>
            <a:ext cx="4973637" cy="3729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35CF79-0E4B-49EE-B3D5-651E591A0B85}" type="slidenum">
              <a:rPr lang="de-AT" smtClean="0"/>
              <a:pPr>
                <a:defRPr/>
              </a:pPr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50973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5988" y="746125"/>
            <a:ext cx="4973637" cy="3729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35CF79-0E4B-49EE-B3D5-651E591A0B85}" type="slidenum">
              <a:rPr lang="de-AT" smtClean="0"/>
              <a:pPr>
                <a:defRPr/>
              </a:pPr>
              <a:t>13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509731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5988" y="746125"/>
            <a:ext cx="4973637" cy="3729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35CF79-0E4B-49EE-B3D5-651E591A0B85}" type="slidenum">
              <a:rPr lang="de-AT" smtClean="0"/>
              <a:pPr>
                <a:defRPr/>
              </a:pPr>
              <a:t>14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509731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5988" y="746125"/>
            <a:ext cx="4973637" cy="3729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35CF79-0E4B-49EE-B3D5-651E591A0B85}" type="slidenum">
              <a:rPr lang="de-AT" smtClean="0"/>
              <a:pPr>
                <a:defRPr/>
              </a:pPr>
              <a:t>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50973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57079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31937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32575" y="714375"/>
            <a:ext cx="2054225" cy="541178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68315" y="714375"/>
            <a:ext cx="6011862" cy="541178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26689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/>
          </p:nvPr>
        </p:nvSpPr>
        <p:spPr>
          <a:xfrm>
            <a:off x="468315" y="714375"/>
            <a:ext cx="8218487" cy="54117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60228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468315" y="1582738"/>
            <a:ext cx="8218487" cy="4543425"/>
          </a:xfrm>
        </p:spPr>
        <p:txBody>
          <a:bodyPr/>
          <a:lstStyle/>
          <a:p>
            <a:pPr lvl="0"/>
            <a:endParaRPr lang="de-AT" noProof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58998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12520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195738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313" y="1582738"/>
            <a:ext cx="4032250" cy="4543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52965" y="1582738"/>
            <a:ext cx="4033837" cy="4543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9265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89680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85824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3620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1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560464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AT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144828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0"/>
          <p:cNvSpPr>
            <a:spLocks noChangeShapeType="1"/>
          </p:cNvSpPr>
          <p:nvPr userDrawn="1"/>
        </p:nvSpPr>
        <p:spPr bwMode="auto">
          <a:xfrm>
            <a:off x="0" y="4159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AT"/>
          </a:p>
        </p:txBody>
      </p:sp>
      <p:sp>
        <p:nvSpPr>
          <p:cNvPr id="1028" name="Rectangle 22"/>
          <p:cNvSpPr>
            <a:spLocks noGrp="1" noChangeArrowheads="1"/>
          </p:cNvSpPr>
          <p:nvPr>
            <p:ph type="title"/>
          </p:nvPr>
        </p:nvSpPr>
        <p:spPr bwMode="auto">
          <a:xfrm>
            <a:off x="468315" y="714375"/>
            <a:ext cx="8218487" cy="681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de-DE" smtClean="0"/>
          </a:p>
        </p:txBody>
      </p:sp>
      <p:sp>
        <p:nvSpPr>
          <p:cNvPr id="1029" name="Rectangle 2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5" y="1582738"/>
            <a:ext cx="8218487" cy="45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DDDDD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AT" smtClean="0"/>
              <a:t>Erste Ebene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</a:p>
        </p:txBody>
      </p:sp>
      <p:sp>
        <p:nvSpPr>
          <p:cNvPr id="1030" name="Text Box 24"/>
          <p:cNvSpPr txBox="1">
            <a:spLocks noChangeArrowheads="1"/>
          </p:cNvSpPr>
          <p:nvPr userDrawn="1"/>
        </p:nvSpPr>
        <p:spPr bwMode="auto">
          <a:xfrm>
            <a:off x="7996238" y="6599242"/>
            <a:ext cx="9255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30000"/>
              </a:spcBef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fld id="{F754889F-290A-4ED1-8905-D84A8ECF4D9C}" type="slidenum">
              <a:rPr lang="de-AT" sz="1000" smtClean="0">
                <a:solidFill>
                  <a:srgbClr val="7D7D7D"/>
                </a:solidFill>
                <a:latin typeface="Verdana" pitchFamily="34" charset="0"/>
              </a:rPr>
              <a:pPr algn="r" eaLnBrk="1" hangingPunct="1">
                <a:spcBef>
                  <a:spcPct val="50000"/>
                </a:spcBef>
                <a:defRPr/>
              </a:pPr>
              <a:t>‹Nr.›</a:t>
            </a:fld>
            <a:endParaRPr lang="de-AT" sz="1000" smtClean="0">
              <a:solidFill>
                <a:srgbClr val="7D7D7D"/>
              </a:solidFill>
              <a:latin typeface="Verdana" pitchFamily="34" charset="0"/>
            </a:endParaRPr>
          </a:p>
        </p:txBody>
      </p:sp>
      <p:sp>
        <p:nvSpPr>
          <p:cNvPr id="1031" name="Rectangle 25"/>
          <p:cNvSpPr>
            <a:spLocks noChangeArrowheads="1"/>
          </p:cNvSpPr>
          <p:nvPr userDrawn="1"/>
        </p:nvSpPr>
        <p:spPr bwMode="auto">
          <a:xfrm>
            <a:off x="0" y="6373813"/>
            <a:ext cx="9144000" cy="215900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39600" anchor="ctr"/>
          <a:lstStyle/>
          <a:p>
            <a:pPr algn="l">
              <a:spcBef>
                <a:spcPct val="0"/>
              </a:spcBef>
            </a:pPr>
            <a:endParaRPr lang="en-GB" sz="1200">
              <a:latin typeface="Verdana" pitchFamily="34" charset="0"/>
            </a:endParaRPr>
          </a:p>
        </p:txBody>
      </p:sp>
      <p:pic>
        <p:nvPicPr>
          <p:cNvPr id="1032" name="Picture 26" descr="logo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442" y="152075"/>
            <a:ext cx="504056" cy="185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27" descr="IVT_Logo_klein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88640"/>
            <a:ext cx="310830" cy="14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5" name="Rectangle 29"/>
          <p:cNvSpPr>
            <a:spLocks noChangeAspect="1" noChangeArrowheads="1"/>
          </p:cNvSpPr>
          <p:nvPr userDrawn="1"/>
        </p:nvSpPr>
        <p:spPr bwMode="auto">
          <a:xfrm>
            <a:off x="0" y="6373813"/>
            <a:ext cx="215900" cy="214312"/>
          </a:xfrm>
          <a:prstGeom prst="rect">
            <a:avLst/>
          </a:prstGeom>
          <a:solidFill>
            <a:srgbClr val="F701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30000"/>
              </a:spcBef>
            </a:pPr>
            <a:endParaRPr lang="en-GB" sz="2000"/>
          </a:p>
        </p:txBody>
      </p:sp>
      <p:sp>
        <p:nvSpPr>
          <p:cNvPr id="13" name="Text Box 30"/>
          <p:cNvSpPr txBox="1">
            <a:spLocks noChangeArrowheads="1"/>
          </p:cNvSpPr>
          <p:nvPr userDrawn="1"/>
        </p:nvSpPr>
        <p:spPr bwMode="auto">
          <a:xfrm>
            <a:off x="215900" y="6381328"/>
            <a:ext cx="1882924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39600" anchor="ctr"/>
          <a:lstStyle>
            <a:lvl1pPr eaLnBrk="0" hangingPunct="0">
              <a:spcBef>
                <a:spcPct val="30000"/>
              </a:spcBef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US" sz="1100" b="0" dirty="0" smtClean="0">
                <a:latin typeface="Verdana" pitchFamily="34" charset="0"/>
              </a:rPr>
              <a:t>VECTO </a:t>
            </a:r>
            <a:r>
              <a:rPr lang="en-US" sz="1100" b="0" baseline="0" dirty="0" smtClean="0">
                <a:latin typeface="Verdana" pitchFamily="34" charset="0"/>
              </a:rPr>
              <a:t>Release Notes</a:t>
            </a:r>
            <a:endParaRPr lang="en-GB" sz="1100" b="0" dirty="0" smtClean="0">
              <a:latin typeface="Verdana" pitchFamily="34" charset="0"/>
            </a:endParaRPr>
          </a:p>
        </p:txBody>
      </p:sp>
      <p:pic>
        <p:nvPicPr>
          <p:cNvPr id="2" name="Picture 2" descr="I:\raphaelluz\VECTO\source\VECTO\User Manual\pics\JRC.png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4624"/>
            <a:ext cx="1367520" cy="284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I:\raphaelluz\VECTO\source\VECTO\User Manual\pics\VECTO-small.PNG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588"/>
            <a:ext cx="978351" cy="33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99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990000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990000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990000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990000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 b="1">
          <a:solidFill>
            <a:srgbClr val="990000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 b="1">
          <a:solidFill>
            <a:srgbClr val="990000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 b="1">
          <a:solidFill>
            <a:srgbClr val="990000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 b="1">
          <a:solidFill>
            <a:srgbClr val="990000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ebgate.ec.europa.eu/CITnet/confluence/display/VECTO/Release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ebgate.ec.europa.eu/CITnet/confluence/display/VECTO/Release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94"/>
          <p:cNvSpPr txBox="1">
            <a:spLocks noChangeArrowheads="1"/>
          </p:cNvSpPr>
          <p:nvPr/>
        </p:nvSpPr>
        <p:spPr bwMode="auto">
          <a:xfrm>
            <a:off x="539554" y="1052736"/>
            <a:ext cx="8136259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dirty="0" smtClean="0">
                <a:solidFill>
                  <a:srgbClr val="990000"/>
                </a:solidFill>
              </a:rPr>
              <a:t>VECTO 2.2</a:t>
            </a:r>
            <a:br>
              <a:rPr lang="en-US" sz="3200" dirty="0" smtClean="0">
                <a:solidFill>
                  <a:srgbClr val="990000"/>
                </a:solidFill>
              </a:rPr>
            </a:br>
            <a:r>
              <a:rPr lang="en-US" sz="2000" dirty="0" smtClean="0">
                <a:solidFill>
                  <a:srgbClr val="990000"/>
                </a:solidFill>
              </a:rPr>
              <a:t>22.07.2015</a:t>
            </a:r>
          </a:p>
          <a:p>
            <a:pPr eaLnBrk="1" hangingPunct="1"/>
            <a:endParaRPr lang="en-US" sz="2000" dirty="0" smtClean="0">
              <a:solidFill>
                <a:srgbClr val="990000"/>
              </a:solidFill>
            </a:endParaRPr>
          </a:p>
          <a:p>
            <a:pPr eaLnBrk="1" hangingPunct="1"/>
            <a:endParaRPr lang="en-US" sz="2000" dirty="0">
              <a:solidFill>
                <a:srgbClr val="990000"/>
              </a:solidFill>
            </a:endParaRPr>
          </a:p>
          <a:p>
            <a:pPr eaLnBrk="1" hangingPunct="1"/>
            <a:endParaRPr lang="en-US" sz="2400" dirty="0" smtClean="0">
              <a:solidFill>
                <a:srgbClr val="C00000"/>
              </a:solidFill>
            </a:endParaRPr>
          </a:p>
          <a:p>
            <a:pPr eaLnBrk="1" hangingPunct="1"/>
            <a:endParaRPr lang="en-US" sz="2400" dirty="0" smtClean="0">
              <a:solidFill>
                <a:srgbClr val="C00000"/>
              </a:solidFill>
            </a:endParaRPr>
          </a:p>
          <a:p>
            <a:pPr eaLnBrk="1" hangingPunct="1"/>
            <a:endParaRPr lang="en-US" sz="2400" dirty="0" smtClean="0">
              <a:solidFill>
                <a:srgbClr val="C00000"/>
              </a:solidFill>
            </a:endParaRPr>
          </a:p>
          <a:p>
            <a:pPr eaLnBrk="1" hangingPunct="1"/>
            <a:r>
              <a:rPr lang="en-US" sz="2400" dirty="0" smtClean="0">
                <a:solidFill>
                  <a:srgbClr val="990000"/>
                </a:solidFill>
              </a:rPr>
              <a:t>Release Notes</a:t>
            </a:r>
            <a:endParaRPr lang="en-US" sz="2400" dirty="0">
              <a:solidFill>
                <a:srgbClr val="990000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70" y="2420888"/>
            <a:ext cx="4176464" cy="1627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384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778669"/>
            <a:ext cx="91440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sz="2800" kern="0" dirty="0" smtClean="0"/>
              <a:t>VECTO 2.1</a:t>
            </a:r>
            <a:endParaRPr lang="en-GB" sz="2800" kern="0" dirty="0"/>
          </a:p>
        </p:txBody>
      </p:sp>
      <p:sp>
        <p:nvSpPr>
          <p:cNvPr id="6" name="Textfeld 5"/>
          <p:cNvSpPr txBox="1"/>
          <p:nvPr/>
        </p:nvSpPr>
        <p:spPr>
          <a:xfrm>
            <a:off x="251522" y="1456615"/>
            <a:ext cx="8496944" cy="37087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dirty="0" smtClean="0"/>
              <a:t>New </a:t>
            </a:r>
            <a:r>
              <a:rPr lang="en-GB" dirty="0"/>
              <a:t>AT/TC </a:t>
            </a:r>
            <a:r>
              <a:rPr lang="en-GB" dirty="0" smtClean="0"/>
              <a:t>options: 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b="0" dirty="0" smtClean="0"/>
              <a:t>Limit engine rpm in torque converter operation acc. ≥ </a:t>
            </a:r>
            <a:r>
              <a:rPr lang="en-GB" sz="1400" b="0" dirty="0" err="1" smtClean="0"/>
              <a:t>acc</a:t>
            </a:r>
            <a:r>
              <a:rPr lang="en-GB" sz="1400" b="0" baseline="-25000" dirty="0" err="1" smtClean="0"/>
              <a:t>min</a:t>
            </a:r>
            <a:endParaRPr lang="en-GB" sz="1400" b="0" dirty="0" smtClean="0"/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b="0" dirty="0" smtClean="0"/>
              <a:t>Shift up (C-to-L, L-to-L) </a:t>
            </a:r>
            <a:r>
              <a:rPr lang="en-GB" sz="1400" b="0" dirty="0"/>
              <a:t>if acc. ≥ </a:t>
            </a:r>
            <a:r>
              <a:rPr lang="en-GB" sz="1400" b="0" dirty="0" err="1" smtClean="0"/>
              <a:t>acc</a:t>
            </a:r>
            <a:r>
              <a:rPr lang="en-GB" sz="1400" b="0" baseline="-25000" dirty="0" err="1" smtClean="0"/>
              <a:t>min</a:t>
            </a:r>
            <a:r>
              <a:rPr lang="en-GB" sz="1400" b="0" dirty="0" smtClean="0"/>
              <a:t> and next-gear-rpm &gt; threshold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b="0" dirty="0" smtClean="0"/>
              <a:t>rpm limit [1/min] and </a:t>
            </a:r>
            <a:r>
              <a:rPr lang="en-GB" sz="1400" b="0" dirty="0" err="1" smtClean="0"/>
              <a:t>acc</a:t>
            </a:r>
            <a:r>
              <a:rPr lang="en-GB" sz="1400" b="0" baseline="-25000" dirty="0" err="1" smtClean="0"/>
              <a:t>min</a:t>
            </a:r>
            <a:r>
              <a:rPr lang="en-GB" sz="1400" b="0" dirty="0" smtClean="0"/>
              <a:t> [m/s²] parameters are currently user-defined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b="0" dirty="0"/>
              <a:t>C-to-C up-shift condition based on N80h engine speed (instead of N95h)</a:t>
            </a:r>
            <a:endParaRPr lang="en-GB" sz="1400" b="0" dirty="0" smtClean="0"/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dirty="0" err="1" smtClean="0"/>
              <a:t>P</a:t>
            </a:r>
            <a:r>
              <a:rPr lang="en-GB" baseline="-25000" dirty="0" err="1" smtClean="0"/>
              <a:t>wheel</a:t>
            </a:r>
            <a:r>
              <a:rPr lang="en-GB" dirty="0" smtClean="0"/>
              <a:t> input (</a:t>
            </a:r>
            <a:r>
              <a:rPr lang="en-GB" dirty="0" err="1" smtClean="0"/>
              <a:t>SiCo</a:t>
            </a:r>
            <a:r>
              <a:rPr lang="en-GB" dirty="0" smtClean="0"/>
              <a:t> test mode)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b="0" dirty="0" err="1" smtClean="0"/>
              <a:t>P</a:t>
            </a:r>
            <a:r>
              <a:rPr lang="en-GB" sz="1400" b="0" baseline="-25000" dirty="0" err="1" smtClean="0"/>
              <a:t>wheel</a:t>
            </a:r>
            <a:r>
              <a:rPr lang="en-GB" sz="1400" b="0" dirty="0" smtClean="0"/>
              <a:t> as cycle input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b="0" dirty="0" smtClean="0"/>
              <a:t>Overwrites power calculation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b="0" dirty="0" smtClean="0"/>
              <a:t>VECTO only calculates power train losses, engine torque/rpm and fuel consumption</a:t>
            </a:r>
          </a:p>
        </p:txBody>
      </p:sp>
    </p:spTree>
    <p:extLst>
      <p:ext uri="{BB962C8B-B14F-4D97-AF65-F5344CB8AC3E}">
        <p14:creationId xmlns:p14="http://schemas.microsoft.com/office/powerpoint/2010/main" val="181880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667785"/>
            <a:ext cx="6696744" cy="4137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feld 24"/>
          <p:cNvSpPr txBox="1"/>
          <p:nvPr/>
        </p:nvSpPr>
        <p:spPr>
          <a:xfrm>
            <a:off x="251522" y="1209179"/>
            <a:ext cx="8496944" cy="8218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GB" dirty="0" smtClean="0"/>
              <a:t>"Test" tab in main form includes new parameters.</a:t>
            </a:r>
            <a:endParaRPr lang="en-GB" sz="1400" b="0" dirty="0"/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endParaRPr lang="en-GB" sz="1400" b="0" dirty="0" smtClean="0"/>
          </a:p>
        </p:txBody>
      </p:sp>
      <p:sp>
        <p:nvSpPr>
          <p:cNvPr id="16" name="Rechteck 15"/>
          <p:cNvSpPr/>
          <p:nvPr/>
        </p:nvSpPr>
        <p:spPr bwMode="auto">
          <a:xfrm flipV="1">
            <a:off x="2542035" y="2186142"/>
            <a:ext cx="400050" cy="227756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2" name="Pfeil nach unten 21"/>
          <p:cNvSpPr/>
          <p:nvPr/>
        </p:nvSpPr>
        <p:spPr bwMode="auto">
          <a:xfrm rot="5400000">
            <a:off x="3081416" y="2110194"/>
            <a:ext cx="288032" cy="365960"/>
          </a:xfrm>
          <a:prstGeom prst="downArrow">
            <a:avLst/>
          </a:prstGeom>
          <a:solidFill>
            <a:srgbClr val="99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173087" y="5919663"/>
            <a:ext cx="8131051" cy="416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GB" b="0" i="1" dirty="0" smtClean="0"/>
              <a:t>Note: This is a temporary </a:t>
            </a:r>
            <a:r>
              <a:rPr lang="en-GB" b="0" i="1" dirty="0"/>
              <a:t>solution until model and parameters are </a:t>
            </a:r>
            <a:r>
              <a:rPr lang="en-GB" b="0" i="1" dirty="0" smtClean="0"/>
              <a:t>verified!</a:t>
            </a:r>
            <a:endParaRPr lang="en-GB" b="0" i="1" dirty="0"/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0" y="778669"/>
            <a:ext cx="91440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sz="2800" kern="0" dirty="0" smtClean="0"/>
              <a:t>AT/TC model update</a:t>
            </a:r>
            <a:endParaRPr lang="en-GB" sz="2800" kern="0" dirty="0"/>
          </a:p>
        </p:txBody>
      </p:sp>
    </p:spTree>
    <p:extLst>
      <p:ext uri="{BB962C8B-B14F-4D97-AF65-F5344CB8AC3E}">
        <p14:creationId xmlns:p14="http://schemas.microsoft.com/office/powerpoint/2010/main" val="141926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/>
          <p:cNvSpPr txBox="1"/>
          <p:nvPr/>
        </p:nvSpPr>
        <p:spPr>
          <a:xfrm>
            <a:off x="251522" y="1456615"/>
            <a:ext cx="8496944" cy="43396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dirty="0" smtClean="0"/>
              <a:t>New </a:t>
            </a:r>
            <a:r>
              <a:rPr lang="en-GB" dirty="0"/>
              <a:t>AT/TC </a:t>
            </a:r>
            <a:r>
              <a:rPr lang="en-GB" dirty="0" err="1" smtClean="0"/>
              <a:t>paramters</a:t>
            </a:r>
            <a:r>
              <a:rPr lang="en-GB" dirty="0" smtClean="0"/>
              <a:t>: 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dirty="0" err="1" smtClean="0"/>
              <a:t>TClimitOn</a:t>
            </a:r>
            <a:r>
              <a:rPr lang="en-GB" sz="1400" dirty="0" smtClean="0"/>
              <a:t> (True / False)</a:t>
            </a:r>
          </a:p>
          <a:p>
            <a:pPr marL="1257300" lvl="2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b="0" dirty="0" smtClean="0"/>
              <a:t>Enables engine rpm limit in TC operation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dirty="0" err="1" smtClean="0"/>
              <a:t>TClimit</a:t>
            </a:r>
            <a:r>
              <a:rPr lang="en-GB" sz="1400" dirty="0" smtClean="0"/>
              <a:t> [1/min]</a:t>
            </a:r>
          </a:p>
          <a:p>
            <a:pPr marL="1257300" lvl="2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b="0" dirty="0"/>
              <a:t>engine rpm </a:t>
            </a:r>
            <a:r>
              <a:rPr lang="en-GB" sz="1400" b="0" dirty="0" smtClean="0"/>
              <a:t>limit</a:t>
            </a:r>
            <a:r>
              <a:rPr lang="en-GB" sz="1200" b="0" dirty="0" smtClean="0"/>
              <a:t> (if </a:t>
            </a:r>
            <a:r>
              <a:rPr lang="en-GB" sz="1200" b="0" dirty="0" err="1"/>
              <a:t>TClimitOn</a:t>
            </a:r>
            <a:r>
              <a:rPr lang="en-GB" sz="1200" b="0" dirty="0"/>
              <a:t> </a:t>
            </a:r>
            <a:r>
              <a:rPr lang="en-GB" sz="1200" b="0" dirty="0" smtClean="0"/>
              <a:t>= True)</a:t>
            </a:r>
            <a:endParaRPr lang="en-GB" sz="1400" b="0" dirty="0" smtClean="0"/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dirty="0" err="1" smtClean="0"/>
              <a:t>TCshiftMode</a:t>
            </a:r>
            <a:r>
              <a:rPr lang="en-GB" sz="1400" dirty="0" smtClean="0"/>
              <a:t> (0/1)</a:t>
            </a:r>
            <a:endParaRPr lang="en-GB" sz="1400" dirty="0"/>
          </a:p>
          <a:p>
            <a:pPr marL="1257300" lvl="2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dirty="0" smtClean="0"/>
              <a:t>Mode 0: </a:t>
            </a:r>
            <a:r>
              <a:rPr lang="en-GB" sz="1400" dirty="0" err="1" smtClean="0"/>
              <a:t>acc_target</a:t>
            </a:r>
            <a:r>
              <a:rPr lang="en-GB" sz="1400" b="0" dirty="0" smtClean="0"/>
              <a:t> - Shift up if power demand with </a:t>
            </a:r>
            <a:r>
              <a:rPr lang="en-GB" sz="1400" b="0" u="sng" dirty="0" smtClean="0"/>
              <a:t>target</a:t>
            </a:r>
            <a:r>
              <a:rPr lang="en-GB" sz="1400" b="0" dirty="0" smtClean="0"/>
              <a:t> acc. &lt; power-max </a:t>
            </a:r>
            <a:r>
              <a:rPr lang="en-GB" sz="1200" b="0" dirty="0" smtClean="0"/>
              <a:t>(pre-V2.1 default)</a:t>
            </a:r>
            <a:endParaRPr lang="en-GB" sz="1400" b="0" dirty="0" smtClean="0"/>
          </a:p>
          <a:p>
            <a:pPr marL="1257300" lvl="2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dirty="0"/>
              <a:t>Mode </a:t>
            </a:r>
            <a:r>
              <a:rPr lang="en-GB" sz="1400" dirty="0" smtClean="0"/>
              <a:t>1: </a:t>
            </a:r>
            <a:r>
              <a:rPr lang="en-GB" sz="1400" dirty="0" err="1" smtClean="0"/>
              <a:t>acc_min</a:t>
            </a:r>
            <a:r>
              <a:rPr lang="en-GB" sz="1400" b="0" dirty="0" smtClean="0"/>
              <a:t> </a:t>
            </a:r>
            <a:r>
              <a:rPr lang="en-GB" sz="1400" b="0" dirty="0"/>
              <a:t>- Shift up if power demand with </a:t>
            </a:r>
            <a:r>
              <a:rPr lang="en-GB" sz="1400" b="0" u="sng" dirty="0" smtClean="0"/>
              <a:t>min.</a:t>
            </a:r>
            <a:r>
              <a:rPr lang="en-GB" sz="1400" b="0" dirty="0" smtClean="0"/>
              <a:t> acc</a:t>
            </a:r>
            <a:r>
              <a:rPr lang="en-GB" sz="1400" b="0" dirty="0"/>
              <a:t>. </a:t>
            </a:r>
            <a:r>
              <a:rPr lang="en-GB" sz="1400" b="0" dirty="0" smtClean="0"/>
              <a:t>&lt; </a:t>
            </a:r>
            <a:r>
              <a:rPr lang="en-GB" sz="1400" b="0" dirty="0"/>
              <a:t>power-max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dirty="0" err="1" smtClean="0"/>
              <a:t>TCaccMin</a:t>
            </a:r>
            <a:r>
              <a:rPr lang="en-GB" sz="1400" dirty="0" smtClean="0"/>
              <a:t> [m/s²]</a:t>
            </a:r>
          </a:p>
          <a:p>
            <a:pPr marL="1257300" lvl="2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b="0" dirty="0" smtClean="0"/>
              <a:t>Minimum acceleration for </a:t>
            </a:r>
            <a:r>
              <a:rPr lang="en-GB" sz="1400" b="0" dirty="0" err="1" smtClean="0"/>
              <a:t>ShiftMode</a:t>
            </a:r>
            <a:r>
              <a:rPr lang="en-GB" sz="1400" b="0" dirty="0" smtClean="0"/>
              <a:t> 1 and </a:t>
            </a:r>
            <a:r>
              <a:rPr lang="en-GB" sz="1400" b="0" dirty="0" err="1" smtClean="0"/>
              <a:t>TClimit</a:t>
            </a:r>
            <a:endParaRPr lang="en-GB" sz="1400" b="0" dirty="0" smtClean="0"/>
          </a:p>
        </p:txBody>
      </p:sp>
      <p:sp>
        <p:nvSpPr>
          <p:cNvPr id="9" name="Rechteck 8"/>
          <p:cNvSpPr/>
          <p:nvPr/>
        </p:nvSpPr>
        <p:spPr>
          <a:xfrm>
            <a:off x="173087" y="5919663"/>
            <a:ext cx="8131051" cy="416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GB" b="0" i="1" dirty="0" smtClean="0"/>
              <a:t>Note: This is a temporary </a:t>
            </a:r>
            <a:r>
              <a:rPr lang="en-GB" b="0" i="1" dirty="0"/>
              <a:t>solution until model and parameters are </a:t>
            </a:r>
            <a:r>
              <a:rPr lang="en-GB" b="0" i="1" dirty="0" smtClean="0"/>
              <a:t>verified!</a:t>
            </a:r>
            <a:endParaRPr lang="en-GB" b="0" i="1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0" y="778669"/>
            <a:ext cx="91440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sz="2800" kern="0" dirty="0" smtClean="0"/>
              <a:t>AT/TC model update</a:t>
            </a:r>
            <a:endParaRPr lang="en-GB" sz="2800" kern="0" dirty="0"/>
          </a:p>
        </p:txBody>
      </p:sp>
    </p:spTree>
    <p:extLst>
      <p:ext uri="{BB962C8B-B14F-4D97-AF65-F5344CB8AC3E}">
        <p14:creationId xmlns:p14="http://schemas.microsoft.com/office/powerpoint/2010/main" val="95022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0" y="778669"/>
            <a:ext cx="91440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sz="2800" kern="0" dirty="0" smtClean="0"/>
              <a:t>AT/TC model update</a:t>
            </a:r>
            <a:endParaRPr lang="en-GB" sz="2800" kern="0" dirty="0"/>
          </a:p>
        </p:txBody>
      </p:sp>
      <p:sp>
        <p:nvSpPr>
          <p:cNvPr id="8" name="Textfeld 7"/>
          <p:cNvSpPr txBox="1"/>
          <p:nvPr/>
        </p:nvSpPr>
        <p:spPr>
          <a:xfrm>
            <a:off x="251522" y="1196752"/>
            <a:ext cx="8496944" cy="8622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dirty="0" smtClean="0"/>
              <a:t>Change parameters in Test tab by double-click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dirty="0" smtClean="0"/>
              <a:t>Parameters are saved on application level (..\</a:t>
            </a:r>
            <a:r>
              <a:rPr lang="en-GB" dirty="0" err="1" smtClean="0"/>
              <a:t>config</a:t>
            </a:r>
            <a:r>
              <a:rPr lang="en-GB" dirty="0" smtClean="0"/>
              <a:t>\DEVconfig.txt)</a:t>
            </a: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233032"/>
            <a:ext cx="5970811" cy="3688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hteck 4"/>
          <p:cNvSpPr/>
          <p:nvPr/>
        </p:nvSpPr>
        <p:spPr>
          <a:xfrm>
            <a:off x="173087" y="5919663"/>
            <a:ext cx="8131051" cy="416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GB" b="0" i="1" dirty="0" smtClean="0"/>
              <a:t>Note: This is a temporary </a:t>
            </a:r>
            <a:r>
              <a:rPr lang="en-GB" b="0" i="1" dirty="0"/>
              <a:t>solution until model and parameters are </a:t>
            </a:r>
            <a:r>
              <a:rPr lang="en-GB" b="0" i="1" dirty="0" smtClean="0"/>
              <a:t>verified!</a:t>
            </a:r>
            <a:endParaRPr lang="en-GB" b="0" i="1" dirty="0"/>
          </a:p>
        </p:txBody>
      </p:sp>
    </p:spTree>
    <p:extLst>
      <p:ext uri="{BB962C8B-B14F-4D97-AF65-F5344CB8AC3E}">
        <p14:creationId xmlns:p14="http://schemas.microsoft.com/office/powerpoint/2010/main" val="116741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feld 24"/>
          <p:cNvSpPr txBox="1"/>
          <p:nvPr/>
        </p:nvSpPr>
        <p:spPr>
          <a:xfrm>
            <a:off x="251522" y="1340768"/>
            <a:ext cx="8496944" cy="20621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dirty="0" err="1" smtClean="0"/>
              <a:t>P</a:t>
            </a:r>
            <a:r>
              <a:rPr lang="en-GB" baseline="-25000" dirty="0" err="1" smtClean="0"/>
              <a:t>wheel</a:t>
            </a:r>
            <a:r>
              <a:rPr lang="en-GB" b="0" dirty="0" smtClean="0"/>
              <a:t> can be defined in driving cycle to overwrite power calculation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b="0" dirty="0" smtClean="0"/>
              <a:t>Requires </a:t>
            </a:r>
            <a:r>
              <a:rPr lang="en-GB" sz="1400" dirty="0" smtClean="0"/>
              <a:t>Gear</a:t>
            </a:r>
            <a:r>
              <a:rPr lang="en-GB" sz="1400" b="0" dirty="0" smtClean="0"/>
              <a:t> and </a:t>
            </a:r>
            <a:r>
              <a:rPr lang="en-GB" sz="1400" dirty="0" smtClean="0"/>
              <a:t>Engine Speed</a:t>
            </a:r>
            <a:r>
              <a:rPr lang="en-GB" sz="1400" b="0" dirty="0" smtClean="0"/>
              <a:t> input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b="0" dirty="0" smtClean="0"/>
              <a:t>Cycle identifier: &lt;</a:t>
            </a:r>
            <a:r>
              <a:rPr lang="en-GB" sz="1400" b="0" dirty="0" err="1" smtClean="0"/>
              <a:t>Pwheel</a:t>
            </a:r>
            <a:r>
              <a:rPr lang="en-GB" sz="1400" b="0" dirty="0" smtClean="0"/>
              <a:t>&gt;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b="0" dirty="0" smtClean="0"/>
              <a:t>Only time-based cycles are supported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b="0" dirty="0" smtClean="0"/>
              <a:t>Distance Correction must be disabled (Options tab in main form)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0" y="778669"/>
            <a:ext cx="91440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sz="2800" kern="0" dirty="0" err="1" smtClean="0"/>
              <a:t>P</a:t>
            </a:r>
            <a:r>
              <a:rPr lang="en-GB" sz="2800" kern="0" baseline="-25000" dirty="0" err="1" smtClean="0"/>
              <a:t>wheel</a:t>
            </a:r>
            <a:r>
              <a:rPr lang="en-GB" sz="2800" kern="0" dirty="0" smtClean="0"/>
              <a:t> Input (</a:t>
            </a:r>
            <a:r>
              <a:rPr lang="en-GB" sz="2800" kern="0" dirty="0" err="1" smtClean="0"/>
              <a:t>SiCo</a:t>
            </a:r>
            <a:r>
              <a:rPr lang="en-GB" sz="2800" kern="0" dirty="0" smtClean="0"/>
              <a:t> Mode)</a:t>
            </a:r>
            <a:endParaRPr lang="en-GB" sz="2800" kern="0" dirty="0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714" y="3861048"/>
            <a:ext cx="3890571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2555776" y="3522494"/>
            <a:ext cx="216597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GB" b="0" dirty="0" smtClean="0"/>
              <a:t>Example driving cycle</a:t>
            </a:r>
          </a:p>
        </p:txBody>
      </p:sp>
    </p:spTree>
    <p:extLst>
      <p:ext uri="{BB962C8B-B14F-4D97-AF65-F5344CB8AC3E}">
        <p14:creationId xmlns:p14="http://schemas.microsoft.com/office/powerpoint/2010/main" val="333880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feld 24"/>
          <p:cNvSpPr txBox="1"/>
          <p:nvPr/>
        </p:nvSpPr>
        <p:spPr>
          <a:xfrm>
            <a:off x="251522" y="1340768"/>
            <a:ext cx="8496944" cy="166199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dirty="0" smtClean="0"/>
              <a:t>Constant point calculation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b="0" dirty="0" smtClean="0"/>
              <a:t>Define (at least) two identical times steps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b="0" dirty="0" smtClean="0"/>
              <a:t>(Optional) Add additional auxiliary power consumption with </a:t>
            </a:r>
            <a:r>
              <a:rPr lang="en-GB" sz="1400" dirty="0" smtClean="0"/>
              <a:t>&lt;</a:t>
            </a:r>
            <a:r>
              <a:rPr lang="en-GB" sz="1400" dirty="0" err="1" smtClean="0"/>
              <a:t>Padd</a:t>
            </a:r>
            <a:r>
              <a:rPr lang="en-GB" sz="1400" dirty="0" smtClean="0"/>
              <a:t>&gt;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b="0" dirty="0" smtClean="0"/>
              <a:t>It is suggested to define </a:t>
            </a:r>
            <a:r>
              <a:rPr lang="en-GB" sz="1400" dirty="0" smtClean="0"/>
              <a:t>one cycle per constant point</a:t>
            </a:r>
            <a:r>
              <a:rPr lang="en-GB" sz="1400" b="0" dirty="0" smtClean="0"/>
              <a:t> and use </a:t>
            </a:r>
            <a:r>
              <a:rPr lang="en-GB" sz="1400" dirty="0" smtClean="0"/>
              <a:t>Batch Mode</a:t>
            </a:r>
            <a:r>
              <a:rPr lang="en-GB" sz="1400" b="0" u="sng" dirty="0" smtClean="0"/>
              <a:t> 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0" y="778669"/>
            <a:ext cx="91440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sz="2800" kern="0" dirty="0" err="1" smtClean="0"/>
              <a:t>P</a:t>
            </a:r>
            <a:r>
              <a:rPr lang="en-GB" sz="2800" kern="0" baseline="-25000" dirty="0" err="1" smtClean="0"/>
              <a:t>wheel</a:t>
            </a:r>
            <a:r>
              <a:rPr lang="en-GB" sz="2800" kern="0" dirty="0" smtClean="0"/>
              <a:t> Input (</a:t>
            </a:r>
            <a:r>
              <a:rPr lang="en-GB" sz="2800" kern="0" dirty="0" err="1" smtClean="0"/>
              <a:t>SiCo</a:t>
            </a:r>
            <a:r>
              <a:rPr lang="en-GB" sz="2800" kern="0" dirty="0" smtClean="0"/>
              <a:t> Mode)</a:t>
            </a:r>
            <a:endParaRPr lang="en-GB" sz="2800" kern="0" dirty="0"/>
          </a:p>
        </p:txBody>
      </p:sp>
      <p:sp>
        <p:nvSpPr>
          <p:cNvPr id="4" name="Textfeld 3"/>
          <p:cNvSpPr txBox="1"/>
          <p:nvPr/>
        </p:nvSpPr>
        <p:spPr>
          <a:xfrm>
            <a:off x="325331" y="3594502"/>
            <a:ext cx="5046574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GB" dirty="0" smtClean="0"/>
              <a:t>Example: Calculation of two constant points tests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350618"/>
            <a:ext cx="315277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430738"/>
            <a:ext cx="315277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feld 8"/>
          <p:cNvSpPr txBox="1"/>
          <p:nvPr/>
        </p:nvSpPr>
        <p:spPr>
          <a:xfrm>
            <a:off x="467544" y="4063127"/>
            <a:ext cx="112082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GB" sz="1400" b="0" dirty="0" smtClean="0"/>
              <a:t>Cycle 1.vdri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467544" y="5172228"/>
            <a:ext cx="112082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GB" sz="1400" b="0" dirty="0" smtClean="0"/>
              <a:t>Cycle 2.vdri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290" y="4820484"/>
            <a:ext cx="3867150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Pfeil nach unten 13"/>
          <p:cNvSpPr/>
          <p:nvPr/>
        </p:nvSpPr>
        <p:spPr bwMode="auto">
          <a:xfrm rot="16200000">
            <a:off x="3635896" y="4905164"/>
            <a:ext cx="1080120" cy="504056"/>
          </a:xfrm>
          <a:prstGeom prst="downArrow">
            <a:avLst/>
          </a:prstGeom>
          <a:solidFill>
            <a:srgbClr val="99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4595187" y="4524618"/>
            <a:ext cx="123944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GB" sz="1400" b="0" dirty="0" smtClean="0"/>
              <a:t>.</a:t>
            </a:r>
            <a:r>
              <a:rPr lang="en-GB" sz="1400" b="0" dirty="0" err="1" smtClean="0"/>
              <a:t>vsum</a:t>
            </a:r>
            <a:r>
              <a:rPr lang="en-GB" sz="1400" b="0" dirty="0" smtClean="0"/>
              <a:t> results</a:t>
            </a:r>
          </a:p>
        </p:txBody>
      </p:sp>
    </p:spTree>
    <p:extLst>
      <p:ext uri="{BB962C8B-B14F-4D97-AF65-F5344CB8AC3E}">
        <p14:creationId xmlns:p14="http://schemas.microsoft.com/office/powerpoint/2010/main" val="51696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778669"/>
            <a:ext cx="9144000" cy="346075"/>
          </a:xfrm>
        </p:spPr>
        <p:txBody>
          <a:bodyPr/>
          <a:lstStyle/>
          <a:p>
            <a:pPr eaLnBrk="1" hangingPunct="1"/>
            <a:r>
              <a:rPr lang="en-GB" sz="2800" dirty="0" smtClean="0"/>
              <a:t>Full Changelog V2.1</a:t>
            </a:r>
            <a:endParaRPr lang="en-GB" sz="2800" dirty="0"/>
          </a:p>
        </p:txBody>
      </p:sp>
      <p:sp>
        <p:nvSpPr>
          <p:cNvPr id="5" name="Textfeld 4"/>
          <p:cNvSpPr txBox="1"/>
          <p:nvPr/>
        </p:nvSpPr>
        <p:spPr>
          <a:xfrm>
            <a:off x="179514" y="1414512"/>
            <a:ext cx="8784976" cy="21082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 algn="l">
              <a:spcBef>
                <a:spcPts val="600"/>
              </a:spcBef>
              <a:buFont typeface="Arial" pitchFamily="34" charset="0"/>
              <a:buChar char="•"/>
            </a:pPr>
            <a:r>
              <a:rPr lang="en-GB" sz="1200" b="0" dirty="0" smtClean="0"/>
              <a:t>Limit </a:t>
            </a:r>
            <a:r>
              <a:rPr lang="en-GB" sz="1200" b="0" dirty="0"/>
              <a:t>engine rpm in torque converter operation acc. &gt; </a:t>
            </a:r>
            <a:r>
              <a:rPr lang="en-GB" sz="1200" b="0" dirty="0" err="1"/>
              <a:t>acc_min</a:t>
            </a:r>
            <a:endParaRPr lang="en-GB" sz="1200" b="0" dirty="0"/>
          </a:p>
          <a:p>
            <a:pPr marL="171450" indent="-171450" algn="l">
              <a:spcBef>
                <a:spcPts val="600"/>
              </a:spcBef>
              <a:buFont typeface="Arial" pitchFamily="34" charset="0"/>
              <a:buChar char="•"/>
            </a:pPr>
            <a:r>
              <a:rPr lang="en-GB" sz="1200" b="0" dirty="0" smtClean="0"/>
              <a:t>Shift </a:t>
            </a:r>
            <a:r>
              <a:rPr lang="en-GB" sz="1200" b="0" dirty="0"/>
              <a:t>up (C-to-L, L-to-L) if acc. &gt; </a:t>
            </a:r>
            <a:r>
              <a:rPr lang="en-GB" sz="1200" b="0" dirty="0" err="1"/>
              <a:t>acc_min</a:t>
            </a:r>
            <a:r>
              <a:rPr lang="en-GB" sz="1200" b="0" dirty="0"/>
              <a:t> and next-gear-rpm &gt; threshold</a:t>
            </a:r>
          </a:p>
          <a:p>
            <a:pPr marL="171450" indent="-171450" algn="l">
              <a:spcBef>
                <a:spcPts val="600"/>
              </a:spcBef>
              <a:buFont typeface="Arial" pitchFamily="34" charset="0"/>
              <a:buChar char="•"/>
            </a:pPr>
            <a:r>
              <a:rPr lang="en-GB" sz="1200" b="0" dirty="0" smtClean="0"/>
              <a:t>C-to-C </a:t>
            </a:r>
            <a:r>
              <a:rPr lang="en-GB" sz="1200" b="0" dirty="0"/>
              <a:t>up-shift condition based on N80h engine speed (instead of N95h)</a:t>
            </a:r>
          </a:p>
          <a:p>
            <a:pPr marL="171450" indent="-171450" algn="l">
              <a:spcBef>
                <a:spcPts val="600"/>
              </a:spcBef>
              <a:buFont typeface="Arial" pitchFamily="34" charset="0"/>
              <a:buChar char="•"/>
            </a:pPr>
            <a:r>
              <a:rPr lang="en-GB" sz="1200" b="0" dirty="0" err="1" smtClean="0"/>
              <a:t>Pwheel</a:t>
            </a:r>
            <a:r>
              <a:rPr lang="en-GB" sz="1200" b="0" dirty="0" smtClean="0"/>
              <a:t>-Input </a:t>
            </a:r>
            <a:r>
              <a:rPr lang="en-GB" sz="1200" b="0" dirty="0"/>
              <a:t>(</a:t>
            </a:r>
            <a:r>
              <a:rPr lang="en-GB" sz="1200" b="0" dirty="0" err="1"/>
              <a:t>SiCo</a:t>
            </a:r>
            <a:r>
              <a:rPr lang="en-GB" sz="1200" b="0" dirty="0"/>
              <a:t> Mode)</a:t>
            </a:r>
          </a:p>
          <a:p>
            <a:pPr marL="171450" indent="-171450" algn="l">
              <a:spcBef>
                <a:spcPts val="600"/>
              </a:spcBef>
              <a:buFont typeface="Arial" pitchFamily="34" charset="0"/>
              <a:buChar char="•"/>
            </a:pPr>
            <a:r>
              <a:rPr lang="en-GB" sz="1200" b="0" dirty="0" smtClean="0"/>
              <a:t>FC </a:t>
            </a:r>
            <a:r>
              <a:rPr lang="en-GB" sz="1200" b="0" dirty="0"/>
              <a:t>[g/h] </a:t>
            </a:r>
            <a:r>
              <a:rPr lang="en-GB" sz="1200" b="0" dirty="0" smtClean="0"/>
              <a:t>is always </a:t>
            </a:r>
            <a:r>
              <a:rPr lang="en-GB" sz="1200" b="0" dirty="0"/>
              <a:t>saved in </a:t>
            </a:r>
            <a:r>
              <a:rPr lang="en-GB" sz="1200" b="0" dirty="0" smtClean="0"/>
              <a:t>output (in addition to [g/km]), </a:t>
            </a:r>
            <a:r>
              <a:rPr lang="en-GB" sz="1200" b="0" dirty="0"/>
              <a:t>not only in Engine Only mode</a:t>
            </a:r>
          </a:p>
          <a:p>
            <a:pPr marL="171450" indent="-171450" algn="l">
              <a:spcBef>
                <a:spcPts val="600"/>
              </a:spcBef>
              <a:buFont typeface="Arial" pitchFamily="34" charset="0"/>
              <a:buChar char="•"/>
            </a:pPr>
            <a:r>
              <a:rPr lang="en-GB" sz="1200" b="0" dirty="0" smtClean="0"/>
              <a:t>GUI</a:t>
            </a:r>
            <a:r>
              <a:rPr lang="en-GB" sz="1200" b="0" dirty="0"/>
              <a:t>: Corrected air density unit in GUI</a:t>
            </a:r>
          </a:p>
          <a:p>
            <a:pPr marL="171450" indent="-171450" algn="l">
              <a:spcBef>
                <a:spcPts val="600"/>
              </a:spcBef>
              <a:buFont typeface="Arial" pitchFamily="34" charset="0"/>
              <a:buChar char="•"/>
            </a:pPr>
            <a:r>
              <a:rPr lang="en-GB" sz="1200" b="0" dirty="0" err="1" smtClean="0"/>
              <a:t>Bugfix</a:t>
            </a:r>
            <a:r>
              <a:rPr lang="en-GB" sz="1200" b="0" dirty="0"/>
              <a:t>: Format error in .</a:t>
            </a:r>
            <a:r>
              <a:rPr lang="en-GB" sz="1200" b="0" dirty="0" err="1"/>
              <a:t>vmod</a:t>
            </a:r>
            <a:r>
              <a:rPr lang="en-GB" sz="1200" b="0" dirty="0"/>
              <a:t> </a:t>
            </a:r>
            <a:r>
              <a:rPr lang="en-GB" sz="1200" b="0" dirty="0" smtClean="0"/>
              <a:t>header</a:t>
            </a:r>
          </a:p>
          <a:p>
            <a:pPr marL="171450" indent="-171450" algn="l">
              <a:spcBef>
                <a:spcPts val="600"/>
              </a:spcBef>
              <a:buFont typeface="Arial" pitchFamily="34" charset="0"/>
              <a:buChar char="•"/>
            </a:pPr>
            <a:endParaRPr lang="en-GB" sz="1200" b="0" dirty="0"/>
          </a:p>
        </p:txBody>
      </p:sp>
    </p:spTree>
    <p:extLst>
      <p:ext uri="{BB962C8B-B14F-4D97-AF65-F5344CB8AC3E}">
        <p14:creationId xmlns:p14="http://schemas.microsoft.com/office/powerpoint/2010/main" val="35705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778669"/>
            <a:ext cx="91440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sz="2800" kern="0" dirty="0" smtClean="0"/>
              <a:t>VECTO 2.2</a:t>
            </a:r>
            <a:endParaRPr lang="en-GB" sz="2800" kern="0" dirty="0"/>
          </a:p>
        </p:txBody>
      </p:sp>
      <p:sp>
        <p:nvSpPr>
          <p:cNvPr id="6" name="Textfeld 5"/>
          <p:cNvSpPr txBox="1"/>
          <p:nvPr/>
        </p:nvSpPr>
        <p:spPr>
          <a:xfrm>
            <a:off x="251522" y="1456615"/>
            <a:ext cx="8496944" cy="27392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en-GB" sz="2000" dirty="0" smtClean="0"/>
              <a:t>Main updates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dirty="0" smtClean="0"/>
              <a:t>Moved </a:t>
            </a:r>
            <a:r>
              <a:rPr lang="en-GB" dirty="0"/>
              <a:t>gear-specific Full Load Curves to Gearbox File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dirty="0" smtClean="0"/>
              <a:t>Combined </a:t>
            </a:r>
            <a:r>
              <a:rPr lang="en-GB" dirty="0"/>
              <a:t>Drag Coefficient * Cross Sectional Area in one input </a:t>
            </a:r>
            <a:r>
              <a:rPr lang="en-GB" dirty="0" smtClean="0"/>
              <a:t>parameter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dirty="0"/>
              <a:t>Removed WHTC Correction Factor Calculation</a:t>
            </a:r>
            <a:r>
              <a:rPr lang="en-GB" dirty="0" smtClean="0"/>
              <a:t>.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dirty="0" smtClean="0"/>
              <a:t>Added link to CITnet / JIRA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endParaRPr lang="en-GB" sz="1400" b="0" dirty="0" smtClean="0"/>
          </a:p>
        </p:txBody>
      </p:sp>
    </p:spTree>
    <p:extLst>
      <p:ext uri="{BB962C8B-B14F-4D97-AF65-F5344CB8AC3E}">
        <p14:creationId xmlns:p14="http://schemas.microsoft.com/office/powerpoint/2010/main" val="216781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105"/>
          <a:stretch/>
        </p:blipFill>
        <p:spPr bwMode="auto">
          <a:xfrm>
            <a:off x="5220071" y="1871579"/>
            <a:ext cx="3816425" cy="4122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feld 24"/>
          <p:cNvSpPr txBox="1"/>
          <p:nvPr/>
        </p:nvSpPr>
        <p:spPr>
          <a:xfrm>
            <a:off x="251522" y="1209179"/>
            <a:ext cx="8496944" cy="4160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GB" dirty="0" smtClean="0"/>
              <a:t>Gear-specific </a:t>
            </a:r>
            <a:r>
              <a:rPr lang="en-GB" dirty="0"/>
              <a:t>Full Load Curves </a:t>
            </a:r>
            <a:r>
              <a:rPr lang="en-GB" dirty="0" smtClean="0"/>
              <a:t>are now defined in the Gearbox File</a:t>
            </a:r>
            <a:endParaRPr lang="en-GB" dirty="0"/>
          </a:p>
        </p:txBody>
      </p:sp>
      <p:sp>
        <p:nvSpPr>
          <p:cNvPr id="16" name="Rechteck 15"/>
          <p:cNvSpPr/>
          <p:nvPr/>
        </p:nvSpPr>
        <p:spPr bwMode="auto">
          <a:xfrm flipV="1">
            <a:off x="7375811" y="3017728"/>
            <a:ext cx="580563" cy="1128750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2" name="Pfeil nach unten 21"/>
          <p:cNvSpPr/>
          <p:nvPr/>
        </p:nvSpPr>
        <p:spPr bwMode="auto">
          <a:xfrm rot="16200000">
            <a:off x="6954298" y="3360235"/>
            <a:ext cx="288032" cy="365960"/>
          </a:xfrm>
          <a:prstGeom prst="downArrow">
            <a:avLst/>
          </a:prstGeom>
          <a:solidFill>
            <a:srgbClr val="99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0" y="778669"/>
            <a:ext cx="91440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sz="2800" kern="0" dirty="0" smtClean="0"/>
              <a:t>Gear-specific </a:t>
            </a:r>
            <a:r>
              <a:rPr lang="en-GB" sz="2800" kern="0" dirty="0"/>
              <a:t>Full Load </a:t>
            </a:r>
            <a:r>
              <a:rPr lang="en-GB" sz="2800" kern="0" dirty="0" smtClean="0"/>
              <a:t>Curves</a:t>
            </a:r>
            <a:endParaRPr lang="en-GB" sz="2800" kern="0" dirty="0"/>
          </a:p>
        </p:txBody>
      </p:sp>
      <p:sp>
        <p:nvSpPr>
          <p:cNvPr id="10" name="Rechteck 9"/>
          <p:cNvSpPr/>
          <p:nvPr/>
        </p:nvSpPr>
        <p:spPr>
          <a:xfrm rot="16200000">
            <a:off x="6472073" y="3430108"/>
            <a:ext cx="4122954" cy="1005892"/>
          </a:xfrm>
          <a:prstGeom prst="rect">
            <a:avLst/>
          </a:prstGeom>
          <a:gradFill flip="none" rotWithShape="1">
            <a:gsLst>
              <a:gs pos="51000">
                <a:schemeClr val="bg1"/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feld 8"/>
          <p:cNvSpPr txBox="1"/>
          <p:nvPr/>
        </p:nvSpPr>
        <p:spPr>
          <a:xfrm>
            <a:off x="251518" y="1844824"/>
            <a:ext cx="4608514" cy="24314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 algn="l">
              <a:spcBef>
                <a:spcPts val="1200"/>
              </a:spcBef>
              <a:buFont typeface="Arial" pitchFamily="34" charset="0"/>
              <a:buChar char="•"/>
            </a:pPr>
            <a:r>
              <a:rPr lang="en-GB" sz="1400" dirty="0" smtClean="0"/>
              <a:t>Used for torque limiting</a:t>
            </a:r>
            <a:endParaRPr lang="en-GB" sz="1400" dirty="0"/>
          </a:p>
          <a:p>
            <a:pPr marL="342900" indent="-342900" algn="l">
              <a:spcBef>
                <a:spcPts val="1200"/>
              </a:spcBef>
              <a:buFont typeface="Arial" pitchFamily="34" charset="0"/>
              <a:buChar char="•"/>
            </a:pPr>
            <a:r>
              <a:rPr lang="en-GB" sz="1400" dirty="0" smtClean="0"/>
              <a:t>Basis for generic shift polygons*</a:t>
            </a:r>
            <a:endParaRPr lang="en-GB" sz="1400" b="0" dirty="0" smtClean="0"/>
          </a:p>
          <a:p>
            <a:pPr marL="342900" indent="-342900" algn="l">
              <a:spcBef>
                <a:spcPts val="1200"/>
              </a:spcBef>
              <a:buFont typeface="Arial" pitchFamily="34" charset="0"/>
              <a:buChar char="•"/>
            </a:pPr>
            <a:r>
              <a:rPr lang="en-GB" sz="1400" dirty="0" smtClean="0"/>
              <a:t>If no file is defined, the engine full load curve is used.</a:t>
            </a:r>
          </a:p>
          <a:p>
            <a:pPr marL="342900" indent="-342900" algn="l">
              <a:spcBef>
                <a:spcPts val="1200"/>
              </a:spcBef>
              <a:buFont typeface="Arial" pitchFamily="34" charset="0"/>
              <a:buChar char="•"/>
            </a:pPr>
            <a:endParaRPr lang="en-GB" sz="1400" b="0" dirty="0"/>
          </a:p>
          <a:p>
            <a:pPr marL="85725" indent="-85725" algn="l">
              <a:spcBef>
                <a:spcPts val="1200"/>
              </a:spcBef>
            </a:pPr>
            <a:r>
              <a:rPr lang="en-GB" sz="1400" b="0" dirty="0" smtClean="0"/>
              <a:t>*	If </a:t>
            </a:r>
            <a:r>
              <a:rPr lang="en-GB" sz="1400" b="0" dirty="0"/>
              <a:t>the engine full load torque is lower than the gear full load, then the engine full load is used to prevent unreasonable shifting with small engines</a:t>
            </a:r>
            <a:r>
              <a:rPr lang="en-GB" sz="1400" b="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493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21"/>
          <a:stretch/>
        </p:blipFill>
        <p:spPr bwMode="auto">
          <a:xfrm>
            <a:off x="4860033" y="1798478"/>
            <a:ext cx="4082696" cy="4510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feld 24"/>
          <p:cNvSpPr txBox="1"/>
          <p:nvPr/>
        </p:nvSpPr>
        <p:spPr>
          <a:xfrm>
            <a:off x="251522" y="1209179"/>
            <a:ext cx="8496944" cy="4160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GB" dirty="0" smtClean="0"/>
              <a:t>VECTO now uses the</a:t>
            </a:r>
            <a:r>
              <a:rPr lang="en-GB" dirty="0"/>
              <a:t> </a:t>
            </a:r>
            <a:r>
              <a:rPr lang="en-GB" dirty="0" err="1"/>
              <a:t>c</a:t>
            </a:r>
            <a:r>
              <a:rPr lang="en-GB" baseline="-25000" dirty="0" err="1"/>
              <a:t>d</a:t>
            </a:r>
            <a:r>
              <a:rPr lang="en-GB" dirty="0" err="1"/>
              <a:t>xA</a:t>
            </a:r>
            <a:r>
              <a:rPr lang="en-GB" dirty="0"/>
              <a:t> </a:t>
            </a:r>
            <a:r>
              <a:rPr lang="en-GB" dirty="0" smtClean="0"/>
              <a:t>product instead of separating the two parameters </a:t>
            </a:r>
            <a:endParaRPr lang="en-GB" dirty="0"/>
          </a:p>
        </p:txBody>
      </p:sp>
      <p:sp>
        <p:nvSpPr>
          <p:cNvPr id="16" name="Rechteck 15"/>
          <p:cNvSpPr/>
          <p:nvPr/>
        </p:nvSpPr>
        <p:spPr bwMode="auto">
          <a:xfrm flipV="1">
            <a:off x="7092280" y="3489524"/>
            <a:ext cx="1588675" cy="325178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2" name="Pfeil nach unten 21"/>
          <p:cNvSpPr/>
          <p:nvPr/>
        </p:nvSpPr>
        <p:spPr bwMode="auto">
          <a:xfrm rot="16200000">
            <a:off x="6699196" y="3458966"/>
            <a:ext cx="288032" cy="365960"/>
          </a:xfrm>
          <a:prstGeom prst="downArrow">
            <a:avLst/>
          </a:prstGeom>
          <a:solidFill>
            <a:srgbClr val="99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0" y="778669"/>
            <a:ext cx="91440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sz="2800" kern="0" dirty="0"/>
              <a:t>Combined Drag Coefficient * Cross Sectional </a:t>
            </a:r>
            <a:r>
              <a:rPr lang="en-GB" sz="2800" kern="0" dirty="0" smtClean="0"/>
              <a:t>Area</a:t>
            </a:r>
            <a:endParaRPr lang="en-GB" sz="2800" kern="0" dirty="0"/>
          </a:p>
        </p:txBody>
      </p:sp>
      <p:sp>
        <p:nvSpPr>
          <p:cNvPr id="9" name="Textfeld 8"/>
          <p:cNvSpPr txBox="1"/>
          <p:nvPr/>
        </p:nvSpPr>
        <p:spPr>
          <a:xfrm>
            <a:off x="251518" y="1870373"/>
            <a:ext cx="4608514" cy="184665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 algn="l">
              <a:spcBef>
                <a:spcPts val="1200"/>
              </a:spcBef>
              <a:buFont typeface="Arial" pitchFamily="34" charset="0"/>
              <a:buChar char="•"/>
            </a:pPr>
            <a:r>
              <a:rPr lang="en-GB" sz="1400" dirty="0" smtClean="0"/>
              <a:t>VECTO CSE exports the </a:t>
            </a:r>
            <a:r>
              <a:rPr lang="en-GB" sz="1400" dirty="0" err="1" smtClean="0"/>
              <a:t>c</a:t>
            </a:r>
            <a:r>
              <a:rPr lang="en-GB" sz="1400" baseline="-25000" dirty="0" err="1" smtClean="0"/>
              <a:t>d</a:t>
            </a:r>
            <a:r>
              <a:rPr lang="en-GB" sz="1400" dirty="0" err="1" smtClean="0"/>
              <a:t>xA</a:t>
            </a:r>
            <a:r>
              <a:rPr lang="en-GB" sz="1400" dirty="0" smtClean="0"/>
              <a:t> product, which can now be inserted </a:t>
            </a:r>
            <a:r>
              <a:rPr lang="en-GB" sz="1400" dirty="0" smtClean="0"/>
              <a:t>into VECTO without separating.</a:t>
            </a:r>
            <a:endParaRPr lang="en-GB" sz="1400" dirty="0" smtClean="0"/>
          </a:p>
          <a:p>
            <a:pPr marL="342900" indent="-342900" algn="l">
              <a:spcBef>
                <a:spcPts val="1200"/>
              </a:spcBef>
              <a:buFont typeface="Arial" pitchFamily="34" charset="0"/>
              <a:buChar char="•"/>
            </a:pPr>
            <a:r>
              <a:rPr lang="en-GB" sz="1400" dirty="0" smtClean="0"/>
              <a:t>Old .</a:t>
            </a:r>
            <a:r>
              <a:rPr lang="en-GB" sz="1400" dirty="0" err="1" smtClean="0"/>
              <a:t>vveh</a:t>
            </a:r>
            <a:r>
              <a:rPr lang="en-GB" sz="1400" dirty="0" smtClean="0"/>
              <a:t> files are compatible.</a:t>
            </a:r>
          </a:p>
          <a:p>
            <a:pPr marL="342900" indent="-342900" algn="l">
              <a:spcBef>
                <a:spcPts val="1200"/>
              </a:spcBef>
              <a:buFont typeface="Arial" pitchFamily="34" charset="0"/>
              <a:buChar char="•"/>
            </a:pPr>
            <a:endParaRPr lang="en-GB" sz="1400" dirty="0" smtClean="0"/>
          </a:p>
          <a:p>
            <a:pPr marL="342900" indent="-342900" algn="l">
              <a:spcBef>
                <a:spcPts val="1200"/>
              </a:spcBef>
              <a:buFont typeface="Arial" pitchFamily="34" charset="0"/>
              <a:buChar char="•"/>
            </a:pPr>
            <a:endParaRPr lang="en-GB" sz="1400" b="0" dirty="0"/>
          </a:p>
        </p:txBody>
      </p:sp>
      <p:sp>
        <p:nvSpPr>
          <p:cNvPr id="11" name="Rechteck 10"/>
          <p:cNvSpPr/>
          <p:nvPr/>
        </p:nvSpPr>
        <p:spPr>
          <a:xfrm>
            <a:off x="4853857" y="5303427"/>
            <a:ext cx="4088872" cy="1005892"/>
          </a:xfrm>
          <a:prstGeom prst="rect">
            <a:avLst/>
          </a:prstGeom>
          <a:gradFill flip="none" rotWithShape="1">
            <a:gsLst>
              <a:gs pos="51000">
                <a:schemeClr val="bg1"/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91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0" y="778669"/>
            <a:ext cx="91440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sz="2800" kern="0" dirty="0"/>
              <a:t>Removed WHTC Correction Factor </a:t>
            </a:r>
            <a:r>
              <a:rPr lang="en-GB" sz="2800" kern="0" dirty="0" smtClean="0"/>
              <a:t>Calculation</a:t>
            </a:r>
            <a:endParaRPr lang="en-GB" sz="2800" kern="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303692"/>
            <a:ext cx="5400602" cy="3717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46107" b="12873"/>
          <a:stretch/>
        </p:blipFill>
        <p:spPr bwMode="auto">
          <a:xfrm>
            <a:off x="5870363" y="3419389"/>
            <a:ext cx="3238141" cy="290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hteck 12"/>
          <p:cNvSpPr/>
          <p:nvPr/>
        </p:nvSpPr>
        <p:spPr bwMode="auto">
          <a:xfrm flipV="1">
            <a:off x="230088" y="5384526"/>
            <a:ext cx="5134000" cy="489991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" name="Rechteck 14"/>
          <p:cNvSpPr/>
          <p:nvPr/>
        </p:nvSpPr>
        <p:spPr bwMode="auto">
          <a:xfrm flipV="1">
            <a:off x="5975659" y="5368554"/>
            <a:ext cx="2631008" cy="558427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" name="Rechteck 11"/>
          <p:cNvSpPr/>
          <p:nvPr/>
        </p:nvSpPr>
        <p:spPr>
          <a:xfrm rot="16200000">
            <a:off x="7298309" y="4367706"/>
            <a:ext cx="2758514" cy="861876"/>
          </a:xfrm>
          <a:prstGeom prst="rect">
            <a:avLst/>
          </a:prstGeom>
          <a:gradFill flip="none" rotWithShape="1">
            <a:gsLst>
              <a:gs pos="51000">
                <a:schemeClr val="bg1"/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feld 16"/>
          <p:cNvSpPr txBox="1"/>
          <p:nvPr/>
        </p:nvSpPr>
        <p:spPr>
          <a:xfrm>
            <a:off x="251522" y="1332057"/>
            <a:ext cx="849694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GB" dirty="0" smtClean="0"/>
              <a:t>The </a:t>
            </a:r>
            <a:r>
              <a:rPr lang="en-GB" dirty="0"/>
              <a:t>WHTC Correction Factors are now calculated in an external tool, </a:t>
            </a:r>
            <a:r>
              <a:rPr lang="en-GB" dirty="0" smtClean="0"/>
              <a:t>VECTO-Engine and have to be entered in the VECTO Engine file (.</a:t>
            </a:r>
            <a:r>
              <a:rPr lang="en-GB" dirty="0" err="1" smtClean="0"/>
              <a:t>veng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2" name="Textfeld 1"/>
          <p:cNvSpPr txBox="1"/>
          <p:nvPr/>
        </p:nvSpPr>
        <p:spPr>
          <a:xfrm>
            <a:off x="107504" y="1986142"/>
            <a:ext cx="328641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GB" sz="1400" b="0" dirty="0" smtClean="0"/>
              <a:t>VECTO-Engine (distributed separately)</a:t>
            </a:r>
            <a:endParaRPr lang="en-GB" sz="1400" b="0" dirty="0" smtClean="0"/>
          </a:p>
        </p:txBody>
      </p:sp>
      <p:sp>
        <p:nvSpPr>
          <p:cNvPr id="18" name="Textfeld 17"/>
          <p:cNvSpPr txBox="1"/>
          <p:nvPr/>
        </p:nvSpPr>
        <p:spPr>
          <a:xfrm>
            <a:off x="5891756" y="3113522"/>
            <a:ext cx="126028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GB" sz="1400" b="0" dirty="0" smtClean="0"/>
              <a:t>Engine Editor</a:t>
            </a:r>
          </a:p>
        </p:txBody>
      </p:sp>
      <p:sp>
        <p:nvSpPr>
          <p:cNvPr id="19" name="Rechteck 18"/>
          <p:cNvSpPr/>
          <p:nvPr/>
        </p:nvSpPr>
        <p:spPr>
          <a:xfrm>
            <a:off x="5870363" y="5743525"/>
            <a:ext cx="3238141" cy="578393"/>
          </a:xfrm>
          <a:prstGeom prst="rect">
            <a:avLst/>
          </a:prstGeom>
          <a:gradFill flip="none" rotWithShape="1">
            <a:gsLst>
              <a:gs pos="65000">
                <a:schemeClr val="bg1"/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Pfeil nach unten 13"/>
          <p:cNvSpPr/>
          <p:nvPr/>
        </p:nvSpPr>
        <p:spPr bwMode="auto">
          <a:xfrm rot="16200000">
            <a:off x="5529064" y="5394177"/>
            <a:ext cx="288032" cy="534144"/>
          </a:xfrm>
          <a:prstGeom prst="downArrow">
            <a:avLst/>
          </a:prstGeom>
          <a:solidFill>
            <a:srgbClr val="99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82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6" t="2114" r="48447" b="52392"/>
          <a:stretch/>
        </p:blipFill>
        <p:spPr bwMode="auto">
          <a:xfrm>
            <a:off x="395536" y="2223499"/>
            <a:ext cx="5596155" cy="3042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0" y="778669"/>
            <a:ext cx="91440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sz="2800" kern="0" dirty="0" smtClean="0"/>
              <a:t>Create JIRA Issue</a:t>
            </a:r>
            <a:endParaRPr lang="en-GB" sz="2800" kern="0" dirty="0"/>
          </a:p>
        </p:txBody>
      </p:sp>
      <p:sp>
        <p:nvSpPr>
          <p:cNvPr id="17" name="Textfeld 16"/>
          <p:cNvSpPr txBox="1"/>
          <p:nvPr/>
        </p:nvSpPr>
        <p:spPr>
          <a:xfrm>
            <a:off x="251522" y="1332057"/>
            <a:ext cx="849694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GB" dirty="0" smtClean="0"/>
              <a:t>Use the button in the Help menu to go to JIRA or open a Quick Start Guide.</a:t>
            </a:r>
            <a:endParaRPr lang="en-GB" dirty="0"/>
          </a:p>
        </p:txBody>
      </p:sp>
      <p:sp>
        <p:nvSpPr>
          <p:cNvPr id="20" name="Rechteck 19"/>
          <p:cNvSpPr/>
          <p:nvPr/>
        </p:nvSpPr>
        <p:spPr>
          <a:xfrm>
            <a:off x="431777" y="4779782"/>
            <a:ext cx="5559913" cy="486445"/>
          </a:xfrm>
          <a:prstGeom prst="rect">
            <a:avLst/>
          </a:prstGeom>
          <a:gradFill flip="none" rotWithShape="1">
            <a:gsLst>
              <a:gs pos="53000">
                <a:schemeClr val="bg1"/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hteck 20"/>
          <p:cNvSpPr/>
          <p:nvPr/>
        </p:nvSpPr>
        <p:spPr>
          <a:xfrm rot="16200000">
            <a:off x="3202541" y="2477074"/>
            <a:ext cx="3042728" cy="2535577"/>
          </a:xfrm>
          <a:prstGeom prst="rect">
            <a:avLst/>
          </a:prstGeom>
          <a:gradFill flip="none" rotWithShape="1">
            <a:gsLst>
              <a:gs pos="53000">
                <a:schemeClr val="bg1"/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420888"/>
            <a:ext cx="429577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Pfeil nach unten 21"/>
          <p:cNvSpPr/>
          <p:nvPr/>
        </p:nvSpPr>
        <p:spPr bwMode="auto">
          <a:xfrm rot="16200000">
            <a:off x="3852948" y="2766876"/>
            <a:ext cx="288032" cy="1006056"/>
          </a:xfrm>
          <a:prstGeom prst="downArrow">
            <a:avLst/>
          </a:prstGeom>
          <a:solidFill>
            <a:srgbClr val="99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29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48680"/>
            <a:ext cx="9144000" cy="346075"/>
          </a:xfrm>
        </p:spPr>
        <p:txBody>
          <a:bodyPr/>
          <a:lstStyle/>
          <a:p>
            <a:pPr eaLnBrk="1" hangingPunct="1"/>
            <a:r>
              <a:rPr lang="en-GB" sz="2800" dirty="0" smtClean="0"/>
              <a:t>Full Changelog </a:t>
            </a:r>
            <a:r>
              <a:rPr lang="en-GB" sz="2800" dirty="0" smtClean="0"/>
              <a:t>since V2.1.4</a:t>
            </a:r>
            <a:endParaRPr lang="en-GB" sz="2800" dirty="0"/>
          </a:p>
        </p:txBody>
      </p:sp>
      <p:sp>
        <p:nvSpPr>
          <p:cNvPr id="3" name="Rechteck 2"/>
          <p:cNvSpPr/>
          <p:nvPr/>
        </p:nvSpPr>
        <p:spPr>
          <a:xfrm>
            <a:off x="251520" y="1305911"/>
            <a:ext cx="8712968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GB" sz="1200" dirty="0"/>
              <a:t>VECTO 2.2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200" b="0" dirty="0" err="1"/>
              <a:t>Bugfix</a:t>
            </a:r>
            <a:r>
              <a:rPr lang="en-GB" sz="1200" b="0" dirty="0"/>
              <a:t>: Error in Declaration Mode Pneumatic System aux power calculation ([kW] were interpreted as [W])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200" b="0" dirty="0" err="1"/>
              <a:t>Bugfix</a:t>
            </a:r>
            <a:r>
              <a:rPr lang="en-GB" sz="1200" b="0" dirty="0"/>
              <a:t>: Error in Declaration Mode Electric System aux power calculation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200" b="0" dirty="0"/>
              <a:t>Moved gear-specific Full Load Curves to Gearbox File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200" b="0" dirty="0"/>
              <a:t>Combined Drag Coefficient * Cross Sectional Area in one input parameter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200" b="0" dirty="0"/>
              <a:t>Updated .</a:t>
            </a:r>
            <a:r>
              <a:rPr lang="en-GB" sz="1200" b="0" dirty="0" err="1"/>
              <a:t>vgbx</a:t>
            </a:r>
            <a:r>
              <a:rPr lang="en-GB" sz="1200" b="0" dirty="0"/>
              <a:t> file format (Added gear-specific Full Load Curves)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200" b="0" dirty="0"/>
              <a:t>Updated .</a:t>
            </a:r>
            <a:r>
              <a:rPr lang="en-GB" sz="1200" b="0" dirty="0" err="1"/>
              <a:t>veng</a:t>
            </a:r>
            <a:r>
              <a:rPr lang="en-GB" sz="1200" b="0" dirty="0"/>
              <a:t> file format (Removed gear-specific Full Load Curves)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200" b="0" dirty="0"/>
              <a:t>Updated .</a:t>
            </a:r>
            <a:r>
              <a:rPr lang="en-GB" sz="1200" b="0" dirty="0" err="1"/>
              <a:t>vveh</a:t>
            </a:r>
            <a:r>
              <a:rPr lang="en-GB" sz="1200" b="0" dirty="0"/>
              <a:t> file format (Combined Drag Coefficient * Cross Sectional Area in one parameter)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200" b="0" dirty="0"/>
              <a:t>Updated Generic Vehicles (new file formats)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200" b="0" dirty="0"/>
              <a:t>Removed WHTC Correction Factor Calculation. Now in external tool, VECTO-Engine.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200" b="0" dirty="0"/>
              <a:t>Test Options are now only available in Engineering Mode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200" b="0" dirty="0"/>
              <a:t>Gearbox Editor now shows generic and user-defined shift polygons (if available)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200" b="0" dirty="0"/>
              <a:t>Various small updates in GUI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200" b="0" dirty="0"/>
              <a:t>Added 'Create JIRA Issue' </a:t>
            </a:r>
            <a:r>
              <a:rPr lang="en-GB" sz="1200" b="0" dirty="0" smtClean="0"/>
              <a:t>dialog</a:t>
            </a:r>
            <a:endParaRPr lang="en-GB" sz="1200" b="0" dirty="0"/>
          </a:p>
        </p:txBody>
      </p:sp>
      <p:sp>
        <p:nvSpPr>
          <p:cNvPr id="4" name="Textfeld 3"/>
          <p:cNvSpPr txBox="1"/>
          <p:nvPr/>
        </p:nvSpPr>
        <p:spPr>
          <a:xfrm>
            <a:off x="107504" y="6032321"/>
            <a:ext cx="892899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GB" sz="1200" b="0" i="1" dirty="0" smtClean="0"/>
              <a:t>For </a:t>
            </a:r>
            <a:r>
              <a:rPr lang="en-GB" sz="1200" b="0" i="1" dirty="0" smtClean="0"/>
              <a:t>full changelog see VECTO Main Form &gt; Help &gt; User </a:t>
            </a:r>
            <a:r>
              <a:rPr lang="en-GB" sz="1200" b="0" i="1" dirty="0" smtClean="0"/>
              <a:t>Manual or </a:t>
            </a:r>
            <a:r>
              <a:rPr lang="en-GB" sz="1200" b="0" i="1" dirty="0" smtClean="0">
                <a:hlinkClick r:id="rId2"/>
              </a:rPr>
              <a:t>CITnet</a:t>
            </a:r>
            <a:r>
              <a:rPr lang="en-GB" sz="1200" b="0" i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725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48680"/>
            <a:ext cx="9144000" cy="346075"/>
          </a:xfrm>
        </p:spPr>
        <p:txBody>
          <a:bodyPr/>
          <a:lstStyle/>
          <a:p>
            <a:pPr eaLnBrk="1" hangingPunct="1"/>
            <a:r>
              <a:rPr lang="en-GB" sz="2800" dirty="0" smtClean="0"/>
              <a:t>Full Changelog </a:t>
            </a:r>
            <a:r>
              <a:rPr lang="en-GB" sz="2800" dirty="0" smtClean="0"/>
              <a:t>since V2.1</a:t>
            </a:r>
            <a:endParaRPr lang="en-GB" sz="2800" dirty="0"/>
          </a:p>
        </p:txBody>
      </p:sp>
      <p:sp>
        <p:nvSpPr>
          <p:cNvPr id="3" name="Rechteck 2"/>
          <p:cNvSpPr/>
          <p:nvPr/>
        </p:nvSpPr>
        <p:spPr>
          <a:xfrm>
            <a:off x="251520" y="1052736"/>
            <a:ext cx="8712968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GB" sz="1200" dirty="0" smtClean="0"/>
              <a:t>VECTO </a:t>
            </a:r>
            <a:r>
              <a:rPr lang="en-GB" sz="1200" dirty="0"/>
              <a:t>2.1.4</a:t>
            </a:r>
          </a:p>
          <a:p>
            <a:pPr marL="171450" indent="-1714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200" b="0" dirty="0" err="1"/>
              <a:t>Bugfixes</a:t>
            </a:r>
            <a:r>
              <a:rPr lang="en-GB" sz="1200" b="0" dirty="0"/>
              <a:t> in start gear and (A)MT shift model</a:t>
            </a:r>
          </a:p>
          <a:p>
            <a:pPr marL="171450" indent="-1714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200" b="0" dirty="0"/>
              <a:t>Updated Coach .</a:t>
            </a:r>
            <a:r>
              <a:rPr lang="en-GB" sz="1200" b="0" dirty="0" err="1"/>
              <a:t>vcdv</a:t>
            </a:r>
            <a:r>
              <a:rPr lang="en-GB" sz="1200" b="0" dirty="0"/>
              <a:t> file for higher speeds to avoid extrapolation</a:t>
            </a:r>
          </a:p>
          <a:p>
            <a:pPr marL="171450" indent="-1714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200" b="0" dirty="0"/>
              <a:t>Renamed output "FC" to "FC-Map" for better clarification</a:t>
            </a:r>
          </a:p>
          <a:p>
            <a:pPr marL="171450" indent="-1714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200" b="0" dirty="0"/>
              <a:t>Same header for g/h and g/km output</a:t>
            </a:r>
          </a:p>
          <a:p>
            <a:pPr marL="171450" indent="-1714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200" b="0" dirty="0"/>
              <a:t>Reduced minimum turbine speed for 1C-to-2C AT up-shift condition from 900 to 700rpm.</a:t>
            </a:r>
          </a:p>
          <a:p>
            <a:pPr marL="171450" indent="-1714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200" b="0" dirty="0"/>
              <a:t>Updated cross wind correction parameters to current White Book </a:t>
            </a:r>
            <a:r>
              <a:rPr lang="en-GB" sz="1200" b="0" dirty="0" smtClean="0"/>
              <a:t>values</a:t>
            </a:r>
            <a:endParaRPr lang="en-GB" sz="1200" b="0" dirty="0"/>
          </a:p>
          <a:p>
            <a:pPr algn="l">
              <a:spcBef>
                <a:spcPts val="1200"/>
              </a:spcBef>
            </a:pPr>
            <a:r>
              <a:rPr lang="en-GB" sz="1200" dirty="0" smtClean="0"/>
              <a:t>VECTO </a:t>
            </a:r>
            <a:r>
              <a:rPr lang="en-GB" sz="1200" dirty="0"/>
              <a:t>2.1.3</a:t>
            </a:r>
          </a:p>
          <a:p>
            <a:pPr marL="171450" indent="-1714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200" b="0" dirty="0" err="1"/>
              <a:t>PwheelPos</a:t>
            </a:r>
            <a:r>
              <a:rPr lang="en-GB" sz="1200" b="0" dirty="0"/>
              <a:t> output in VSUM file.</a:t>
            </a:r>
          </a:p>
          <a:p>
            <a:pPr marL="171450" indent="-1714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200" b="0" dirty="0"/>
              <a:t>Implemented new Cd*A(v) method</a:t>
            </a:r>
          </a:p>
          <a:p>
            <a:pPr marL="171450" indent="-1714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200" b="0" dirty="0" err="1"/>
              <a:t>Bugfix</a:t>
            </a:r>
            <a:r>
              <a:rPr lang="en-GB" sz="1200" b="0" dirty="0"/>
              <a:t> in TC model</a:t>
            </a:r>
          </a:p>
          <a:p>
            <a:pPr marL="171450" indent="-1714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200" b="0" dirty="0" err="1"/>
              <a:t>Bugfix</a:t>
            </a:r>
            <a:r>
              <a:rPr lang="en-GB" sz="1200" b="0" dirty="0"/>
              <a:t>: Unit error in Cd(v) methods caused incorrect Delta-Cd value being </a:t>
            </a:r>
            <a:r>
              <a:rPr lang="en-GB" sz="1200" b="0" dirty="0" smtClean="0"/>
              <a:t>used</a:t>
            </a:r>
            <a:endParaRPr lang="en-GB" sz="1200" b="0" dirty="0"/>
          </a:p>
          <a:p>
            <a:pPr algn="l">
              <a:spcBef>
                <a:spcPts val="1200"/>
              </a:spcBef>
            </a:pPr>
            <a:r>
              <a:rPr lang="en-GB" sz="1200" dirty="0" smtClean="0"/>
              <a:t>VECTO </a:t>
            </a:r>
            <a:r>
              <a:rPr lang="en-GB" sz="1200" dirty="0"/>
              <a:t>2.1.2</a:t>
            </a:r>
          </a:p>
          <a:p>
            <a:pPr marL="171450" indent="-1714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200" b="0" dirty="0"/>
              <a:t>Improved TC iteration for higher precision</a:t>
            </a:r>
          </a:p>
          <a:p>
            <a:pPr marL="171450" indent="-1714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200" b="0" dirty="0"/>
              <a:t>Extended possible TC speed ratio </a:t>
            </a:r>
          </a:p>
          <a:p>
            <a:pPr algn="l">
              <a:spcBef>
                <a:spcPts val="1200"/>
              </a:spcBef>
            </a:pPr>
            <a:r>
              <a:rPr lang="en-GB" sz="1200" dirty="0" smtClean="0"/>
              <a:t>VECTO </a:t>
            </a:r>
            <a:r>
              <a:rPr lang="en-GB" sz="1200" dirty="0"/>
              <a:t>2.1.1</a:t>
            </a:r>
          </a:p>
          <a:p>
            <a:pPr marL="171450" indent="-1714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200" b="0" dirty="0" err="1"/>
              <a:t>Bugfix</a:t>
            </a:r>
            <a:r>
              <a:rPr lang="en-GB" sz="1200" b="0" dirty="0"/>
              <a:t>: Incorrect torque calculation in AT/TC model caused early up-shifts</a:t>
            </a:r>
          </a:p>
          <a:p>
            <a:pPr marL="171450" indent="-1714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200" b="0" dirty="0"/>
              <a:t>Updated C-to-C shift strategy with </a:t>
            </a:r>
            <a:r>
              <a:rPr lang="en-GB" sz="1200" b="0" dirty="0" err="1"/>
              <a:t>acc_min</a:t>
            </a:r>
            <a:r>
              <a:rPr lang="en-GB" sz="1200" b="0" dirty="0"/>
              <a:t> rule (see V2.1)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107504" y="6032321"/>
            <a:ext cx="892899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GB" sz="1200" b="0" i="1" dirty="0" smtClean="0"/>
              <a:t>For </a:t>
            </a:r>
            <a:r>
              <a:rPr lang="en-GB" sz="1200" b="0" i="1" dirty="0" smtClean="0"/>
              <a:t>full changelog see VECTO Main Form &gt; Help &gt; User </a:t>
            </a:r>
            <a:r>
              <a:rPr lang="en-GB" sz="1200" b="0" i="1" dirty="0" smtClean="0"/>
              <a:t>Manual or </a:t>
            </a:r>
            <a:r>
              <a:rPr lang="en-GB" sz="1200" b="0" i="1" dirty="0" smtClean="0">
                <a:hlinkClick r:id="rId2"/>
              </a:rPr>
              <a:t>CITnet</a:t>
            </a:r>
            <a:r>
              <a:rPr lang="en-GB" sz="1200" b="0" i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446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94"/>
          <p:cNvSpPr txBox="1">
            <a:spLocks noChangeArrowheads="1"/>
          </p:cNvSpPr>
          <p:nvPr/>
        </p:nvSpPr>
        <p:spPr bwMode="auto">
          <a:xfrm>
            <a:off x="539554" y="1052736"/>
            <a:ext cx="8136259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dirty="0" smtClean="0">
                <a:solidFill>
                  <a:srgbClr val="990000"/>
                </a:solidFill>
              </a:rPr>
              <a:t>VECTO 2.1</a:t>
            </a:r>
            <a:br>
              <a:rPr lang="en-US" sz="3200" dirty="0" smtClean="0">
                <a:solidFill>
                  <a:srgbClr val="990000"/>
                </a:solidFill>
              </a:rPr>
            </a:br>
            <a:r>
              <a:rPr lang="en-US" sz="2000" dirty="0" smtClean="0">
                <a:solidFill>
                  <a:srgbClr val="990000"/>
                </a:solidFill>
              </a:rPr>
              <a:t>21.04.2015</a:t>
            </a:r>
          </a:p>
          <a:p>
            <a:pPr eaLnBrk="1" hangingPunct="1"/>
            <a:endParaRPr lang="en-US" sz="2000" dirty="0" smtClean="0">
              <a:solidFill>
                <a:srgbClr val="990000"/>
              </a:solidFill>
            </a:endParaRPr>
          </a:p>
          <a:p>
            <a:pPr eaLnBrk="1" hangingPunct="1"/>
            <a:endParaRPr lang="en-US" sz="2000" dirty="0">
              <a:solidFill>
                <a:srgbClr val="990000"/>
              </a:solidFill>
            </a:endParaRPr>
          </a:p>
          <a:p>
            <a:pPr eaLnBrk="1" hangingPunct="1"/>
            <a:endParaRPr lang="en-US" sz="2400" dirty="0" smtClean="0">
              <a:solidFill>
                <a:srgbClr val="C00000"/>
              </a:solidFill>
            </a:endParaRPr>
          </a:p>
          <a:p>
            <a:pPr eaLnBrk="1" hangingPunct="1"/>
            <a:endParaRPr lang="en-US" sz="2400" dirty="0" smtClean="0">
              <a:solidFill>
                <a:srgbClr val="C00000"/>
              </a:solidFill>
            </a:endParaRPr>
          </a:p>
          <a:p>
            <a:pPr eaLnBrk="1" hangingPunct="1"/>
            <a:endParaRPr lang="en-US" sz="2400" dirty="0" smtClean="0">
              <a:solidFill>
                <a:srgbClr val="C00000"/>
              </a:solidFill>
            </a:endParaRPr>
          </a:p>
          <a:p>
            <a:pPr eaLnBrk="1" hangingPunct="1"/>
            <a:r>
              <a:rPr lang="en-US" sz="2400" dirty="0" smtClean="0">
                <a:solidFill>
                  <a:srgbClr val="990000"/>
                </a:solidFill>
              </a:rPr>
              <a:t>Release Notes</a:t>
            </a:r>
            <a:endParaRPr lang="en-US" sz="2400" dirty="0">
              <a:solidFill>
                <a:srgbClr val="990000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70" y="2420888"/>
            <a:ext cx="4176464" cy="1627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218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b="0">
            <a:latin typeface="Arial" pitchFamily="34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  <a:ln>
          <a:noFill/>
        </a:ln>
      </a:spPr>
      <a:bodyPr wrap="none" rtlCol="0">
        <a:spAutoFit/>
      </a:bodyPr>
      <a:lstStyle>
        <a:defPPr algn="l">
          <a:spcBef>
            <a:spcPts val="0"/>
          </a:spcBef>
          <a:defRPr sz="1800" b="0" dirty="0" err="1" smtClean="0"/>
        </a:defPPr>
      </a:lstStyle>
    </a:tx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948</Words>
  <Application>Microsoft Office PowerPoint</Application>
  <PresentationFormat>Bildschirmpräsentation (4:3)</PresentationFormat>
  <Paragraphs>135</Paragraphs>
  <Slides>16</Slides>
  <Notes>9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7" baseType="lpstr">
      <vt:lpstr>Standarddesign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Full Changelog since V2.1.4</vt:lpstr>
      <vt:lpstr>Full Changelog since V2.1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Full Changelog V2.1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martinrexeis</dc:creator>
  <cp:lastModifiedBy>Luz Raphael</cp:lastModifiedBy>
  <cp:revision>1062</cp:revision>
  <cp:lastPrinted>2013-01-22T12:03:30Z</cp:lastPrinted>
  <dcterms:created xsi:type="dcterms:W3CDTF">2010-01-07T15:28:02Z</dcterms:created>
  <dcterms:modified xsi:type="dcterms:W3CDTF">2015-07-21T10:50:03Z</dcterms:modified>
</cp:coreProperties>
</file>