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9" r:id="rId4"/>
    <p:sldId id="308" r:id="rId5"/>
    <p:sldId id="261" r:id="rId6"/>
    <p:sldId id="267" r:id="rId7"/>
    <p:sldId id="265" r:id="rId8"/>
    <p:sldId id="262" r:id="rId9"/>
    <p:sldId id="306" r:id="rId10"/>
    <p:sldId id="307" r:id="rId11"/>
    <p:sldId id="304" r:id="rId12"/>
    <p:sldId id="305" r:id="rId13"/>
    <p:sldId id="298" r:id="rId14"/>
    <p:sldId id="294" r:id="rId15"/>
    <p:sldId id="302" r:id="rId16"/>
    <p:sldId id="303" r:id="rId17"/>
    <p:sldId id="299" r:id="rId18"/>
    <p:sldId id="300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FF"/>
    <a:srgbClr val="24731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2" autoAdjust="0"/>
  </p:normalViewPr>
  <p:slideViewPr>
    <p:cSldViewPr>
      <p:cViewPr>
        <p:scale>
          <a:sx n="75" d="100"/>
          <a:sy n="75" d="100"/>
        </p:scale>
        <p:origin x="-2580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203D-8DA4-4655-BF9E-AA17BDE25312}" type="datetimeFigureOut">
              <a:rPr lang="en-GB" smtClean="0"/>
              <a:t>21/07/2015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6" y="861666"/>
            <a:ext cx="82677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hteck 23"/>
          <p:cNvSpPr/>
          <p:nvPr/>
        </p:nvSpPr>
        <p:spPr>
          <a:xfrm>
            <a:off x="1878677" y="1729832"/>
            <a:ext cx="6770021" cy="201041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Job 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99682" y="3889475"/>
            <a:ext cx="8044267" cy="12452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List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97577" y="5184875"/>
            <a:ext cx="8046371" cy="20701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Statusbar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126413" cy="2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9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in Release Notes.pptx</a:t>
            </a:r>
            <a:endParaRPr lang="en-GB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4108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05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780359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4023475" y="1916832"/>
            <a:ext cx="188485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045443" y="3645024"/>
            <a:ext cx="310533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3771448" y="36160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3771448" y="3011182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feld 1"/>
          <p:cNvSpPr txBox="1"/>
          <p:nvPr/>
        </p:nvSpPr>
        <p:spPr>
          <a:xfrm>
            <a:off x="3668316" y="2885103"/>
            <a:ext cx="31359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Coasting with Brakes applied if </a:t>
            </a:r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is reached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2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838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V="1">
            <a:off x="3203848" y="1916832"/>
            <a:ext cx="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232554" y="3656227"/>
            <a:ext cx="0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2968028" y="114453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2968030" y="411955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4850879" y="2899430"/>
            <a:ext cx="1479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Engine idling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71986" y="2926090"/>
            <a:ext cx="21440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reached: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Coasting &amp; Braking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4377508" y="3602414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eschweifte Klammer rechts 15"/>
          <p:cNvSpPr/>
          <p:nvPr/>
        </p:nvSpPr>
        <p:spPr>
          <a:xfrm rot="5400000">
            <a:off x="4377508" y="613275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629535" y="3326990"/>
            <a:ext cx="685047" cy="9374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4650226" y="1844824"/>
            <a:ext cx="42583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661789" y="1561418"/>
            <a:ext cx="4807214" cy="2995656"/>
            <a:chOff x="1398172" y="1297893"/>
            <a:chExt cx="6680375" cy="4162932"/>
          </a:xfrm>
        </p:grpSpPr>
        <p:cxnSp>
          <p:nvCxnSpPr>
            <p:cNvPr id="3" name="Gerade Verbindung mit Pfeil 2"/>
            <p:cNvCxnSpPr/>
            <p:nvPr/>
          </p:nvCxnSpPr>
          <p:spPr>
            <a:xfrm flipV="1">
              <a:off x="2118252" y="2233997"/>
              <a:ext cx="0" cy="2808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/>
            <p:cNvCxnSpPr/>
            <p:nvPr/>
          </p:nvCxnSpPr>
          <p:spPr>
            <a:xfrm>
              <a:off x="2118252" y="5039465"/>
              <a:ext cx="4752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1398172" y="2049332"/>
              <a:ext cx="720080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V</a:t>
              </a:r>
              <a:endParaRPr lang="de-AT" sz="1200" b="1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222707" y="5075892"/>
              <a:ext cx="1008112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time</a:t>
              </a:r>
              <a:endParaRPr lang="de-AT" sz="1200" b="1"/>
            </a:p>
          </p:txBody>
        </p:sp>
        <p:cxnSp>
          <p:nvCxnSpPr>
            <p:cNvPr id="7" name="Gerade Verbindung 6"/>
            <p:cNvCxnSpPr/>
            <p:nvPr/>
          </p:nvCxnSpPr>
          <p:spPr>
            <a:xfrm>
              <a:off x="2478292" y="2666045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5502628" y="4394237"/>
              <a:ext cx="12961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5502628" y="2666045"/>
              <a:ext cx="0" cy="17281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118253" y="2378013"/>
              <a:ext cx="908396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1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222707" y="4106205"/>
              <a:ext cx="1008112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2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4206484" y="2677711"/>
              <a:ext cx="1290495" cy="1716526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5367908" y="2859829"/>
              <a:ext cx="2710639" cy="834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err="1" smtClean="0">
                  <a:solidFill>
                    <a:schemeClr val="accent2"/>
                  </a:solidFill>
                </a:rPr>
                <a:t>Deceleration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according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to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a</a:t>
              </a:r>
              <a:r>
                <a:rPr lang="de-AT" sz="1100" b="1" baseline="-25000" dirty="0" err="1" smtClean="0">
                  <a:solidFill>
                    <a:schemeClr val="accent2"/>
                  </a:solidFill>
                </a:rPr>
                <a:t>brake</a:t>
              </a:r>
              <a:r>
                <a:rPr lang="de-AT" sz="1100" b="1" dirty="0" smtClean="0">
                  <a:solidFill>
                    <a:schemeClr val="accent2"/>
                  </a:solidFill>
                </a:rPr>
                <a:t>=f(v)-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curve</a:t>
              </a:r>
              <a:r>
                <a:rPr lang="de-AT" sz="1100" dirty="0" smtClean="0">
                  <a:solidFill>
                    <a:schemeClr val="accent2"/>
                  </a:solidFill>
                </a:rPr>
                <a:t/>
              </a:r>
              <a:br>
                <a:rPr lang="de-AT" sz="1100" dirty="0" smtClean="0">
                  <a:solidFill>
                    <a:schemeClr val="accent2"/>
                  </a:solidFill>
                </a:rPr>
              </a:br>
              <a:r>
                <a:rPr lang="de-AT" sz="1100" dirty="0" smtClean="0">
                  <a:solidFill>
                    <a:schemeClr val="accent2"/>
                  </a:solidFill>
                </a:rPr>
                <a:t> e.g. = -1m/s²</a:t>
              </a:r>
              <a:endParaRPr lang="de-AT" sz="1100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>
              <a:off x="4838552" y="3257916"/>
              <a:ext cx="1058710" cy="242455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H="1">
              <a:off x="3026648" y="2306005"/>
              <a:ext cx="24667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5502628" y="1714201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3026648" y="1729434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2810624" y="1297893"/>
              <a:ext cx="2880320" cy="113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 = </a:t>
              </a:r>
              <a:br>
                <a:rPr lang="de-AT" sz="1200" b="1" smtClean="0"/>
              </a:br>
              <a:r>
                <a:rPr lang="de-AT" sz="1200" b="1" smtClean="0"/>
                <a:t>(vset</a:t>
              </a:r>
              <a:r>
                <a:rPr lang="de-AT" sz="1200" b="1" baseline="-25000" smtClean="0"/>
                <a:t>1</a:t>
              </a:r>
              <a:r>
                <a:rPr lang="de-AT" sz="1200" b="1" smtClean="0"/>
                <a:t>-vset</a:t>
              </a:r>
              <a:r>
                <a:rPr lang="de-AT" sz="1200" b="1" baseline="-25000" smtClean="0"/>
                <a:t>2</a:t>
              </a:r>
              <a:r>
                <a:rPr lang="de-AT" sz="1200" b="1" smtClean="0"/>
                <a:t>) / a</a:t>
              </a:r>
              <a:r>
                <a:rPr lang="de-AT" sz="1200" b="1" baseline="-25000" smtClean="0"/>
                <a:t>lookahead</a:t>
              </a:r>
              <a:r>
                <a:rPr lang="de-AT" sz="1200" b="1" smtClean="0"/>
                <a:t/>
              </a:r>
              <a:br>
                <a:rPr lang="de-AT" sz="1200" b="1" smtClean="0"/>
              </a:br>
              <a:r>
                <a:rPr lang="de-AT" sz="1100" smtClean="0"/>
                <a:t>e.g. a</a:t>
              </a:r>
              <a:r>
                <a:rPr lang="de-AT" sz="1100" baseline="-25000" smtClean="0"/>
                <a:t>lookahead</a:t>
              </a:r>
              <a:r>
                <a:rPr lang="de-AT" sz="1100" smtClean="0"/>
                <a:t> = -0.5m/s²</a:t>
              </a:r>
            </a:p>
            <a:p>
              <a:pPr algn="ctr"/>
              <a:endParaRPr lang="de-AT" sz="1200" b="1" baseline="-25000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040590" y="2674180"/>
              <a:ext cx="1435274" cy="37129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4458512" y="3045479"/>
              <a:ext cx="1005645" cy="134851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5464157" y="4414753"/>
              <a:ext cx="133026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2120592" y="2686947"/>
              <a:ext cx="919998" cy="7551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2900285" y="4169502"/>
              <a:ext cx="1705063" cy="898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resulting vehicle speed course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23" idx="0"/>
            </p:cNvCxnSpPr>
            <p:nvPr/>
          </p:nvCxnSpPr>
          <p:spPr>
            <a:xfrm flipV="1">
              <a:off x="3752817" y="3810551"/>
              <a:ext cx="1240992" cy="35895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3104773" y="3070636"/>
              <a:ext cx="1250068" cy="6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coasting phase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 flipV="1">
              <a:off x="3026648" y="2695391"/>
              <a:ext cx="0" cy="746679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flipV="1">
              <a:off x="4449276" y="3054716"/>
              <a:ext cx="8117" cy="387354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>
              <a:off x="3022291" y="3363023"/>
              <a:ext cx="1426985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076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76" y="3512481"/>
            <a:ext cx="818912" cy="67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3216524" y="3430387"/>
            <a:ext cx="974277" cy="828675"/>
          </a:xfrm>
          <a:prstGeom prst="rect">
            <a:avLst/>
          </a:prstGeom>
          <a:noFill/>
          <a:ln w="28575" cap="flat" cmpd="sng" algn="ctr">
            <a:solidFill>
              <a:srgbClr val="7183AB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349186" y="4286972"/>
            <a:ext cx="6594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Engine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t="2779" r="2674" b="2869"/>
          <a:stretch/>
        </p:blipFill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34" y="3289464"/>
            <a:ext cx="4738141" cy="118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feil nach unten 6"/>
          <p:cNvSpPr/>
          <p:nvPr/>
        </p:nvSpPr>
        <p:spPr bwMode="auto">
          <a:xfrm>
            <a:off x="8182810" y="2856121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Pfeil nach unten 7"/>
          <p:cNvSpPr/>
          <p:nvPr/>
        </p:nvSpPr>
        <p:spPr bwMode="auto">
          <a:xfrm>
            <a:off x="6387328" y="2859307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966788" y="2394456"/>
            <a:ext cx="1154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GB" sz="1200" smtClean="0"/>
              <a:t>Longitudinal dynamics</a:t>
            </a:r>
          </a:p>
        </p:txBody>
      </p:sp>
      <p:sp>
        <p:nvSpPr>
          <p:cNvPr id="10" name="Pfeil nach unten 9"/>
          <p:cNvSpPr/>
          <p:nvPr/>
        </p:nvSpPr>
        <p:spPr bwMode="auto">
          <a:xfrm>
            <a:off x="4522764" y="2908444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66587" y="2394456"/>
            <a:ext cx="12241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Transmission losses added</a:t>
            </a:r>
          </a:p>
        </p:txBody>
      </p:sp>
      <p:sp>
        <p:nvSpPr>
          <p:cNvPr id="12" name="Pfeil nach unten 11"/>
          <p:cNvSpPr/>
          <p:nvPr/>
        </p:nvSpPr>
        <p:spPr bwMode="auto">
          <a:xfrm rot="5400000">
            <a:off x="6560464" y="-37746"/>
            <a:ext cx="195732" cy="4583889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6426" y="1848009"/>
            <a:ext cx="40863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mtClean="0"/>
              <a:t>Quasi stationary backwards calculation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226422" y="2582308"/>
            <a:ext cx="9001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Iteration</a:t>
            </a:r>
          </a:p>
        </p:txBody>
      </p:sp>
      <p:sp>
        <p:nvSpPr>
          <p:cNvPr id="15" name="Pfeil nach unten 14"/>
          <p:cNvSpPr/>
          <p:nvPr/>
        </p:nvSpPr>
        <p:spPr bwMode="auto">
          <a:xfrm rot="16200000">
            <a:off x="3605927" y="2450702"/>
            <a:ext cx="288032" cy="1105242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220640" y="4441089"/>
            <a:ext cx="14598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</a:t>
            </a:r>
            <a:r>
              <a:rPr lang="en-GB" sz="1100" b="0" smtClean="0"/>
              <a:t>converter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010944" y="4441089"/>
            <a:ext cx="10278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Transmission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92188" y="1968816"/>
            <a:ext cx="32952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converter </a:t>
            </a:r>
            <a:r>
              <a:rPr lang="en-GB" sz="1100" b="0" smtClean="0"/>
              <a:t>characteristic (.vtcc file)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7" r="35174"/>
          <a:stretch/>
        </p:blipFill>
        <p:spPr bwMode="auto">
          <a:xfrm>
            <a:off x="1654322" y="548680"/>
            <a:ext cx="2279001" cy="54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25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6" y="2047890"/>
            <a:ext cx="35242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97848"/>
            <a:ext cx="32004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3528" y="1691516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.vaux file</a:t>
            </a:r>
            <a:endParaRPr lang="en-GB"/>
          </a:p>
        </p:txBody>
      </p:sp>
      <p:cxnSp>
        <p:nvCxnSpPr>
          <p:cNvPr id="7" name="Gerade Verbindung mit Pfeil 6"/>
          <p:cNvCxnSpPr>
            <a:endCxn id="8" idx="1"/>
          </p:cNvCxnSpPr>
          <p:nvPr/>
        </p:nvCxnSpPr>
        <p:spPr>
          <a:xfrm flipV="1">
            <a:off x="1528571" y="2533957"/>
            <a:ext cx="2348433" cy="380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877004" y="2395457"/>
            <a:ext cx="83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00B050"/>
                </a:solidFill>
              </a:rPr>
              <a:t>TransRatio</a:t>
            </a:r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9" name="Gerade Verbindung mit Pfeil 8"/>
          <p:cNvCxnSpPr>
            <a:endCxn id="10" idx="1"/>
          </p:cNvCxnSpPr>
          <p:nvPr/>
        </p:nvCxnSpPr>
        <p:spPr>
          <a:xfrm flipV="1">
            <a:off x="1515661" y="2897801"/>
            <a:ext cx="2361343" cy="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77004" y="2759301"/>
            <a:ext cx="71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endCxn id="12" idx="1"/>
          </p:cNvCxnSpPr>
          <p:nvPr/>
        </p:nvCxnSpPr>
        <p:spPr>
          <a:xfrm>
            <a:off x="1515660" y="3329849"/>
            <a:ext cx="2361343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77003" y="3191349"/>
            <a:ext cx="745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7030A0"/>
                </a:solidFill>
              </a:rPr>
              <a:t>EffToSply</a:t>
            </a:r>
            <a:endParaRPr lang="en-GB">
              <a:solidFill>
                <a:srgbClr val="7030A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5936" y="3761897"/>
            <a:ext cx="3524250" cy="211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851920" y="4548469"/>
            <a:ext cx="46650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318427" y="4409969"/>
            <a:ext cx="109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smtClean="0">
                <a:solidFill>
                  <a:srgbClr val="FF0000"/>
                </a:solidFill>
              </a:rPr>
              <a:t>AuxMap(</a:t>
            </a:r>
            <a:r>
              <a:rPr lang="en-GB" sz="1200" smtClean="0">
                <a:solidFill>
                  <a:srgbClr val="FF0000"/>
                </a:solidFill>
              </a:rPr>
              <a:t>n,Pe</a:t>
            </a:r>
            <a:r>
              <a:rPr lang="en-GB" sz="1200" b="1" smtClean="0">
                <a:solidFill>
                  <a:srgbClr val="FF0000"/>
                </a:solidFill>
              </a:rPr>
              <a:t>)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24128" y="1611512"/>
            <a:ext cx="93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.vdri file</a:t>
            </a:r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8604448" y="5358182"/>
            <a:ext cx="0" cy="50405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8316416" y="5888305"/>
            <a:ext cx="66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tx2"/>
                </a:solidFill>
              </a:rPr>
              <a:t>Psupply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901744" y="3779748"/>
            <a:ext cx="64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b="1" smtClean="0"/>
              <a:t>P</a:t>
            </a:r>
            <a:r>
              <a:rPr lang="en-GB" sz="1800" b="1" baseline="-25000" smtClean="0"/>
              <a:t>AuxDemand</a:t>
            </a:r>
            <a:r>
              <a:rPr lang="en-GB" sz="1800" b="1" smtClean="0"/>
              <a:t> is directly added to the engine's power demand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3528" y="1424267"/>
            <a:ext cx="2601866" cy="5809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1) n</a:t>
            </a:r>
            <a:r>
              <a:rPr lang="en-GB" b="0" baseline="-25000" smtClean="0"/>
              <a:t>Aux </a:t>
            </a:r>
            <a:r>
              <a:rPr lang="en-GB" b="0" smtClean="0"/>
              <a:t>= n</a:t>
            </a:r>
            <a:r>
              <a:rPr lang="en-GB" b="0" baseline="-25000" smtClean="0"/>
              <a:t>Eng</a:t>
            </a:r>
            <a:r>
              <a:rPr lang="en-GB" b="0" smtClean="0"/>
              <a:t> * </a:t>
            </a:r>
            <a:r>
              <a:rPr lang="en-GB" smtClean="0">
                <a:solidFill>
                  <a:srgbClr val="00B050"/>
                </a:solidFill>
              </a:rPr>
              <a:t>TransRatio</a:t>
            </a:r>
          </a:p>
          <a:p>
            <a:pPr algn="l"/>
            <a:r>
              <a:rPr lang="en-GB" sz="1050" b="0" smtClean="0"/>
              <a:t>with</a:t>
            </a:r>
            <a:r>
              <a:rPr lang="en-GB" sz="1050" b="0"/>
              <a:t>: </a:t>
            </a:r>
            <a:r>
              <a:rPr lang="en-GB" sz="1050" b="0" smtClean="0"/>
              <a:t>n</a:t>
            </a:r>
            <a:r>
              <a:rPr lang="en-GB" sz="1050" b="0" baseline="-25000" smtClean="0"/>
              <a:t>Eng</a:t>
            </a:r>
            <a:r>
              <a:rPr lang="en-GB" sz="1050" b="0" smtClean="0"/>
              <a:t> </a:t>
            </a:r>
            <a:r>
              <a:rPr lang="en-GB" sz="1050" b="0"/>
              <a:t>= engine </a:t>
            </a:r>
            <a:r>
              <a:rPr lang="en-GB" sz="1050" b="0" smtClean="0"/>
              <a:t>speed</a:t>
            </a:r>
            <a:endParaRPr lang="en-GB" sz="1200" b="0"/>
          </a:p>
        </p:txBody>
      </p:sp>
      <p:sp>
        <p:nvSpPr>
          <p:cNvPr id="22" name="Textfeld 21"/>
          <p:cNvSpPr txBox="1"/>
          <p:nvPr/>
        </p:nvSpPr>
        <p:spPr>
          <a:xfrm>
            <a:off x="323527" y="2132856"/>
            <a:ext cx="31293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2) P</a:t>
            </a:r>
            <a:r>
              <a:rPr lang="en-GB" b="0" baseline="-25000" smtClean="0"/>
              <a:t>AuxOut </a:t>
            </a:r>
            <a:r>
              <a:rPr lang="en-GB" b="0" smtClean="0"/>
              <a:t>= </a:t>
            </a:r>
            <a:r>
              <a:rPr lang="en-GB" smtClean="0">
                <a:solidFill>
                  <a:schemeClr val="tx2"/>
                </a:solidFill>
              </a:rPr>
              <a:t>Psupply </a:t>
            </a:r>
            <a:r>
              <a:rPr lang="en-GB" smtClean="0"/>
              <a:t>/ </a:t>
            </a:r>
            <a:r>
              <a:rPr lang="en-GB" smtClean="0">
                <a:solidFill>
                  <a:srgbClr val="7030A0"/>
                </a:solidFill>
              </a:rPr>
              <a:t>EffToSply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2404" y="2661080"/>
            <a:ext cx="308764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dirty="0"/>
              <a:t>3</a:t>
            </a:r>
            <a:r>
              <a:rPr lang="en-GB" b="0" dirty="0" smtClean="0"/>
              <a:t>) </a:t>
            </a:r>
            <a:r>
              <a:rPr lang="en-GB" b="0" dirty="0" err="1" smtClean="0"/>
              <a:t>P</a:t>
            </a:r>
            <a:r>
              <a:rPr lang="en-GB" b="0" baseline="-25000" dirty="0" err="1" smtClean="0"/>
              <a:t>AuxIn</a:t>
            </a:r>
            <a:r>
              <a:rPr lang="en-GB" b="0" baseline="-25000" dirty="0" smtClean="0"/>
              <a:t> </a:t>
            </a:r>
            <a:r>
              <a:rPr lang="en-GB" b="0" dirty="0" smtClean="0"/>
              <a:t>= </a:t>
            </a:r>
            <a:r>
              <a:rPr lang="en-GB" dirty="0" err="1" smtClean="0">
                <a:solidFill>
                  <a:srgbClr val="FF0000"/>
                </a:solidFill>
              </a:rPr>
              <a:t>AuxMap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b="0" dirty="0" err="1"/>
              <a:t>n</a:t>
            </a:r>
            <a:r>
              <a:rPr lang="en-GB" b="0" baseline="-25000" dirty="0" err="1"/>
              <a:t>Aux</a:t>
            </a:r>
            <a:r>
              <a:rPr lang="en-GB" dirty="0" smtClean="0">
                <a:solidFill>
                  <a:srgbClr val="FF0000"/>
                </a:solidFill>
              </a:rPr>
              <a:t>,</a:t>
            </a:r>
            <a:r>
              <a:rPr lang="en-GB" dirty="0" smtClean="0"/>
              <a:t> </a:t>
            </a:r>
            <a:r>
              <a:rPr lang="en-GB" b="0" dirty="0" err="1"/>
              <a:t>P</a:t>
            </a:r>
            <a:r>
              <a:rPr lang="en-GB" b="0" baseline="-25000" dirty="0" err="1"/>
              <a:t>AuxOut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23528" y="3203684"/>
            <a:ext cx="30980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4) </a:t>
            </a:r>
            <a:r>
              <a:rPr lang="en-GB" smtClean="0"/>
              <a:t>P</a:t>
            </a:r>
            <a:r>
              <a:rPr lang="en-GB" baseline="-25000" smtClean="0"/>
              <a:t>AuxDemand</a:t>
            </a:r>
            <a:r>
              <a:rPr lang="en-GB" b="0" baseline="-25000" smtClean="0"/>
              <a:t> </a:t>
            </a:r>
            <a:r>
              <a:rPr lang="en-GB" b="0"/>
              <a:t>= P</a:t>
            </a:r>
            <a:r>
              <a:rPr lang="en-GB" b="0" baseline="-25000"/>
              <a:t>AuxIn</a:t>
            </a:r>
            <a:r>
              <a:rPr lang="en-GB" b="0" smtClean="0"/>
              <a:t> </a:t>
            </a:r>
            <a:r>
              <a:rPr lang="en-GB"/>
              <a:t>/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0" name="Pfeil nach rechts 19"/>
          <p:cNvSpPr/>
          <p:nvPr/>
        </p:nvSpPr>
        <p:spPr bwMode="auto">
          <a:xfrm>
            <a:off x="467543" y="3820398"/>
            <a:ext cx="404441" cy="2880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692696"/>
            <a:ext cx="121348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7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9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6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45704"/>
            <a:ext cx="50577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97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3"/>
            <a:ext cx="91440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hteck 18"/>
          <p:cNvSpPr/>
          <p:nvPr/>
        </p:nvSpPr>
        <p:spPr>
          <a:xfrm>
            <a:off x="5206077" y="1602832"/>
            <a:ext cx="3758411" cy="449046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3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:\TE-Em\Projekte\I_2012_08_HDV_CO2_LOT3\Arbeitsordner\Engine Only\Testcycle.xlsx_Range_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8" b="2911"/>
          <a:stretch/>
        </p:blipFill>
        <p:spPr bwMode="auto">
          <a:xfrm>
            <a:off x="947212" y="1443163"/>
            <a:ext cx="1368152" cy="32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1617622" y="3315371"/>
            <a:ext cx="697742" cy="69635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699792" y="3519530"/>
            <a:ext cx="37418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1" dirty="0" smtClean="0"/>
              <a:t>Engine motoring operation.</a:t>
            </a:r>
            <a:r>
              <a:rPr lang="en-GB" sz="1200" b="0" dirty="0" smtClean="0"/>
              <a:t> Can also be used with &lt;Me&gt;</a:t>
            </a:r>
          </a:p>
        </p:txBody>
      </p:sp>
      <p:sp>
        <p:nvSpPr>
          <p:cNvPr id="9" name="Pfeil nach unten 8"/>
          <p:cNvSpPr/>
          <p:nvPr/>
        </p:nvSpPr>
        <p:spPr bwMode="auto">
          <a:xfrm rot="16200000">
            <a:off x="2434657" y="3496634"/>
            <a:ext cx="288032" cy="333825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12604"/>
            <a:ext cx="3524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2696"/>
            <a:ext cx="45243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69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𝑅𝑅𝐶</m:t>
                      </m:r>
                      <m:r>
                        <a:rPr lang="de-AT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AT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AT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de-AT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𝑅𝑅𝐶</m:t>
                              </m:r>
                            </m:e>
                            <m:sub>
                              <m:r>
                                <a:rPr lang="de-AT" i="1">
                                  <a:latin typeface="Cambria Math"/>
                                </a:rPr>
                                <m:t>𝐼𝑆𝑂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r>
                            <a:rPr lang="de-AT" i="1">
                              <a:latin typeface="Cambria Math"/>
                            </a:rPr>
                            <m:t>.</m:t>
                          </m:r>
                          <m:sSup>
                            <m:sSup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AT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de-AT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sub>
                                          </m:s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.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𝑧𝐼𝑆𝑂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505450" cy="741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84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8" y="788640"/>
            <a:ext cx="953452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hteck 26"/>
          <p:cNvSpPr/>
          <p:nvPr/>
        </p:nvSpPr>
        <p:spPr>
          <a:xfrm>
            <a:off x="4992260" y="1336131"/>
            <a:ext cx="4509423" cy="404866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6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750425"/>
            <a:ext cx="8505825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/>
              <p:cNvSpPr/>
              <p:nvPr/>
            </p:nvSpPr>
            <p:spPr>
              <a:xfrm>
                <a:off x="827584" y="5805264"/>
                <a:ext cx="64087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𝑂𝑢𝑡𝑝𝑢𝑡</m:t>
                      </m:r>
                      <m:r>
                        <a:rPr lang="de-AT" b="0" i="1" smtClean="0">
                          <a:latin typeface="Cambria Math"/>
                        </a:rPr>
                        <m:t> </m:t>
                      </m:r>
                      <m:r>
                        <a:rPr lang="de-AT" b="0" i="1" smtClean="0">
                          <a:latin typeface="Cambria Math"/>
                        </a:rPr>
                        <m:t>𝑇𝑜𝑟𝑞𝑢𝑒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/>
                            </a:rPr>
                            <m:t>𝐼𝑛𝑝𝑢𝑡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𝑇𝑜𝑟𝑞𝑢𝑒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𝑇𝑜𝑟𝑞𝑢𝑒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𝐿𝑜𝑠𝑠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r>
                        <a:rPr lang="de-AT" b="0" i="1" smtClean="0">
                          <a:latin typeface="Cambria Math"/>
                        </a:rPr>
                        <m:t>𝐺</m:t>
                      </m:r>
                      <m:r>
                        <a:rPr lang="en-GB" i="1">
                          <a:latin typeface="Cambria Math"/>
                        </a:rPr>
                        <m:t>𝑒𝑎𝑟𝑅𝑎𝑡𝑖𝑜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05264"/>
                <a:ext cx="6408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0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hteck 27"/>
          <p:cNvSpPr/>
          <p:nvPr/>
        </p:nvSpPr>
        <p:spPr>
          <a:xfrm>
            <a:off x="4823422" y="-191521"/>
            <a:ext cx="3897740" cy="356606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Chart Area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7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64" y="2852936"/>
            <a:ext cx="416401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9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</a:t>
            </a:r>
            <a:r>
              <a:rPr lang="en-GB" sz="2000" b="1" smtClean="0"/>
              <a:t>in Release Notes.pptx</a:t>
            </a:r>
            <a:endParaRPr lang="en-GB" sz="20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7" y="566295"/>
            <a:ext cx="84804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61678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Bildschirmpräsentation (4:3)</PresentationFormat>
  <Paragraphs>44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129</cp:revision>
  <dcterms:created xsi:type="dcterms:W3CDTF">2012-10-30T07:59:54Z</dcterms:created>
  <dcterms:modified xsi:type="dcterms:W3CDTF">2015-07-21T11:04:29Z</dcterms:modified>
</cp:coreProperties>
</file>