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5" r:id="rId2"/>
    <p:sldId id="640" r:id="rId3"/>
    <p:sldId id="641" r:id="rId4"/>
    <p:sldId id="642" r:id="rId5"/>
    <p:sldId id="643" r:id="rId6"/>
    <p:sldId id="644" r:id="rId7"/>
    <p:sldId id="639" r:id="rId8"/>
    <p:sldId id="638" r:id="rId9"/>
    <p:sldId id="600" r:id="rId10"/>
    <p:sldId id="633" r:id="rId11"/>
    <p:sldId id="635" r:id="rId12"/>
    <p:sldId id="636" r:id="rId13"/>
    <p:sldId id="629" r:id="rId14"/>
    <p:sldId id="637" r:id="rId15"/>
    <p:sldId id="634" r:id="rId16"/>
  </p:sldIdLst>
  <p:sldSz cx="9144000" cy="6858000" type="screen4x3"/>
  <p:notesSz cx="6805613" cy="9944100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FFFF"/>
    <a:srgbClr val="FF9900"/>
    <a:srgbClr val="E9EDF4"/>
    <a:srgbClr val="F8F8F8"/>
    <a:srgbClr val="FF6600"/>
    <a:srgbClr val="0066FF"/>
    <a:srgbClr val="FF00FF"/>
    <a:srgbClr val="FF575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289" autoAdjust="0"/>
  </p:normalViewPr>
  <p:slideViewPr>
    <p:cSldViewPr>
      <p:cViewPr>
        <p:scale>
          <a:sx n="100" d="100"/>
          <a:sy n="100" d="100"/>
        </p:scale>
        <p:origin x="-186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90" y="-96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331" tIns="44166" rIns="88331" bIns="441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47" y="1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802" y="4722946"/>
            <a:ext cx="5446010" cy="447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893"/>
            <a:ext cx="2948846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l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47" y="9445893"/>
            <a:ext cx="2948845" cy="49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80" tIns="47840" rIns="95680" bIns="47840" numCol="1" anchor="b" anchorCtr="0" compatLnSpc="1">
            <a:prstTxWarp prst="textNoShape">
              <a:avLst/>
            </a:prstTxWarp>
          </a:bodyPr>
          <a:lstStyle>
            <a:lvl1pPr algn="r" defTabSz="95692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6125"/>
            <a:ext cx="4973637" cy="3729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97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5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5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5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5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5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5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 userDrawn="1"/>
        </p:nvSpPr>
        <p:spPr bwMode="auto">
          <a:xfrm>
            <a:off x="7996238" y="6599242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 userDrawn="1"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2" y="152075"/>
            <a:ext cx="504056" cy="1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88640"/>
            <a:ext cx="310830" cy="14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 userDrawn="1"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3" name="Text Box 30"/>
          <p:cNvSpPr txBox="1">
            <a:spLocks noChangeArrowheads="1"/>
          </p:cNvSpPr>
          <p:nvPr userDrawn="1"/>
        </p:nvSpPr>
        <p:spPr bwMode="auto">
          <a:xfrm>
            <a:off x="215900" y="6381328"/>
            <a:ext cx="188292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100" b="0" dirty="0" smtClean="0">
                <a:latin typeface="Verdana" pitchFamily="34" charset="0"/>
              </a:rPr>
              <a:t>VECTO </a:t>
            </a:r>
            <a:r>
              <a:rPr lang="en-US" sz="1100" b="0" baseline="0" dirty="0" smtClean="0">
                <a:latin typeface="Verdana" pitchFamily="34" charset="0"/>
              </a:rPr>
              <a:t>Release Notes</a:t>
            </a:r>
            <a:endParaRPr lang="en-GB" sz="1100" b="0" dirty="0" smtClean="0">
              <a:latin typeface="Verdana" pitchFamily="34" charset="0"/>
            </a:endParaRPr>
          </a:p>
        </p:txBody>
      </p:sp>
      <p:pic>
        <p:nvPicPr>
          <p:cNvPr id="2" name="Picture 2" descr="I:\raphaelluz\VECTO\source\VECTO\User Manual\pics\JRC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624"/>
            <a:ext cx="1367520" cy="28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:\raphaelluz\VECTO\source\VECTO\User Manual\pics\VECTO-small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588"/>
            <a:ext cx="978351" cy="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Releas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</a:t>
            </a:r>
            <a:r>
              <a:rPr lang="en-US" sz="3200" dirty="0" smtClean="0">
                <a:solidFill>
                  <a:srgbClr val="990000"/>
                </a:solidFill>
              </a:rPr>
              <a:t>2.2</a:t>
            </a:r>
            <a:r>
              <a:rPr lang="en-US" sz="3200" dirty="0" smtClean="0">
                <a:solidFill>
                  <a:srgbClr val="990000"/>
                </a:solidFill>
              </a:rPr>
              <a:t/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22.07.2015</a:t>
            </a:r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8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7785"/>
            <a:ext cx="6696744" cy="413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821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"Test" tab in main form includes new parameters.</a:t>
            </a:r>
            <a:endParaRPr lang="en-GB" sz="1400" b="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2542035" y="2186142"/>
            <a:ext cx="400050" cy="227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5400000">
            <a:off x="3081416" y="2110194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14192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51522" y="1456615"/>
            <a:ext cx="849694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err="1" smtClean="0"/>
              <a:t>paramters</a:t>
            </a:r>
            <a:r>
              <a:rPr lang="en-GB" dirty="0" smtClean="0"/>
              <a:t>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TClimitOn</a:t>
            </a:r>
            <a:r>
              <a:rPr lang="en-GB" sz="1400" dirty="0" smtClean="0"/>
              <a:t> (True / False)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Enables engine rpm limit in TC operation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TClimit</a:t>
            </a:r>
            <a:r>
              <a:rPr lang="en-GB" sz="1400" dirty="0" smtClean="0"/>
              <a:t> [1/min]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engine rpm </a:t>
            </a:r>
            <a:r>
              <a:rPr lang="en-GB" sz="1400" b="0" dirty="0" smtClean="0"/>
              <a:t>limit</a:t>
            </a:r>
            <a:r>
              <a:rPr lang="en-GB" sz="1200" b="0" dirty="0" smtClean="0"/>
              <a:t> (if </a:t>
            </a:r>
            <a:r>
              <a:rPr lang="en-GB" sz="1200" b="0" dirty="0" err="1"/>
              <a:t>TClimitOn</a:t>
            </a:r>
            <a:r>
              <a:rPr lang="en-GB" sz="1200" b="0" dirty="0"/>
              <a:t> </a:t>
            </a:r>
            <a:r>
              <a:rPr lang="en-GB" sz="1200" b="0" dirty="0" smtClean="0"/>
              <a:t>= True)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TCshiftMode</a:t>
            </a:r>
            <a:r>
              <a:rPr lang="en-GB" sz="1400" dirty="0" smtClean="0"/>
              <a:t> (0/1)</a:t>
            </a:r>
            <a:endParaRPr lang="en-GB" sz="1400" dirty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smtClean="0"/>
              <a:t>Mode 0: </a:t>
            </a:r>
            <a:r>
              <a:rPr lang="en-GB" sz="1400" dirty="0" err="1" smtClean="0"/>
              <a:t>acc_target</a:t>
            </a:r>
            <a:r>
              <a:rPr lang="en-GB" sz="1400" b="0" dirty="0" smtClean="0"/>
              <a:t> - Shift up if power demand with </a:t>
            </a:r>
            <a:r>
              <a:rPr lang="en-GB" sz="1400" b="0" u="sng" dirty="0" smtClean="0"/>
              <a:t>target</a:t>
            </a:r>
            <a:r>
              <a:rPr lang="en-GB" sz="1400" b="0" dirty="0" smtClean="0"/>
              <a:t> acc. &lt; power-max </a:t>
            </a:r>
            <a:r>
              <a:rPr lang="en-GB" sz="1200" b="0" dirty="0" smtClean="0"/>
              <a:t>(pre-V2.1 default)</a:t>
            </a:r>
            <a:endParaRPr lang="en-GB" sz="1400" b="0" dirty="0" smtClean="0"/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/>
              <a:t>Mode </a:t>
            </a:r>
            <a:r>
              <a:rPr lang="en-GB" sz="1400" dirty="0" smtClean="0"/>
              <a:t>1: </a:t>
            </a:r>
            <a:r>
              <a:rPr lang="en-GB" sz="1400" dirty="0" err="1" smtClean="0"/>
              <a:t>acc_min</a:t>
            </a:r>
            <a:r>
              <a:rPr lang="en-GB" sz="1400" b="0" dirty="0" smtClean="0"/>
              <a:t> </a:t>
            </a:r>
            <a:r>
              <a:rPr lang="en-GB" sz="1400" b="0" dirty="0"/>
              <a:t>- Shift up if power demand with </a:t>
            </a:r>
            <a:r>
              <a:rPr lang="en-GB" sz="1400" b="0" u="sng" dirty="0" smtClean="0"/>
              <a:t>min.</a:t>
            </a:r>
            <a:r>
              <a:rPr lang="en-GB" sz="1400" b="0" dirty="0" smtClean="0"/>
              <a:t> acc</a:t>
            </a:r>
            <a:r>
              <a:rPr lang="en-GB" sz="1400" b="0" dirty="0"/>
              <a:t>. </a:t>
            </a:r>
            <a:r>
              <a:rPr lang="en-GB" sz="1400" b="0" dirty="0" smtClean="0"/>
              <a:t>&lt; </a:t>
            </a:r>
            <a:r>
              <a:rPr lang="en-GB" sz="1400" b="0" dirty="0"/>
              <a:t>power-max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dirty="0" err="1" smtClean="0"/>
              <a:t>TCaccMin</a:t>
            </a:r>
            <a:r>
              <a:rPr lang="en-GB" sz="1400" dirty="0" smtClean="0"/>
              <a:t> [m/s²]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Minimum acceleration for </a:t>
            </a:r>
            <a:r>
              <a:rPr lang="en-GB" sz="1400" b="0" dirty="0" err="1" smtClean="0"/>
              <a:t>ShiftMode</a:t>
            </a:r>
            <a:r>
              <a:rPr lang="en-GB" sz="1400" b="0" dirty="0" smtClean="0"/>
              <a:t> 1 and </a:t>
            </a:r>
            <a:r>
              <a:rPr lang="en-GB" sz="1400" b="0" dirty="0" err="1" smtClean="0"/>
              <a:t>TClimit</a:t>
            </a:r>
            <a:endParaRPr lang="en-GB" sz="1400" b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9502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AT/TC model update</a:t>
            </a:r>
            <a:endParaRPr lang="en-GB" sz="28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251522" y="1196752"/>
            <a:ext cx="8496944" cy="862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Change parameters in Test tab by double-click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Parameters are saved on application level (..\</a:t>
            </a:r>
            <a:r>
              <a:rPr lang="en-GB" dirty="0" err="1" smtClean="0"/>
              <a:t>config</a:t>
            </a:r>
            <a:r>
              <a:rPr lang="en-GB" dirty="0" smtClean="0"/>
              <a:t>\DEVconfig.txt)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3032"/>
            <a:ext cx="5970811" cy="368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73087" y="5919663"/>
            <a:ext cx="8131051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b="0" i="1" dirty="0" smtClean="0"/>
              <a:t>Note: This is a temporary </a:t>
            </a:r>
            <a:r>
              <a:rPr lang="en-GB" b="0" i="1" dirty="0"/>
              <a:t>solution until model and parameters are </a:t>
            </a:r>
            <a:r>
              <a:rPr lang="en-GB" b="0" i="1" dirty="0" smtClean="0"/>
              <a:t>verified!</a:t>
            </a:r>
            <a:endParaRPr lang="en-GB" b="0" i="1" dirty="0"/>
          </a:p>
        </p:txBody>
      </p:sp>
    </p:spTree>
    <p:extLst>
      <p:ext uri="{BB962C8B-B14F-4D97-AF65-F5344CB8AC3E}">
        <p14:creationId xmlns:p14="http://schemas.microsoft.com/office/powerpoint/2010/main" val="11674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b="0" dirty="0" smtClean="0"/>
              <a:t> can be defined in driving cycle to overwrite power calculation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Requires </a:t>
            </a:r>
            <a:r>
              <a:rPr lang="en-GB" sz="1400" dirty="0" smtClean="0"/>
              <a:t>Gear</a:t>
            </a:r>
            <a:r>
              <a:rPr lang="en-GB" sz="1400" b="0" dirty="0" smtClean="0"/>
              <a:t> and </a:t>
            </a:r>
            <a:r>
              <a:rPr lang="en-GB" sz="1400" dirty="0" smtClean="0"/>
              <a:t>Engine Speed</a:t>
            </a:r>
            <a:r>
              <a:rPr lang="en-GB" sz="1400" b="0" dirty="0" smtClean="0"/>
              <a:t> input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Cycle identifier: &lt;</a:t>
            </a:r>
            <a:r>
              <a:rPr lang="en-GB" sz="1400" b="0" dirty="0" err="1" smtClean="0"/>
              <a:t>Pwheel</a:t>
            </a:r>
            <a:r>
              <a:rPr lang="en-GB" sz="1400" b="0" dirty="0" smtClean="0"/>
              <a:t>&gt;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Only time-based cycles are supported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Distance Correction must be disabled (Options tab in main form)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714" y="3861048"/>
            <a:ext cx="38905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55776" y="3522494"/>
            <a:ext cx="21659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b="0" dirty="0" smtClean="0"/>
              <a:t>Example driving cycle</a:t>
            </a:r>
          </a:p>
        </p:txBody>
      </p:sp>
    </p:spTree>
    <p:extLst>
      <p:ext uri="{BB962C8B-B14F-4D97-AF65-F5344CB8AC3E}">
        <p14:creationId xmlns:p14="http://schemas.microsoft.com/office/powerpoint/2010/main" val="3338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251522" y="1340768"/>
            <a:ext cx="8496944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Constant point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Define (at least) two identical times steps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(Optional) Add additional auxiliary power consumption with </a:t>
            </a:r>
            <a:r>
              <a:rPr lang="en-GB" sz="1400" dirty="0" smtClean="0"/>
              <a:t>&lt;</a:t>
            </a:r>
            <a:r>
              <a:rPr lang="en-GB" sz="1400" dirty="0" err="1" smtClean="0"/>
              <a:t>Padd</a:t>
            </a:r>
            <a:r>
              <a:rPr lang="en-GB" sz="1400" dirty="0" smtClean="0"/>
              <a:t>&gt;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It is suggested to define </a:t>
            </a:r>
            <a:r>
              <a:rPr lang="en-GB" sz="1400" dirty="0" smtClean="0"/>
              <a:t>one cycle per constant point</a:t>
            </a:r>
            <a:r>
              <a:rPr lang="en-GB" sz="1400" b="0" dirty="0" smtClean="0"/>
              <a:t> and use </a:t>
            </a:r>
            <a:r>
              <a:rPr lang="en-GB" sz="1400" dirty="0" smtClean="0"/>
              <a:t>Batch Mode</a:t>
            </a:r>
            <a:r>
              <a:rPr lang="en-GB" sz="1400" b="0" u="sng" dirty="0" smtClean="0"/>
              <a:t>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err="1" smtClean="0"/>
              <a:t>P</a:t>
            </a:r>
            <a:r>
              <a:rPr lang="en-GB" sz="2800" kern="0" baseline="-25000" dirty="0" err="1" smtClean="0"/>
              <a:t>wheel</a:t>
            </a:r>
            <a:r>
              <a:rPr lang="en-GB" sz="2800" kern="0" dirty="0" smtClean="0"/>
              <a:t> Input (</a:t>
            </a:r>
            <a:r>
              <a:rPr lang="en-GB" sz="2800" kern="0" dirty="0" err="1" smtClean="0"/>
              <a:t>SiCo</a:t>
            </a:r>
            <a:r>
              <a:rPr lang="en-GB" sz="2800" kern="0" dirty="0" smtClean="0"/>
              <a:t> Mode)</a:t>
            </a:r>
            <a:endParaRPr lang="en-GB" sz="2800" kern="0" dirty="0"/>
          </a:p>
        </p:txBody>
      </p:sp>
      <p:sp>
        <p:nvSpPr>
          <p:cNvPr id="4" name="Textfeld 3"/>
          <p:cNvSpPr txBox="1"/>
          <p:nvPr/>
        </p:nvSpPr>
        <p:spPr>
          <a:xfrm>
            <a:off x="325331" y="3594502"/>
            <a:ext cx="50465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Example: Calculation of two constant points tests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5061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30738"/>
            <a:ext cx="315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7544" y="4063127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1.vdri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7544" y="5172228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Cycle 2.vdri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290" y="4820484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Pfeil nach unten 13"/>
          <p:cNvSpPr/>
          <p:nvPr/>
        </p:nvSpPr>
        <p:spPr bwMode="auto">
          <a:xfrm rot="16200000">
            <a:off x="3635896" y="4905164"/>
            <a:ext cx="1080120" cy="504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595187" y="4524618"/>
            <a:ext cx="12394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.</a:t>
            </a:r>
            <a:r>
              <a:rPr lang="en-GB" sz="1400" b="0" dirty="0" err="1" smtClean="0"/>
              <a:t>vsum</a:t>
            </a:r>
            <a:r>
              <a:rPr lang="en-GB" sz="1400" b="0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5169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78669"/>
            <a:ext cx="9144000" cy="3460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Full Changelog V2.1</a:t>
            </a:r>
            <a:endParaRPr lang="en-GB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4" y="1414512"/>
            <a:ext cx="8784976" cy="36779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Limit </a:t>
            </a:r>
            <a:r>
              <a:rPr lang="en-GB" sz="1200" b="0" dirty="0"/>
              <a:t>engine rpm in torque converter operation acc. &gt; </a:t>
            </a:r>
            <a:r>
              <a:rPr lang="en-GB" sz="1200" b="0" dirty="0" err="1"/>
              <a:t>acc_min</a:t>
            </a:r>
            <a:endParaRPr lang="en-GB" sz="1200" b="0" dirty="0"/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Shift </a:t>
            </a:r>
            <a:r>
              <a:rPr lang="en-GB" sz="1200" b="0" dirty="0"/>
              <a:t>up (C-to-L, L-to-L) if acc. &gt; </a:t>
            </a:r>
            <a:r>
              <a:rPr lang="en-GB" sz="1200" b="0" dirty="0" err="1"/>
              <a:t>acc_min</a:t>
            </a:r>
            <a:r>
              <a:rPr lang="en-GB" sz="1200" b="0" dirty="0"/>
              <a:t> and next-gear-rpm &gt; threshold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C-to-C </a:t>
            </a:r>
            <a:r>
              <a:rPr lang="en-GB" sz="1200" b="0" dirty="0"/>
              <a:t>up-shift condition based on N80h engine speed (instead of N95h)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Pwheel</a:t>
            </a:r>
            <a:r>
              <a:rPr lang="en-GB" sz="1200" b="0" dirty="0" smtClean="0"/>
              <a:t>-Input </a:t>
            </a:r>
            <a:r>
              <a:rPr lang="en-GB" sz="1200" b="0" dirty="0"/>
              <a:t>(</a:t>
            </a:r>
            <a:r>
              <a:rPr lang="en-GB" sz="1200" b="0" dirty="0" err="1"/>
              <a:t>SiCo</a:t>
            </a:r>
            <a:r>
              <a:rPr lang="en-GB" sz="1200" b="0" dirty="0"/>
              <a:t> Mode)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FC </a:t>
            </a:r>
            <a:r>
              <a:rPr lang="en-GB" sz="1200" b="0" dirty="0"/>
              <a:t>[g/h] </a:t>
            </a:r>
            <a:r>
              <a:rPr lang="en-GB" sz="1200" b="0" dirty="0" smtClean="0"/>
              <a:t>is always </a:t>
            </a:r>
            <a:r>
              <a:rPr lang="en-GB" sz="1200" b="0" dirty="0"/>
              <a:t>saved in </a:t>
            </a:r>
            <a:r>
              <a:rPr lang="en-GB" sz="1200" b="0" dirty="0" smtClean="0"/>
              <a:t>output (in addition to [g/km]), </a:t>
            </a:r>
            <a:r>
              <a:rPr lang="en-GB" sz="1200" b="0" dirty="0"/>
              <a:t>not only in Engine Only mode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GUI</a:t>
            </a:r>
            <a:r>
              <a:rPr lang="en-GB" sz="1200" b="0" dirty="0"/>
              <a:t>: Corrected air density unit in GUI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Format error in .</a:t>
            </a:r>
            <a:r>
              <a:rPr lang="en-GB" sz="1200" b="0" dirty="0" err="1"/>
              <a:t>vmod</a:t>
            </a:r>
            <a:r>
              <a:rPr lang="en-GB" sz="1200" b="0" dirty="0"/>
              <a:t> </a:t>
            </a:r>
            <a:r>
              <a:rPr lang="en-GB" sz="1200" b="0" dirty="0" smtClean="0"/>
              <a:t>header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endParaRPr lang="en-GB" sz="1200" b="0" dirty="0"/>
          </a:p>
          <a:p>
            <a:pPr algn="l">
              <a:spcBef>
                <a:spcPts val="600"/>
              </a:spcBef>
            </a:pPr>
            <a:r>
              <a:rPr lang="en-GB" sz="1200" dirty="0" smtClean="0"/>
              <a:t>VECTO </a:t>
            </a:r>
            <a:r>
              <a:rPr lang="en-GB" sz="1200" dirty="0"/>
              <a:t>2.0.4-beta4_Test (Test Release)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Transmission </a:t>
            </a:r>
            <a:r>
              <a:rPr lang="en-GB" sz="1200" b="0" dirty="0"/>
              <a:t>loss extrapolation Errors are now Warnings in Engineering Mode.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Error in TC Iteration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err="1" smtClean="0"/>
              <a:t>Bugfix</a:t>
            </a:r>
            <a:r>
              <a:rPr lang="en-GB" sz="1200" b="0" dirty="0"/>
              <a:t>: Minimizing Graph window caused crash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Fixed </a:t>
            </a:r>
            <a:r>
              <a:rPr lang="en-GB" sz="1200" b="0" dirty="0"/>
              <a:t>error in cycle conversion</a:t>
            </a:r>
          </a:p>
          <a:p>
            <a:pPr marL="171450" indent="-1714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GB" sz="1200" b="0" dirty="0" smtClean="0"/>
              <a:t>Errors </a:t>
            </a:r>
            <a:r>
              <a:rPr lang="en-GB" sz="1200" b="0" dirty="0"/>
              <a:t>if full load curve is too "short"</a:t>
            </a:r>
            <a:endParaRPr lang="en-GB" sz="1200" b="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07504" y="5877272"/>
            <a:ext cx="89289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i="1" dirty="0"/>
              <a:t>Changelog </a:t>
            </a:r>
            <a:r>
              <a:rPr lang="en-GB" sz="1400" b="0" i="1" dirty="0" smtClean="0"/>
              <a:t>since version 2.0.4-beta3. For full changelog see VECTO Main Form &gt; Help &gt; User Manual</a:t>
            </a:r>
          </a:p>
          <a:p>
            <a:pPr algn="l">
              <a:spcBef>
                <a:spcPts val="0"/>
              </a:spcBef>
            </a:pPr>
            <a:r>
              <a:rPr lang="en-GB" sz="1400" b="0" i="1" dirty="0" smtClean="0"/>
              <a:t>or </a:t>
            </a:r>
            <a:r>
              <a:rPr lang="en-GB" sz="1400" b="0" i="1" dirty="0" smtClean="0">
                <a:hlinkClick r:id="rId2"/>
              </a:rPr>
              <a:t>CITnet</a:t>
            </a:r>
            <a:r>
              <a:rPr lang="en-GB" sz="1400" b="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</a:t>
            </a:r>
            <a:r>
              <a:rPr lang="en-GB" sz="2800" kern="0" dirty="0" smtClean="0"/>
              <a:t>2.2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000" dirty="0" smtClean="0"/>
              <a:t>Main updates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Moved </a:t>
            </a:r>
            <a:r>
              <a:rPr lang="en-GB" dirty="0"/>
              <a:t>gear-specific Full Load Curves to Gearbox File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Combined </a:t>
            </a:r>
            <a:r>
              <a:rPr lang="en-GB" dirty="0"/>
              <a:t>Drag Coefficient * Cross Sectional Area in one input </a:t>
            </a:r>
            <a:r>
              <a:rPr lang="en-GB" dirty="0" smtClean="0"/>
              <a:t>parameter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/>
              <a:t>Removed WHTC Correction Factor Calculation</a:t>
            </a:r>
            <a:r>
              <a:rPr lang="en-GB" dirty="0" smtClean="0"/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Added link to CITnet / JIRA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16781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5"/>
          <a:stretch/>
        </p:blipFill>
        <p:spPr bwMode="auto">
          <a:xfrm>
            <a:off x="5220071" y="1871579"/>
            <a:ext cx="3816425" cy="412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Gear-specific </a:t>
            </a:r>
            <a:r>
              <a:rPr lang="en-GB" dirty="0"/>
              <a:t>Full Load Curves </a:t>
            </a:r>
            <a:r>
              <a:rPr lang="en-GB" dirty="0" smtClean="0"/>
              <a:t>are now defined in the Gearbox File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375811" y="3017728"/>
            <a:ext cx="580563" cy="11287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954298" y="3360235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Gear-specific </a:t>
            </a:r>
            <a:r>
              <a:rPr lang="en-GB" sz="2800" kern="0" dirty="0"/>
              <a:t>Full Load </a:t>
            </a:r>
            <a:r>
              <a:rPr lang="en-GB" sz="2800" kern="0" dirty="0" smtClean="0"/>
              <a:t>Curves</a:t>
            </a:r>
            <a:endParaRPr lang="en-GB" sz="2800" kern="0" dirty="0"/>
          </a:p>
        </p:txBody>
      </p:sp>
      <p:sp>
        <p:nvSpPr>
          <p:cNvPr id="10" name="Rechteck 9"/>
          <p:cNvSpPr/>
          <p:nvPr/>
        </p:nvSpPr>
        <p:spPr>
          <a:xfrm rot="16200000">
            <a:off x="6472073" y="3430108"/>
            <a:ext cx="4122954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/>
          <p:cNvSpPr txBox="1"/>
          <p:nvPr/>
        </p:nvSpPr>
        <p:spPr>
          <a:xfrm>
            <a:off x="251518" y="1844824"/>
            <a:ext cx="460851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Used for torque limiting</a:t>
            </a:r>
            <a:endParaRPr lang="en-GB" sz="1400" dirty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Basis for generic shift polygons*</a:t>
            </a:r>
            <a:endParaRPr lang="en-GB" sz="1400" b="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If no file is defined, the engine full load curve is used.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  <a:p>
            <a:pPr marL="85725" indent="-85725" algn="l">
              <a:spcBef>
                <a:spcPts val="1200"/>
              </a:spcBef>
            </a:pPr>
            <a:r>
              <a:rPr lang="en-GB" sz="1400" b="0" dirty="0" smtClean="0"/>
              <a:t>*	If </a:t>
            </a:r>
            <a:r>
              <a:rPr lang="en-GB" sz="1400" b="0" dirty="0"/>
              <a:t>the engine full load torque is lower than the gear full load, then the engine full load is used to prevent unreasonable shifting with small engines</a:t>
            </a:r>
            <a:r>
              <a:rPr lang="en-GB" sz="1400" b="0" dirty="0" smtClean="0"/>
              <a:t>.</a:t>
            </a:r>
            <a:endParaRPr lang="en-GB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0549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1"/>
          <a:stretch/>
        </p:blipFill>
        <p:spPr bwMode="auto">
          <a:xfrm>
            <a:off x="4860033" y="1798478"/>
            <a:ext cx="4082696" cy="451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51522" y="1209179"/>
            <a:ext cx="8496944" cy="4160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VECTO now uses the</a:t>
            </a:r>
            <a:r>
              <a:rPr lang="en-GB" dirty="0"/>
              <a:t> </a:t>
            </a:r>
            <a:r>
              <a:rPr lang="en-GB" dirty="0" err="1"/>
              <a:t>c</a:t>
            </a:r>
            <a:r>
              <a:rPr lang="en-GB" baseline="-25000" dirty="0" err="1"/>
              <a:t>d</a:t>
            </a:r>
            <a:r>
              <a:rPr lang="en-GB" dirty="0" err="1"/>
              <a:t>xA</a:t>
            </a:r>
            <a:r>
              <a:rPr lang="en-GB" dirty="0"/>
              <a:t> </a:t>
            </a:r>
            <a:r>
              <a:rPr lang="en-GB" dirty="0" smtClean="0"/>
              <a:t>product instead of separating the two parameters 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 bwMode="auto">
          <a:xfrm flipV="1">
            <a:off x="7092280" y="3489524"/>
            <a:ext cx="1588675" cy="32517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6699196" y="3458966"/>
            <a:ext cx="288032" cy="365960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Combined Drag Coefficient * Cross Sectional </a:t>
            </a:r>
            <a:r>
              <a:rPr lang="en-GB" sz="2800" kern="0" dirty="0" smtClean="0"/>
              <a:t>Area</a:t>
            </a:r>
            <a:endParaRPr lang="en-GB" sz="2800" kern="0" dirty="0"/>
          </a:p>
        </p:txBody>
      </p:sp>
      <p:sp>
        <p:nvSpPr>
          <p:cNvPr id="9" name="Textfeld 8"/>
          <p:cNvSpPr txBox="1"/>
          <p:nvPr/>
        </p:nvSpPr>
        <p:spPr>
          <a:xfrm>
            <a:off x="251518" y="1700808"/>
            <a:ext cx="460851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VECTO CSE exports the </a:t>
            </a:r>
            <a:r>
              <a:rPr lang="en-GB" sz="1400" dirty="0" err="1" smtClean="0"/>
              <a:t>c</a:t>
            </a:r>
            <a:r>
              <a:rPr lang="en-GB" sz="1400" baseline="-25000" dirty="0" err="1" smtClean="0"/>
              <a:t>d</a:t>
            </a:r>
            <a:r>
              <a:rPr lang="en-GB" sz="1400" dirty="0" err="1" smtClean="0"/>
              <a:t>xA</a:t>
            </a:r>
            <a:r>
              <a:rPr lang="en-GB" sz="1400" dirty="0" smtClean="0"/>
              <a:t> product, which can now be inserted without separating.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400" dirty="0" smtClean="0"/>
              <a:t>Old .</a:t>
            </a:r>
            <a:r>
              <a:rPr lang="en-GB" sz="1400" dirty="0" err="1" smtClean="0"/>
              <a:t>vveh</a:t>
            </a:r>
            <a:r>
              <a:rPr lang="en-GB" sz="1400" dirty="0" smtClean="0"/>
              <a:t> files are compatible.</a:t>
            </a:r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dirty="0" smtClean="0"/>
          </a:p>
          <a:p>
            <a:pPr marL="342900" indent="-342900" algn="l">
              <a:spcBef>
                <a:spcPts val="1200"/>
              </a:spcBef>
              <a:buFont typeface="Arial" pitchFamily="34" charset="0"/>
              <a:buChar char="•"/>
            </a:pPr>
            <a:endParaRPr lang="en-GB" sz="1400" b="0" dirty="0"/>
          </a:p>
        </p:txBody>
      </p:sp>
      <p:sp>
        <p:nvSpPr>
          <p:cNvPr id="11" name="Rechteck 10"/>
          <p:cNvSpPr/>
          <p:nvPr/>
        </p:nvSpPr>
        <p:spPr>
          <a:xfrm>
            <a:off x="4853857" y="5303427"/>
            <a:ext cx="4088872" cy="1005892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/>
              <a:t>Removed WHTC Correction Factor </a:t>
            </a:r>
            <a:r>
              <a:rPr lang="en-GB" sz="2800" kern="0" dirty="0" smtClean="0"/>
              <a:t>Calculation</a:t>
            </a:r>
            <a:endParaRPr lang="en-GB" sz="28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03692"/>
            <a:ext cx="5400602" cy="371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107" b="12873"/>
          <a:stretch/>
        </p:blipFill>
        <p:spPr bwMode="auto">
          <a:xfrm>
            <a:off x="5870363" y="3419389"/>
            <a:ext cx="3238141" cy="290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 flipV="1">
            <a:off x="230088" y="5384526"/>
            <a:ext cx="5134000" cy="48999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 flipV="1">
            <a:off x="5975659" y="5368554"/>
            <a:ext cx="2631008" cy="55842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 rot="16200000">
            <a:off x="7298309" y="4367706"/>
            <a:ext cx="2758514" cy="861876"/>
          </a:xfrm>
          <a:prstGeom prst="rect">
            <a:avLst/>
          </a:prstGeom>
          <a:gradFill flip="none" rotWithShape="1">
            <a:gsLst>
              <a:gs pos="51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The </a:t>
            </a:r>
            <a:r>
              <a:rPr lang="en-GB" dirty="0"/>
              <a:t>WHTC Correction Factors are now calculated in an external tool, </a:t>
            </a:r>
            <a:r>
              <a:rPr lang="en-GB" dirty="0" smtClean="0"/>
              <a:t>VECTO-Engine and have to be entered in the VECTO Engine file (.</a:t>
            </a:r>
            <a:r>
              <a:rPr lang="en-GB" dirty="0" err="1" smtClean="0"/>
              <a:t>veng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1986142"/>
            <a:ext cx="14173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VECTO-Engine</a:t>
            </a:r>
            <a:endParaRPr lang="en-GB" sz="1400" b="0" dirty="0" smtClean="0"/>
          </a:p>
        </p:txBody>
      </p:sp>
      <p:sp>
        <p:nvSpPr>
          <p:cNvPr id="18" name="Textfeld 17"/>
          <p:cNvSpPr txBox="1"/>
          <p:nvPr/>
        </p:nvSpPr>
        <p:spPr>
          <a:xfrm>
            <a:off x="5891756" y="3113522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sz="1400" b="0" dirty="0" smtClean="0"/>
              <a:t>Engine Editor</a:t>
            </a:r>
            <a:endParaRPr lang="en-GB" sz="1400" b="0" dirty="0" smtClean="0"/>
          </a:p>
        </p:txBody>
      </p:sp>
      <p:sp>
        <p:nvSpPr>
          <p:cNvPr id="19" name="Rechteck 18"/>
          <p:cNvSpPr/>
          <p:nvPr/>
        </p:nvSpPr>
        <p:spPr>
          <a:xfrm>
            <a:off x="5870363" y="5743525"/>
            <a:ext cx="3238141" cy="578393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/>
          <p:cNvSpPr/>
          <p:nvPr/>
        </p:nvSpPr>
        <p:spPr bwMode="auto">
          <a:xfrm rot="16200000">
            <a:off x="5529064" y="5394177"/>
            <a:ext cx="288032" cy="534144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114" r="48447" b="52392"/>
          <a:stretch/>
        </p:blipFill>
        <p:spPr bwMode="auto">
          <a:xfrm>
            <a:off x="395536" y="2223499"/>
            <a:ext cx="5596155" cy="30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Create JIRA Issue</a:t>
            </a:r>
            <a:endParaRPr lang="en-GB" sz="2800" kern="0" dirty="0"/>
          </a:p>
        </p:txBody>
      </p:sp>
      <p:sp>
        <p:nvSpPr>
          <p:cNvPr id="17" name="Textfeld 16"/>
          <p:cNvSpPr txBox="1"/>
          <p:nvPr/>
        </p:nvSpPr>
        <p:spPr>
          <a:xfrm>
            <a:off x="251522" y="1332057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/>
              <a:t>Use the button in the Help menu to go to JIRA or open a Quick Start Guide.</a:t>
            </a:r>
            <a:endParaRPr lang="en-GB" dirty="0"/>
          </a:p>
        </p:txBody>
      </p:sp>
      <p:sp>
        <p:nvSpPr>
          <p:cNvPr id="20" name="Rechteck 19"/>
          <p:cNvSpPr/>
          <p:nvPr/>
        </p:nvSpPr>
        <p:spPr>
          <a:xfrm>
            <a:off x="431777" y="4779782"/>
            <a:ext cx="5559913" cy="486445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 rot="16200000">
            <a:off x="3202541" y="2477074"/>
            <a:ext cx="3042728" cy="2535577"/>
          </a:xfrm>
          <a:prstGeom prst="rect">
            <a:avLst/>
          </a:prstGeom>
          <a:gradFill flip="none" rotWithShape="1">
            <a:gsLst>
              <a:gs pos="53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295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feil nach unten 21"/>
          <p:cNvSpPr/>
          <p:nvPr/>
        </p:nvSpPr>
        <p:spPr bwMode="auto">
          <a:xfrm rot="16200000">
            <a:off x="3852948" y="2766876"/>
            <a:ext cx="288032" cy="1006056"/>
          </a:xfrm>
          <a:prstGeom prst="downArrow">
            <a:avLst/>
          </a:prstGeom>
          <a:solidFill>
            <a:srgbClr val="99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4"/>
          <p:cNvSpPr txBox="1">
            <a:spLocks noChangeArrowheads="1"/>
          </p:cNvSpPr>
          <p:nvPr/>
        </p:nvSpPr>
        <p:spPr bwMode="auto">
          <a:xfrm>
            <a:off x="539554" y="1052736"/>
            <a:ext cx="81362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solidFill>
                  <a:srgbClr val="990000"/>
                </a:solidFill>
              </a:rPr>
              <a:t>VECTO 2.1</a:t>
            </a:r>
            <a:br>
              <a:rPr lang="en-US" sz="3200" dirty="0" smtClean="0">
                <a:solidFill>
                  <a:srgbClr val="990000"/>
                </a:solidFill>
              </a:rPr>
            </a:br>
            <a:r>
              <a:rPr lang="en-US" sz="2000" dirty="0" smtClean="0">
                <a:solidFill>
                  <a:srgbClr val="990000"/>
                </a:solidFill>
              </a:rPr>
              <a:t>21.04.2015</a:t>
            </a:r>
          </a:p>
          <a:p>
            <a:pPr eaLnBrk="1" hangingPunct="1"/>
            <a:endParaRPr lang="en-US" sz="2000" dirty="0" smtClean="0">
              <a:solidFill>
                <a:srgbClr val="990000"/>
              </a:solidFill>
            </a:endParaRPr>
          </a:p>
          <a:p>
            <a:pPr eaLnBrk="1" hangingPunct="1"/>
            <a:endParaRPr lang="en-US" sz="2000" dirty="0">
              <a:solidFill>
                <a:srgbClr val="99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990000"/>
                </a:solidFill>
              </a:rPr>
              <a:t>Release Notes</a:t>
            </a:r>
            <a:endParaRPr lang="en-US" sz="2400" dirty="0">
              <a:solidFill>
                <a:srgbClr val="99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0" y="2420888"/>
            <a:ext cx="4176464" cy="16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78669"/>
            <a:ext cx="9144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z="2800" kern="0" dirty="0" smtClean="0"/>
              <a:t>VECTO 2.1</a:t>
            </a:r>
            <a:endParaRPr lang="en-GB" sz="2800" kern="0" dirty="0"/>
          </a:p>
        </p:txBody>
      </p:sp>
      <p:sp>
        <p:nvSpPr>
          <p:cNvPr id="6" name="Textfeld 5"/>
          <p:cNvSpPr txBox="1"/>
          <p:nvPr/>
        </p:nvSpPr>
        <p:spPr>
          <a:xfrm>
            <a:off x="251522" y="1456615"/>
            <a:ext cx="8496944" cy="37087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/>
              <a:t>New </a:t>
            </a:r>
            <a:r>
              <a:rPr lang="en-GB" dirty="0"/>
              <a:t>AT/TC </a:t>
            </a:r>
            <a:r>
              <a:rPr lang="en-GB" dirty="0" smtClean="0"/>
              <a:t>options: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Limit engine rpm in torque converter operation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endParaRPr lang="en-GB" sz="1400" b="0" dirty="0" smtClean="0"/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Shift up (C-to-L, L-to-L) </a:t>
            </a:r>
            <a:r>
              <a:rPr lang="en-GB" sz="1400" b="0" dirty="0"/>
              <a:t>if acc. ≥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and next-gear-rpm &gt; threshold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rpm limit [1/min] and </a:t>
            </a:r>
            <a:r>
              <a:rPr lang="en-GB" sz="1400" b="0" dirty="0" err="1" smtClean="0"/>
              <a:t>acc</a:t>
            </a:r>
            <a:r>
              <a:rPr lang="en-GB" sz="1400" b="0" baseline="-25000" dirty="0" err="1" smtClean="0"/>
              <a:t>min</a:t>
            </a:r>
            <a:r>
              <a:rPr lang="en-GB" sz="1400" b="0" dirty="0" smtClean="0"/>
              <a:t> [m/s²] parameters are currently user-defined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/>
              <a:t>C-to-C up-shift condition based on N80h engine speed (instead of N95h)</a:t>
            </a:r>
            <a:endParaRPr lang="en-GB" sz="1400" b="0" dirty="0" smtClean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err="1" smtClean="0"/>
              <a:t>P</a:t>
            </a:r>
            <a:r>
              <a:rPr lang="en-GB" baseline="-25000" dirty="0" err="1" smtClean="0"/>
              <a:t>wheel</a:t>
            </a:r>
            <a:r>
              <a:rPr lang="en-GB" dirty="0" smtClean="0"/>
              <a:t> input (</a:t>
            </a:r>
            <a:r>
              <a:rPr lang="en-GB" dirty="0" err="1" smtClean="0"/>
              <a:t>SiCo</a:t>
            </a:r>
            <a:r>
              <a:rPr lang="en-GB" dirty="0" smtClean="0"/>
              <a:t> test mode)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err="1" smtClean="0"/>
              <a:t>P</a:t>
            </a:r>
            <a:r>
              <a:rPr lang="en-GB" sz="1400" b="0" baseline="-25000" dirty="0" err="1" smtClean="0"/>
              <a:t>wheel</a:t>
            </a:r>
            <a:r>
              <a:rPr lang="en-GB" sz="1400" b="0" dirty="0" smtClean="0"/>
              <a:t> as cycle input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Overwrites power calculation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1400" b="0" dirty="0" smtClean="0"/>
              <a:t>VECTO only calculates power train losses, engine torque/rpm and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18188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b="0"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noFill/>
        </a:ln>
      </a:spPr>
      <a:bodyPr wrap="none" rtlCol="0">
        <a:spAutoFit/>
      </a:bodyPr>
      <a:lstStyle>
        <a:defPPr algn="l">
          <a:spcBef>
            <a:spcPts val="0"/>
          </a:spcBef>
          <a:defRPr sz="1800" b="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Office PowerPoint</Application>
  <PresentationFormat>Bildschirmpräsentation (4:3)</PresentationFormat>
  <Paragraphs>108</Paragraphs>
  <Slides>15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Standarddesign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Full Changelog V2.1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Luz Raphael</cp:lastModifiedBy>
  <cp:revision>1059</cp:revision>
  <cp:lastPrinted>2013-01-22T12:03:30Z</cp:lastPrinted>
  <dcterms:created xsi:type="dcterms:W3CDTF">2010-01-07T15:28:02Z</dcterms:created>
  <dcterms:modified xsi:type="dcterms:W3CDTF">2015-07-20T10:57:23Z</dcterms:modified>
</cp:coreProperties>
</file>