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75" r:id="rId2"/>
    <p:sldId id="640" r:id="rId3"/>
    <p:sldId id="641" r:id="rId4"/>
    <p:sldId id="642" r:id="rId5"/>
    <p:sldId id="643" r:id="rId6"/>
    <p:sldId id="644" r:id="rId7"/>
    <p:sldId id="639" r:id="rId8"/>
    <p:sldId id="645" r:id="rId9"/>
    <p:sldId id="638" r:id="rId10"/>
    <p:sldId id="600" r:id="rId11"/>
    <p:sldId id="633" r:id="rId12"/>
    <p:sldId id="635" r:id="rId13"/>
    <p:sldId id="636" r:id="rId14"/>
    <p:sldId id="629" r:id="rId15"/>
    <p:sldId id="637" r:id="rId16"/>
    <p:sldId id="634" r:id="rId17"/>
  </p:sldIdLst>
  <p:sldSz cx="9144000" cy="6858000" type="screen4x3"/>
  <p:notesSz cx="6805613" cy="9944100"/>
  <p:defaultTextStyle>
    <a:defPPr>
      <a:defRPr lang="de-AT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usberger Stefan" initials="H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FFFF"/>
    <a:srgbClr val="FF9900"/>
    <a:srgbClr val="E9EDF4"/>
    <a:srgbClr val="F8F8F8"/>
    <a:srgbClr val="FF6600"/>
    <a:srgbClr val="0066FF"/>
    <a:srgbClr val="FF00FF"/>
    <a:srgbClr val="FF575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289" autoAdjust="0"/>
  </p:normalViewPr>
  <p:slideViewPr>
    <p:cSldViewPr>
      <p:cViewPr>
        <p:scale>
          <a:sx n="125" d="100"/>
          <a:sy n="125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690" y="-96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D05DC883-6C08-43D1-9D4B-869193C2D54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691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802" y="4722946"/>
            <a:ext cx="5446010" cy="44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893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8335CF79-0E4B-49EE-B3D5-651E591A0B8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406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707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193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32575" y="714375"/>
            <a:ext cx="2054225" cy="54117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5" y="714375"/>
            <a:ext cx="6011862" cy="54117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8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68315" y="714375"/>
            <a:ext cx="8218487" cy="54117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22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68315" y="1582738"/>
            <a:ext cx="8218487" cy="4543425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9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2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3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582738"/>
            <a:ext cx="4032250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5" y="1582738"/>
            <a:ext cx="4033837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26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68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582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2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046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4482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0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68315" y="714375"/>
            <a:ext cx="8218487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582738"/>
            <a:ext cx="8218487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Erste Ebene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1030" name="Text Box 24"/>
          <p:cNvSpPr txBox="1">
            <a:spLocks noChangeArrowheads="1"/>
          </p:cNvSpPr>
          <p:nvPr userDrawn="1"/>
        </p:nvSpPr>
        <p:spPr bwMode="auto">
          <a:xfrm>
            <a:off x="7996238" y="6599242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754889F-290A-4ED1-8905-D84A8ECF4D9C}" type="slidenum">
              <a:rPr lang="de-AT" sz="1000" smtClean="0">
                <a:solidFill>
                  <a:srgbClr val="7D7D7D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AT" sz="1000" smtClean="0">
              <a:solidFill>
                <a:srgbClr val="7D7D7D"/>
              </a:solidFill>
              <a:latin typeface="Verdana" pitchFamily="34" charset="0"/>
            </a:endParaRPr>
          </a:p>
        </p:txBody>
      </p:sp>
      <p:sp>
        <p:nvSpPr>
          <p:cNvPr id="1031" name="Rectangle 25"/>
          <p:cNvSpPr>
            <a:spLocks noChangeArrowheads="1"/>
          </p:cNvSpPr>
          <p:nvPr userDrawn="1"/>
        </p:nvSpPr>
        <p:spPr bwMode="auto">
          <a:xfrm>
            <a:off x="0" y="6373813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/>
          <a:p>
            <a:pPr algn="l">
              <a:spcBef>
                <a:spcPct val="0"/>
              </a:spcBef>
            </a:pPr>
            <a:endParaRPr lang="en-GB" sz="1200">
              <a:latin typeface="Verdana" pitchFamily="34" charset="0"/>
            </a:endParaRPr>
          </a:p>
        </p:txBody>
      </p:sp>
      <p:pic>
        <p:nvPicPr>
          <p:cNvPr id="1032" name="Picture 26" descr="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2" y="152075"/>
            <a:ext cx="504056" cy="1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7" descr="IVT_Logo_klein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88640"/>
            <a:ext cx="310830" cy="14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29"/>
          <p:cNvSpPr>
            <a:spLocks noChangeAspect="1" noChangeArrowheads="1"/>
          </p:cNvSpPr>
          <p:nvPr userDrawn="1"/>
        </p:nvSpPr>
        <p:spPr bwMode="auto">
          <a:xfrm>
            <a:off x="0" y="6373813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en-GB" sz="2000"/>
          </a:p>
        </p:txBody>
      </p:sp>
      <p:sp>
        <p:nvSpPr>
          <p:cNvPr id="13" name="Text Box 30"/>
          <p:cNvSpPr txBox="1">
            <a:spLocks noChangeArrowheads="1"/>
          </p:cNvSpPr>
          <p:nvPr userDrawn="1"/>
        </p:nvSpPr>
        <p:spPr bwMode="auto">
          <a:xfrm>
            <a:off x="215900" y="6381328"/>
            <a:ext cx="188292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1100" b="0" dirty="0" smtClean="0">
                <a:latin typeface="Verdana" pitchFamily="34" charset="0"/>
              </a:rPr>
              <a:t>VECTO </a:t>
            </a:r>
            <a:r>
              <a:rPr lang="en-US" sz="1100" b="0" baseline="0" dirty="0" smtClean="0">
                <a:latin typeface="Verdana" pitchFamily="34" charset="0"/>
              </a:rPr>
              <a:t>Release Notes</a:t>
            </a:r>
            <a:endParaRPr lang="en-GB" sz="1100" b="0" dirty="0" smtClean="0">
              <a:latin typeface="Verdana" pitchFamily="34" charset="0"/>
            </a:endParaRPr>
          </a:p>
        </p:txBody>
      </p:sp>
      <p:pic>
        <p:nvPicPr>
          <p:cNvPr id="2" name="Picture 2" descr="I:\raphaelluz\VECTO\source\VECTO\User Manual\pics\JRC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624"/>
            <a:ext cx="1367520" cy="28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I:\raphaelluz\VECTO\source\VECTO\User Manual\pics\VECTO-small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588"/>
            <a:ext cx="978351" cy="3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ec.europa.eu/CITnet/confluence/display/VECTO/Rele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ec.europa.eu/CITnet/confluence/display/VECTO/Relea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4"/>
          <p:cNvSpPr txBox="1">
            <a:spLocks noChangeArrowheads="1"/>
          </p:cNvSpPr>
          <p:nvPr/>
        </p:nvSpPr>
        <p:spPr bwMode="auto">
          <a:xfrm>
            <a:off x="539554" y="1052736"/>
            <a:ext cx="81362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990000"/>
                </a:solidFill>
              </a:rPr>
              <a:t>VECTO 2.2</a:t>
            </a:r>
            <a:br>
              <a:rPr lang="en-US" sz="3200" dirty="0" smtClean="0">
                <a:solidFill>
                  <a:srgbClr val="990000"/>
                </a:solidFill>
              </a:rPr>
            </a:br>
            <a:r>
              <a:rPr lang="en-US" sz="2000" dirty="0" smtClean="0">
                <a:solidFill>
                  <a:srgbClr val="990000"/>
                </a:solidFill>
              </a:rPr>
              <a:t>10.09.2015</a:t>
            </a:r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>
              <a:solidFill>
                <a:srgbClr val="99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Release Notes</a:t>
            </a: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2420888"/>
            <a:ext cx="4176464" cy="16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8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VECTO 2.1</a:t>
            </a:r>
            <a:endParaRPr lang="en-GB" sz="2800" kern="0" dirty="0"/>
          </a:p>
        </p:txBody>
      </p:sp>
      <p:sp>
        <p:nvSpPr>
          <p:cNvPr id="6" name="Textfeld 5"/>
          <p:cNvSpPr txBox="1"/>
          <p:nvPr/>
        </p:nvSpPr>
        <p:spPr>
          <a:xfrm>
            <a:off x="251522" y="1456615"/>
            <a:ext cx="8496944" cy="37087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smtClean="0"/>
              <a:t>options: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Limit engine rpm in torque converter operation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Shift up (C-to-L, L-to-L) </a:t>
            </a:r>
            <a:r>
              <a:rPr lang="en-GB" sz="1400" b="0" dirty="0"/>
              <a:t>if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and next-gear-rpm &gt; threshold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rpm limit [1/min] and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[m/s²] parameters are currently user-defined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C-to-C up-shift condition based on N80h engine speed (instead of N95h)</a:t>
            </a:r>
            <a:endParaRPr lang="en-GB" sz="1400" b="0" dirty="0" smtClean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dirty="0" smtClean="0"/>
              <a:t> input (</a:t>
            </a:r>
            <a:r>
              <a:rPr lang="en-GB" dirty="0" err="1" smtClean="0"/>
              <a:t>SiCo</a:t>
            </a:r>
            <a:r>
              <a:rPr lang="en-GB" dirty="0" smtClean="0"/>
              <a:t> test mode)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err="1" smtClean="0"/>
              <a:t>P</a:t>
            </a:r>
            <a:r>
              <a:rPr lang="en-GB" sz="1400" b="0" baseline="-25000" dirty="0" err="1" smtClean="0"/>
              <a:t>wheel</a:t>
            </a:r>
            <a:r>
              <a:rPr lang="en-GB" sz="1400" b="0" dirty="0" smtClean="0"/>
              <a:t> as cycle input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Overwrites power calculation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VECTO only calculates power train losses, engine torque/rpm and fuel consumption</a:t>
            </a:r>
          </a:p>
        </p:txBody>
      </p:sp>
    </p:spTree>
    <p:extLst>
      <p:ext uri="{BB962C8B-B14F-4D97-AF65-F5344CB8AC3E}">
        <p14:creationId xmlns:p14="http://schemas.microsoft.com/office/powerpoint/2010/main" val="18188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67785"/>
            <a:ext cx="6696744" cy="413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821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"Test" tab in main form includes new parameters.</a:t>
            </a:r>
            <a:endParaRPr lang="en-GB" sz="1400" b="0" dirty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sz="1400" b="0" dirty="0" smtClean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2542035" y="2186142"/>
            <a:ext cx="400050" cy="22775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5400000">
            <a:off x="3081416" y="2110194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14192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51522" y="1456615"/>
            <a:ext cx="849694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err="1" smtClean="0"/>
              <a:t>paramters</a:t>
            </a:r>
            <a:r>
              <a:rPr lang="en-GB" dirty="0" smtClean="0"/>
              <a:t>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TClimitOn</a:t>
            </a:r>
            <a:r>
              <a:rPr lang="en-GB" sz="1400" dirty="0" smtClean="0"/>
              <a:t> (True / False)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Enables engine rpm limit in TC operation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</a:t>
            </a:r>
            <a:r>
              <a:rPr lang="en-GB" sz="1400" dirty="0" smtClean="0"/>
              <a:t> [1/min]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engine rpm </a:t>
            </a:r>
            <a:r>
              <a:rPr lang="en-GB" sz="1400" b="0" dirty="0" smtClean="0"/>
              <a:t>limit</a:t>
            </a:r>
            <a:r>
              <a:rPr lang="en-GB" sz="1200" b="0" dirty="0" smtClean="0"/>
              <a:t> (if </a:t>
            </a:r>
            <a:r>
              <a:rPr lang="en-GB" sz="1200" b="0" dirty="0" err="1"/>
              <a:t>TClimitOn</a:t>
            </a:r>
            <a:r>
              <a:rPr lang="en-GB" sz="1200" b="0" dirty="0"/>
              <a:t> </a:t>
            </a:r>
            <a:r>
              <a:rPr lang="en-GB" sz="1200" b="0" dirty="0" smtClean="0"/>
              <a:t>= True)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TCshiftMode</a:t>
            </a:r>
            <a:r>
              <a:rPr lang="en-GB" sz="1400" dirty="0" smtClean="0"/>
              <a:t> (0/1)</a:t>
            </a:r>
            <a:endParaRPr lang="en-GB" sz="1400" dirty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smtClean="0"/>
              <a:t>Mode 0: </a:t>
            </a:r>
            <a:r>
              <a:rPr lang="en-GB" sz="1400" dirty="0" err="1" smtClean="0"/>
              <a:t>acc_target</a:t>
            </a:r>
            <a:r>
              <a:rPr lang="en-GB" sz="1400" b="0" dirty="0" smtClean="0"/>
              <a:t> - Shift up if power demand with </a:t>
            </a:r>
            <a:r>
              <a:rPr lang="en-GB" sz="1400" b="0" u="sng" dirty="0" smtClean="0"/>
              <a:t>target</a:t>
            </a:r>
            <a:r>
              <a:rPr lang="en-GB" sz="1400" b="0" dirty="0" smtClean="0"/>
              <a:t> acc. &lt; power-max </a:t>
            </a:r>
            <a:r>
              <a:rPr lang="en-GB" sz="1200" b="0" dirty="0" smtClean="0"/>
              <a:t>(pre-V2.1 default)</a:t>
            </a:r>
            <a:endParaRPr lang="en-GB" sz="1400" b="0" dirty="0" smtClean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/>
              <a:t>Mode </a:t>
            </a:r>
            <a:r>
              <a:rPr lang="en-GB" sz="1400" dirty="0" smtClean="0"/>
              <a:t>1: </a:t>
            </a:r>
            <a:r>
              <a:rPr lang="en-GB" sz="1400" dirty="0" err="1" smtClean="0"/>
              <a:t>acc_min</a:t>
            </a:r>
            <a:r>
              <a:rPr lang="en-GB" sz="1400" b="0" dirty="0" smtClean="0"/>
              <a:t> </a:t>
            </a:r>
            <a:r>
              <a:rPr lang="en-GB" sz="1400" b="0" dirty="0"/>
              <a:t>- Shift up if power demand with </a:t>
            </a:r>
            <a:r>
              <a:rPr lang="en-GB" sz="1400" b="0" u="sng" dirty="0" smtClean="0"/>
              <a:t>min.</a:t>
            </a:r>
            <a:r>
              <a:rPr lang="en-GB" sz="1400" b="0" dirty="0" smtClean="0"/>
              <a:t> acc</a:t>
            </a:r>
            <a:r>
              <a:rPr lang="en-GB" sz="1400" b="0" dirty="0"/>
              <a:t>. </a:t>
            </a:r>
            <a:r>
              <a:rPr lang="en-GB" sz="1400" b="0" dirty="0" smtClean="0"/>
              <a:t>&lt; </a:t>
            </a:r>
            <a:r>
              <a:rPr lang="en-GB" sz="1400" b="0" dirty="0"/>
              <a:t>power-max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TCaccMin</a:t>
            </a:r>
            <a:r>
              <a:rPr lang="en-GB" sz="1400" dirty="0" smtClean="0"/>
              <a:t> [m/s²]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Minimum acceleration for </a:t>
            </a:r>
            <a:r>
              <a:rPr lang="en-GB" sz="1400" b="0" dirty="0" err="1" smtClean="0"/>
              <a:t>ShiftMode</a:t>
            </a:r>
            <a:r>
              <a:rPr lang="en-GB" sz="1400" b="0" dirty="0" smtClean="0"/>
              <a:t> 1 and </a:t>
            </a:r>
            <a:r>
              <a:rPr lang="en-GB" sz="1400" b="0" dirty="0" err="1" smtClean="0"/>
              <a:t>TClimit</a:t>
            </a:r>
            <a:endParaRPr lang="en-GB" sz="1400" b="0" dirty="0" smtClean="0"/>
          </a:p>
        </p:txBody>
      </p:sp>
      <p:sp>
        <p:nvSpPr>
          <p:cNvPr id="9" name="Rechteck 8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9502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  <p:sp>
        <p:nvSpPr>
          <p:cNvPr id="8" name="Textfeld 7"/>
          <p:cNvSpPr txBox="1"/>
          <p:nvPr/>
        </p:nvSpPr>
        <p:spPr>
          <a:xfrm>
            <a:off x="251522" y="1196752"/>
            <a:ext cx="8496944" cy="862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Change parameters in Test tab by double-click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Parameters are saved on application level (..\</a:t>
            </a:r>
            <a:r>
              <a:rPr lang="en-GB" dirty="0" err="1" smtClean="0"/>
              <a:t>config</a:t>
            </a:r>
            <a:r>
              <a:rPr lang="en-GB" dirty="0" smtClean="0"/>
              <a:t>\DEVconfig.txt)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33032"/>
            <a:ext cx="5970811" cy="368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</p:spTree>
    <p:extLst>
      <p:ext uri="{BB962C8B-B14F-4D97-AF65-F5344CB8AC3E}">
        <p14:creationId xmlns:p14="http://schemas.microsoft.com/office/powerpoint/2010/main" val="11674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b="0" dirty="0" smtClean="0"/>
              <a:t> can be defined in driving cycle to overwrite power calculation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Requires </a:t>
            </a:r>
            <a:r>
              <a:rPr lang="en-GB" sz="1400" dirty="0" smtClean="0"/>
              <a:t>Gear</a:t>
            </a:r>
            <a:r>
              <a:rPr lang="en-GB" sz="1400" b="0" dirty="0" smtClean="0"/>
              <a:t> and </a:t>
            </a:r>
            <a:r>
              <a:rPr lang="en-GB" sz="1400" dirty="0" smtClean="0"/>
              <a:t>Engine Speed</a:t>
            </a:r>
            <a:r>
              <a:rPr lang="en-GB" sz="1400" b="0" dirty="0" smtClean="0"/>
              <a:t> input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Cycle identifier: &lt;</a:t>
            </a:r>
            <a:r>
              <a:rPr lang="en-GB" sz="1400" b="0" dirty="0" err="1" smtClean="0"/>
              <a:t>Pwheel</a:t>
            </a:r>
            <a:r>
              <a:rPr lang="en-GB" sz="1400" b="0" dirty="0" smtClean="0"/>
              <a:t>&gt;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Only time-based cycles are supported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Distance Correction must be disabled (Options tab in main form)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14" y="3861048"/>
            <a:ext cx="389057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55776" y="3522494"/>
            <a:ext cx="21659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b="0" dirty="0" smtClean="0"/>
              <a:t>Example driving cycle</a:t>
            </a:r>
          </a:p>
        </p:txBody>
      </p:sp>
    </p:spTree>
    <p:extLst>
      <p:ext uri="{BB962C8B-B14F-4D97-AF65-F5344CB8AC3E}">
        <p14:creationId xmlns:p14="http://schemas.microsoft.com/office/powerpoint/2010/main" val="33388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Constant point calculation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Define (at least) two identical times steps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(Optional) Add additional auxiliary power consumption with </a:t>
            </a:r>
            <a:r>
              <a:rPr lang="en-GB" sz="1400" dirty="0" smtClean="0"/>
              <a:t>&lt;</a:t>
            </a:r>
            <a:r>
              <a:rPr lang="en-GB" sz="1400" dirty="0" err="1" smtClean="0"/>
              <a:t>Padd</a:t>
            </a:r>
            <a:r>
              <a:rPr lang="en-GB" sz="1400" dirty="0" smtClean="0"/>
              <a:t>&gt;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It is suggested to define </a:t>
            </a:r>
            <a:r>
              <a:rPr lang="en-GB" sz="1400" dirty="0" smtClean="0"/>
              <a:t>one cycle per constant point</a:t>
            </a:r>
            <a:r>
              <a:rPr lang="en-GB" sz="1400" b="0" dirty="0" smtClean="0"/>
              <a:t> and use </a:t>
            </a:r>
            <a:r>
              <a:rPr lang="en-GB" sz="1400" dirty="0" smtClean="0"/>
              <a:t>Batch Mode</a:t>
            </a:r>
            <a:r>
              <a:rPr lang="en-GB" sz="1400" b="0" u="sng" dirty="0" smtClean="0"/>
              <a:t>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sp>
        <p:nvSpPr>
          <p:cNvPr id="4" name="Textfeld 3"/>
          <p:cNvSpPr txBox="1"/>
          <p:nvPr/>
        </p:nvSpPr>
        <p:spPr>
          <a:xfrm>
            <a:off x="325331" y="3594502"/>
            <a:ext cx="50465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Example: Calculation of two constant points tests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50618"/>
            <a:ext cx="3152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30738"/>
            <a:ext cx="3152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67544" y="4063127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Cycle 1.vdri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7544" y="5172228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Cycle 2.vdri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90" y="4820484"/>
            <a:ext cx="38671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Pfeil nach unten 13"/>
          <p:cNvSpPr/>
          <p:nvPr/>
        </p:nvSpPr>
        <p:spPr bwMode="auto">
          <a:xfrm rot="16200000">
            <a:off x="3635896" y="4905164"/>
            <a:ext cx="1080120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595187" y="4524618"/>
            <a:ext cx="12394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.</a:t>
            </a:r>
            <a:r>
              <a:rPr lang="en-GB" sz="1400" b="0" dirty="0" err="1" smtClean="0"/>
              <a:t>vsum</a:t>
            </a:r>
            <a:r>
              <a:rPr lang="en-GB" sz="1400" b="0" dirty="0" smtClean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5169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78669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V2.1</a:t>
            </a:r>
            <a:endParaRPr lang="en-GB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4" y="1414512"/>
            <a:ext cx="8784976" cy="21082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Limit </a:t>
            </a:r>
            <a:r>
              <a:rPr lang="en-GB" sz="1200" b="0" dirty="0"/>
              <a:t>engine rpm in torque converter operation acc. &gt; </a:t>
            </a:r>
            <a:r>
              <a:rPr lang="en-GB" sz="1200" b="0" dirty="0" err="1"/>
              <a:t>acc_min</a:t>
            </a:r>
            <a:endParaRPr lang="en-GB" sz="1200" b="0" dirty="0"/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Shift </a:t>
            </a:r>
            <a:r>
              <a:rPr lang="en-GB" sz="1200" b="0" dirty="0"/>
              <a:t>up (C-to-L, L-to-L) if acc. &gt; </a:t>
            </a:r>
            <a:r>
              <a:rPr lang="en-GB" sz="1200" b="0" dirty="0" err="1"/>
              <a:t>acc_min</a:t>
            </a:r>
            <a:r>
              <a:rPr lang="en-GB" sz="1200" b="0" dirty="0"/>
              <a:t> and next-gear-rpm &gt; threshold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C-to-C </a:t>
            </a:r>
            <a:r>
              <a:rPr lang="en-GB" sz="1200" b="0" dirty="0"/>
              <a:t>up-shift condition based on N80h engine speed (instead of N95h)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Pwheel</a:t>
            </a:r>
            <a:r>
              <a:rPr lang="en-GB" sz="1200" b="0" dirty="0" smtClean="0"/>
              <a:t>-Input </a:t>
            </a:r>
            <a:r>
              <a:rPr lang="en-GB" sz="1200" b="0" dirty="0"/>
              <a:t>(</a:t>
            </a:r>
            <a:r>
              <a:rPr lang="en-GB" sz="1200" b="0" dirty="0" err="1"/>
              <a:t>SiCo</a:t>
            </a:r>
            <a:r>
              <a:rPr lang="en-GB" sz="1200" b="0" dirty="0"/>
              <a:t> Mode)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FC </a:t>
            </a:r>
            <a:r>
              <a:rPr lang="en-GB" sz="1200" b="0" dirty="0"/>
              <a:t>[g/h] </a:t>
            </a:r>
            <a:r>
              <a:rPr lang="en-GB" sz="1200" b="0" dirty="0" smtClean="0"/>
              <a:t>is always </a:t>
            </a:r>
            <a:r>
              <a:rPr lang="en-GB" sz="1200" b="0" dirty="0"/>
              <a:t>saved in </a:t>
            </a:r>
            <a:r>
              <a:rPr lang="en-GB" sz="1200" b="0" dirty="0" smtClean="0"/>
              <a:t>output (in addition to [g/km]), </a:t>
            </a:r>
            <a:r>
              <a:rPr lang="en-GB" sz="1200" b="0" dirty="0"/>
              <a:t>not only in Engine Only mode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GUI</a:t>
            </a:r>
            <a:r>
              <a:rPr lang="en-GB" sz="1200" b="0" dirty="0"/>
              <a:t>: Corrected air density unit in GUI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Format error in .</a:t>
            </a:r>
            <a:r>
              <a:rPr lang="en-GB" sz="1200" b="0" dirty="0" err="1"/>
              <a:t>vmod</a:t>
            </a:r>
            <a:r>
              <a:rPr lang="en-GB" sz="1200" b="0" dirty="0"/>
              <a:t> </a:t>
            </a:r>
            <a:r>
              <a:rPr lang="en-GB" sz="1200" b="0" dirty="0" smtClean="0"/>
              <a:t>header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endParaRPr lang="en-GB" sz="1200" b="0" dirty="0"/>
          </a:p>
        </p:txBody>
      </p:sp>
    </p:spTree>
    <p:extLst>
      <p:ext uri="{BB962C8B-B14F-4D97-AF65-F5344CB8AC3E}">
        <p14:creationId xmlns:p14="http://schemas.microsoft.com/office/powerpoint/2010/main" val="357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VECTO 2.2</a:t>
            </a:r>
            <a:endParaRPr lang="en-GB" sz="2800" kern="0" dirty="0"/>
          </a:p>
        </p:txBody>
      </p:sp>
      <p:sp>
        <p:nvSpPr>
          <p:cNvPr id="6" name="Textfeld 5"/>
          <p:cNvSpPr txBox="1"/>
          <p:nvPr/>
        </p:nvSpPr>
        <p:spPr>
          <a:xfrm>
            <a:off x="251522" y="1456615"/>
            <a:ext cx="8496944" cy="2739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000" dirty="0" smtClean="0"/>
              <a:t>Main updates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Moved </a:t>
            </a:r>
            <a:r>
              <a:rPr lang="en-GB" dirty="0"/>
              <a:t>gear-specific Full Load Curves to Gearbox File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Combined </a:t>
            </a:r>
            <a:r>
              <a:rPr lang="en-GB" dirty="0"/>
              <a:t>Drag Coefficient * Cross Sectional Area in one input </a:t>
            </a:r>
            <a:r>
              <a:rPr lang="en-GB" dirty="0" smtClean="0"/>
              <a:t>parameter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/>
              <a:t>Removed WHTC Correction Factor Calculation</a:t>
            </a:r>
            <a:r>
              <a:rPr lang="en-GB" dirty="0" smtClean="0"/>
              <a:t>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Added link to CITnet / JIRA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1678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5"/>
          <a:stretch/>
        </p:blipFill>
        <p:spPr bwMode="auto">
          <a:xfrm>
            <a:off x="5220071" y="1871579"/>
            <a:ext cx="3816425" cy="412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4160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Gear-specific </a:t>
            </a:r>
            <a:r>
              <a:rPr lang="en-GB" dirty="0"/>
              <a:t>Full Load Curves </a:t>
            </a:r>
            <a:r>
              <a:rPr lang="en-GB" dirty="0" smtClean="0"/>
              <a:t>are now defined in the Gearbox File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7375811" y="3017728"/>
            <a:ext cx="580563" cy="112875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6954298" y="3360235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Gear-specific </a:t>
            </a:r>
            <a:r>
              <a:rPr lang="en-GB" sz="2800" kern="0" dirty="0"/>
              <a:t>Full Load </a:t>
            </a:r>
            <a:r>
              <a:rPr lang="en-GB" sz="2800" kern="0" dirty="0" smtClean="0"/>
              <a:t>Curves</a:t>
            </a:r>
            <a:endParaRPr lang="en-GB" sz="2800" kern="0" dirty="0"/>
          </a:p>
        </p:txBody>
      </p:sp>
      <p:sp>
        <p:nvSpPr>
          <p:cNvPr id="10" name="Rechteck 9"/>
          <p:cNvSpPr/>
          <p:nvPr/>
        </p:nvSpPr>
        <p:spPr>
          <a:xfrm rot="16200000">
            <a:off x="6472073" y="3430108"/>
            <a:ext cx="4122954" cy="1005892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/>
          <p:cNvSpPr txBox="1"/>
          <p:nvPr/>
        </p:nvSpPr>
        <p:spPr>
          <a:xfrm>
            <a:off x="251518" y="1844824"/>
            <a:ext cx="4608514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Used for torque limiting</a:t>
            </a:r>
            <a:endParaRPr lang="en-GB" sz="1400" dirty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Basis for generic shift polygons*</a:t>
            </a:r>
            <a:endParaRPr lang="en-GB" sz="1400" b="0" dirty="0" smtClean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If no file is defined, the engine full load curve is used.</a:t>
            </a:r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b="0" dirty="0"/>
          </a:p>
          <a:p>
            <a:pPr marL="85725" indent="-85725" algn="l">
              <a:spcBef>
                <a:spcPts val="1200"/>
              </a:spcBef>
            </a:pPr>
            <a:r>
              <a:rPr lang="en-GB" sz="1400" b="0" dirty="0" smtClean="0"/>
              <a:t>*	The torque curve used for generation of shift polygons is the minimum curve of engine full load curve and gear box "full load" curve</a:t>
            </a:r>
          </a:p>
        </p:txBody>
      </p:sp>
    </p:spTree>
    <p:extLst>
      <p:ext uri="{BB962C8B-B14F-4D97-AF65-F5344CB8AC3E}">
        <p14:creationId xmlns:p14="http://schemas.microsoft.com/office/powerpoint/2010/main" val="20549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1"/>
          <a:stretch/>
        </p:blipFill>
        <p:spPr bwMode="auto">
          <a:xfrm>
            <a:off x="4860033" y="1798478"/>
            <a:ext cx="4082696" cy="45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4160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VECTO now uses the</a:t>
            </a:r>
            <a:r>
              <a:rPr lang="en-GB" dirty="0"/>
              <a:t> </a:t>
            </a:r>
            <a:r>
              <a:rPr lang="en-GB" dirty="0" err="1"/>
              <a:t>c</a:t>
            </a:r>
            <a:r>
              <a:rPr lang="en-GB" baseline="-25000" dirty="0" err="1"/>
              <a:t>d</a:t>
            </a:r>
            <a:r>
              <a:rPr lang="en-GB" dirty="0" err="1"/>
              <a:t>xA</a:t>
            </a:r>
            <a:r>
              <a:rPr lang="en-GB" dirty="0"/>
              <a:t> </a:t>
            </a:r>
            <a:r>
              <a:rPr lang="en-GB" dirty="0" smtClean="0"/>
              <a:t>product instead of separating the two parameters 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7092280" y="3489524"/>
            <a:ext cx="1588675" cy="32517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6699196" y="3458966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/>
              <a:t>Combined Drag Coefficient * Cross Sectional </a:t>
            </a:r>
            <a:r>
              <a:rPr lang="en-GB" sz="2800" kern="0" dirty="0" smtClean="0"/>
              <a:t>Area</a:t>
            </a:r>
            <a:endParaRPr lang="en-GB" sz="2800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251518" y="1870373"/>
            <a:ext cx="4608514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VECTO CSE exports the </a:t>
            </a:r>
            <a:r>
              <a:rPr lang="en-GB" sz="1400" dirty="0" err="1" smtClean="0"/>
              <a:t>c</a:t>
            </a:r>
            <a:r>
              <a:rPr lang="en-GB" sz="1400" baseline="-25000" dirty="0" err="1" smtClean="0"/>
              <a:t>d</a:t>
            </a:r>
            <a:r>
              <a:rPr lang="en-GB" sz="1400" dirty="0" err="1" smtClean="0"/>
              <a:t>xA</a:t>
            </a:r>
            <a:r>
              <a:rPr lang="en-GB" sz="1400" dirty="0" smtClean="0"/>
              <a:t> product, which can now be inserted into VECTO without separating.</a:t>
            </a:r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Old .</a:t>
            </a:r>
            <a:r>
              <a:rPr lang="en-GB" sz="1400" dirty="0" err="1" smtClean="0"/>
              <a:t>vveh</a:t>
            </a:r>
            <a:r>
              <a:rPr lang="en-GB" sz="1400" dirty="0" smtClean="0"/>
              <a:t> files are compatible.</a:t>
            </a:r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dirty="0" smtClean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b="0" dirty="0"/>
          </a:p>
        </p:txBody>
      </p:sp>
      <p:sp>
        <p:nvSpPr>
          <p:cNvPr id="11" name="Rechteck 10"/>
          <p:cNvSpPr/>
          <p:nvPr/>
        </p:nvSpPr>
        <p:spPr>
          <a:xfrm>
            <a:off x="4853857" y="5303427"/>
            <a:ext cx="4088872" cy="1005892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36" b="18735"/>
          <a:stretch/>
        </p:blipFill>
        <p:spPr bwMode="auto">
          <a:xfrm>
            <a:off x="5652120" y="2976652"/>
            <a:ext cx="3240362" cy="275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33629"/>
            <a:ext cx="4248472" cy="311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/>
              <a:t>Removed WHTC Correction Factor </a:t>
            </a:r>
            <a:r>
              <a:rPr lang="en-GB" sz="2800" kern="0" dirty="0" smtClean="0"/>
              <a:t>Calculation</a:t>
            </a:r>
            <a:endParaRPr lang="en-GB" sz="2800" kern="0" dirty="0"/>
          </a:p>
        </p:txBody>
      </p:sp>
      <p:sp>
        <p:nvSpPr>
          <p:cNvPr id="15" name="Rechteck 14"/>
          <p:cNvSpPr/>
          <p:nvPr/>
        </p:nvSpPr>
        <p:spPr bwMode="auto">
          <a:xfrm flipV="1">
            <a:off x="7633449" y="5103771"/>
            <a:ext cx="1043007" cy="18748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 rot="16200000">
            <a:off x="7370317" y="3995068"/>
            <a:ext cx="2758514" cy="717860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/>
          <p:cNvSpPr txBox="1"/>
          <p:nvPr/>
        </p:nvSpPr>
        <p:spPr>
          <a:xfrm>
            <a:off x="251522" y="1332057"/>
            <a:ext cx="84969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The </a:t>
            </a:r>
            <a:r>
              <a:rPr lang="en-GB" dirty="0"/>
              <a:t>WHTC Correction Factors are now calculated in an external tool, </a:t>
            </a:r>
            <a:r>
              <a:rPr lang="en-GB" dirty="0" smtClean="0"/>
              <a:t>VECTO-Engine and have to be loaded in the VECTO Engine file (.</a:t>
            </a:r>
            <a:r>
              <a:rPr lang="en-GB" dirty="0" err="1" smtClean="0"/>
              <a:t>veng</a:t>
            </a:r>
            <a:r>
              <a:rPr lang="en-GB" dirty="0" smtClean="0"/>
              <a:t>) via an XML transfer file (</a:t>
            </a:r>
            <a:r>
              <a:rPr lang="en-GB" dirty="0"/>
              <a:t>or entered </a:t>
            </a:r>
            <a:r>
              <a:rPr lang="en-GB" dirty="0" smtClean="0"/>
              <a:t>manually)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07504" y="2450154"/>
            <a:ext cx="32864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VECTO-Engine (distributed separately)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035772" y="2668876"/>
            <a:ext cx="12602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Engine Editor</a:t>
            </a:r>
          </a:p>
        </p:txBody>
      </p:sp>
      <p:sp>
        <p:nvSpPr>
          <p:cNvPr id="19" name="Rechteck 18"/>
          <p:cNvSpPr/>
          <p:nvPr/>
        </p:nvSpPr>
        <p:spPr>
          <a:xfrm>
            <a:off x="5654339" y="5298879"/>
            <a:ext cx="3238141" cy="578393"/>
          </a:xfrm>
          <a:prstGeom prst="rect">
            <a:avLst/>
          </a:prstGeom>
          <a:gradFill flip="none" rotWithShape="1">
            <a:gsLst>
              <a:gs pos="65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feil nach unten 13"/>
          <p:cNvSpPr/>
          <p:nvPr/>
        </p:nvSpPr>
        <p:spPr bwMode="auto">
          <a:xfrm rot="16200000">
            <a:off x="5582000" y="4995170"/>
            <a:ext cx="288032" cy="534144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Pfeil nach unten 15"/>
          <p:cNvSpPr/>
          <p:nvPr/>
        </p:nvSpPr>
        <p:spPr bwMode="auto">
          <a:xfrm rot="16200000">
            <a:off x="4527079" y="4995583"/>
            <a:ext cx="288032" cy="534144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Gefaltete Ecke 2"/>
          <p:cNvSpPr/>
          <p:nvPr/>
        </p:nvSpPr>
        <p:spPr bwMode="auto">
          <a:xfrm rot="16200000">
            <a:off x="4917766" y="5027963"/>
            <a:ext cx="497628" cy="359291"/>
          </a:xfrm>
          <a:prstGeom prst="foldedCorner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b="0" dirty="0"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8167" y="5170671"/>
            <a:ext cx="47481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100" b="0" dirty="0" smtClean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4738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2114" r="48447" b="52392"/>
          <a:stretch/>
        </p:blipFill>
        <p:spPr bwMode="auto">
          <a:xfrm>
            <a:off x="395536" y="2223499"/>
            <a:ext cx="5596155" cy="304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Create JIRA Issue</a:t>
            </a:r>
            <a:endParaRPr lang="en-GB" sz="2800" kern="0" dirty="0"/>
          </a:p>
        </p:txBody>
      </p:sp>
      <p:sp>
        <p:nvSpPr>
          <p:cNvPr id="17" name="Textfeld 16"/>
          <p:cNvSpPr txBox="1"/>
          <p:nvPr/>
        </p:nvSpPr>
        <p:spPr>
          <a:xfrm>
            <a:off x="251522" y="1332057"/>
            <a:ext cx="84969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Use the button in the Help menu to go to JIRA or open a Quick Start Guide.</a:t>
            </a:r>
            <a:endParaRPr lang="en-GB" dirty="0"/>
          </a:p>
        </p:txBody>
      </p:sp>
      <p:sp>
        <p:nvSpPr>
          <p:cNvPr id="20" name="Rechteck 19"/>
          <p:cNvSpPr/>
          <p:nvPr/>
        </p:nvSpPr>
        <p:spPr>
          <a:xfrm>
            <a:off x="431777" y="4779782"/>
            <a:ext cx="5559913" cy="486445"/>
          </a:xfrm>
          <a:prstGeom prst="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 rot="16200000">
            <a:off x="3202541" y="2477074"/>
            <a:ext cx="3042728" cy="2535577"/>
          </a:xfrm>
          <a:prstGeom prst="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3852948" y="2766876"/>
            <a:ext cx="288032" cy="1006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42957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2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8680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since V2.1.4</a:t>
            </a:r>
            <a:endParaRPr lang="en-GB" sz="2800" dirty="0"/>
          </a:p>
        </p:txBody>
      </p:sp>
      <p:sp>
        <p:nvSpPr>
          <p:cNvPr id="3" name="Rechteck 2"/>
          <p:cNvSpPr/>
          <p:nvPr/>
        </p:nvSpPr>
        <p:spPr>
          <a:xfrm>
            <a:off x="251520" y="1305911"/>
            <a:ext cx="871296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200" dirty="0"/>
              <a:t>VECTO 2.2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Error in Declaration Mode Pneumatic System aux power calculation ([kW] were interpreted as [W])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Error in Declaration Mode Electric System aux power calculation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Moved gear-specific Full Load Curves to Gearbox File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Combined Drag Coefficient * Cross Sectional Area in one input parameter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.</a:t>
            </a:r>
            <a:r>
              <a:rPr lang="en-GB" sz="1200" b="0" dirty="0" err="1"/>
              <a:t>vgbx</a:t>
            </a:r>
            <a:r>
              <a:rPr lang="en-GB" sz="1200" b="0" dirty="0"/>
              <a:t> file format (Added gear-specific Full Load Curves)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.</a:t>
            </a:r>
            <a:r>
              <a:rPr lang="en-GB" sz="1200" b="0" dirty="0" err="1"/>
              <a:t>veng</a:t>
            </a:r>
            <a:r>
              <a:rPr lang="en-GB" sz="1200" b="0" dirty="0"/>
              <a:t> file format (Removed gear-specific Full Load Curves)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.</a:t>
            </a:r>
            <a:r>
              <a:rPr lang="en-GB" sz="1200" b="0" dirty="0" err="1"/>
              <a:t>vveh</a:t>
            </a:r>
            <a:r>
              <a:rPr lang="en-GB" sz="1200" b="0" dirty="0"/>
              <a:t> file format (Combined Drag Coefficient * Cross Sectional Area in one parameter)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Generic Vehicles (new file formats)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Removed WHTC Correction Factor Calculation. Now in external tool, VECTO-Engine.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Test Options are now only available in Engineering Mode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Gearbox Editor now shows generic and user-defined shift polygons (if available)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Various small updates in GUI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Added 'Create JIRA Issue' </a:t>
            </a:r>
            <a:r>
              <a:rPr lang="en-GB" sz="1200" b="0" dirty="0" smtClean="0"/>
              <a:t>dialog</a:t>
            </a:r>
            <a:endParaRPr lang="en-GB" sz="1200" b="0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6032321"/>
            <a:ext cx="89289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0" i="1" dirty="0" smtClean="0"/>
              <a:t>For full changelog see VECTO Main Form &gt; Help &gt; User Manual or </a:t>
            </a:r>
            <a:r>
              <a:rPr lang="en-GB" sz="1200" b="0" i="1" dirty="0" smtClean="0">
                <a:hlinkClick r:id="rId2"/>
              </a:rPr>
              <a:t>CITnet</a:t>
            </a:r>
            <a:r>
              <a:rPr lang="en-GB" sz="1200" b="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2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8680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since V2.1</a:t>
            </a:r>
            <a:endParaRPr lang="en-GB" sz="2800" dirty="0"/>
          </a:p>
        </p:txBody>
      </p:sp>
      <p:sp>
        <p:nvSpPr>
          <p:cNvPr id="3" name="Rechteck 2"/>
          <p:cNvSpPr/>
          <p:nvPr/>
        </p:nvSpPr>
        <p:spPr>
          <a:xfrm>
            <a:off x="251520" y="1052736"/>
            <a:ext cx="871296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200" dirty="0" smtClean="0"/>
              <a:t>VECTO </a:t>
            </a:r>
            <a:r>
              <a:rPr lang="en-GB" sz="1200" dirty="0"/>
              <a:t>2.1.4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Bugfixes</a:t>
            </a:r>
            <a:r>
              <a:rPr lang="en-GB" sz="1200" b="0" dirty="0"/>
              <a:t> in start gear and (A)MT shift model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Updated Coach .</a:t>
            </a:r>
            <a:r>
              <a:rPr lang="en-GB" sz="1200" b="0" dirty="0" err="1"/>
              <a:t>vcdv</a:t>
            </a:r>
            <a:r>
              <a:rPr lang="en-GB" sz="1200" b="0" dirty="0"/>
              <a:t> file for higher speeds to avoid extrapolation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Renamed output "FC" to "FC-Map" for better clarification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Same header for g/h and g/km output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Reduced minimum turbine speed for 1C-to-2C AT up-shift condition from 900 to 700rpm.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Updated cross wind correction parameters to current White Book </a:t>
            </a:r>
            <a:r>
              <a:rPr lang="en-GB" sz="1200" b="0" dirty="0" smtClean="0"/>
              <a:t>values</a:t>
            </a:r>
            <a:endParaRPr lang="en-GB" sz="1200" b="0" dirty="0"/>
          </a:p>
          <a:p>
            <a:pPr algn="l">
              <a:spcBef>
                <a:spcPts val="12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2.1.3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PwheelPos</a:t>
            </a:r>
            <a:r>
              <a:rPr lang="en-GB" sz="1200" b="0" dirty="0"/>
              <a:t> output in VSUM file.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Implemented new Cd*A(v) method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 in TC model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Unit error in Cd(v) methods caused incorrect Delta-Cd value being </a:t>
            </a:r>
            <a:r>
              <a:rPr lang="en-GB" sz="1200" b="0" dirty="0" smtClean="0"/>
              <a:t>used</a:t>
            </a:r>
            <a:endParaRPr lang="en-GB" sz="1200" b="0" dirty="0"/>
          </a:p>
          <a:p>
            <a:pPr algn="l">
              <a:spcBef>
                <a:spcPts val="12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2.1.2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Improved TC iteration for higher precision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Extended possible TC speed ratio </a:t>
            </a:r>
          </a:p>
          <a:p>
            <a:pPr algn="l">
              <a:spcBef>
                <a:spcPts val="12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2.1.1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Incorrect torque calculation in AT/TC model caused early up-shifts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Updated C-to-C shift strategy with </a:t>
            </a:r>
            <a:r>
              <a:rPr lang="en-GB" sz="1200" b="0" dirty="0" err="1"/>
              <a:t>acc_min</a:t>
            </a:r>
            <a:r>
              <a:rPr lang="en-GB" sz="1200" b="0" dirty="0"/>
              <a:t> rule (see V2.1)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7504" y="6032321"/>
            <a:ext cx="89289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0" i="1" dirty="0" smtClean="0"/>
              <a:t>For full changelog see VECTO Main Form &gt; Help &gt; User Manual or </a:t>
            </a:r>
            <a:r>
              <a:rPr lang="en-GB" sz="1200" b="0" i="1" dirty="0" smtClean="0">
                <a:hlinkClick r:id="rId2"/>
              </a:rPr>
              <a:t>CITnet</a:t>
            </a:r>
            <a:r>
              <a:rPr lang="en-GB" sz="1200" b="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4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4"/>
          <p:cNvSpPr txBox="1">
            <a:spLocks noChangeArrowheads="1"/>
          </p:cNvSpPr>
          <p:nvPr/>
        </p:nvSpPr>
        <p:spPr bwMode="auto">
          <a:xfrm>
            <a:off x="539554" y="1052736"/>
            <a:ext cx="81362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990000"/>
                </a:solidFill>
              </a:rPr>
              <a:t>VECTO 2.1</a:t>
            </a:r>
            <a:br>
              <a:rPr lang="en-US" sz="3200" dirty="0" smtClean="0">
                <a:solidFill>
                  <a:srgbClr val="990000"/>
                </a:solidFill>
              </a:rPr>
            </a:br>
            <a:r>
              <a:rPr lang="en-US" sz="2000" dirty="0" smtClean="0">
                <a:solidFill>
                  <a:srgbClr val="990000"/>
                </a:solidFill>
              </a:rPr>
              <a:t>21.04.2015</a:t>
            </a:r>
          </a:p>
          <a:p>
            <a:pPr eaLnBrk="1" hangingPunct="1"/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>
              <a:solidFill>
                <a:srgbClr val="99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Release Notes</a:t>
            </a: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2420888"/>
            <a:ext cx="4176464" cy="16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1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b="0"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noFill/>
        </a:ln>
      </a:spPr>
      <a:bodyPr wrap="none" rtlCol="0">
        <a:spAutoFit/>
      </a:bodyPr>
      <a:lstStyle>
        <a:defPPr algn="l">
          <a:spcBef>
            <a:spcPts val="0"/>
          </a:spcBef>
          <a:defRPr sz="1800" b="0" dirty="0" err="1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959</Words>
  <Application>Microsoft Office PowerPoint</Application>
  <PresentationFormat>Bildschirmpräsentation (4:3)</PresentationFormat>
  <Paragraphs>136</Paragraphs>
  <Slides>16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Full Changelog since V2.1.4</vt:lpstr>
      <vt:lpstr>Full Changelog since V2.1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Full Changelog V2.1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martinrexeis</dc:creator>
  <cp:lastModifiedBy>Luz Raphael</cp:lastModifiedBy>
  <cp:revision>1067</cp:revision>
  <cp:lastPrinted>2013-01-22T12:03:30Z</cp:lastPrinted>
  <dcterms:created xsi:type="dcterms:W3CDTF">2010-01-07T15:28:02Z</dcterms:created>
  <dcterms:modified xsi:type="dcterms:W3CDTF">2015-09-10T08:57:53Z</dcterms:modified>
</cp:coreProperties>
</file>