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575" r:id="rId2"/>
    <p:sldId id="600" r:id="rId3"/>
    <p:sldId id="628" r:id="rId4"/>
    <p:sldId id="633" r:id="rId5"/>
    <p:sldId id="629" r:id="rId6"/>
    <p:sldId id="630" r:id="rId7"/>
    <p:sldId id="631" r:id="rId8"/>
    <p:sldId id="632" r:id="rId9"/>
    <p:sldId id="634" r:id="rId10"/>
    <p:sldId id="624" r:id="rId11"/>
    <p:sldId id="625" r:id="rId12"/>
    <p:sldId id="604" r:id="rId13"/>
    <p:sldId id="605" r:id="rId14"/>
    <p:sldId id="606" r:id="rId15"/>
    <p:sldId id="609" r:id="rId16"/>
    <p:sldId id="610" r:id="rId17"/>
    <p:sldId id="611" r:id="rId18"/>
    <p:sldId id="608" r:id="rId19"/>
    <p:sldId id="612" r:id="rId20"/>
    <p:sldId id="613" r:id="rId21"/>
    <p:sldId id="623" r:id="rId22"/>
    <p:sldId id="601" r:id="rId23"/>
    <p:sldId id="622" r:id="rId24"/>
    <p:sldId id="619" r:id="rId25"/>
    <p:sldId id="620" r:id="rId26"/>
    <p:sldId id="621" r:id="rId27"/>
    <p:sldId id="599" r:id="rId28"/>
    <p:sldId id="598" r:id="rId29"/>
    <p:sldId id="593" r:id="rId30"/>
    <p:sldId id="595" r:id="rId31"/>
    <p:sldId id="596" r:id="rId32"/>
    <p:sldId id="597" r:id="rId33"/>
    <p:sldId id="592" r:id="rId34"/>
    <p:sldId id="576" r:id="rId35"/>
    <p:sldId id="577" r:id="rId36"/>
    <p:sldId id="578" r:id="rId37"/>
    <p:sldId id="579" r:id="rId38"/>
    <p:sldId id="581" r:id="rId39"/>
    <p:sldId id="580" r:id="rId40"/>
    <p:sldId id="582" r:id="rId41"/>
    <p:sldId id="586" r:id="rId42"/>
    <p:sldId id="584" r:id="rId43"/>
    <p:sldId id="583" r:id="rId44"/>
    <p:sldId id="587" r:id="rId45"/>
    <p:sldId id="588" r:id="rId46"/>
    <p:sldId id="589" r:id="rId47"/>
    <p:sldId id="590" r:id="rId48"/>
    <p:sldId id="591" r:id="rId49"/>
    <p:sldId id="585" r:id="rId50"/>
    <p:sldId id="551" r:id="rId51"/>
    <p:sldId id="561" r:id="rId52"/>
    <p:sldId id="568" r:id="rId53"/>
    <p:sldId id="569" r:id="rId54"/>
    <p:sldId id="570" r:id="rId55"/>
    <p:sldId id="571" r:id="rId56"/>
    <p:sldId id="572" r:id="rId57"/>
    <p:sldId id="574" r:id="rId58"/>
    <p:sldId id="573" r:id="rId59"/>
  </p:sldIdLst>
  <p:sldSz cx="9144000" cy="6858000" type="screen4x3"/>
  <p:notesSz cx="6805613" cy="9944100"/>
  <p:defaultTextStyle>
    <a:defPPr>
      <a:defRPr lang="de-AT"/>
    </a:defPPr>
    <a:lvl1pPr algn="ctr" rtl="0" fontAlgn="base">
      <a:spcBef>
        <a:spcPct val="50000"/>
      </a:spcBef>
      <a:spcAft>
        <a:spcPct val="0"/>
      </a:spcAft>
      <a:defRPr sz="1600" b="1" kern="1200">
        <a:solidFill>
          <a:schemeClr val="tx1"/>
        </a:solidFill>
        <a:latin typeface="Arial" charset="0"/>
        <a:ea typeface="+mn-ea"/>
        <a:cs typeface="+mn-cs"/>
      </a:defRPr>
    </a:lvl1pPr>
    <a:lvl2pPr marL="457200" algn="ctr" rtl="0" fontAlgn="base">
      <a:spcBef>
        <a:spcPct val="50000"/>
      </a:spcBef>
      <a:spcAft>
        <a:spcPct val="0"/>
      </a:spcAft>
      <a:defRPr sz="1600" b="1" kern="1200">
        <a:solidFill>
          <a:schemeClr val="tx1"/>
        </a:solidFill>
        <a:latin typeface="Arial" charset="0"/>
        <a:ea typeface="+mn-ea"/>
        <a:cs typeface="+mn-cs"/>
      </a:defRPr>
    </a:lvl2pPr>
    <a:lvl3pPr marL="914400" algn="ctr" rtl="0" fontAlgn="base">
      <a:spcBef>
        <a:spcPct val="50000"/>
      </a:spcBef>
      <a:spcAft>
        <a:spcPct val="0"/>
      </a:spcAft>
      <a:defRPr sz="1600" b="1" kern="1200">
        <a:solidFill>
          <a:schemeClr val="tx1"/>
        </a:solidFill>
        <a:latin typeface="Arial" charset="0"/>
        <a:ea typeface="+mn-ea"/>
        <a:cs typeface="+mn-cs"/>
      </a:defRPr>
    </a:lvl3pPr>
    <a:lvl4pPr marL="1371600" algn="ctr" rtl="0" fontAlgn="base">
      <a:spcBef>
        <a:spcPct val="50000"/>
      </a:spcBef>
      <a:spcAft>
        <a:spcPct val="0"/>
      </a:spcAft>
      <a:defRPr sz="1600" b="1" kern="1200">
        <a:solidFill>
          <a:schemeClr val="tx1"/>
        </a:solidFill>
        <a:latin typeface="Arial" charset="0"/>
        <a:ea typeface="+mn-ea"/>
        <a:cs typeface="+mn-cs"/>
      </a:defRPr>
    </a:lvl4pPr>
    <a:lvl5pPr marL="1828800" algn="ctr" rtl="0" fontAlgn="base">
      <a:spcBef>
        <a:spcPct val="5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usberger Stefan" initials="H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FFFFF"/>
    <a:srgbClr val="FF9900"/>
    <a:srgbClr val="E9EDF4"/>
    <a:srgbClr val="F8F8F8"/>
    <a:srgbClr val="FF6600"/>
    <a:srgbClr val="0066FF"/>
    <a:srgbClr val="FF00FF"/>
    <a:srgbClr val="FF575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289" autoAdjust="0"/>
  </p:normalViewPr>
  <p:slideViewPr>
    <p:cSldViewPr>
      <p:cViewPr>
        <p:scale>
          <a:sx n="100" d="100"/>
          <a:sy n="100" d="100"/>
        </p:scale>
        <p:origin x="-1242" y="-68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7" name="Rectangle 3"/>
          <p:cNvSpPr>
            <a:spLocks noGrp="1" noChangeArrowheads="1"/>
          </p:cNvSpPr>
          <p:nvPr>
            <p:ph type="dt" sz="quarter"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t" anchorCtr="0" compatLnSpc="1">
            <a:prstTxWarp prst="textNoShape">
              <a:avLst/>
            </a:prstTxWarp>
          </a:bodyPr>
          <a:lstStyle>
            <a:lvl1pPr algn="r">
              <a:spcBef>
                <a:spcPct val="0"/>
              </a:spcBef>
              <a:defRPr sz="1200" b="0">
                <a:latin typeface="Arial" pitchFamily="34" charset="0"/>
              </a:defRPr>
            </a:lvl1pPr>
          </a:lstStyle>
          <a:p>
            <a:pPr>
              <a:defRPr/>
            </a:pPr>
            <a:endParaRPr lang="de-AT"/>
          </a:p>
        </p:txBody>
      </p:sp>
      <p:sp>
        <p:nvSpPr>
          <p:cNvPr id="52228" name="Rectangle 4"/>
          <p:cNvSpPr>
            <a:spLocks noGrp="1" noChangeArrowheads="1"/>
          </p:cNvSpPr>
          <p:nvPr>
            <p:ph type="ftr" sz="quarter" idx="2"/>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l">
              <a:spcBef>
                <a:spcPct val="0"/>
              </a:spcBef>
              <a:defRPr sz="1200" b="0">
                <a:latin typeface="Arial" pitchFamily="34" charset="0"/>
              </a:defRPr>
            </a:lvl1pPr>
          </a:lstStyle>
          <a:p>
            <a:pPr>
              <a:defRPr/>
            </a:pPr>
            <a:endParaRPr lang="de-AT"/>
          </a:p>
        </p:txBody>
      </p:sp>
      <p:sp>
        <p:nvSpPr>
          <p:cNvPr id="52229" name="Rectangle 5"/>
          <p:cNvSpPr>
            <a:spLocks noGrp="1" noChangeArrowheads="1"/>
          </p:cNvSpPr>
          <p:nvPr>
            <p:ph type="sldNum" sz="quarter" idx="3"/>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31" tIns="44166" rIns="88331" bIns="44166" numCol="1" anchor="b" anchorCtr="0" compatLnSpc="1">
            <a:prstTxWarp prst="textNoShape">
              <a:avLst/>
            </a:prstTxWarp>
          </a:bodyPr>
          <a:lstStyle>
            <a:lvl1pPr algn="r">
              <a:spcBef>
                <a:spcPct val="0"/>
              </a:spcBef>
              <a:defRPr sz="1200" b="0">
                <a:latin typeface="Arial" pitchFamily="34" charset="0"/>
              </a:defRPr>
            </a:lvl1pPr>
          </a:lstStyle>
          <a:p>
            <a:pPr>
              <a:defRPr/>
            </a:pPr>
            <a:fld id="{D05DC883-6C08-43D1-9D4B-869193C2D549}" type="slidenum">
              <a:rPr lang="de-AT"/>
              <a:pPr>
                <a:defRPr/>
              </a:pPr>
              <a:t>‹#›</a:t>
            </a:fld>
            <a:endParaRPr lang="de-AT"/>
          </a:p>
        </p:txBody>
      </p:sp>
    </p:spTree>
    <p:extLst>
      <p:ext uri="{BB962C8B-B14F-4D97-AF65-F5344CB8AC3E}">
        <p14:creationId xmlns:p14="http://schemas.microsoft.com/office/powerpoint/2010/main" val="147691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3" name="Rectangle 3"/>
          <p:cNvSpPr>
            <a:spLocks noGrp="1" noChangeArrowheads="1"/>
          </p:cNvSpPr>
          <p:nvPr>
            <p:ph type="dt" idx="1"/>
          </p:nvPr>
        </p:nvSpPr>
        <p:spPr bwMode="auto">
          <a:xfrm>
            <a:off x="3855247" y="1"/>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lvl1pPr algn="r" defTabSz="956920">
              <a:spcBef>
                <a:spcPct val="0"/>
              </a:spcBef>
              <a:defRPr sz="1300" b="0">
                <a:latin typeface="Arial" pitchFamily="34" charset="0"/>
              </a:defRPr>
            </a:lvl1pPr>
          </a:lstStyle>
          <a:p>
            <a:pPr>
              <a:defRPr/>
            </a:pPr>
            <a:endParaRPr lang="de-AT"/>
          </a:p>
        </p:txBody>
      </p:sp>
      <p:sp>
        <p:nvSpPr>
          <p:cNvPr id="33796" name="Rectangle 4"/>
          <p:cNvSpPr>
            <a:spLocks noGrp="1" noRot="1" noChangeAspect="1" noChangeArrowheads="1" noTextEdit="1"/>
          </p:cNvSpPr>
          <p:nvPr>
            <p:ph type="sldImg" idx="2"/>
          </p:nvPr>
        </p:nvSpPr>
        <p:spPr bwMode="auto">
          <a:xfrm>
            <a:off x="917575" y="746125"/>
            <a:ext cx="4970463"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79802" y="4722946"/>
            <a:ext cx="5446010" cy="447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t" anchorCtr="0" compatLnSpc="1">
            <a:prstTxWarp prst="textNoShape">
              <a:avLst/>
            </a:prstTxWarp>
          </a:bodyPr>
          <a:lstStyle/>
          <a:p>
            <a:pPr lvl="0"/>
            <a:r>
              <a:rPr lang="de-AT" noProof="0" smtClean="0"/>
              <a:t>Textmasterformate durch Klicken bearbeiten</a:t>
            </a:r>
          </a:p>
          <a:p>
            <a:pPr lvl="1"/>
            <a:r>
              <a:rPr lang="de-AT" noProof="0" smtClean="0"/>
              <a:t>Zweite Ebene</a:t>
            </a:r>
          </a:p>
          <a:p>
            <a:pPr lvl="2"/>
            <a:r>
              <a:rPr lang="de-AT" noProof="0" smtClean="0"/>
              <a:t>Dritte Ebene</a:t>
            </a:r>
          </a:p>
          <a:p>
            <a:pPr lvl="3"/>
            <a:r>
              <a:rPr lang="de-AT" noProof="0" smtClean="0"/>
              <a:t>Vierte Ebene</a:t>
            </a:r>
          </a:p>
          <a:p>
            <a:pPr lvl="4"/>
            <a:r>
              <a:rPr lang="de-AT" noProof="0" smtClean="0"/>
              <a:t>Fünfte Ebene</a:t>
            </a:r>
          </a:p>
        </p:txBody>
      </p:sp>
      <p:sp>
        <p:nvSpPr>
          <p:cNvPr id="25606" name="Rectangle 6"/>
          <p:cNvSpPr>
            <a:spLocks noGrp="1" noChangeArrowheads="1"/>
          </p:cNvSpPr>
          <p:nvPr>
            <p:ph type="ftr" sz="quarter" idx="4"/>
          </p:nvPr>
        </p:nvSpPr>
        <p:spPr bwMode="auto">
          <a:xfrm>
            <a:off x="0" y="9445893"/>
            <a:ext cx="2948846"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l" defTabSz="956920">
              <a:spcBef>
                <a:spcPct val="0"/>
              </a:spcBef>
              <a:defRPr sz="1300" b="0">
                <a:latin typeface="Arial" pitchFamily="34" charset="0"/>
              </a:defRPr>
            </a:lvl1pPr>
          </a:lstStyle>
          <a:p>
            <a:pPr>
              <a:defRPr/>
            </a:pPr>
            <a:endParaRPr lang="de-AT"/>
          </a:p>
        </p:txBody>
      </p:sp>
      <p:sp>
        <p:nvSpPr>
          <p:cNvPr id="25607" name="Rectangle 7"/>
          <p:cNvSpPr>
            <a:spLocks noGrp="1" noChangeArrowheads="1"/>
          </p:cNvSpPr>
          <p:nvPr>
            <p:ph type="sldNum" sz="quarter" idx="5"/>
          </p:nvPr>
        </p:nvSpPr>
        <p:spPr bwMode="auto">
          <a:xfrm>
            <a:off x="3855247" y="9445893"/>
            <a:ext cx="2948845" cy="49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80" tIns="47840" rIns="95680" bIns="47840" numCol="1" anchor="b" anchorCtr="0" compatLnSpc="1">
            <a:prstTxWarp prst="textNoShape">
              <a:avLst/>
            </a:prstTxWarp>
          </a:bodyPr>
          <a:lstStyle>
            <a:lvl1pPr algn="r" defTabSz="956920">
              <a:spcBef>
                <a:spcPct val="0"/>
              </a:spcBef>
              <a:defRPr sz="1300" b="0">
                <a:latin typeface="Arial" pitchFamily="34" charset="0"/>
              </a:defRPr>
            </a:lvl1pPr>
          </a:lstStyle>
          <a:p>
            <a:pPr>
              <a:defRPr/>
            </a:pPr>
            <a:fld id="{8335CF79-0E4B-49EE-B3D5-651E591A0B85}" type="slidenum">
              <a:rPr lang="de-AT"/>
              <a:pPr>
                <a:defRPr/>
              </a:pPr>
              <a:t>‹#›</a:t>
            </a:fld>
            <a:endParaRPr lang="de-AT"/>
          </a:p>
        </p:txBody>
      </p:sp>
    </p:spTree>
    <p:extLst>
      <p:ext uri="{BB962C8B-B14F-4D97-AF65-F5344CB8AC3E}">
        <p14:creationId xmlns:p14="http://schemas.microsoft.com/office/powerpoint/2010/main" val="3670406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3</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4</a:t>
            </a:fld>
            <a:endParaRPr lang="de-AT"/>
          </a:p>
        </p:txBody>
      </p:sp>
    </p:spTree>
    <p:extLst>
      <p:ext uri="{BB962C8B-B14F-4D97-AF65-F5344CB8AC3E}">
        <p14:creationId xmlns:p14="http://schemas.microsoft.com/office/powerpoint/2010/main" val="85097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5988" y="746125"/>
            <a:ext cx="4973637" cy="3729038"/>
          </a:xfrm>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pPr>
              <a:defRPr/>
            </a:pPr>
            <a:fld id="{8335CF79-0E4B-49EE-B3D5-651E591A0B85}" type="slidenum">
              <a:rPr lang="de-AT" smtClean="0"/>
              <a:pPr>
                <a:defRPr/>
              </a:pPr>
              <a:t>5</a:t>
            </a:fld>
            <a:endParaRPr lang="de-AT"/>
          </a:p>
        </p:txBody>
      </p:sp>
    </p:spTree>
    <p:extLst>
      <p:ext uri="{BB962C8B-B14F-4D97-AF65-F5344CB8AC3E}">
        <p14:creationId xmlns:p14="http://schemas.microsoft.com/office/powerpoint/2010/main" val="85097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9"/>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Tree>
    <p:extLst>
      <p:ext uri="{BB962C8B-B14F-4D97-AF65-F5344CB8AC3E}">
        <p14:creationId xmlns:p14="http://schemas.microsoft.com/office/powerpoint/2010/main" val="185707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213193761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2575" y="714375"/>
            <a:ext cx="2054225" cy="541178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68315" y="714375"/>
            <a:ext cx="6011862" cy="541178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37266897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68315" y="714375"/>
            <a:ext cx="8218487" cy="54117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56022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68315" y="714375"/>
            <a:ext cx="8218487" cy="681038"/>
          </a:xfrm>
        </p:spPr>
        <p:txBody>
          <a:bodyPr/>
          <a:lstStyle/>
          <a:p>
            <a:r>
              <a:rPr lang="de-DE" smtClean="0"/>
              <a:t>Titelmasterformat durch Klicken bearbeiten</a:t>
            </a:r>
            <a:endParaRPr lang="de-AT"/>
          </a:p>
        </p:txBody>
      </p:sp>
      <p:sp>
        <p:nvSpPr>
          <p:cNvPr id="3" name="Tabellenplatzhalter 2"/>
          <p:cNvSpPr>
            <a:spLocks noGrp="1"/>
          </p:cNvSpPr>
          <p:nvPr>
            <p:ph type="tbl" idx="1"/>
          </p:nvPr>
        </p:nvSpPr>
        <p:spPr>
          <a:xfrm>
            <a:off x="468315" y="1582738"/>
            <a:ext cx="8218487" cy="4543425"/>
          </a:xfrm>
        </p:spPr>
        <p:txBody>
          <a:bodyPr/>
          <a:lstStyle/>
          <a:p>
            <a:pPr lvl="0"/>
            <a:endParaRPr lang="de-AT" noProof="0" smtClean="0"/>
          </a:p>
        </p:txBody>
      </p:sp>
    </p:spTree>
    <p:extLst>
      <p:ext uri="{BB962C8B-B14F-4D97-AF65-F5344CB8AC3E}">
        <p14:creationId xmlns:p14="http://schemas.microsoft.com/office/powerpoint/2010/main" val="365899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42125208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41957387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68313" y="1582738"/>
            <a:ext cx="403225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52965" y="1582738"/>
            <a:ext cx="4033837"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7926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Tree>
    <p:extLst>
      <p:ext uri="{BB962C8B-B14F-4D97-AF65-F5344CB8AC3E}">
        <p14:creationId xmlns:p14="http://schemas.microsoft.com/office/powerpoint/2010/main" val="6896806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Tree>
    <p:extLst>
      <p:ext uri="{BB962C8B-B14F-4D97-AF65-F5344CB8AC3E}">
        <p14:creationId xmlns:p14="http://schemas.microsoft.com/office/powerpoint/2010/main" val="20858242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62047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5604648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144828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0"/>
          <p:cNvSpPr>
            <a:spLocks noChangeShapeType="1"/>
          </p:cNvSpPr>
          <p:nvPr userDrawn="1"/>
        </p:nvSpPr>
        <p:spPr bwMode="auto">
          <a:xfrm>
            <a:off x="0" y="415925"/>
            <a:ext cx="914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1028" name="Rectangle 22"/>
          <p:cNvSpPr>
            <a:spLocks noGrp="1" noChangeArrowheads="1"/>
          </p:cNvSpPr>
          <p:nvPr>
            <p:ph type="title"/>
          </p:nvPr>
        </p:nvSpPr>
        <p:spPr bwMode="auto">
          <a:xfrm>
            <a:off x="468315" y="714375"/>
            <a:ext cx="8218487" cy="681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de-DE" smtClean="0"/>
          </a:p>
        </p:txBody>
      </p:sp>
      <p:sp>
        <p:nvSpPr>
          <p:cNvPr id="1029" name="Rectangle 23"/>
          <p:cNvSpPr>
            <a:spLocks noGrp="1" noChangeArrowheads="1"/>
          </p:cNvSpPr>
          <p:nvPr>
            <p:ph type="body" idx="1"/>
          </p:nvPr>
        </p:nvSpPr>
        <p:spPr bwMode="auto">
          <a:xfrm>
            <a:off x="468315" y="1582738"/>
            <a:ext cx="8218487" cy="45434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smtClean="0"/>
              <a:t>Erste Ebene</a:t>
            </a:r>
          </a:p>
          <a:p>
            <a:pPr lvl="1"/>
            <a:r>
              <a:rPr lang="de-AT" smtClean="0"/>
              <a:t>Zweite Ebene</a:t>
            </a:r>
          </a:p>
          <a:p>
            <a:pPr lvl="2"/>
            <a:r>
              <a:rPr lang="de-AT" smtClean="0"/>
              <a:t>Dritte Ebene</a:t>
            </a:r>
          </a:p>
          <a:p>
            <a:pPr lvl="3"/>
            <a:r>
              <a:rPr lang="de-AT" smtClean="0"/>
              <a:t>Vierte Ebene</a:t>
            </a:r>
          </a:p>
          <a:p>
            <a:pPr lvl="4"/>
            <a:r>
              <a:rPr lang="de-AT" smtClean="0"/>
              <a:t>Fünfte Ebene</a:t>
            </a:r>
          </a:p>
        </p:txBody>
      </p:sp>
      <p:sp>
        <p:nvSpPr>
          <p:cNvPr id="1030" name="Text Box 24"/>
          <p:cNvSpPr txBox="1">
            <a:spLocks noChangeArrowheads="1"/>
          </p:cNvSpPr>
          <p:nvPr userDrawn="1"/>
        </p:nvSpPr>
        <p:spPr bwMode="auto">
          <a:xfrm>
            <a:off x="7996238" y="6599242"/>
            <a:ext cx="925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r" eaLnBrk="1" hangingPunct="1">
              <a:spcBef>
                <a:spcPct val="50000"/>
              </a:spcBef>
              <a:defRPr/>
            </a:pPr>
            <a:fld id="{F754889F-290A-4ED1-8905-D84A8ECF4D9C}" type="slidenum">
              <a:rPr lang="de-AT" sz="1000" smtClean="0">
                <a:solidFill>
                  <a:srgbClr val="7D7D7D"/>
                </a:solidFill>
                <a:latin typeface="Verdana" pitchFamily="34" charset="0"/>
              </a:rPr>
              <a:pPr algn="r" eaLnBrk="1" hangingPunct="1">
                <a:spcBef>
                  <a:spcPct val="50000"/>
                </a:spcBef>
                <a:defRPr/>
              </a:pPr>
              <a:t>‹#›</a:t>
            </a:fld>
            <a:endParaRPr lang="de-AT" sz="1000" smtClean="0">
              <a:solidFill>
                <a:srgbClr val="7D7D7D"/>
              </a:solidFill>
              <a:latin typeface="Verdana" pitchFamily="34" charset="0"/>
            </a:endParaRPr>
          </a:p>
        </p:txBody>
      </p:sp>
      <p:sp>
        <p:nvSpPr>
          <p:cNvPr id="1031" name="Rectangle 25"/>
          <p:cNvSpPr>
            <a:spLocks noChangeArrowheads="1"/>
          </p:cNvSpPr>
          <p:nvPr userDrawn="1"/>
        </p:nvSpPr>
        <p:spPr bwMode="auto">
          <a:xfrm>
            <a:off x="0" y="6373813"/>
            <a:ext cx="9144000" cy="215900"/>
          </a:xfrm>
          <a:prstGeom prst="rect">
            <a:avLst/>
          </a:prstGeom>
          <a:solidFill>
            <a:srgbClr val="DDDDDD"/>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p>
            <a:pPr algn="l">
              <a:spcBef>
                <a:spcPct val="0"/>
              </a:spcBef>
            </a:pPr>
            <a:endParaRPr lang="en-GB" sz="1200">
              <a:latin typeface="Verdana" pitchFamily="34" charset="0"/>
            </a:endParaRPr>
          </a:p>
        </p:txBody>
      </p:sp>
      <p:pic>
        <p:nvPicPr>
          <p:cNvPr id="1032" name="Picture 26" descr="log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532442" y="152075"/>
            <a:ext cx="504056" cy="18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7" descr="IVT_Logo_kle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00392" y="188640"/>
            <a:ext cx="310830" cy="14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29"/>
          <p:cNvSpPr>
            <a:spLocks noChangeAspect="1" noChangeArrowheads="1"/>
          </p:cNvSpPr>
          <p:nvPr userDrawn="1"/>
        </p:nvSpPr>
        <p:spPr bwMode="auto">
          <a:xfrm>
            <a:off x="0" y="6373813"/>
            <a:ext cx="215900" cy="214312"/>
          </a:xfrm>
          <a:prstGeom prst="rect">
            <a:avLst/>
          </a:prstGeom>
          <a:solidFill>
            <a:srgbClr val="F701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30000"/>
              </a:spcBef>
            </a:pPr>
            <a:endParaRPr lang="en-GB" sz="2000"/>
          </a:p>
        </p:txBody>
      </p:sp>
      <p:sp>
        <p:nvSpPr>
          <p:cNvPr id="13" name="Text Box 30"/>
          <p:cNvSpPr txBox="1">
            <a:spLocks noChangeArrowheads="1"/>
          </p:cNvSpPr>
          <p:nvPr userDrawn="1"/>
        </p:nvSpPr>
        <p:spPr bwMode="auto">
          <a:xfrm>
            <a:off x="215900" y="6381328"/>
            <a:ext cx="1882924"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9600" anchor="ctr"/>
          <a:lstStyle>
            <a:lvl1pPr eaLnBrk="0" hangingPunct="0">
              <a:spcBef>
                <a:spcPct val="30000"/>
              </a:spcBef>
              <a:defRPr sz="2000" b="1">
                <a:solidFill>
                  <a:schemeClr val="tx1"/>
                </a:solidFill>
                <a:latin typeface="Arial" charset="0"/>
              </a:defRPr>
            </a:lvl1pPr>
            <a:lvl2pPr marL="742950" indent="-285750" eaLnBrk="0" hangingPunct="0">
              <a:spcBef>
                <a:spcPct val="30000"/>
              </a:spcBef>
              <a:defRPr sz="2000" b="1">
                <a:solidFill>
                  <a:schemeClr val="tx1"/>
                </a:solidFill>
                <a:latin typeface="Arial" charset="0"/>
              </a:defRPr>
            </a:lvl2pPr>
            <a:lvl3pPr marL="1143000" indent="-228600" eaLnBrk="0" hangingPunct="0">
              <a:spcBef>
                <a:spcPct val="30000"/>
              </a:spcBef>
              <a:defRPr sz="2000" b="1">
                <a:solidFill>
                  <a:schemeClr val="tx1"/>
                </a:solidFill>
                <a:latin typeface="Arial" charset="0"/>
              </a:defRPr>
            </a:lvl3pPr>
            <a:lvl4pPr marL="1600200" indent="-228600" eaLnBrk="0" hangingPunct="0">
              <a:spcBef>
                <a:spcPct val="30000"/>
              </a:spcBef>
              <a:defRPr sz="2000" b="1">
                <a:solidFill>
                  <a:schemeClr val="tx1"/>
                </a:solidFill>
                <a:latin typeface="Arial" charset="0"/>
              </a:defRPr>
            </a:lvl4pPr>
            <a:lvl5pPr marL="2057400" indent="-228600" eaLnBrk="0" hangingPunct="0">
              <a:spcBef>
                <a:spcPct val="30000"/>
              </a:spcBef>
              <a:defRPr sz="2000" b="1">
                <a:solidFill>
                  <a:schemeClr val="tx1"/>
                </a:solidFill>
                <a:latin typeface="Arial" charset="0"/>
              </a:defRPr>
            </a:lvl5pPr>
            <a:lvl6pPr marL="2514600" indent="-228600" algn="ctr" eaLnBrk="0" fontAlgn="base" hangingPunct="0">
              <a:spcBef>
                <a:spcPct val="30000"/>
              </a:spcBef>
              <a:spcAft>
                <a:spcPct val="0"/>
              </a:spcAft>
              <a:defRPr sz="2000" b="1">
                <a:solidFill>
                  <a:schemeClr val="tx1"/>
                </a:solidFill>
                <a:latin typeface="Arial" charset="0"/>
              </a:defRPr>
            </a:lvl6pPr>
            <a:lvl7pPr marL="2971800" indent="-228600" algn="ctr" eaLnBrk="0" fontAlgn="base" hangingPunct="0">
              <a:spcBef>
                <a:spcPct val="30000"/>
              </a:spcBef>
              <a:spcAft>
                <a:spcPct val="0"/>
              </a:spcAft>
              <a:defRPr sz="2000" b="1">
                <a:solidFill>
                  <a:schemeClr val="tx1"/>
                </a:solidFill>
                <a:latin typeface="Arial" charset="0"/>
              </a:defRPr>
            </a:lvl7pPr>
            <a:lvl8pPr marL="3429000" indent="-228600" algn="ctr" eaLnBrk="0" fontAlgn="base" hangingPunct="0">
              <a:spcBef>
                <a:spcPct val="30000"/>
              </a:spcBef>
              <a:spcAft>
                <a:spcPct val="0"/>
              </a:spcAft>
              <a:defRPr sz="2000" b="1">
                <a:solidFill>
                  <a:schemeClr val="tx1"/>
                </a:solidFill>
                <a:latin typeface="Arial" charset="0"/>
              </a:defRPr>
            </a:lvl8pPr>
            <a:lvl9pPr marL="3886200" indent="-228600" algn="ctr" eaLnBrk="0" fontAlgn="base" hangingPunct="0">
              <a:spcBef>
                <a:spcPct val="30000"/>
              </a:spcBef>
              <a:spcAft>
                <a:spcPct val="0"/>
              </a:spcAft>
              <a:defRPr sz="2000" b="1">
                <a:solidFill>
                  <a:schemeClr val="tx1"/>
                </a:solidFill>
                <a:latin typeface="Arial" charset="0"/>
              </a:defRPr>
            </a:lvl9pPr>
          </a:lstStyle>
          <a:p>
            <a:pPr algn="l" eaLnBrk="1" hangingPunct="1">
              <a:spcBef>
                <a:spcPct val="50000"/>
              </a:spcBef>
              <a:defRPr/>
            </a:pPr>
            <a:r>
              <a:rPr lang="en-US" sz="1100" b="0" dirty="0" smtClean="0">
                <a:latin typeface="Verdana" pitchFamily="34" charset="0"/>
              </a:rPr>
              <a:t>VECTO </a:t>
            </a:r>
            <a:r>
              <a:rPr lang="en-US" sz="1100" b="0" baseline="0" dirty="0" smtClean="0">
                <a:latin typeface="Verdana" pitchFamily="34" charset="0"/>
              </a:rPr>
              <a:t>Update </a:t>
            </a:r>
            <a:r>
              <a:rPr lang="en-US" sz="1100" b="0" baseline="0" dirty="0" smtClean="0">
                <a:latin typeface="Verdana" pitchFamily="34" charset="0"/>
              </a:rPr>
              <a:t>Notes</a:t>
            </a:r>
            <a:endParaRPr lang="en-GB" sz="1100" b="0" dirty="0" smtClean="0">
              <a:latin typeface="Verdana" pitchFamily="34" charset="0"/>
            </a:endParaRPr>
          </a:p>
        </p:txBody>
      </p:sp>
      <p:pic>
        <p:nvPicPr>
          <p:cNvPr id="2" name="Picture 2" descr="I:\raphaelluz\VECTO\source\VECTO\User Manual\pics\JRC.pn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88224" y="44624"/>
            <a:ext cx="1367520" cy="2843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I:\raphaelluz\VECTO\source\VECTO\User Manual\pics\VECTO-small.PNG"/>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107504" y="58588"/>
            <a:ext cx="978351" cy="33227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a:t>
            </a:r>
            <a:r>
              <a:rPr lang="en-US" sz="3200" dirty="0" smtClean="0">
                <a:solidFill>
                  <a:srgbClr val="990000"/>
                </a:solidFill>
              </a:rPr>
              <a:t>2.0</a:t>
            </a:r>
            <a:br>
              <a:rPr lang="en-US" sz="3200" dirty="0" smtClean="0">
                <a:solidFill>
                  <a:srgbClr val="990000"/>
                </a:solidFill>
              </a:rPr>
            </a:br>
            <a:r>
              <a:rPr lang="en-US" sz="2000" dirty="0" smtClean="0">
                <a:solidFill>
                  <a:srgbClr val="990000"/>
                </a:solidFill>
              </a:rPr>
              <a:t>15.04.2014</a:t>
            </a:r>
            <a:endParaRPr lang="en-US" sz="2000" dirty="0" smtClean="0">
              <a:solidFill>
                <a:srgbClr val="990000"/>
              </a:solidFill>
            </a:endParaRPr>
          </a:p>
          <a:p>
            <a:pPr eaLnBrk="1" hangingPunct="1"/>
            <a:endParaRPr lang="en-US" sz="2000" dirty="0" smtClean="0">
              <a:solidFill>
                <a:srgbClr val="990000"/>
              </a:solidFill>
            </a:endParaRP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846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1.4 RC4</a:t>
            </a:r>
          </a:p>
          <a:p>
            <a:pPr eaLnBrk="1" hangingPunct="1"/>
            <a:r>
              <a:rPr lang="en-US" sz="2000" dirty="0" smtClean="0">
                <a:solidFill>
                  <a:srgbClr val="990000"/>
                </a:solidFill>
              </a:rPr>
              <a:t>10.10.2013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397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251522" y="1313471"/>
            <a:ext cx="8496944" cy="3354765"/>
          </a:xfrm>
          <a:prstGeom prst="rect">
            <a:avLst/>
          </a:prstGeom>
          <a:noFill/>
          <a:ln>
            <a:noFill/>
          </a:ln>
        </p:spPr>
        <p:txBody>
          <a:bodyPr wrap="square" rtlCol="0">
            <a:spAutoFit/>
          </a:bodyPr>
          <a:lstStyle/>
          <a:p>
            <a:pPr algn="l">
              <a:lnSpc>
                <a:spcPct val="150000"/>
              </a:lnSpc>
              <a:spcBef>
                <a:spcPts val="600"/>
              </a:spcBef>
            </a:pPr>
            <a:r>
              <a:rPr lang="en-GB" sz="2000" dirty="0" smtClean="0"/>
              <a:t>Update Overview:</a:t>
            </a:r>
          </a:p>
          <a:p>
            <a:pPr marL="342900" indent="-342900" algn="l">
              <a:lnSpc>
                <a:spcPct val="150000"/>
              </a:lnSpc>
              <a:spcBef>
                <a:spcPts val="600"/>
              </a:spcBef>
              <a:buFont typeface="Arial" pitchFamily="34" charset="0"/>
              <a:buChar char="•"/>
            </a:pPr>
            <a:r>
              <a:rPr lang="en-GB" sz="1400" b="0" dirty="0" smtClean="0"/>
              <a:t>Eco-Roll and </a:t>
            </a:r>
            <a:r>
              <a:rPr lang="en-GB" sz="1400" b="0" dirty="0"/>
              <a:t>Look-Ahead </a:t>
            </a:r>
            <a:r>
              <a:rPr lang="en-GB" sz="1400" b="0" dirty="0" smtClean="0"/>
              <a:t>Coasting revised</a:t>
            </a:r>
          </a:p>
          <a:p>
            <a:pPr marL="342900" indent="-342900" algn="l">
              <a:lnSpc>
                <a:spcPct val="150000"/>
              </a:lnSpc>
              <a:spcBef>
                <a:spcPts val="600"/>
              </a:spcBef>
              <a:buFont typeface="Arial" pitchFamily="34" charset="0"/>
              <a:buChar char="•"/>
            </a:pPr>
            <a:r>
              <a:rPr lang="en-GB" sz="1400" b="0" dirty="0" smtClean="0"/>
              <a:t>Major </a:t>
            </a:r>
            <a:r>
              <a:rPr lang="en-GB" sz="1400" b="0" dirty="0"/>
              <a:t>update </a:t>
            </a:r>
            <a:r>
              <a:rPr lang="en-GB" sz="1400" b="0" smtClean="0"/>
              <a:t>in Gearbox/Torque </a:t>
            </a:r>
            <a:r>
              <a:rPr lang="en-GB" sz="1400" b="0" dirty="0" smtClean="0"/>
              <a:t>Converter</a:t>
            </a:r>
            <a:endParaRPr lang="en-GB" sz="1400" b="0" dirty="0"/>
          </a:p>
          <a:p>
            <a:pPr marL="342900" indent="-342900" algn="l">
              <a:lnSpc>
                <a:spcPct val="150000"/>
              </a:lnSpc>
              <a:spcBef>
                <a:spcPts val="600"/>
              </a:spcBef>
              <a:buFont typeface="Arial" pitchFamily="34" charset="0"/>
              <a:buChar char="•"/>
            </a:pPr>
            <a:r>
              <a:rPr lang="en-GB" sz="1400" b="0" dirty="0" smtClean="0"/>
              <a:t>Engine </a:t>
            </a:r>
            <a:r>
              <a:rPr lang="en-GB" sz="1400" b="0" dirty="0"/>
              <a:t>Only Mode: </a:t>
            </a:r>
            <a:r>
              <a:rPr lang="en-GB" sz="1400" b="0" dirty="0" smtClean="0"/>
              <a:t>Engine motoring points </a:t>
            </a:r>
            <a:r>
              <a:rPr lang="en-GB" sz="1400" b="0" dirty="0"/>
              <a:t>can be </a:t>
            </a:r>
            <a:r>
              <a:rPr lang="en-GB" sz="1400" b="0" dirty="0" smtClean="0"/>
              <a:t>defined </a:t>
            </a:r>
            <a:r>
              <a:rPr lang="en-GB" sz="1400" b="0" dirty="0"/>
              <a:t>explicitly </a:t>
            </a:r>
            <a:r>
              <a:rPr lang="en-GB" sz="1400" b="0" dirty="0" smtClean="0"/>
              <a:t>in </a:t>
            </a:r>
            <a:r>
              <a:rPr lang="en-GB" sz="1400" b="0" dirty="0"/>
              <a:t>load </a:t>
            </a:r>
            <a:r>
              <a:rPr lang="en-GB" sz="1400" b="0" dirty="0" smtClean="0"/>
              <a:t>cycle</a:t>
            </a:r>
          </a:p>
          <a:p>
            <a:pPr marL="342900" indent="-342900" algn="l">
              <a:lnSpc>
                <a:spcPct val="150000"/>
              </a:lnSpc>
              <a:spcBef>
                <a:spcPts val="600"/>
              </a:spcBef>
              <a:buFont typeface="Arial" pitchFamily="34" charset="0"/>
              <a:buChar char="•"/>
            </a:pPr>
            <a:r>
              <a:rPr lang="en-GB" sz="1400" b="0" dirty="0"/>
              <a:t>Full load and drag curves (.</a:t>
            </a:r>
            <a:r>
              <a:rPr lang="en-GB" sz="1400" b="0" dirty="0" err="1"/>
              <a:t>vfld</a:t>
            </a:r>
            <a:r>
              <a:rPr lang="en-GB" sz="1400" b="0" dirty="0"/>
              <a:t>) can be defined for each gear separately</a:t>
            </a:r>
          </a:p>
          <a:p>
            <a:pPr marL="342900" indent="-342900" algn="l">
              <a:lnSpc>
                <a:spcPct val="150000"/>
              </a:lnSpc>
              <a:spcBef>
                <a:spcPts val="600"/>
              </a:spcBef>
              <a:buFont typeface="Arial" pitchFamily="34" charset="0"/>
              <a:buChar char="•"/>
            </a:pPr>
            <a:r>
              <a:rPr lang="en-GB" sz="1400" b="0" dirty="0" smtClean="0"/>
              <a:t>Load-dependent rolling resistance coefficients</a:t>
            </a:r>
          </a:p>
          <a:p>
            <a:pPr marL="342900" indent="-342900" algn="l">
              <a:lnSpc>
                <a:spcPct val="150000"/>
              </a:lnSpc>
              <a:spcBef>
                <a:spcPts val="600"/>
              </a:spcBef>
              <a:buFont typeface="Arial" pitchFamily="34" charset="0"/>
              <a:buChar char="•"/>
            </a:pPr>
            <a:r>
              <a:rPr lang="en-GB" sz="1400" b="0" dirty="0" smtClean="0"/>
              <a:t>Start-Stop </a:t>
            </a:r>
            <a:r>
              <a:rPr lang="en-GB" sz="1400" b="0" dirty="0"/>
              <a:t>activation delay time can be </a:t>
            </a:r>
            <a:r>
              <a:rPr lang="en-GB" sz="1400" b="0" dirty="0" smtClean="0"/>
              <a:t>defined in </a:t>
            </a:r>
            <a:r>
              <a:rPr lang="en-GB" sz="1400" b="0" dirty="0"/>
              <a:t>job file</a:t>
            </a:r>
          </a:p>
          <a:p>
            <a:pPr marL="342900" indent="-342900" algn="l">
              <a:lnSpc>
                <a:spcPct val="150000"/>
              </a:lnSpc>
              <a:spcBef>
                <a:spcPts val="600"/>
              </a:spcBef>
              <a:buFont typeface="Arial" pitchFamily="34" charset="0"/>
              <a:buChar char="•"/>
            </a:pPr>
            <a:r>
              <a:rPr lang="en-GB" sz="1400" b="0" dirty="0" smtClean="0"/>
              <a:t>Various bug fixes and optimisations</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1.4</a:t>
            </a:r>
            <a:endParaRPr lang="en-GB" sz="2800" kern="0" dirty="0"/>
          </a:p>
        </p:txBody>
      </p:sp>
    </p:spTree>
    <p:extLst>
      <p:ext uri="{BB962C8B-B14F-4D97-AF65-F5344CB8AC3E}">
        <p14:creationId xmlns:p14="http://schemas.microsoft.com/office/powerpoint/2010/main" val="289988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Eco Roll</a:t>
            </a:r>
            <a:endParaRPr lang="en-GB" sz="2800" kern="0" dirty="0"/>
          </a:p>
        </p:txBody>
      </p:sp>
      <p:sp>
        <p:nvSpPr>
          <p:cNvPr id="7" name="Textfeld 6"/>
          <p:cNvSpPr txBox="1"/>
          <p:nvPr/>
        </p:nvSpPr>
        <p:spPr>
          <a:xfrm>
            <a:off x="251522" y="1340772"/>
            <a:ext cx="8496944" cy="1323439"/>
          </a:xfrm>
          <a:prstGeom prst="rect">
            <a:avLst/>
          </a:prstGeom>
          <a:noFill/>
          <a:ln>
            <a:noFill/>
          </a:ln>
        </p:spPr>
        <p:txBody>
          <a:bodyPr wrap="square" rtlCol="0">
            <a:spAutoFit/>
          </a:bodyPr>
          <a:lstStyle/>
          <a:p>
            <a:pPr algn="l"/>
            <a:r>
              <a:rPr lang="en-GB" sz="2000" dirty="0" smtClean="0"/>
              <a:t>New rules for Eco Roll (de-)activation:</a:t>
            </a:r>
          </a:p>
          <a:p>
            <a:pPr marL="342900" indent="-342900" algn="l">
              <a:buFont typeface="Arial" pitchFamily="34" charset="0"/>
              <a:buChar char="•"/>
            </a:pPr>
            <a:r>
              <a:rPr lang="en-GB" sz="2000" b="0" dirty="0" smtClean="0"/>
              <a:t>Activation if </a:t>
            </a:r>
            <a:r>
              <a:rPr lang="en-GB" sz="2000" b="0" dirty="0" err="1" smtClean="0"/>
              <a:t>P</a:t>
            </a:r>
            <a:r>
              <a:rPr lang="en-GB" sz="2000" b="0" baseline="-25000" dirty="0" err="1" smtClean="0"/>
              <a:t>wheel</a:t>
            </a:r>
            <a:r>
              <a:rPr lang="en-GB" sz="2000" b="0" dirty="0" smtClean="0"/>
              <a:t>* &lt; 0</a:t>
            </a:r>
          </a:p>
          <a:p>
            <a:pPr marL="342900" indent="-342900" algn="l">
              <a:buFont typeface="Arial" pitchFamily="34" charset="0"/>
              <a:buChar char="•"/>
            </a:pPr>
            <a:r>
              <a:rPr lang="en-GB" sz="2000" b="0" dirty="0"/>
              <a:t>Deactivation if </a:t>
            </a:r>
            <a:r>
              <a:rPr lang="en-GB" sz="2000" b="0" dirty="0" err="1" smtClean="0"/>
              <a:t>Underspeed</a:t>
            </a:r>
            <a:r>
              <a:rPr lang="en-GB" sz="2000" b="0" dirty="0" smtClean="0"/>
              <a:t> is reached</a:t>
            </a:r>
            <a:endParaRPr lang="en-GB" b="0" dirty="0"/>
          </a:p>
        </p:txBody>
      </p:sp>
      <p:sp>
        <p:nvSpPr>
          <p:cNvPr id="2" name="Textfeld 1"/>
          <p:cNvSpPr txBox="1"/>
          <p:nvPr/>
        </p:nvSpPr>
        <p:spPr>
          <a:xfrm>
            <a:off x="251520" y="5949284"/>
            <a:ext cx="3341877" cy="307777"/>
          </a:xfrm>
          <a:prstGeom prst="rect">
            <a:avLst/>
          </a:prstGeom>
          <a:noFill/>
          <a:ln>
            <a:noFill/>
          </a:ln>
        </p:spPr>
        <p:txBody>
          <a:bodyPr wrap="none" rtlCol="0">
            <a:spAutoFit/>
          </a:bodyPr>
          <a:lstStyle/>
          <a:p>
            <a:pPr algn="l"/>
            <a:r>
              <a:rPr lang="en-GB" sz="1400" b="0" dirty="0" smtClean="0"/>
              <a:t>* </a:t>
            </a:r>
            <a:r>
              <a:rPr lang="en-GB" sz="1400" b="0" dirty="0" err="1" smtClean="0"/>
              <a:t>P</a:t>
            </a:r>
            <a:r>
              <a:rPr lang="en-GB" sz="1400" b="0" baseline="-25000" dirty="0" err="1" smtClean="0"/>
              <a:t>wheel</a:t>
            </a:r>
            <a:r>
              <a:rPr lang="en-GB" sz="1400" b="0" baseline="-25000" dirty="0" smtClean="0"/>
              <a:t> </a:t>
            </a:r>
            <a:r>
              <a:rPr lang="en-GB" sz="1400" b="0" dirty="0" smtClean="0"/>
              <a:t>= Total power demand at wheels</a:t>
            </a:r>
          </a:p>
        </p:txBody>
      </p:sp>
      <p:pic>
        <p:nvPicPr>
          <p:cNvPr id="1030"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828"/>
          <a:stretch/>
        </p:blipFill>
        <p:spPr bwMode="auto">
          <a:xfrm>
            <a:off x="971600" y="2770135"/>
            <a:ext cx="6372225" cy="2592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Gerade Verbindung 7"/>
          <p:cNvCxnSpPr/>
          <p:nvPr/>
        </p:nvCxnSpPr>
        <p:spPr bwMode="auto">
          <a:xfrm flipV="1">
            <a:off x="1955513" y="2852936"/>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feld 9"/>
          <p:cNvSpPr txBox="1"/>
          <p:nvPr/>
        </p:nvSpPr>
        <p:spPr>
          <a:xfrm>
            <a:off x="1152446" y="5373221"/>
            <a:ext cx="1619354" cy="307777"/>
          </a:xfrm>
          <a:prstGeom prst="rect">
            <a:avLst/>
          </a:prstGeom>
          <a:noFill/>
          <a:ln>
            <a:noFill/>
          </a:ln>
        </p:spPr>
        <p:txBody>
          <a:bodyPr wrap="none" rtlCol="0">
            <a:spAutoFit/>
          </a:bodyPr>
          <a:lstStyle/>
          <a:p>
            <a:pPr algn="l"/>
            <a:r>
              <a:rPr lang="en-GB" sz="1400" b="0" dirty="0" smtClean="0">
                <a:solidFill>
                  <a:srgbClr val="FF0000"/>
                </a:solidFill>
              </a:rPr>
              <a:t>Eco Roll activated</a:t>
            </a:r>
          </a:p>
        </p:txBody>
      </p:sp>
      <p:sp>
        <p:nvSpPr>
          <p:cNvPr id="18" name="Textfeld 17"/>
          <p:cNvSpPr txBox="1"/>
          <p:nvPr/>
        </p:nvSpPr>
        <p:spPr>
          <a:xfrm>
            <a:off x="2359668" y="3853522"/>
            <a:ext cx="824265" cy="307777"/>
          </a:xfrm>
          <a:prstGeom prst="rect">
            <a:avLst/>
          </a:prstGeom>
          <a:solidFill>
            <a:srgbClr val="FFFFFF">
              <a:alpha val="30196"/>
            </a:srgbClr>
          </a:solidFill>
          <a:ln>
            <a:noFill/>
          </a:ln>
        </p:spPr>
        <p:txBody>
          <a:bodyPr wrap="none" rtlCol="0">
            <a:spAutoFit/>
          </a:bodyPr>
          <a:lstStyle/>
          <a:p>
            <a:pPr algn="l"/>
            <a:r>
              <a:rPr lang="en-GB" sz="1400" b="0" dirty="0" err="1" smtClean="0"/>
              <a:t>P</a:t>
            </a:r>
            <a:r>
              <a:rPr lang="en-GB" sz="1400" b="0" baseline="-25000" dirty="0" err="1" smtClean="0"/>
              <a:t>wheel</a:t>
            </a:r>
            <a:r>
              <a:rPr lang="en-GB" sz="1400" b="0" dirty="0" smtClean="0"/>
              <a:t>&lt;0</a:t>
            </a:r>
          </a:p>
        </p:txBody>
      </p:sp>
      <p:cxnSp>
        <p:nvCxnSpPr>
          <p:cNvPr id="14" name="Gerade Verbindung mit Pfeil 13"/>
          <p:cNvCxnSpPr/>
          <p:nvPr/>
        </p:nvCxnSpPr>
        <p:spPr bwMode="auto">
          <a:xfrm flipH="1">
            <a:off x="2016224" y="4161299"/>
            <a:ext cx="525498" cy="306321"/>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Gerade Verbindung 21"/>
          <p:cNvCxnSpPr/>
          <p:nvPr/>
        </p:nvCxnSpPr>
        <p:spPr bwMode="auto">
          <a:xfrm flipV="1">
            <a:off x="4366955" y="2852935"/>
            <a:ext cx="0" cy="2509488"/>
          </a:xfrm>
          <a:prstGeom prst="line">
            <a:avLst/>
          </a:prstGeom>
          <a:solidFill>
            <a:schemeClr val="accent1"/>
          </a:solidFill>
          <a:ln w="28575" cap="flat" cmpd="sng" algn="ctr">
            <a:solidFill>
              <a:srgbClr val="FF000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feld 22"/>
          <p:cNvSpPr txBox="1"/>
          <p:nvPr/>
        </p:nvSpPr>
        <p:spPr>
          <a:xfrm>
            <a:off x="3563887" y="5373220"/>
            <a:ext cx="1818126" cy="307777"/>
          </a:xfrm>
          <a:prstGeom prst="rect">
            <a:avLst/>
          </a:prstGeom>
          <a:noFill/>
          <a:ln>
            <a:noFill/>
          </a:ln>
        </p:spPr>
        <p:txBody>
          <a:bodyPr wrap="none" rtlCol="0">
            <a:spAutoFit/>
          </a:bodyPr>
          <a:lstStyle/>
          <a:p>
            <a:pPr algn="l"/>
            <a:r>
              <a:rPr lang="en-GB" sz="1400" b="0" dirty="0" smtClean="0">
                <a:solidFill>
                  <a:srgbClr val="FF0000"/>
                </a:solidFill>
              </a:rPr>
              <a:t>Eco Roll deactivated</a:t>
            </a:r>
          </a:p>
        </p:txBody>
      </p:sp>
      <p:cxnSp>
        <p:nvCxnSpPr>
          <p:cNvPr id="24" name="Gerade Verbindung mit Pfeil 23"/>
          <p:cNvCxnSpPr/>
          <p:nvPr/>
        </p:nvCxnSpPr>
        <p:spPr bwMode="auto">
          <a:xfrm flipH="1" flipV="1">
            <a:off x="4472953" y="3591306"/>
            <a:ext cx="675113" cy="53719"/>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feld 25"/>
          <p:cNvSpPr txBox="1"/>
          <p:nvPr/>
        </p:nvSpPr>
        <p:spPr>
          <a:xfrm>
            <a:off x="5148064" y="3545741"/>
            <a:ext cx="1159292" cy="523220"/>
          </a:xfrm>
          <a:prstGeom prst="rect">
            <a:avLst/>
          </a:prstGeom>
          <a:solidFill>
            <a:srgbClr val="FFFFFF">
              <a:alpha val="30196"/>
            </a:srgbClr>
          </a:solidFill>
          <a:ln>
            <a:noFill/>
          </a:ln>
        </p:spPr>
        <p:txBody>
          <a:bodyPr wrap="none" rtlCol="0">
            <a:spAutoFit/>
          </a:bodyPr>
          <a:lstStyle/>
          <a:p>
            <a:pPr algn="l">
              <a:spcBef>
                <a:spcPts val="0"/>
              </a:spcBef>
            </a:pPr>
            <a:r>
              <a:rPr lang="en-GB" sz="1400" b="0" dirty="0" err="1" smtClean="0"/>
              <a:t>Underspeed</a:t>
            </a:r>
            <a:endParaRPr lang="en-GB" sz="1400" b="0" dirty="0"/>
          </a:p>
          <a:p>
            <a:pPr algn="l">
              <a:spcBef>
                <a:spcPts val="0"/>
              </a:spcBef>
            </a:pPr>
            <a:r>
              <a:rPr lang="en-GB" sz="1400" b="0" dirty="0" smtClean="0"/>
              <a:t>reached</a:t>
            </a:r>
          </a:p>
        </p:txBody>
      </p:sp>
    </p:spTree>
    <p:extLst>
      <p:ext uri="{BB962C8B-B14F-4D97-AF65-F5344CB8AC3E}">
        <p14:creationId xmlns:p14="http://schemas.microsoft.com/office/powerpoint/2010/main" val="1913837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Look-Ahead </a:t>
            </a:r>
            <a:r>
              <a:rPr lang="en-GB" sz="2800" dirty="0" smtClean="0"/>
              <a:t>Coasting</a:t>
            </a:r>
            <a:endParaRPr lang="en-GB" sz="2800" kern="0" dirty="0"/>
          </a:p>
        </p:txBody>
      </p:sp>
      <p:sp>
        <p:nvSpPr>
          <p:cNvPr id="7" name="Textfeld 6"/>
          <p:cNvSpPr txBox="1"/>
          <p:nvPr/>
        </p:nvSpPr>
        <p:spPr>
          <a:xfrm>
            <a:off x="251522" y="1631126"/>
            <a:ext cx="8496944" cy="2800767"/>
          </a:xfrm>
          <a:prstGeom prst="rect">
            <a:avLst/>
          </a:prstGeom>
          <a:noFill/>
          <a:ln>
            <a:noFill/>
          </a:ln>
        </p:spPr>
        <p:txBody>
          <a:bodyPr wrap="square" rtlCol="0">
            <a:spAutoFit/>
          </a:bodyPr>
          <a:lstStyle/>
          <a:p>
            <a:pPr marL="342900" indent="-342900" algn="l">
              <a:buFont typeface="Arial" pitchFamily="34" charset="0"/>
              <a:buChar char="•"/>
            </a:pPr>
            <a:r>
              <a:rPr lang="en-GB" sz="2000" b="0" dirty="0" smtClean="0"/>
              <a:t>Real coasting </a:t>
            </a:r>
            <a:r>
              <a:rPr lang="en-GB" sz="2000" b="0" dirty="0"/>
              <a:t>also if road gradient &gt; </a:t>
            </a:r>
            <a:r>
              <a:rPr lang="en-GB" sz="2000" b="0" dirty="0" smtClean="0"/>
              <a:t>0</a:t>
            </a:r>
          </a:p>
          <a:p>
            <a:pPr marL="800100" lvl="1" indent="-342900" algn="l">
              <a:buFont typeface="Wingdings" panose="05000000000000000000" pitchFamily="2" charset="2"/>
              <a:buChar char="Ø"/>
            </a:pPr>
            <a:r>
              <a:rPr lang="en-GB" sz="2000" b="0" dirty="0" smtClean="0"/>
              <a:t>Deceleration may </a:t>
            </a:r>
            <a:r>
              <a:rPr lang="en-GB" sz="2000" b="0" dirty="0"/>
              <a:t>be so high that no </a:t>
            </a:r>
            <a:r>
              <a:rPr lang="en-GB" sz="2000" b="0" dirty="0" smtClean="0"/>
              <a:t>braking </a:t>
            </a:r>
            <a:r>
              <a:rPr lang="en-GB" sz="2000" b="0" dirty="0"/>
              <a:t>is necessary. </a:t>
            </a:r>
            <a:r>
              <a:rPr lang="en-GB" sz="2000" b="0" dirty="0" smtClean="0"/>
              <a:t>In </a:t>
            </a:r>
            <a:r>
              <a:rPr lang="en-GB" sz="2000" b="0" dirty="0"/>
              <a:t>this case the </a:t>
            </a:r>
            <a:r>
              <a:rPr lang="en-GB" sz="2000" b="0" dirty="0" smtClean="0"/>
              <a:t>braking </a:t>
            </a:r>
            <a:r>
              <a:rPr lang="en-GB" sz="2000" b="0" dirty="0"/>
              <a:t>phase will be </a:t>
            </a:r>
            <a:r>
              <a:rPr lang="en-GB" sz="2000" b="0" dirty="0" smtClean="0"/>
              <a:t>omitted. </a:t>
            </a:r>
            <a:r>
              <a:rPr lang="en-GB" b="0" dirty="0" smtClean="0"/>
              <a:t>(Before V1.4 coasting was not affected by </a:t>
            </a:r>
            <a:r>
              <a:rPr lang="en-GB" b="0" dirty="0"/>
              <a:t>road </a:t>
            </a:r>
            <a:r>
              <a:rPr lang="en-GB" b="0" dirty="0" smtClean="0"/>
              <a:t>gradient, if &gt; 0) </a:t>
            </a:r>
            <a:endParaRPr lang="en-GB" sz="2000" b="0" dirty="0" smtClean="0"/>
          </a:p>
          <a:p>
            <a:pPr marL="342900" indent="-342900" algn="l">
              <a:buFont typeface="Arial" panose="020B0604020202020204" pitchFamily="34" charset="0"/>
              <a:buChar char="•"/>
            </a:pPr>
            <a:r>
              <a:rPr lang="en-GB" sz="2000" b="0" dirty="0" smtClean="0"/>
              <a:t>Distance Correction now also </a:t>
            </a:r>
            <a:r>
              <a:rPr lang="en-GB" sz="2000" b="0" dirty="0"/>
              <a:t>affects </a:t>
            </a:r>
            <a:r>
              <a:rPr lang="en-GB" sz="2000" b="0" dirty="0" smtClean="0"/>
              <a:t>coasting phases</a:t>
            </a:r>
          </a:p>
          <a:p>
            <a:pPr marL="800100" lvl="1" indent="-342900" algn="l">
              <a:buFont typeface="Wingdings" panose="05000000000000000000" pitchFamily="2" charset="2"/>
              <a:buChar char="Ø"/>
            </a:pPr>
            <a:r>
              <a:rPr lang="en-GB" sz="2000" b="0" dirty="0" smtClean="0"/>
              <a:t>Lower distance error</a:t>
            </a:r>
          </a:p>
          <a:p>
            <a:pPr marL="800100" lvl="1" indent="-342900" algn="l">
              <a:buFont typeface="Wingdings" panose="05000000000000000000" pitchFamily="2" charset="2"/>
              <a:buChar char="Ø"/>
            </a:pPr>
            <a:r>
              <a:rPr lang="en-GB" sz="2000" b="0" dirty="0" smtClean="0"/>
              <a:t>Coasting phases may </a:t>
            </a:r>
            <a:r>
              <a:rPr lang="en-GB" sz="2000" b="0" dirty="0"/>
              <a:t>be </a:t>
            </a:r>
            <a:r>
              <a:rPr lang="en-GB" sz="2000" b="0" dirty="0" smtClean="0"/>
              <a:t>interrupted temporary to correct distance</a:t>
            </a:r>
            <a:endParaRPr lang="en-GB" sz="2000" b="0" u="sng" dirty="0">
              <a:solidFill>
                <a:srgbClr val="FF0000"/>
              </a:solidFill>
            </a:endParaRPr>
          </a:p>
        </p:txBody>
      </p:sp>
    </p:spTree>
    <p:extLst>
      <p:ext uri="{BB962C8B-B14F-4D97-AF65-F5344CB8AC3E}">
        <p14:creationId xmlns:p14="http://schemas.microsoft.com/office/powerpoint/2010/main" val="1650707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54" y="2041986"/>
            <a:ext cx="3125554" cy="2755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9019" y="2959669"/>
            <a:ext cx="3473892" cy="1053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dirty="0" smtClean="0"/>
              <a:t>Torque </a:t>
            </a:r>
            <a:r>
              <a:rPr lang="en-GB" sz="2000" dirty="0"/>
              <a:t>converter can </a:t>
            </a:r>
            <a:r>
              <a:rPr lang="en-GB" sz="2000" dirty="0" smtClean="0"/>
              <a:t>now </a:t>
            </a:r>
            <a:r>
              <a:rPr lang="en-GB" sz="2000" smtClean="0"/>
              <a:t>be defined in </a:t>
            </a:r>
            <a:r>
              <a:rPr lang="en-GB" sz="2000" dirty="0"/>
              <a:t>multiple </a:t>
            </a:r>
            <a:r>
              <a:rPr lang="en-GB" sz="2000" dirty="0" smtClean="0"/>
              <a:t>gears</a:t>
            </a:r>
            <a:endParaRPr lang="en-GB" sz="2000" dirty="0"/>
          </a:p>
        </p:txBody>
      </p:sp>
      <p:sp>
        <p:nvSpPr>
          <p:cNvPr id="12" name="Rechteck 11"/>
          <p:cNvSpPr/>
          <p:nvPr/>
        </p:nvSpPr>
        <p:spPr bwMode="auto">
          <a:xfrm>
            <a:off x="1228112" y="3210458"/>
            <a:ext cx="244228" cy="99977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2237652" y="3653808"/>
            <a:ext cx="1819729"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gear</a:t>
            </a: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637" y="353519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Pfeil nach unten 15"/>
          <p:cNvSpPr/>
          <p:nvPr/>
        </p:nvSpPr>
        <p:spPr bwMode="auto">
          <a:xfrm rot="16200000">
            <a:off x="4173443" y="3311316"/>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Rechteck 17"/>
          <p:cNvSpPr/>
          <p:nvPr/>
        </p:nvSpPr>
        <p:spPr bwMode="auto">
          <a:xfrm>
            <a:off x="6102330" y="3148469"/>
            <a:ext cx="1631325" cy="17835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1" name="Textfeld 10"/>
          <p:cNvSpPr txBox="1"/>
          <p:nvPr/>
        </p:nvSpPr>
        <p:spPr>
          <a:xfrm>
            <a:off x="246496" y="5507940"/>
            <a:ext cx="7997912" cy="338554"/>
          </a:xfrm>
          <a:prstGeom prst="rect">
            <a:avLst/>
          </a:prstGeom>
          <a:noFill/>
          <a:ln>
            <a:noFill/>
          </a:ln>
        </p:spPr>
        <p:txBody>
          <a:bodyPr wrap="square" rtlCol="0">
            <a:spAutoFit/>
          </a:bodyPr>
          <a:lstStyle/>
          <a:p>
            <a:pPr algn="l">
              <a:spcBef>
                <a:spcPts val="0"/>
              </a:spcBef>
            </a:pPr>
            <a:r>
              <a:rPr lang="en-GB" b="0" dirty="0" smtClean="0"/>
              <a:t>Note: Old Gearbox files (V1.3.1) are compatible with V1.4</a:t>
            </a:r>
          </a:p>
        </p:txBody>
      </p:sp>
    </p:spTree>
    <p:extLst>
      <p:ext uri="{BB962C8B-B14F-4D97-AF65-F5344CB8AC3E}">
        <p14:creationId xmlns:p14="http://schemas.microsoft.com/office/powerpoint/2010/main" val="3553592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99794" y="2441415"/>
            <a:ext cx="6192688" cy="1338828"/>
          </a:xfrm>
          <a:prstGeom prst="rect">
            <a:avLst/>
          </a:prstGeom>
          <a:noFill/>
          <a:ln>
            <a:noFill/>
          </a:ln>
        </p:spPr>
        <p:txBody>
          <a:bodyPr wrap="square" rtlCol="0">
            <a:spAutoFit/>
          </a:bodyPr>
          <a:lstStyle/>
          <a:p>
            <a:pPr algn="l">
              <a:lnSpc>
                <a:spcPct val="150000"/>
              </a:lnSpc>
              <a:spcBef>
                <a:spcPts val="0"/>
              </a:spcBef>
            </a:pPr>
            <a:r>
              <a:rPr lang="en-GB" sz="1800" b="0" dirty="0" smtClean="0"/>
              <a:t>Gear 1 = First mechanical gear with TC active*</a:t>
            </a:r>
          </a:p>
          <a:p>
            <a:pPr algn="l">
              <a:lnSpc>
                <a:spcPct val="150000"/>
              </a:lnSpc>
              <a:spcBef>
                <a:spcPts val="0"/>
              </a:spcBef>
            </a:pPr>
            <a:r>
              <a:rPr lang="en-GB" sz="1800" b="0" dirty="0" smtClean="0"/>
              <a:t>Gear 2 = Second </a:t>
            </a:r>
            <a:r>
              <a:rPr lang="en-GB" sz="1800" b="0" dirty="0"/>
              <a:t>mechanical </a:t>
            </a:r>
            <a:r>
              <a:rPr lang="en-GB" sz="1800" b="0" dirty="0" smtClean="0"/>
              <a:t>gear </a:t>
            </a:r>
            <a:r>
              <a:rPr lang="en-GB" sz="1800" b="0" dirty="0"/>
              <a:t>with TC </a:t>
            </a:r>
            <a:r>
              <a:rPr lang="en-GB" sz="1800" b="0" dirty="0" smtClean="0"/>
              <a:t>active</a:t>
            </a:r>
          </a:p>
          <a:p>
            <a:pPr algn="l">
              <a:lnSpc>
                <a:spcPct val="150000"/>
              </a:lnSpc>
              <a:spcBef>
                <a:spcPts val="0"/>
              </a:spcBef>
            </a:pPr>
            <a:r>
              <a:rPr lang="en-GB" sz="1800" b="0" dirty="0" smtClean="0"/>
              <a:t>Gear 3 </a:t>
            </a:r>
            <a:r>
              <a:rPr lang="en-GB" sz="1800" b="0" dirty="0"/>
              <a:t>= Second mechanical </a:t>
            </a:r>
            <a:r>
              <a:rPr lang="en-GB" sz="1800" b="0" dirty="0" smtClean="0"/>
              <a:t>gear with TC inactive</a:t>
            </a:r>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76"/>
            <a:ext cx="8141927" cy="400110"/>
          </a:xfrm>
          <a:prstGeom prst="rect">
            <a:avLst/>
          </a:prstGeom>
          <a:noFill/>
          <a:ln>
            <a:noFill/>
          </a:ln>
        </p:spPr>
        <p:txBody>
          <a:bodyPr wrap="square" rtlCol="0">
            <a:spAutoFit/>
          </a:bodyPr>
          <a:lstStyle/>
          <a:p>
            <a:pPr algn="l"/>
            <a:r>
              <a:rPr lang="en-GB" sz="2000" u="sng" dirty="0"/>
              <a:t>Example</a:t>
            </a:r>
            <a:r>
              <a:rPr lang="en-GB" sz="2000" dirty="0"/>
              <a:t>: Torque converter active in first and second </a:t>
            </a:r>
            <a:r>
              <a:rPr lang="en-GB" sz="2000" dirty="0" smtClean="0"/>
              <a:t>gear</a:t>
            </a:r>
            <a:endParaRPr lang="en-GB" sz="2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4" t="22041" r="66404" b="59063"/>
          <a:stretch/>
        </p:blipFill>
        <p:spPr bwMode="auto">
          <a:xfrm>
            <a:off x="357188" y="2276872"/>
            <a:ext cx="1471612" cy="1667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Pfeil nach unten 12"/>
          <p:cNvSpPr/>
          <p:nvPr/>
        </p:nvSpPr>
        <p:spPr bwMode="auto">
          <a:xfrm rot="16200000">
            <a:off x="1766648" y="2849978"/>
            <a:ext cx="1080120"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Textfeld 14"/>
          <p:cNvSpPr txBox="1"/>
          <p:nvPr/>
        </p:nvSpPr>
        <p:spPr>
          <a:xfrm>
            <a:off x="149161" y="5886564"/>
            <a:ext cx="7455787" cy="369332"/>
          </a:xfrm>
          <a:prstGeom prst="rect">
            <a:avLst/>
          </a:prstGeom>
          <a:noFill/>
          <a:ln>
            <a:noFill/>
          </a:ln>
        </p:spPr>
        <p:txBody>
          <a:bodyPr wrap="square" rtlCol="0">
            <a:spAutoFit/>
          </a:bodyPr>
          <a:lstStyle/>
          <a:p>
            <a:pPr algn="l">
              <a:spcBef>
                <a:spcPts val="0"/>
              </a:spcBef>
            </a:pPr>
            <a:r>
              <a:rPr lang="en-GB" sz="1800" b="0" dirty="0" smtClean="0"/>
              <a:t>* TC active = lock-up clutch open</a:t>
            </a:r>
          </a:p>
        </p:txBody>
      </p:sp>
      <p:sp>
        <p:nvSpPr>
          <p:cNvPr id="17" name="Rechteck 16"/>
          <p:cNvSpPr/>
          <p:nvPr/>
        </p:nvSpPr>
        <p:spPr bwMode="auto">
          <a:xfrm>
            <a:off x="372089" y="2708921"/>
            <a:ext cx="1426232" cy="58102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7" name="Gerade Verbindung mit Pfeil 6"/>
          <p:cNvCxnSpPr/>
          <p:nvPr/>
        </p:nvCxnSpPr>
        <p:spPr bwMode="auto">
          <a:xfrm flipH="1" flipV="1">
            <a:off x="1828800" y="3384199"/>
            <a:ext cx="687036" cy="792088"/>
          </a:xfrm>
          <a:prstGeom prst="straightConnector1">
            <a:avLst/>
          </a:prstGeom>
          <a:solidFill>
            <a:schemeClr val="accent1"/>
          </a:solidFill>
          <a:ln w="127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feld 18"/>
          <p:cNvSpPr txBox="1"/>
          <p:nvPr/>
        </p:nvSpPr>
        <p:spPr>
          <a:xfrm>
            <a:off x="2515838" y="4077076"/>
            <a:ext cx="5089110" cy="646331"/>
          </a:xfrm>
          <a:prstGeom prst="rect">
            <a:avLst/>
          </a:prstGeom>
          <a:noFill/>
          <a:ln>
            <a:noFill/>
          </a:ln>
        </p:spPr>
        <p:txBody>
          <a:bodyPr wrap="square" rtlCol="0">
            <a:spAutoFit/>
          </a:bodyPr>
          <a:lstStyle/>
          <a:p>
            <a:pPr algn="l">
              <a:spcBef>
                <a:spcPts val="0"/>
              </a:spcBef>
            </a:pPr>
            <a:r>
              <a:rPr lang="en-GB" sz="1800" b="0" dirty="0" smtClean="0"/>
              <a:t>Gear </a:t>
            </a:r>
            <a:r>
              <a:rPr lang="en-GB" sz="1800" b="0" dirty="0"/>
              <a:t>2 and 3 are the </a:t>
            </a:r>
            <a:r>
              <a:rPr lang="en-GB" sz="1800" b="0" dirty="0" smtClean="0"/>
              <a:t>same mechanical gear (same </a:t>
            </a:r>
            <a:r>
              <a:rPr lang="en-GB" sz="1800" b="0" dirty="0"/>
              <a:t>gear </a:t>
            </a:r>
            <a:r>
              <a:rPr lang="en-GB" sz="1800" b="0" dirty="0" smtClean="0"/>
              <a:t>ratio)</a:t>
            </a:r>
          </a:p>
        </p:txBody>
      </p:sp>
      <p:sp>
        <p:nvSpPr>
          <p:cNvPr id="11" name="Textfeld 10"/>
          <p:cNvSpPr txBox="1"/>
          <p:nvPr/>
        </p:nvSpPr>
        <p:spPr>
          <a:xfrm>
            <a:off x="246496" y="5157192"/>
            <a:ext cx="8897504" cy="369332"/>
          </a:xfrm>
          <a:prstGeom prst="rect">
            <a:avLst/>
          </a:prstGeom>
          <a:noFill/>
          <a:ln>
            <a:noFill/>
          </a:ln>
        </p:spPr>
        <p:txBody>
          <a:bodyPr wrap="square" rtlCol="0">
            <a:spAutoFit/>
          </a:bodyPr>
          <a:lstStyle/>
          <a:p>
            <a:pPr algn="l">
              <a:spcBef>
                <a:spcPts val="0"/>
              </a:spcBef>
            </a:pPr>
            <a:r>
              <a:rPr lang="en-GB" sz="1800" dirty="0" smtClean="0"/>
              <a:t>Note: Gear numbers in results are the same as here (i.e. no more "0.5" gear)!</a:t>
            </a:r>
          </a:p>
        </p:txBody>
      </p:sp>
    </p:spTree>
    <p:extLst>
      <p:ext uri="{BB962C8B-B14F-4D97-AF65-F5344CB8AC3E}">
        <p14:creationId xmlns:p14="http://schemas.microsoft.com/office/powerpoint/2010/main" val="1681024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Line 76"/>
          <p:cNvSpPr>
            <a:spLocks noChangeShapeType="1"/>
          </p:cNvSpPr>
          <p:nvPr/>
        </p:nvSpPr>
        <p:spPr bwMode="auto">
          <a:xfrm flipV="1">
            <a:off x="1597910" y="2975933"/>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6" name="Textfeld 5"/>
          <p:cNvSpPr txBox="1"/>
          <p:nvPr/>
        </p:nvSpPr>
        <p:spPr>
          <a:xfrm>
            <a:off x="246498" y="1412780"/>
            <a:ext cx="7637872" cy="3354765"/>
          </a:xfrm>
          <a:prstGeom prst="rect">
            <a:avLst/>
          </a:prstGeom>
          <a:noFill/>
          <a:ln>
            <a:noFill/>
          </a:ln>
        </p:spPr>
        <p:txBody>
          <a:bodyPr wrap="square" rtlCol="0">
            <a:spAutoFit/>
          </a:bodyPr>
          <a:lstStyle/>
          <a:p>
            <a:pPr algn="l">
              <a:spcBef>
                <a:spcPts val="0"/>
              </a:spcBef>
            </a:pPr>
            <a:r>
              <a:rPr lang="en-GB" sz="2000" dirty="0"/>
              <a:t>Conventional 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a:t>torque converter </a:t>
            </a:r>
            <a:r>
              <a:rPr lang="en-GB" b="0" u="sng" dirty="0" smtClean="0"/>
              <a:t>only</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of first (mechanical) gear</a:t>
            </a:r>
          </a:p>
          <a:p>
            <a:pPr marL="342900" indent="-342900" algn="l">
              <a:spcBef>
                <a:spcPts val="0"/>
              </a:spcBef>
              <a:buFont typeface="Wingdings" panose="05000000000000000000" pitchFamily="2" charset="2"/>
              <a:buChar char="Ø"/>
            </a:pPr>
            <a:r>
              <a:rPr lang="en-GB" b="0" dirty="0" smtClean="0"/>
              <a:t>Set transmission losses of first gear (map or constant efficiency)</a:t>
            </a:r>
            <a:endParaRPr lang="en-GB" b="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772044" y="2733851"/>
            <a:ext cx="932033" cy="4611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3740"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8" name="Rechtwinkliges Dreieck 127"/>
          <p:cNvSpPr/>
          <p:nvPr/>
        </p:nvSpPr>
        <p:spPr>
          <a:xfrm rot="5400000" flipH="1" flipV="1">
            <a:off x="1702983" y="2721658"/>
            <a:ext cx="55802"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29" name="Rectangle 96"/>
          <p:cNvSpPr>
            <a:spLocks noChangeArrowheads="1"/>
          </p:cNvSpPr>
          <p:nvPr/>
        </p:nvSpPr>
        <p:spPr bwMode="auto">
          <a:xfrm>
            <a:off x="1689726" y="2790725"/>
            <a:ext cx="216023" cy="351857"/>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702969" y="3129337"/>
            <a:ext cx="55837" cy="82322"/>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1" name="Rectangle 96"/>
          <p:cNvSpPr>
            <a:spLocks noChangeArrowheads="1"/>
          </p:cNvSpPr>
          <p:nvPr/>
        </p:nvSpPr>
        <p:spPr bwMode="auto">
          <a:xfrm>
            <a:off x="1653720" y="2871582"/>
            <a:ext cx="216023" cy="190141"/>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2" name="Rechtwinkliges Dreieck 131"/>
          <p:cNvSpPr/>
          <p:nvPr/>
        </p:nvSpPr>
        <p:spPr>
          <a:xfrm rot="5400000" flipH="1" flipV="1">
            <a:off x="2512271" y="2569267"/>
            <a:ext cx="146302"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697835"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697908"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3742"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5304" y="2616336"/>
            <a:ext cx="188776" cy="11858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761731" y="2734919"/>
            <a:ext cx="768683"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80" name="Gerade Verbindung 79"/>
          <p:cNvCxnSpPr/>
          <p:nvPr/>
        </p:nvCxnSpPr>
        <p:spPr>
          <a:xfrm flipH="1">
            <a:off x="1689723" y="2731431"/>
            <a:ext cx="87770" cy="5929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1" name="Gerade Verbindung 90"/>
          <p:cNvCxnSpPr/>
          <p:nvPr/>
        </p:nvCxnSpPr>
        <p:spPr>
          <a:xfrm flipH="1">
            <a:off x="1653718" y="2878935"/>
            <a:ext cx="36007"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93" name="Gerade Verbindung 92"/>
          <p:cNvCxnSpPr/>
          <p:nvPr/>
        </p:nvCxnSpPr>
        <p:spPr>
          <a:xfrm flipH="1">
            <a:off x="1653720" y="3069157"/>
            <a:ext cx="3600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02" name="Gerade Verbindung 101"/>
          <p:cNvCxnSpPr/>
          <p:nvPr/>
        </p:nvCxnSpPr>
        <p:spPr>
          <a:xfrm flipH="1">
            <a:off x="1777495" y="3202920"/>
            <a:ext cx="71904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2" name="Gerade Verbindung 111"/>
          <p:cNvCxnSpPr/>
          <p:nvPr/>
        </p:nvCxnSpPr>
        <p:spPr>
          <a:xfrm flipV="1">
            <a:off x="1689724" y="2790721"/>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5" name="Gerade Verbindung 114"/>
          <p:cNvCxnSpPr/>
          <p:nvPr/>
        </p:nvCxnSpPr>
        <p:spPr>
          <a:xfrm flipV="1">
            <a:off x="1689724" y="3069157"/>
            <a:ext cx="0" cy="8821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16" name="Gerade Verbindung 115"/>
          <p:cNvCxnSpPr/>
          <p:nvPr/>
        </p:nvCxnSpPr>
        <p:spPr>
          <a:xfrm flipH="1" flipV="1">
            <a:off x="1689723" y="3151188"/>
            <a:ext cx="87770" cy="5065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V="1">
            <a:off x="1833739" y="3202924"/>
            <a:ext cx="0" cy="13610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1" name="Gerade Verbindung 190"/>
          <p:cNvCxnSpPr/>
          <p:nvPr/>
        </p:nvCxnSpPr>
        <p:spPr>
          <a:xfrm flipV="1">
            <a:off x="1653732" y="2876211"/>
            <a:ext cx="0" cy="192946"/>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35772"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4" name="Abgerundetes Rechteck 3"/>
          <p:cNvSpPr/>
          <p:nvPr/>
        </p:nvSpPr>
        <p:spPr bwMode="auto">
          <a:xfrm rot="5400000">
            <a:off x="2588147" y="2821938"/>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96" name="Text Box 97"/>
          <p:cNvSpPr txBox="1">
            <a:spLocks noChangeArrowheads="1"/>
          </p:cNvSpPr>
          <p:nvPr/>
        </p:nvSpPr>
        <p:spPr bwMode="auto">
          <a:xfrm>
            <a:off x="2769543" y="2842646"/>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3140277" y="354499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2018919" y="3539791"/>
            <a:ext cx="89689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accent6">
                  <a:lumMod val="75000"/>
                </a:schemeClr>
              </a:solidFill>
            </a:endParaRPr>
          </a:p>
        </p:txBody>
      </p:sp>
      <p:cxnSp>
        <p:nvCxnSpPr>
          <p:cNvPr id="117" name="Gerade Verbindung 116"/>
          <p:cNvCxnSpPr/>
          <p:nvPr/>
        </p:nvCxnSpPr>
        <p:spPr bwMode="auto">
          <a:xfrm flipV="1">
            <a:off x="2475982" y="3061719"/>
            <a:ext cx="151802" cy="51758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3269919" y="3068964"/>
            <a:ext cx="171469" cy="487067"/>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0" t="22026" r="4679" b="59313"/>
          <a:stretch/>
        </p:blipFill>
        <p:spPr bwMode="auto">
          <a:xfrm>
            <a:off x="903802" y="4788811"/>
            <a:ext cx="4163772" cy="1464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29" name="Gerade Verbindung mit Pfeil 228"/>
          <p:cNvCxnSpPr/>
          <p:nvPr/>
        </p:nvCxnSpPr>
        <p:spPr bwMode="auto">
          <a:xfrm flipH="1">
            <a:off x="3122244" y="2964425"/>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6" name="Gerade Verbindung mit Pfeil 245"/>
          <p:cNvCxnSpPr/>
          <p:nvPr/>
        </p:nvCxnSpPr>
        <p:spPr bwMode="auto">
          <a:xfrm flipH="1">
            <a:off x="2496539" y="2966649"/>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feld 57"/>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cxnSp>
        <p:nvCxnSpPr>
          <p:cNvPr id="61" name="Gerade Verbindung mit Pfeil 60"/>
          <p:cNvCxnSpPr/>
          <p:nvPr/>
        </p:nvCxnSpPr>
        <p:spPr bwMode="auto">
          <a:xfrm flipH="1">
            <a:off x="1330371" y="2972174"/>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feld 61"/>
          <p:cNvSpPr txBox="1"/>
          <p:nvPr/>
        </p:nvSpPr>
        <p:spPr>
          <a:xfrm>
            <a:off x="551502" y="3458501"/>
            <a:ext cx="996162" cy="384078"/>
          </a:xfrm>
          <a:prstGeom prst="rect">
            <a:avLst/>
          </a:prstGeom>
          <a:noFill/>
        </p:spPr>
        <p:txBody>
          <a:bodyPr wrap="square" rtlCol="0">
            <a:noAutofit/>
          </a:bodyPr>
          <a:lstStyle/>
          <a:p>
            <a:pPr>
              <a:lnSpc>
                <a:spcPct val="150000"/>
              </a:lnSpc>
            </a:pPr>
            <a:r>
              <a:rPr lang="de-AT" sz="1000" dirty="0" err="1" smtClean="0">
                <a:solidFill>
                  <a:schemeClr val="bg1">
                    <a:lumMod val="50000"/>
                  </a:schemeClr>
                </a:solidFill>
                <a:latin typeface="Calibri"/>
              </a:rPr>
              <a:t>Gearbox</a:t>
            </a:r>
            <a:r>
              <a:rPr lang="de-AT" sz="1000" dirty="0" smtClean="0">
                <a:solidFill>
                  <a:schemeClr val="bg1">
                    <a:lumMod val="50000"/>
                  </a:schemeClr>
                </a:solidFill>
                <a:latin typeface="Calibri"/>
              </a:rPr>
              <a:t> Out</a:t>
            </a:r>
            <a:endParaRPr lang="de-AT" sz="1000" baseline="-25000" dirty="0">
              <a:solidFill>
                <a:schemeClr val="bg1">
                  <a:lumMod val="50000"/>
                </a:schemeClr>
              </a:solidFill>
            </a:endParaRPr>
          </a:p>
        </p:txBody>
      </p:sp>
      <p:cxnSp>
        <p:nvCxnSpPr>
          <p:cNvPr id="63" name="Gerade Verbindung 62"/>
          <p:cNvCxnSpPr/>
          <p:nvPr/>
        </p:nvCxnSpPr>
        <p:spPr bwMode="auto">
          <a:xfrm flipV="1">
            <a:off x="1186619" y="3104257"/>
            <a:ext cx="247524" cy="359614"/>
          </a:xfrm>
          <a:prstGeom prst="line">
            <a:avLst/>
          </a:prstGeom>
          <a:solidFill>
            <a:schemeClr val="accent1"/>
          </a:solidFill>
          <a:ln w="127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feld 65"/>
          <p:cNvSpPr txBox="1"/>
          <p:nvPr/>
        </p:nvSpPr>
        <p:spPr>
          <a:xfrm>
            <a:off x="2027541" y="3770575"/>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313766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06" t="22027" r="5093" b="59292"/>
          <a:stretch/>
        </p:blipFill>
        <p:spPr bwMode="auto">
          <a:xfrm>
            <a:off x="933452" y="4788815"/>
            <a:ext cx="4109665" cy="1466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7" name="Rechtwinkliges Dreieck 96"/>
          <p:cNvSpPr/>
          <p:nvPr/>
        </p:nvSpPr>
        <p:spPr>
          <a:xfrm rot="5400000" flipV="1">
            <a:off x="1752714" y="3246506"/>
            <a:ext cx="122794" cy="5288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96" name="Rechtwinkliges Dreieck 95"/>
          <p:cNvSpPr/>
          <p:nvPr/>
        </p:nvSpPr>
        <p:spPr>
          <a:xfrm rot="5400000" flipH="1" flipV="1">
            <a:off x="1731748" y="2696097"/>
            <a:ext cx="164723" cy="61249"/>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8" name="Line 76"/>
          <p:cNvSpPr>
            <a:spLocks noChangeShapeType="1"/>
          </p:cNvSpPr>
          <p:nvPr/>
        </p:nvSpPr>
        <p:spPr bwMode="auto">
          <a:xfrm flipV="1">
            <a:off x="1603266" y="2997897"/>
            <a:ext cx="1222832"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AT"/>
          </a:p>
        </p:txBody>
      </p:sp>
      <p:sp>
        <p:nvSpPr>
          <p:cNvPr id="83" name="Rectangle 96"/>
          <p:cNvSpPr>
            <a:spLocks noChangeArrowheads="1"/>
          </p:cNvSpPr>
          <p:nvPr/>
        </p:nvSpPr>
        <p:spPr bwMode="auto">
          <a:xfrm>
            <a:off x="1685646" y="2869125"/>
            <a:ext cx="216023" cy="256425"/>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82" name="Rechtwinkliges Dreieck 81"/>
          <p:cNvSpPr/>
          <p:nvPr/>
        </p:nvSpPr>
        <p:spPr>
          <a:xfrm rot="5400000" flipH="1" flipV="1">
            <a:off x="1675776" y="2789264"/>
            <a:ext cx="114402" cy="114135"/>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6" name="Textfeld 5"/>
          <p:cNvSpPr txBox="1"/>
          <p:nvPr/>
        </p:nvSpPr>
        <p:spPr>
          <a:xfrm>
            <a:off x="251520" y="1412780"/>
            <a:ext cx="8640960" cy="3354765"/>
          </a:xfrm>
          <a:prstGeom prst="rect">
            <a:avLst/>
          </a:prstGeom>
          <a:noFill/>
          <a:ln>
            <a:noFill/>
          </a:ln>
        </p:spPr>
        <p:txBody>
          <a:bodyPr wrap="square" rtlCol="0">
            <a:spAutoFit/>
          </a:bodyPr>
          <a:lstStyle/>
          <a:p>
            <a:pPr algn="l">
              <a:spcBef>
                <a:spcPts val="0"/>
              </a:spcBef>
            </a:pPr>
            <a:r>
              <a:rPr lang="en-GB" sz="2000" dirty="0" smtClean="0"/>
              <a:t>Power-distributed </a:t>
            </a:r>
            <a:r>
              <a:rPr lang="en-GB" sz="2000" dirty="0"/>
              <a:t>Automatic </a:t>
            </a:r>
            <a:r>
              <a:rPr lang="en-GB" sz="2000" dirty="0" smtClean="0"/>
              <a:t>Transmission</a:t>
            </a:r>
          </a:p>
          <a:p>
            <a:pPr marL="342900" indent="-342900" algn="l">
              <a:spcBef>
                <a:spcPts val="0"/>
              </a:spcBef>
              <a:buFont typeface="Wingdings" panose="05000000000000000000" pitchFamily="2" charset="2"/>
              <a:buChar char="Ø"/>
            </a:pPr>
            <a:r>
              <a:rPr lang="en-GB" b="0" dirty="0"/>
              <a:t>Torque converter file is defined for </a:t>
            </a:r>
            <a:r>
              <a:rPr lang="en-GB" b="0" u="sng" dirty="0" smtClean="0"/>
              <a:t>the whole gearbox</a:t>
            </a:r>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marL="342900" indent="-342900" algn="l">
              <a:spcBef>
                <a:spcPts val="0"/>
              </a:spcBef>
              <a:buFont typeface="Wingdings" panose="05000000000000000000" pitchFamily="2" charset="2"/>
              <a:buChar char="Ø"/>
            </a:pPr>
            <a:endParaRPr lang="en-GB" b="0" u="sng" dirty="0"/>
          </a:p>
          <a:p>
            <a:pPr marL="342900" indent="-342900" algn="l">
              <a:spcBef>
                <a:spcPts val="0"/>
              </a:spcBef>
              <a:buFont typeface="Wingdings" panose="05000000000000000000" pitchFamily="2" charset="2"/>
              <a:buChar char="Ø"/>
            </a:pPr>
            <a:endParaRPr lang="en-GB" b="0" u="sng" dirty="0" smtClean="0"/>
          </a:p>
          <a:p>
            <a:pPr algn="l">
              <a:spcBef>
                <a:spcPts val="0"/>
              </a:spcBef>
            </a:pPr>
            <a:endParaRPr lang="en-GB" b="0" dirty="0" smtClean="0"/>
          </a:p>
          <a:p>
            <a:pPr marL="342900" indent="-342900" algn="l">
              <a:spcBef>
                <a:spcPts val="0"/>
              </a:spcBef>
              <a:buFont typeface="Wingdings" panose="05000000000000000000" pitchFamily="2" charset="2"/>
              <a:buChar char="Ø"/>
            </a:pPr>
            <a:r>
              <a:rPr lang="en-GB" b="0" dirty="0" smtClean="0"/>
              <a:t>Define TC gear with ratio = 1</a:t>
            </a:r>
          </a:p>
          <a:p>
            <a:pPr marL="342900" indent="-342900" algn="l">
              <a:spcBef>
                <a:spcPts val="0"/>
              </a:spcBef>
              <a:buFont typeface="Wingdings" panose="05000000000000000000" pitchFamily="2" charset="2"/>
              <a:buChar char="Ø"/>
            </a:pPr>
            <a:r>
              <a:rPr lang="en-GB" b="0" dirty="0" smtClean="0"/>
              <a:t>Set transmission efficiency</a:t>
            </a:r>
            <a:r>
              <a:rPr lang="en-GB" b="0" dirty="0"/>
              <a:t> </a:t>
            </a:r>
            <a:r>
              <a:rPr lang="en-GB" b="0" dirty="0" smtClean="0"/>
              <a:t>to 1 (= 100%) because losses are covered by .</a:t>
            </a:r>
            <a:r>
              <a:rPr lang="en-GB" b="0" dirty="0" err="1" smtClean="0"/>
              <a:t>vtcc</a:t>
            </a:r>
            <a:r>
              <a:rPr lang="en-GB" b="0" dirty="0" smtClean="0"/>
              <a:t> file</a:t>
            </a:r>
            <a:endParaRPr lang="en-GB" b="0" dirty="0"/>
          </a:p>
        </p:txBody>
      </p:sp>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Toque Converter Setup</a:t>
            </a:r>
            <a:endParaRPr lang="en-GB" sz="2800" kern="0" dirty="0"/>
          </a:p>
        </p:txBody>
      </p:sp>
      <p:sp>
        <p:nvSpPr>
          <p:cNvPr id="14" name="Rectangle 96"/>
          <p:cNvSpPr>
            <a:spLocks noChangeArrowheads="1"/>
          </p:cNvSpPr>
          <p:nvPr/>
        </p:nvSpPr>
        <p:spPr bwMode="auto">
          <a:xfrm>
            <a:off x="2985686" y="2629445"/>
            <a:ext cx="131812" cy="704900"/>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6" name="Rechtwinkliges Dreieck 15"/>
          <p:cNvSpPr/>
          <p:nvPr/>
        </p:nvSpPr>
        <p:spPr>
          <a:xfrm rot="5400000">
            <a:off x="3277723" y="2524165"/>
            <a:ext cx="637554" cy="958003"/>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8" name="Rectangle 96"/>
          <p:cNvSpPr>
            <a:spLocks noChangeArrowheads="1"/>
          </p:cNvSpPr>
          <p:nvPr/>
        </p:nvSpPr>
        <p:spPr bwMode="auto">
          <a:xfrm>
            <a:off x="3039538" y="2277363"/>
            <a:ext cx="1386308" cy="924479"/>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20" name="Gerade Verbindung 19"/>
          <p:cNvCxnSpPr/>
          <p:nvPr/>
        </p:nvCxnSpPr>
        <p:spPr>
          <a:xfrm flipH="1">
            <a:off x="3046144" y="2277359"/>
            <a:ext cx="1379702"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22" name="Text Box 97"/>
          <p:cNvSpPr txBox="1">
            <a:spLocks noChangeArrowheads="1"/>
          </p:cNvSpPr>
          <p:nvPr/>
        </p:nvSpPr>
        <p:spPr bwMode="auto">
          <a:xfrm>
            <a:off x="3425613" y="2401301"/>
            <a:ext cx="65594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sz="1100"/>
            </a:lvl1pPr>
          </a:lstStyle>
          <a:p>
            <a:r>
              <a:rPr lang="de-AT" smtClean="0"/>
              <a:t>Engine</a:t>
            </a:r>
            <a:endParaRPr lang="de-AT" dirty="0"/>
          </a:p>
        </p:txBody>
      </p:sp>
      <p:cxnSp>
        <p:nvCxnSpPr>
          <p:cNvPr id="45" name="Gerade Verbindung 44"/>
          <p:cNvCxnSpPr/>
          <p:nvPr/>
        </p:nvCxnSpPr>
        <p:spPr>
          <a:xfrm flipV="1">
            <a:off x="4425844" y="2280267"/>
            <a:ext cx="0" cy="90232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6" name="Gerade Verbindung 45"/>
          <p:cNvCxnSpPr/>
          <p:nvPr/>
        </p:nvCxnSpPr>
        <p:spPr>
          <a:xfrm>
            <a:off x="3338025" y="3179679"/>
            <a:ext cx="1087821"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7" name="Gerade Verbindung 46"/>
          <p:cNvCxnSpPr/>
          <p:nvPr/>
        </p:nvCxnSpPr>
        <p:spPr>
          <a:xfrm flipH="1">
            <a:off x="3117501" y="3179683"/>
            <a:ext cx="220524" cy="14226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48" name="Gerade Verbindung 47"/>
          <p:cNvCxnSpPr/>
          <p:nvPr/>
        </p:nvCxnSpPr>
        <p:spPr>
          <a:xfrm flipV="1">
            <a:off x="3039537" y="2276876"/>
            <a:ext cx="0" cy="350497"/>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7" name="Gerade Verbindung 66"/>
          <p:cNvCxnSpPr/>
          <p:nvPr/>
        </p:nvCxnSpPr>
        <p:spPr>
          <a:xfrm flipH="1">
            <a:off x="2985686" y="3332341"/>
            <a:ext cx="136556"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68" name="Gerade Verbindung 67"/>
          <p:cNvCxnSpPr/>
          <p:nvPr/>
        </p:nvCxnSpPr>
        <p:spPr>
          <a:xfrm flipH="1">
            <a:off x="2985686" y="2616332"/>
            <a:ext cx="55098"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26" name="Rectangle 96"/>
          <p:cNvSpPr>
            <a:spLocks noChangeArrowheads="1"/>
          </p:cNvSpPr>
          <p:nvPr/>
        </p:nvSpPr>
        <p:spPr bwMode="auto">
          <a:xfrm>
            <a:off x="1839098" y="2655962"/>
            <a:ext cx="870339" cy="539042"/>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7" name="Rectangle 96"/>
          <p:cNvSpPr>
            <a:spLocks noChangeArrowheads="1"/>
          </p:cNvSpPr>
          <p:nvPr/>
        </p:nvSpPr>
        <p:spPr bwMode="auto">
          <a:xfrm>
            <a:off x="1839098" y="3069157"/>
            <a:ext cx="1109907" cy="26518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29" name="Rectangle 96"/>
          <p:cNvSpPr>
            <a:spLocks noChangeArrowheads="1"/>
          </p:cNvSpPr>
          <p:nvPr/>
        </p:nvSpPr>
        <p:spPr bwMode="auto">
          <a:xfrm>
            <a:off x="1785866" y="2784243"/>
            <a:ext cx="216023" cy="427308"/>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sp>
        <p:nvSpPr>
          <p:cNvPr id="130" name="Rechtwinkliges Dreieck 129"/>
          <p:cNvSpPr/>
          <p:nvPr/>
        </p:nvSpPr>
        <p:spPr>
          <a:xfrm rot="5400000" flipV="1">
            <a:off x="1694454" y="3107005"/>
            <a:ext cx="72871" cy="109957"/>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2" name="Rechtwinkliges Dreieck 131"/>
          <p:cNvSpPr/>
          <p:nvPr/>
        </p:nvSpPr>
        <p:spPr>
          <a:xfrm rot="5400000" flipH="1" flipV="1">
            <a:off x="2575660" y="2529323"/>
            <a:ext cx="68053" cy="242074"/>
          </a:xfrm>
          <a:prstGeom prst="rtTriangle">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200">
              <a:solidFill>
                <a:schemeClr val="dk1"/>
              </a:solidFill>
            </a:endParaRPr>
          </a:p>
        </p:txBody>
      </p:sp>
      <p:sp>
        <p:nvSpPr>
          <p:cNvPr id="133" name="Rectangle 96"/>
          <p:cNvSpPr>
            <a:spLocks noChangeArrowheads="1"/>
          </p:cNvSpPr>
          <p:nvPr/>
        </p:nvSpPr>
        <p:spPr bwMode="auto">
          <a:xfrm>
            <a:off x="2703193" y="2624984"/>
            <a:ext cx="245810" cy="488283"/>
          </a:xfrm>
          <a:prstGeom prst="rect">
            <a:avLst/>
          </a:prstGeom>
          <a:solidFill>
            <a:schemeClr val="accent1">
              <a:lumMod val="20000"/>
              <a:lumOff val="80000"/>
            </a:schemeClr>
          </a:solidFill>
          <a:ln>
            <a:noFill/>
          </a:ln>
          <a:extLst/>
        </p:spPr>
        <p:style>
          <a:lnRef idx="2">
            <a:schemeClr val="accent1"/>
          </a:lnRef>
          <a:fillRef idx="1">
            <a:schemeClr val="lt1"/>
          </a:fillRef>
          <a:effectRef idx="0">
            <a:schemeClr val="accent1"/>
          </a:effectRef>
          <a:fontRef idx="minor">
            <a:schemeClr val="dk1"/>
          </a:fontRef>
        </p:style>
        <p:txBody>
          <a:bodyPr rtlCol="0" anchor="ctr"/>
          <a:lstStyle/>
          <a:p>
            <a:pPr algn="ctr"/>
            <a:endParaRPr lang="de-AT" sz="1200">
              <a:solidFill>
                <a:schemeClr val="dk1"/>
              </a:solidFill>
            </a:endParaRPr>
          </a:p>
        </p:txBody>
      </p:sp>
      <p:cxnSp>
        <p:nvCxnSpPr>
          <p:cNvPr id="69" name="Gerade Verbindung 68"/>
          <p:cNvCxnSpPr/>
          <p:nvPr/>
        </p:nvCxnSpPr>
        <p:spPr>
          <a:xfrm flipH="1">
            <a:off x="2703266" y="2617246"/>
            <a:ext cx="2453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0" name="Gerade Verbindung 69"/>
          <p:cNvCxnSpPr/>
          <p:nvPr/>
        </p:nvCxnSpPr>
        <p:spPr>
          <a:xfrm flipH="1">
            <a:off x="1839100" y="3332341"/>
            <a:ext cx="110990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1" name="Gerade Verbindung 70"/>
          <p:cNvCxnSpPr/>
          <p:nvPr/>
        </p:nvCxnSpPr>
        <p:spPr>
          <a:xfrm flipH="1">
            <a:off x="2519276" y="2616332"/>
            <a:ext cx="190161" cy="38762"/>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6" name="Gerade Verbindung 75"/>
          <p:cNvCxnSpPr/>
          <p:nvPr/>
        </p:nvCxnSpPr>
        <p:spPr>
          <a:xfrm flipH="1">
            <a:off x="1839100" y="2655962"/>
            <a:ext cx="696675" cy="0"/>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21" name="Gerade Verbindung 120"/>
          <p:cNvCxnSpPr/>
          <p:nvPr/>
        </p:nvCxnSpPr>
        <p:spPr>
          <a:xfrm flipH="1" flipV="1">
            <a:off x="1785866" y="3201755"/>
            <a:ext cx="53233" cy="137273"/>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3" name="Gerade Verbindung 192"/>
          <p:cNvCxnSpPr/>
          <p:nvPr/>
        </p:nvCxnSpPr>
        <p:spPr>
          <a:xfrm flipV="1">
            <a:off x="2985686" y="2617997"/>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197" name="Gerade Verbindung 196"/>
          <p:cNvCxnSpPr/>
          <p:nvPr/>
        </p:nvCxnSpPr>
        <p:spPr>
          <a:xfrm flipV="1">
            <a:off x="2941130" y="2620378"/>
            <a:ext cx="0" cy="71434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206" name="Gerade Verbindung mit Pfeil 205"/>
          <p:cNvCxnSpPr/>
          <p:nvPr/>
        </p:nvCxnSpPr>
        <p:spPr>
          <a:xfrm flipV="1">
            <a:off x="5674962" y="2261240"/>
            <a:ext cx="0" cy="12400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7" name="Textfeld 206"/>
          <p:cNvSpPr txBox="1"/>
          <p:nvPr/>
        </p:nvSpPr>
        <p:spPr>
          <a:xfrm>
            <a:off x="6937968" y="3063592"/>
            <a:ext cx="2090430" cy="276999"/>
          </a:xfrm>
          <a:prstGeom prst="rect">
            <a:avLst/>
          </a:prstGeom>
          <a:noFill/>
        </p:spPr>
        <p:txBody>
          <a:bodyPr wrap="square" rtlCol="0">
            <a:spAutoFit/>
          </a:bodyPr>
          <a:lstStyle/>
          <a:p>
            <a:r>
              <a:rPr lang="de-AT" sz="1200" dirty="0" smtClean="0"/>
              <a:t>Speed Ratio </a:t>
            </a:r>
            <a:r>
              <a:rPr lang="el-GR" sz="1200" dirty="0" smtClean="0">
                <a:latin typeface="Calibri"/>
              </a:rPr>
              <a:t>ν</a:t>
            </a:r>
            <a:r>
              <a:rPr lang="en-GB" sz="1200" dirty="0" smtClean="0"/>
              <a:t> </a:t>
            </a:r>
            <a:r>
              <a:rPr lang="en-GB" sz="1200" dirty="0"/>
              <a:t>= </a:t>
            </a: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t> </a:t>
            </a:r>
            <a:r>
              <a:rPr lang="en-GB" sz="1200" dirty="0"/>
              <a:t>/ </a:t>
            </a: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endParaRPr lang="de-AT" sz="1200" baseline="-25000" dirty="0">
              <a:solidFill>
                <a:schemeClr val="accent3">
                  <a:lumMod val="75000"/>
                </a:schemeClr>
              </a:solidFill>
            </a:endParaRPr>
          </a:p>
        </p:txBody>
      </p:sp>
      <p:sp>
        <p:nvSpPr>
          <p:cNvPr id="208" name="Textfeld 207"/>
          <p:cNvSpPr txBox="1"/>
          <p:nvPr/>
        </p:nvSpPr>
        <p:spPr>
          <a:xfrm>
            <a:off x="6709158" y="2346428"/>
            <a:ext cx="1912393" cy="276999"/>
          </a:xfrm>
          <a:prstGeom prst="rect">
            <a:avLst/>
          </a:prstGeom>
          <a:noFill/>
        </p:spPr>
        <p:txBody>
          <a:bodyPr wrap="square" rtlCol="0">
            <a:spAutoFit/>
          </a:bodyPr>
          <a:lstStyle/>
          <a:p>
            <a:r>
              <a:rPr lang="de-AT" sz="1200" dirty="0" err="1" smtClean="0">
                <a:solidFill>
                  <a:srgbClr val="FF0000"/>
                </a:solidFill>
              </a:rPr>
              <a:t>Torque</a:t>
            </a:r>
            <a:r>
              <a:rPr lang="de-AT" sz="1200" dirty="0" smtClean="0">
                <a:solidFill>
                  <a:srgbClr val="FF0000"/>
                </a:solidFill>
              </a:rPr>
              <a:t> Ratio </a:t>
            </a:r>
            <a:r>
              <a:rPr lang="el-GR" sz="1200" dirty="0" smtClean="0">
                <a:solidFill>
                  <a:srgbClr val="FF0000"/>
                </a:solidFill>
                <a:latin typeface="Calibri"/>
              </a:rPr>
              <a:t>μ</a:t>
            </a:r>
            <a:r>
              <a:rPr lang="de-AT" sz="1200" dirty="0" smtClean="0">
                <a:solidFill>
                  <a:srgbClr val="FF0000"/>
                </a:solidFill>
                <a:latin typeface="Calibri"/>
              </a:rPr>
              <a:t> =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r>
              <a:rPr lang="de-AT" sz="1200" dirty="0" smtClean="0">
                <a:solidFill>
                  <a:srgbClr val="FF0000"/>
                </a:solidFill>
                <a:latin typeface="Calibri"/>
              </a:rPr>
              <a:t> </a:t>
            </a:r>
            <a:r>
              <a:rPr lang="de-AT" sz="1200" dirty="0" smtClean="0">
                <a:latin typeface="Calibri"/>
              </a:rPr>
              <a:t>/</a:t>
            </a:r>
            <a:r>
              <a:rPr lang="de-AT" sz="1200" dirty="0" smtClean="0">
                <a:solidFill>
                  <a:srgbClr val="FF0000"/>
                </a:solidFill>
                <a:latin typeface="Calibri"/>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09" name="Textfeld 208"/>
          <p:cNvSpPr txBox="1"/>
          <p:nvPr/>
        </p:nvSpPr>
        <p:spPr>
          <a:xfrm>
            <a:off x="5899369" y="2093316"/>
            <a:ext cx="809787" cy="276999"/>
          </a:xfrm>
          <a:prstGeom prst="rect">
            <a:avLst/>
          </a:prstGeom>
          <a:noFill/>
        </p:spPr>
        <p:txBody>
          <a:bodyPr wrap="square" rtlCol="0">
            <a:spAutoFit/>
          </a:bodyPr>
          <a:lstStyle/>
          <a:p>
            <a:r>
              <a:rPr lang="de-AT" sz="1200" dirty="0" smtClean="0">
                <a:solidFill>
                  <a:schemeClr val="accent1"/>
                </a:solidFill>
              </a:rPr>
              <a:t>MP1000</a:t>
            </a:r>
            <a:endParaRPr lang="de-AT" sz="1200" dirty="0">
              <a:solidFill>
                <a:schemeClr val="accent1"/>
              </a:solidFill>
            </a:endParaRPr>
          </a:p>
        </p:txBody>
      </p:sp>
      <p:cxnSp>
        <p:nvCxnSpPr>
          <p:cNvPr id="213" name="Gerade Verbindung mit Pfeil 212"/>
          <p:cNvCxnSpPr/>
          <p:nvPr/>
        </p:nvCxnSpPr>
        <p:spPr>
          <a:xfrm>
            <a:off x="5497808" y="3065819"/>
            <a:ext cx="199300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4" name="Freihandform 213"/>
          <p:cNvSpPr/>
          <p:nvPr/>
        </p:nvSpPr>
        <p:spPr>
          <a:xfrm>
            <a:off x="5672768" y="2501611"/>
            <a:ext cx="1781749" cy="951357"/>
          </a:xfrm>
          <a:custGeom>
            <a:avLst/>
            <a:gdLst>
              <a:gd name="connsiteX0" fmla="*/ 0 w 2896880"/>
              <a:gd name="connsiteY0" fmla="*/ 76157 h 1546776"/>
              <a:gd name="connsiteX1" fmla="*/ 683879 w 2896880"/>
              <a:gd name="connsiteY1" fmla="*/ 76157 h 1546776"/>
              <a:gd name="connsiteX2" fmla="*/ 1436914 w 2896880"/>
              <a:gd name="connsiteY2" fmla="*/ 867612 h 1546776"/>
              <a:gd name="connsiteX3" fmla="*/ 2166897 w 2896880"/>
              <a:gd name="connsiteY3" fmla="*/ 1443915 h 1546776"/>
              <a:gd name="connsiteX4" fmla="*/ 2896880 w 2896880"/>
              <a:gd name="connsiteY4" fmla="*/ 1543807 h 1546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880" h="1546776">
                <a:moveTo>
                  <a:pt x="0" y="76157"/>
                </a:moveTo>
                <a:cubicBezTo>
                  <a:pt x="222196" y="10202"/>
                  <a:pt x="444393" y="-55752"/>
                  <a:pt x="683879" y="76157"/>
                </a:cubicBezTo>
                <a:cubicBezTo>
                  <a:pt x="923365" y="208066"/>
                  <a:pt x="1189744" y="639652"/>
                  <a:pt x="1436914" y="867612"/>
                </a:cubicBezTo>
                <a:cubicBezTo>
                  <a:pt x="1684084" y="1095572"/>
                  <a:pt x="1923569" y="1331216"/>
                  <a:pt x="2166897" y="1443915"/>
                </a:cubicBezTo>
                <a:cubicBezTo>
                  <a:pt x="2410225" y="1556614"/>
                  <a:pt x="2653552" y="1550210"/>
                  <a:pt x="2896880" y="154380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reihandform 214"/>
          <p:cNvSpPr/>
          <p:nvPr/>
        </p:nvSpPr>
        <p:spPr>
          <a:xfrm>
            <a:off x="5672768" y="2609887"/>
            <a:ext cx="1781749" cy="297746"/>
          </a:xfrm>
          <a:custGeom>
            <a:avLst/>
            <a:gdLst>
              <a:gd name="connsiteX0" fmla="*/ 0 w 2896880"/>
              <a:gd name="connsiteY0" fmla="*/ 0 h 484094"/>
              <a:gd name="connsiteX1" fmla="*/ 753035 w 2896880"/>
              <a:gd name="connsiteY1" fmla="*/ 253573 h 484094"/>
              <a:gd name="connsiteX2" fmla="*/ 1467650 w 2896880"/>
              <a:gd name="connsiteY2" fmla="*/ 430306 h 484094"/>
              <a:gd name="connsiteX3" fmla="*/ 2896880 w 289688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w="2896880" h="484094">
                <a:moveTo>
                  <a:pt x="0" y="0"/>
                </a:moveTo>
                <a:cubicBezTo>
                  <a:pt x="254213" y="90927"/>
                  <a:pt x="508427" y="181855"/>
                  <a:pt x="753035" y="253573"/>
                </a:cubicBezTo>
                <a:cubicBezTo>
                  <a:pt x="997643" y="325291"/>
                  <a:pt x="1110343" y="391886"/>
                  <a:pt x="1467650" y="430306"/>
                </a:cubicBezTo>
                <a:cubicBezTo>
                  <a:pt x="1824958" y="468726"/>
                  <a:pt x="2360919" y="476410"/>
                  <a:pt x="2896880" y="4840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6" name="Gerade Verbindung mit Pfeil 215"/>
          <p:cNvCxnSpPr>
            <a:endCxn id="208" idx="2"/>
          </p:cNvCxnSpPr>
          <p:nvPr/>
        </p:nvCxnSpPr>
        <p:spPr>
          <a:xfrm flipV="1">
            <a:off x="7009975" y="2623423"/>
            <a:ext cx="655379" cy="185658"/>
          </a:xfrm>
          <a:prstGeom prst="straightConnector1">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7" name="Gerade Verbindung mit Pfeil 216"/>
          <p:cNvCxnSpPr>
            <a:endCxn id="209" idx="2"/>
          </p:cNvCxnSpPr>
          <p:nvPr/>
        </p:nvCxnSpPr>
        <p:spPr>
          <a:xfrm flipV="1">
            <a:off x="6165104" y="2370315"/>
            <a:ext cx="139159" cy="132523"/>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26" name="Textfeld 225"/>
          <p:cNvSpPr txBox="1"/>
          <p:nvPr/>
        </p:nvSpPr>
        <p:spPr>
          <a:xfrm>
            <a:off x="2845982" y="3515364"/>
            <a:ext cx="640321" cy="401007"/>
          </a:xfrm>
          <a:prstGeom prst="rect">
            <a:avLst/>
          </a:prstGeom>
          <a:noFill/>
        </p:spPr>
        <p:txBody>
          <a:bodyPr wrap="square" rtlCol="0">
            <a:noAutofit/>
          </a:bodyPr>
          <a:lstStyle/>
          <a:p>
            <a:pPr>
              <a:lnSpc>
                <a:spcPct val="150000"/>
              </a:lnSpc>
            </a:pPr>
            <a:r>
              <a:rPr lang="en-GB" sz="1200" dirty="0" err="1" smtClean="0">
                <a:solidFill>
                  <a:schemeClr val="accent3">
                    <a:lumMod val="75000"/>
                  </a:schemeClr>
                </a:solidFill>
              </a:rPr>
              <a:t>n</a:t>
            </a:r>
            <a:r>
              <a:rPr lang="en-GB" sz="1200" baseline="-25000" dirty="0" err="1" smtClean="0">
                <a:solidFill>
                  <a:schemeClr val="accent3">
                    <a:lumMod val="75000"/>
                  </a:schemeClr>
                </a:solidFill>
              </a:rPr>
              <a:t>in</a:t>
            </a:r>
            <a:r>
              <a:rPr lang="en-GB" sz="1200" dirty="0" smtClean="0">
                <a:solidFill>
                  <a:schemeClr val="accent3">
                    <a:lumMod val="75000"/>
                  </a:schemeClr>
                </a:solidFill>
              </a:rPr>
              <a:t>, </a:t>
            </a:r>
            <a:r>
              <a:rPr lang="de-AT" sz="1200" dirty="0" smtClean="0">
                <a:solidFill>
                  <a:schemeClr val="accent3">
                    <a:lumMod val="75000"/>
                  </a:schemeClr>
                </a:solidFill>
                <a:latin typeface="Calibri"/>
              </a:rPr>
              <a:t>T</a:t>
            </a:r>
            <a:r>
              <a:rPr lang="de-AT" sz="1200" baseline="-25000" dirty="0" smtClean="0">
                <a:solidFill>
                  <a:schemeClr val="accent3">
                    <a:lumMod val="75000"/>
                  </a:schemeClr>
                </a:solidFill>
                <a:latin typeface="Calibri"/>
              </a:rPr>
              <a:t>in</a:t>
            </a:r>
            <a:endParaRPr lang="de-AT" sz="1200" baseline="-25000" dirty="0">
              <a:solidFill>
                <a:schemeClr val="accent3">
                  <a:lumMod val="75000"/>
                </a:schemeClr>
              </a:solidFill>
            </a:endParaRPr>
          </a:p>
        </p:txBody>
      </p:sp>
      <p:sp>
        <p:nvSpPr>
          <p:cNvPr id="228" name="Textfeld 227"/>
          <p:cNvSpPr txBox="1"/>
          <p:nvPr/>
        </p:nvSpPr>
        <p:spPr>
          <a:xfrm>
            <a:off x="899594" y="3503448"/>
            <a:ext cx="932929" cy="384078"/>
          </a:xfrm>
          <a:prstGeom prst="rect">
            <a:avLst/>
          </a:prstGeom>
          <a:noFill/>
        </p:spPr>
        <p:txBody>
          <a:bodyPr wrap="square" rtlCol="0">
            <a:noAutofit/>
          </a:bodyPr>
          <a:lstStyle/>
          <a:p>
            <a:pPr>
              <a:lnSpc>
                <a:spcPct val="150000"/>
              </a:lnSpc>
            </a:pPr>
            <a:r>
              <a:rPr lang="en-GB" sz="1200" dirty="0" err="1" smtClean="0">
                <a:solidFill>
                  <a:schemeClr val="accent6">
                    <a:lumMod val="75000"/>
                  </a:schemeClr>
                </a:solidFill>
              </a:rPr>
              <a:t>n</a:t>
            </a:r>
            <a:r>
              <a:rPr lang="en-GB" sz="1200" baseline="-25000" dirty="0" err="1" smtClean="0">
                <a:solidFill>
                  <a:schemeClr val="accent6">
                    <a:lumMod val="75000"/>
                  </a:schemeClr>
                </a:solidFill>
              </a:rPr>
              <a:t>out</a:t>
            </a:r>
            <a:r>
              <a:rPr lang="en-GB" sz="1200" dirty="0" smtClean="0">
                <a:solidFill>
                  <a:schemeClr val="accent6">
                    <a:lumMod val="75000"/>
                  </a:schemeClr>
                </a:solidFill>
              </a:rPr>
              <a:t>, </a:t>
            </a:r>
            <a:r>
              <a:rPr lang="de-AT" sz="1200" dirty="0" err="1" smtClean="0">
                <a:solidFill>
                  <a:schemeClr val="accent6">
                    <a:lumMod val="75000"/>
                  </a:schemeClr>
                </a:solidFill>
                <a:latin typeface="Calibri"/>
              </a:rPr>
              <a:t>T</a:t>
            </a:r>
            <a:r>
              <a:rPr lang="de-AT" sz="1200" baseline="-25000" dirty="0" err="1" smtClean="0">
                <a:solidFill>
                  <a:schemeClr val="accent6">
                    <a:lumMod val="75000"/>
                  </a:schemeClr>
                </a:solidFill>
                <a:latin typeface="Calibri"/>
              </a:rPr>
              <a:t>out</a:t>
            </a:r>
            <a:endParaRPr lang="de-AT" sz="1000" baseline="-25000" dirty="0">
              <a:solidFill>
                <a:schemeClr val="bg1">
                  <a:lumMod val="50000"/>
                </a:schemeClr>
              </a:solidFill>
            </a:endParaRPr>
          </a:p>
        </p:txBody>
      </p:sp>
      <p:cxnSp>
        <p:nvCxnSpPr>
          <p:cNvPr id="117" name="Gerade Verbindung 116"/>
          <p:cNvCxnSpPr/>
          <p:nvPr/>
        </p:nvCxnSpPr>
        <p:spPr bwMode="auto">
          <a:xfrm flipV="1">
            <a:off x="1354844" y="3069158"/>
            <a:ext cx="148767" cy="51224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 name="Gerade Verbindung 230"/>
          <p:cNvCxnSpPr/>
          <p:nvPr/>
        </p:nvCxnSpPr>
        <p:spPr bwMode="auto">
          <a:xfrm flipH="1" flipV="1">
            <a:off x="2993546" y="3069158"/>
            <a:ext cx="124452" cy="53129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 name="Rechteck 239"/>
          <p:cNvSpPr/>
          <p:nvPr/>
        </p:nvSpPr>
        <p:spPr bwMode="auto">
          <a:xfrm>
            <a:off x="955188" y="5188122"/>
            <a:ext cx="3904844"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65" name="Gerade Verbindung 64"/>
          <p:cNvCxnSpPr/>
          <p:nvPr/>
        </p:nvCxnSpPr>
        <p:spPr>
          <a:xfrm flipV="1">
            <a:off x="1675909" y="2881288"/>
            <a:ext cx="0" cy="244258"/>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2" name="Gerade Verbindung 71"/>
          <p:cNvCxnSpPr/>
          <p:nvPr/>
        </p:nvCxnSpPr>
        <p:spPr>
          <a:xfrm flipV="1">
            <a:off x="1675911" y="2786170"/>
            <a:ext cx="109955" cy="95121"/>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4" name="Gerade Verbindung 73"/>
          <p:cNvCxnSpPr/>
          <p:nvPr/>
        </p:nvCxnSpPr>
        <p:spPr>
          <a:xfrm flipH="1" flipV="1">
            <a:off x="1675911" y="3125546"/>
            <a:ext cx="109955" cy="77374"/>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cxnSp>
        <p:nvCxnSpPr>
          <p:cNvPr id="77" name="Gerade Verbindung 76"/>
          <p:cNvCxnSpPr>
            <a:stCxn id="82" idx="4"/>
          </p:cNvCxnSpPr>
          <p:nvPr/>
        </p:nvCxnSpPr>
        <p:spPr>
          <a:xfrm flipV="1">
            <a:off x="1790047" y="2650068"/>
            <a:ext cx="49053" cy="139065"/>
          </a:xfrm>
          <a:prstGeom prst="lin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cxnSp>
      <p:sp>
        <p:nvSpPr>
          <p:cNvPr id="100" name="Abgerundetes Rechteck 99"/>
          <p:cNvSpPr/>
          <p:nvPr/>
        </p:nvSpPr>
        <p:spPr bwMode="auto">
          <a:xfrm rot="5400000">
            <a:off x="2068489" y="2846443"/>
            <a:ext cx="612492" cy="306467"/>
          </a:xfrm>
          <a:prstGeom prst="roundRect">
            <a:avLst>
              <a:gd name="adj" fmla="val 36869"/>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solidFill>
                <a:schemeClr val="tx1"/>
              </a:solidFill>
              <a:latin typeface="Arial" pitchFamily="34" charset="0"/>
            </a:endParaRPr>
          </a:p>
        </p:txBody>
      </p:sp>
      <p:sp>
        <p:nvSpPr>
          <p:cNvPr id="101" name="Text Box 97"/>
          <p:cNvSpPr txBox="1">
            <a:spLocks noChangeArrowheads="1"/>
          </p:cNvSpPr>
          <p:nvPr/>
        </p:nvSpPr>
        <p:spPr bwMode="auto">
          <a:xfrm>
            <a:off x="2249884" y="2867151"/>
            <a:ext cx="2497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defPPr>
              <a:defRPr lang="en-US"/>
            </a:defPPr>
            <a:lvl1pPr>
              <a:defRPr sz="1100"/>
            </a:lvl1pPr>
          </a:lstStyle>
          <a:p>
            <a:r>
              <a:rPr lang="de-AT" dirty="0" smtClean="0">
                <a:solidFill>
                  <a:schemeClr val="bg1"/>
                </a:solidFill>
              </a:rPr>
              <a:t>TC</a:t>
            </a:r>
            <a:endParaRPr lang="de-AT" dirty="0">
              <a:solidFill>
                <a:schemeClr val="bg1"/>
              </a:solidFill>
            </a:endParaRPr>
          </a:p>
        </p:txBody>
      </p:sp>
      <p:cxnSp>
        <p:nvCxnSpPr>
          <p:cNvPr id="103" name="Gerade Verbindung mit Pfeil 102"/>
          <p:cNvCxnSpPr/>
          <p:nvPr/>
        </p:nvCxnSpPr>
        <p:spPr bwMode="auto">
          <a:xfrm flipH="1">
            <a:off x="2843808" y="3002201"/>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Gerade Verbindung mit Pfeil 103"/>
          <p:cNvCxnSpPr/>
          <p:nvPr/>
        </p:nvCxnSpPr>
        <p:spPr bwMode="auto">
          <a:xfrm flipH="1">
            <a:off x="1334830" y="3003417"/>
            <a:ext cx="207540" cy="0"/>
          </a:xfrm>
          <a:prstGeom prst="straightConnector1">
            <a:avLst/>
          </a:prstGeom>
          <a:solidFill>
            <a:schemeClr val="accent1"/>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feld 55"/>
          <p:cNvSpPr txBox="1"/>
          <p:nvPr/>
        </p:nvSpPr>
        <p:spPr>
          <a:xfrm>
            <a:off x="5652122" y="3512045"/>
            <a:ext cx="2071977" cy="276999"/>
          </a:xfrm>
          <a:prstGeom prst="rect">
            <a:avLst/>
          </a:prstGeom>
          <a:noFill/>
          <a:ln>
            <a:noFill/>
          </a:ln>
        </p:spPr>
        <p:txBody>
          <a:bodyPr wrap="none" rtlCol="0">
            <a:spAutoFit/>
          </a:bodyPr>
          <a:lstStyle/>
          <a:p>
            <a:pPr algn="l">
              <a:spcBef>
                <a:spcPts val="0"/>
              </a:spcBef>
            </a:pPr>
            <a:r>
              <a:rPr lang="en-GB" sz="1200" b="0" dirty="0" smtClean="0"/>
              <a:t>Torque Converter file (.</a:t>
            </a:r>
            <a:r>
              <a:rPr lang="en-GB" sz="1200" b="0" dirty="0" err="1" smtClean="0"/>
              <a:t>vtcc</a:t>
            </a:r>
            <a:r>
              <a:rPr lang="en-GB" sz="1200" b="0" dirty="0" smtClean="0"/>
              <a:t>)</a:t>
            </a:r>
          </a:p>
        </p:txBody>
      </p:sp>
      <p:sp>
        <p:nvSpPr>
          <p:cNvPr id="63" name="Textfeld 62"/>
          <p:cNvSpPr txBox="1"/>
          <p:nvPr/>
        </p:nvSpPr>
        <p:spPr>
          <a:xfrm>
            <a:off x="970667" y="3732530"/>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Out</a:t>
            </a:r>
            <a:endParaRPr lang="de-AT" sz="1000" baseline="-25000" dirty="0">
              <a:solidFill>
                <a:schemeClr val="accent6">
                  <a:lumMod val="75000"/>
                </a:schemeClr>
              </a:solidFill>
            </a:endParaRPr>
          </a:p>
        </p:txBody>
      </p:sp>
      <p:sp>
        <p:nvSpPr>
          <p:cNvPr id="64" name="Textfeld 63"/>
          <p:cNvSpPr txBox="1"/>
          <p:nvPr/>
        </p:nvSpPr>
        <p:spPr>
          <a:xfrm>
            <a:off x="2786364" y="3735339"/>
            <a:ext cx="1009046" cy="384078"/>
          </a:xfrm>
          <a:prstGeom prst="rect">
            <a:avLst/>
          </a:prstGeom>
          <a:noFill/>
        </p:spPr>
        <p:txBody>
          <a:bodyPr wrap="square" rtlCol="0">
            <a:noAutofit/>
          </a:bodyPr>
          <a:lstStyle/>
          <a:p>
            <a:pPr>
              <a:lnSpc>
                <a:spcPct val="150000"/>
              </a:lnSpc>
            </a:pPr>
            <a:r>
              <a:rPr lang="de-AT" sz="1000" dirty="0" smtClean="0">
                <a:solidFill>
                  <a:schemeClr val="bg1">
                    <a:lumMod val="50000"/>
                  </a:schemeClr>
                </a:solidFill>
                <a:latin typeface="Calibri"/>
              </a:rPr>
              <a:t>= </a:t>
            </a:r>
            <a:r>
              <a:rPr lang="de-AT" sz="1000" dirty="0" err="1">
                <a:solidFill>
                  <a:schemeClr val="bg1">
                    <a:lumMod val="50000"/>
                  </a:schemeClr>
                </a:solidFill>
                <a:latin typeface="Calibri"/>
              </a:rPr>
              <a:t>Gearbox</a:t>
            </a:r>
            <a:r>
              <a:rPr lang="de-AT" sz="1000" dirty="0">
                <a:solidFill>
                  <a:schemeClr val="bg1">
                    <a:lumMod val="50000"/>
                  </a:schemeClr>
                </a:solidFill>
                <a:latin typeface="Calibri"/>
              </a:rPr>
              <a:t> </a:t>
            </a:r>
            <a:r>
              <a:rPr lang="de-AT" sz="1000" dirty="0" smtClean="0">
                <a:solidFill>
                  <a:schemeClr val="bg1">
                    <a:lumMod val="50000"/>
                  </a:schemeClr>
                </a:solidFill>
                <a:latin typeface="Calibri"/>
              </a:rPr>
              <a:t>In</a:t>
            </a:r>
            <a:endParaRPr lang="de-AT" sz="1000" baseline="-25000" dirty="0">
              <a:solidFill>
                <a:schemeClr val="accent6">
                  <a:lumMod val="75000"/>
                </a:schemeClr>
              </a:solidFill>
            </a:endParaRPr>
          </a:p>
        </p:txBody>
      </p:sp>
    </p:spTree>
    <p:extLst>
      <p:ext uri="{BB962C8B-B14F-4D97-AF65-F5344CB8AC3E}">
        <p14:creationId xmlns:p14="http://schemas.microsoft.com/office/powerpoint/2010/main" val="841485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Gearbox &amp; Toque </a:t>
            </a:r>
            <a:r>
              <a:rPr lang="en-GB" sz="2800" dirty="0"/>
              <a:t>Converter</a:t>
            </a:r>
            <a:endParaRPr lang="en-GB" sz="2800" kern="0" dirty="0"/>
          </a:p>
        </p:txBody>
      </p:sp>
      <p:sp>
        <p:nvSpPr>
          <p:cNvPr id="6" name="Textfeld 5"/>
          <p:cNvSpPr txBox="1"/>
          <p:nvPr/>
        </p:nvSpPr>
        <p:spPr>
          <a:xfrm>
            <a:off x="246498" y="1412780"/>
            <a:ext cx="8141927" cy="3354765"/>
          </a:xfrm>
          <a:prstGeom prst="rect">
            <a:avLst/>
          </a:prstGeom>
          <a:noFill/>
          <a:ln>
            <a:noFill/>
          </a:ln>
        </p:spPr>
        <p:txBody>
          <a:bodyPr wrap="square" rtlCol="0">
            <a:spAutoFit/>
          </a:bodyPr>
          <a:lstStyle/>
          <a:p>
            <a:pPr algn="l"/>
            <a:r>
              <a:rPr lang="en-GB" sz="2000" dirty="0" smtClean="0"/>
              <a:t>More changes:</a:t>
            </a:r>
          </a:p>
          <a:p>
            <a:pPr marL="342900" indent="-342900" algn="l">
              <a:buFont typeface="Arial" pitchFamily="34" charset="0"/>
              <a:buChar char="•"/>
            </a:pPr>
            <a:r>
              <a:rPr lang="en-GB" u="sng" dirty="0" smtClean="0"/>
              <a:t>Same </a:t>
            </a:r>
            <a:r>
              <a:rPr lang="en-GB" u="sng" dirty="0"/>
              <a:t>gear numbers </a:t>
            </a:r>
            <a:r>
              <a:rPr lang="en-GB" u="sng" dirty="0" smtClean="0"/>
              <a:t>in </a:t>
            </a:r>
            <a:r>
              <a:rPr lang="en-GB" u="sng" dirty="0"/>
              <a:t>output as </a:t>
            </a:r>
            <a:r>
              <a:rPr lang="en-GB" u="sng" dirty="0" smtClean="0"/>
              <a:t>in </a:t>
            </a:r>
            <a:r>
              <a:rPr lang="en-GB" u="sng" dirty="0"/>
              <a:t>GBX file, i.e. first gear with TC is not "TC" or "0.5" but simply "1"</a:t>
            </a:r>
          </a:p>
          <a:p>
            <a:pPr marL="342900" indent="-342900" algn="l">
              <a:buFont typeface="Arial" pitchFamily="34" charset="0"/>
              <a:buChar char="•"/>
            </a:pPr>
            <a:r>
              <a:rPr lang="en-GB" b="0" dirty="0" smtClean="0"/>
              <a:t>"Minimum </a:t>
            </a:r>
            <a:r>
              <a:rPr lang="en-GB" b="0" dirty="0"/>
              <a:t>time between two gear shifts" now also limits torque converter shifts</a:t>
            </a:r>
          </a:p>
          <a:p>
            <a:pPr marL="342900" indent="-342900" algn="l">
              <a:buFont typeface="Arial" pitchFamily="34" charset="0"/>
              <a:buChar char="•"/>
            </a:pPr>
            <a:r>
              <a:rPr lang="en-GB" b="0" dirty="0" smtClean="0"/>
              <a:t>Unlimited </a:t>
            </a:r>
            <a:r>
              <a:rPr lang="en-GB" b="0" dirty="0"/>
              <a:t>number of gears and new gear list </a:t>
            </a:r>
            <a:r>
              <a:rPr lang="en-GB" b="0" dirty="0" smtClean="0"/>
              <a:t>in </a:t>
            </a:r>
            <a:r>
              <a:rPr lang="en-GB" b="0" dirty="0"/>
              <a:t>GUI without fixed gear number</a:t>
            </a:r>
          </a:p>
          <a:p>
            <a:pPr marL="342900" indent="-342900" algn="l">
              <a:buFont typeface="Arial" pitchFamily="34" charset="0"/>
              <a:buChar char="•"/>
            </a:pPr>
            <a:r>
              <a:rPr lang="en-GB" b="0" dirty="0" smtClean="0"/>
              <a:t>Improved </a:t>
            </a:r>
            <a:r>
              <a:rPr lang="en-GB" b="0" dirty="0"/>
              <a:t>gear shift model for torque converter</a:t>
            </a:r>
          </a:p>
          <a:p>
            <a:pPr marL="342900" indent="-342900" algn="l">
              <a:buFont typeface="Arial" pitchFamily="34" charset="0"/>
              <a:buChar char="•"/>
            </a:pPr>
            <a:r>
              <a:rPr lang="en-GB" b="0" dirty="0" smtClean="0"/>
              <a:t>Driving </a:t>
            </a:r>
            <a:r>
              <a:rPr lang="en-GB" b="0" dirty="0"/>
              <a:t>Cycle </a:t>
            </a:r>
            <a:r>
              <a:rPr lang="en-GB" b="0" dirty="0" err="1" smtClean="0"/>
              <a:t>Preprocessing</a:t>
            </a:r>
            <a:r>
              <a:rPr lang="en-GB" b="0" dirty="0" smtClean="0"/>
              <a:t> </a:t>
            </a:r>
            <a:r>
              <a:rPr lang="en-GB" b="0" dirty="0"/>
              <a:t>and Gear Shift Model now use </a:t>
            </a:r>
            <a:r>
              <a:rPr lang="en-GB" b="0" u="sng" dirty="0"/>
              <a:t>approximated efficiency values</a:t>
            </a:r>
            <a:r>
              <a:rPr lang="en-GB" b="0" dirty="0"/>
              <a:t> based </a:t>
            </a:r>
            <a:r>
              <a:rPr lang="en-GB" b="0" dirty="0" smtClean="0"/>
              <a:t>in </a:t>
            </a:r>
            <a:r>
              <a:rPr lang="en-GB" b="0" dirty="0"/>
              <a:t>the transmission loss </a:t>
            </a:r>
            <a:r>
              <a:rPr lang="en-GB" b="0" dirty="0" smtClean="0"/>
              <a:t>maps.</a:t>
            </a:r>
          </a:p>
          <a:p>
            <a:pPr marL="800100" lvl="1" indent="-342900" algn="l">
              <a:buFont typeface="Wingdings" panose="05000000000000000000" pitchFamily="2" charset="2"/>
              <a:buChar char="Ø"/>
            </a:pPr>
            <a:r>
              <a:rPr lang="en-GB" b="0" dirty="0" smtClean="0"/>
              <a:t>Reduces </a:t>
            </a:r>
            <a:r>
              <a:rPr lang="en-GB" b="0" dirty="0"/>
              <a:t>calculation time significantly with little to no impact on fuel consumption</a:t>
            </a:r>
            <a:r>
              <a:rPr lang="en-GB" b="0" dirty="0" smtClean="0"/>
              <a:t>.</a:t>
            </a:r>
          </a:p>
        </p:txBody>
      </p:sp>
    </p:spTree>
    <p:extLst>
      <p:ext uri="{BB962C8B-B14F-4D97-AF65-F5344CB8AC3E}">
        <p14:creationId xmlns:p14="http://schemas.microsoft.com/office/powerpoint/2010/main" val="2573757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Motoring in Engine Only Mode</a:t>
            </a:r>
            <a:endParaRPr lang="en-GB" sz="2800" kern="0" dirty="0"/>
          </a:p>
        </p:txBody>
      </p:sp>
      <p:sp>
        <p:nvSpPr>
          <p:cNvPr id="7" name="Textfeld 6"/>
          <p:cNvSpPr txBox="1"/>
          <p:nvPr/>
        </p:nvSpPr>
        <p:spPr>
          <a:xfrm>
            <a:off x="251522" y="1631122"/>
            <a:ext cx="8496944" cy="707886"/>
          </a:xfrm>
          <a:prstGeom prst="rect">
            <a:avLst/>
          </a:prstGeom>
          <a:noFill/>
          <a:ln>
            <a:noFill/>
          </a:ln>
        </p:spPr>
        <p:txBody>
          <a:bodyPr wrap="square" rtlCol="0">
            <a:spAutoFit/>
          </a:bodyPr>
          <a:lstStyle/>
          <a:p>
            <a:pPr algn="l"/>
            <a:r>
              <a:rPr lang="en-GB" sz="2000" b="0" dirty="0"/>
              <a:t>Engine motoring points can be defined explicitly in load </a:t>
            </a:r>
            <a:r>
              <a:rPr lang="en-GB" sz="2000" b="0" dirty="0" smtClean="0"/>
              <a:t>cycle by using the </a:t>
            </a:r>
            <a:r>
              <a:rPr lang="en-GB" sz="2000" dirty="0" smtClean="0"/>
              <a:t>&lt;DRAG&gt;</a:t>
            </a:r>
            <a:r>
              <a:rPr lang="en-GB" sz="2000" b="0" dirty="0" smtClean="0"/>
              <a:t> keyword</a:t>
            </a:r>
            <a:endParaRPr lang="en-GB" sz="2000" b="0" dirty="0"/>
          </a:p>
        </p:txBody>
      </p:sp>
      <p:pic>
        <p:nvPicPr>
          <p:cNvPr id="9220" name="Picture 4" descr="J:\TE-Em\Projekte\I_2012_08_HDV_CO2_LOT3\Arbeitsordner\Engine Only\Testcycle.xlsx_Range_ 1.png"/>
          <p:cNvPicPr>
            <a:picLocks noChangeAspect="1" noChangeArrowheads="1"/>
          </p:cNvPicPr>
          <p:nvPr/>
        </p:nvPicPr>
        <p:blipFill rotWithShape="1">
          <a:blip r:embed="rId2">
            <a:extLst>
              <a:ext uri="{28A0092B-C50C-407E-A947-70E740481C1C}">
                <a14:useLocalDpi xmlns:a14="http://schemas.microsoft.com/office/drawing/2010/main" val="0"/>
              </a:ext>
            </a:extLst>
          </a:blip>
          <a:srcRect r="7088" b="2911"/>
          <a:stretch/>
        </p:blipFill>
        <p:spPr bwMode="auto">
          <a:xfrm>
            <a:off x="899594" y="2780928"/>
            <a:ext cx="1368152" cy="3245482"/>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780928"/>
            <a:ext cx="4695428" cy="277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899592" y="2503933"/>
            <a:ext cx="1415772" cy="276999"/>
          </a:xfrm>
          <a:prstGeom prst="rect">
            <a:avLst/>
          </a:prstGeom>
          <a:noFill/>
          <a:ln>
            <a:noFill/>
          </a:ln>
        </p:spPr>
        <p:txBody>
          <a:bodyPr wrap="none" rtlCol="0">
            <a:spAutoFit/>
          </a:bodyPr>
          <a:lstStyle/>
          <a:p>
            <a:pPr algn="l">
              <a:spcBef>
                <a:spcPts val="0"/>
              </a:spcBef>
            </a:pPr>
            <a:r>
              <a:rPr lang="en-GB" sz="1200" dirty="0" smtClean="0"/>
              <a:t>Load cycle</a:t>
            </a:r>
            <a:r>
              <a:rPr lang="en-GB" sz="1200" b="0" dirty="0" smtClean="0"/>
              <a:t> (.</a:t>
            </a:r>
            <a:r>
              <a:rPr lang="en-GB" sz="1200" b="0" dirty="0" err="1" smtClean="0"/>
              <a:t>vdri</a:t>
            </a:r>
            <a:r>
              <a:rPr lang="en-GB" sz="1200" b="0" dirty="0" smtClean="0"/>
              <a:t>)</a:t>
            </a:r>
          </a:p>
        </p:txBody>
      </p:sp>
      <p:cxnSp>
        <p:nvCxnSpPr>
          <p:cNvPr id="4" name="Gerade Verbindung 3"/>
          <p:cNvCxnSpPr/>
          <p:nvPr/>
        </p:nvCxnSpPr>
        <p:spPr bwMode="auto">
          <a:xfrm flipV="1">
            <a:off x="4680012" y="2564904"/>
            <a:ext cx="252028" cy="648072"/>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feld 7"/>
          <p:cNvSpPr txBox="1"/>
          <p:nvPr/>
        </p:nvSpPr>
        <p:spPr>
          <a:xfrm>
            <a:off x="4117605" y="2338819"/>
            <a:ext cx="1146468" cy="276999"/>
          </a:xfrm>
          <a:prstGeom prst="rect">
            <a:avLst/>
          </a:prstGeom>
          <a:noFill/>
          <a:ln>
            <a:noFill/>
          </a:ln>
        </p:spPr>
        <p:txBody>
          <a:bodyPr wrap="none" rtlCol="0">
            <a:spAutoFit/>
          </a:bodyPr>
          <a:lstStyle/>
          <a:p>
            <a:pPr algn="l">
              <a:spcBef>
                <a:spcPts val="0"/>
              </a:spcBef>
            </a:pPr>
            <a:r>
              <a:rPr lang="en-GB" sz="1200" b="0" dirty="0" smtClean="0"/>
              <a:t>Engine Speed</a:t>
            </a:r>
          </a:p>
        </p:txBody>
      </p:sp>
      <p:cxnSp>
        <p:nvCxnSpPr>
          <p:cNvPr id="13" name="Gerade Verbindung 12"/>
          <p:cNvCxnSpPr/>
          <p:nvPr/>
        </p:nvCxnSpPr>
        <p:spPr bwMode="auto">
          <a:xfrm flipV="1">
            <a:off x="6490930" y="3567502"/>
            <a:ext cx="889384" cy="48833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feld 14"/>
          <p:cNvSpPr txBox="1"/>
          <p:nvPr/>
        </p:nvSpPr>
        <p:spPr>
          <a:xfrm>
            <a:off x="7380313" y="3356996"/>
            <a:ext cx="1169936" cy="276999"/>
          </a:xfrm>
          <a:prstGeom prst="rect">
            <a:avLst/>
          </a:prstGeom>
          <a:noFill/>
          <a:ln>
            <a:noFill/>
          </a:ln>
        </p:spPr>
        <p:txBody>
          <a:bodyPr wrap="none" rtlCol="0">
            <a:spAutoFit/>
          </a:bodyPr>
          <a:lstStyle/>
          <a:p>
            <a:pPr algn="l">
              <a:spcBef>
                <a:spcPts val="0"/>
              </a:spcBef>
            </a:pPr>
            <a:r>
              <a:rPr lang="en-GB" sz="1200" b="0" dirty="0" smtClean="0"/>
              <a:t>Engine Torque</a:t>
            </a:r>
          </a:p>
        </p:txBody>
      </p:sp>
      <p:cxnSp>
        <p:nvCxnSpPr>
          <p:cNvPr id="16" name="Gerade Verbindung 15"/>
          <p:cNvCxnSpPr/>
          <p:nvPr/>
        </p:nvCxnSpPr>
        <p:spPr bwMode="auto">
          <a:xfrm flipH="1" flipV="1">
            <a:off x="6372200" y="5001316"/>
            <a:ext cx="648072" cy="79843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feld 19"/>
          <p:cNvSpPr txBox="1"/>
          <p:nvPr/>
        </p:nvSpPr>
        <p:spPr>
          <a:xfrm>
            <a:off x="6622412" y="5799751"/>
            <a:ext cx="1940981" cy="276999"/>
          </a:xfrm>
          <a:prstGeom prst="rect">
            <a:avLst/>
          </a:prstGeom>
          <a:noFill/>
          <a:ln>
            <a:noFill/>
          </a:ln>
        </p:spPr>
        <p:txBody>
          <a:bodyPr wrap="none" rtlCol="0">
            <a:spAutoFit/>
          </a:bodyPr>
          <a:lstStyle/>
          <a:p>
            <a:pPr algn="l">
              <a:spcBef>
                <a:spcPts val="0"/>
              </a:spcBef>
            </a:pPr>
            <a:r>
              <a:rPr lang="en-GB" sz="1200" b="0" dirty="0" smtClean="0"/>
              <a:t>Drag Torque from .</a:t>
            </a:r>
            <a:r>
              <a:rPr lang="en-GB" sz="1200" b="0" dirty="0" err="1" smtClean="0"/>
              <a:t>vfld</a:t>
            </a:r>
            <a:r>
              <a:rPr lang="en-GB" sz="1200" b="0" dirty="0" smtClean="0"/>
              <a:t> file</a:t>
            </a:r>
          </a:p>
        </p:txBody>
      </p:sp>
      <p:sp>
        <p:nvSpPr>
          <p:cNvPr id="22" name="Rechteck 21"/>
          <p:cNvSpPr/>
          <p:nvPr/>
        </p:nvSpPr>
        <p:spPr bwMode="auto">
          <a:xfrm>
            <a:off x="1570004" y="4653136"/>
            <a:ext cx="697742" cy="69635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3" name="Rechteck 22"/>
          <p:cNvSpPr/>
          <p:nvPr/>
        </p:nvSpPr>
        <p:spPr bwMode="auto">
          <a:xfrm>
            <a:off x="4355976" y="4653140"/>
            <a:ext cx="1080120" cy="4163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4" name="Pfeil nach unten 23"/>
          <p:cNvSpPr/>
          <p:nvPr/>
        </p:nvSpPr>
        <p:spPr bwMode="auto">
          <a:xfrm rot="16200000">
            <a:off x="3059832" y="4074868"/>
            <a:ext cx="288032" cy="1584176"/>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5262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2.0</a:t>
            </a:r>
            <a:endParaRPr lang="en-GB" sz="2800" kern="0" dirty="0"/>
          </a:p>
        </p:txBody>
      </p:sp>
      <p:sp>
        <p:nvSpPr>
          <p:cNvPr id="6" name="Textfeld 5"/>
          <p:cNvSpPr txBox="1"/>
          <p:nvPr/>
        </p:nvSpPr>
        <p:spPr>
          <a:xfrm>
            <a:off x="251522" y="1313471"/>
            <a:ext cx="8496944" cy="4878259"/>
          </a:xfrm>
          <a:prstGeom prst="rect">
            <a:avLst/>
          </a:prstGeom>
          <a:noFill/>
          <a:ln>
            <a:noFill/>
          </a:ln>
        </p:spPr>
        <p:txBody>
          <a:bodyPr wrap="square" rtlCol="0">
            <a:spAutoFit/>
          </a:bodyPr>
          <a:lstStyle/>
          <a:p>
            <a:pPr algn="l">
              <a:lnSpc>
                <a:spcPct val="150000"/>
              </a:lnSpc>
              <a:spcBef>
                <a:spcPts val="600"/>
              </a:spcBef>
            </a:pPr>
            <a:r>
              <a:rPr lang="en-GB" sz="1800" dirty="0"/>
              <a:t>Incompatible </a:t>
            </a:r>
            <a:r>
              <a:rPr lang="en-GB" sz="1800" dirty="0" smtClean="0"/>
              <a:t>changes </a:t>
            </a:r>
            <a:r>
              <a:rPr lang="en-GB" sz="1800" dirty="0"/>
              <a:t>since previous release (V1.4)</a:t>
            </a:r>
            <a:r>
              <a:rPr lang="en-GB" sz="1800" dirty="0" smtClean="0"/>
              <a:t>:</a:t>
            </a:r>
            <a:endParaRPr lang="en-GB" sz="1800" dirty="0"/>
          </a:p>
          <a:p>
            <a:pPr marL="800100" lvl="1" indent="-342900" algn="l">
              <a:lnSpc>
                <a:spcPct val="150000"/>
              </a:lnSpc>
              <a:spcBef>
                <a:spcPts val="600"/>
              </a:spcBef>
              <a:buFont typeface="Arial" pitchFamily="34" charset="0"/>
              <a:buChar char="•"/>
            </a:pPr>
            <a:r>
              <a:rPr lang="en-GB" dirty="0"/>
              <a:t>File-format changes for </a:t>
            </a:r>
            <a:r>
              <a:rPr lang="en-GB" dirty="0" err="1" smtClean="0"/>
              <a:t>Input/Output</a:t>
            </a:r>
            <a:r>
              <a:rPr lang="en-GB" dirty="0" smtClean="0"/>
              <a:t> files</a:t>
            </a:r>
          </a:p>
          <a:p>
            <a:pPr marL="1257300" lvl="2" indent="-342900" algn="l">
              <a:spcBef>
                <a:spcPts val="600"/>
              </a:spcBef>
              <a:buFont typeface="Arial" pitchFamily="34" charset="0"/>
              <a:buChar char="•"/>
            </a:pPr>
            <a:r>
              <a:rPr lang="en-IE" sz="1400" b="0" dirty="0" smtClean="0"/>
              <a:t>Old file-formats scrapped; CSV and JSON used everywhere</a:t>
            </a:r>
          </a:p>
          <a:p>
            <a:pPr marL="1257300" lvl="2" indent="-342900" algn="l">
              <a:spcBef>
                <a:spcPts val="600"/>
              </a:spcBef>
              <a:buFont typeface="Arial" pitchFamily="34" charset="0"/>
              <a:buChar char="•"/>
            </a:pPr>
            <a:r>
              <a:rPr lang="en-IE" sz="1400" b="0" dirty="0" smtClean="0"/>
              <a:t>CSVs</a:t>
            </a:r>
            <a:r>
              <a:rPr lang="en-IE" sz="1400" b="0" dirty="0"/>
              <a:t>: </a:t>
            </a:r>
            <a:r>
              <a:rPr lang="en-IE" sz="1400" b="0" dirty="0" smtClean="0"/>
              <a:t>Use "#" for comments , one </a:t>
            </a:r>
            <a:r>
              <a:rPr lang="en-IE" sz="1400" b="0" dirty="0"/>
              <a:t>and only one header-line </a:t>
            </a:r>
            <a:r>
              <a:rPr lang="en-IE" sz="1400" b="0" dirty="0" smtClean="0"/>
              <a:t>required</a:t>
            </a:r>
            <a:endParaRPr lang="en-IE" sz="1400" b="0" dirty="0"/>
          </a:p>
          <a:p>
            <a:pPr algn="l">
              <a:lnSpc>
                <a:spcPct val="150000"/>
              </a:lnSpc>
              <a:spcBef>
                <a:spcPts val="600"/>
              </a:spcBef>
            </a:pPr>
            <a:r>
              <a:rPr lang="en-GB" sz="1800" dirty="0" smtClean="0"/>
              <a:t>Important additions and enhancements:</a:t>
            </a:r>
            <a:endParaRPr lang="en-GB" sz="1800" dirty="0" smtClean="0"/>
          </a:p>
          <a:p>
            <a:pPr marL="342900" indent="-342900" algn="l">
              <a:lnSpc>
                <a:spcPct val="150000"/>
              </a:lnSpc>
              <a:spcBef>
                <a:spcPts val="600"/>
              </a:spcBef>
              <a:buFont typeface="Arial" pitchFamily="34" charset="0"/>
              <a:buChar char="•"/>
            </a:pPr>
            <a:r>
              <a:rPr lang="en-GB" dirty="0" smtClean="0"/>
              <a:t>Declaration Mode</a:t>
            </a:r>
          </a:p>
          <a:p>
            <a:pPr marL="800100" lvl="1" indent="-342900" algn="l">
              <a:spcBef>
                <a:spcPts val="600"/>
              </a:spcBef>
              <a:buFont typeface="Arial" pitchFamily="34" charset="0"/>
              <a:buChar char="•"/>
            </a:pPr>
            <a:r>
              <a:rPr lang="en-GB" sz="1400" b="0" dirty="0" smtClean="0"/>
              <a:t>Sets generic parameters for calculation </a:t>
            </a:r>
          </a:p>
          <a:p>
            <a:pPr marL="800100" lvl="1" indent="-342900" algn="l">
              <a:spcBef>
                <a:spcPts val="600"/>
              </a:spcBef>
              <a:buFont typeface="Arial" pitchFamily="34" charset="0"/>
              <a:buChar char="•"/>
            </a:pPr>
            <a:r>
              <a:rPr lang="en-GB" sz="1400" b="0" dirty="0" smtClean="0"/>
              <a:t>L</a:t>
            </a:r>
            <a:r>
              <a:rPr lang="en-GB" b="0" dirty="0" smtClean="0"/>
              <a:t>ocks non-user input parameters in GUI</a:t>
            </a:r>
          </a:p>
          <a:p>
            <a:pPr marL="342900" indent="-342900" algn="l">
              <a:lnSpc>
                <a:spcPct val="150000"/>
              </a:lnSpc>
              <a:spcBef>
                <a:spcPts val="600"/>
              </a:spcBef>
              <a:buFont typeface="Arial" pitchFamily="34" charset="0"/>
              <a:buChar char="•"/>
            </a:pPr>
            <a:r>
              <a:rPr lang="en-GB" dirty="0" smtClean="0"/>
              <a:t>Updated GUI for new parameters and charts</a:t>
            </a:r>
          </a:p>
          <a:p>
            <a:pPr marL="342900" indent="-342900" algn="l">
              <a:lnSpc>
                <a:spcPct val="150000"/>
              </a:lnSpc>
              <a:spcBef>
                <a:spcPts val="600"/>
              </a:spcBef>
              <a:buFont typeface="Arial" pitchFamily="34" charset="0"/>
              <a:buChar char="•"/>
            </a:pPr>
            <a:r>
              <a:rPr lang="en-GB" dirty="0" smtClean="0"/>
              <a:t>New internal visualizer for fast post processing</a:t>
            </a:r>
            <a:r>
              <a:rPr lang="en-GB" sz="1200" b="0" dirty="0" smtClean="0"/>
              <a:t> (replaces closed external tool </a:t>
            </a:r>
            <a:r>
              <a:rPr lang="en-GB" sz="1200" b="0" dirty="0" err="1" smtClean="0"/>
              <a:t>GRAPHi</a:t>
            </a:r>
            <a:r>
              <a:rPr lang="en-GB" sz="1200" b="0" dirty="0" smtClean="0"/>
              <a:t>)</a:t>
            </a:r>
          </a:p>
          <a:p>
            <a:pPr marL="342900" indent="-342900" algn="l">
              <a:lnSpc>
                <a:spcPct val="150000"/>
              </a:lnSpc>
              <a:spcBef>
                <a:spcPts val="600"/>
              </a:spcBef>
              <a:buFont typeface="Arial" pitchFamily="34" charset="0"/>
              <a:buChar char="•"/>
            </a:pPr>
            <a:r>
              <a:rPr lang="en-GB" dirty="0" smtClean="0"/>
              <a:t>WHTC Correction</a:t>
            </a:r>
          </a:p>
          <a:p>
            <a:pPr marL="342900" indent="-342900" algn="l">
              <a:lnSpc>
                <a:spcPct val="150000"/>
              </a:lnSpc>
              <a:spcBef>
                <a:spcPts val="600"/>
              </a:spcBef>
              <a:buFont typeface="Arial" pitchFamily="34" charset="0"/>
              <a:buChar char="•"/>
            </a:pPr>
            <a:r>
              <a:rPr lang="en-GB" dirty="0" smtClean="0"/>
              <a:t>Start/Stop auxiliary </a:t>
            </a:r>
            <a:r>
              <a:rPr lang="en-GB" dirty="0" smtClean="0"/>
              <a:t>correction</a:t>
            </a:r>
          </a:p>
        </p:txBody>
      </p:sp>
    </p:spTree>
    <p:extLst>
      <p:ext uri="{BB962C8B-B14F-4D97-AF65-F5344CB8AC3E}">
        <p14:creationId xmlns:p14="http://schemas.microsoft.com/office/powerpoint/2010/main" val="1818809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61" y="1988840"/>
            <a:ext cx="3690152" cy="3959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Gear-dependent full load curves</a:t>
            </a:r>
            <a:endParaRPr lang="en-GB" sz="2800" kern="0" dirty="0"/>
          </a:p>
        </p:txBody>
      </p:sp>
      <p:sp>
        <p:nvSpPr>
          <p:cNvPr id="6" name="Rechteck 5"/>
          <p:cNvSpPr/>
          <p:nvPr/>
        </p:nvSpPr>
        <p:spPr bwMode="auto">
          <a:xfrm>
            <a:off x="802808" y="3558158"/>
            <a:ext cx="3486150" cy="123899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8" name="Textfeld 7"/>
          <p:cNvSpPr txBox="1"/>
          <p:nvPr/>
        </p:nvSpPr>
        <p:spPr>
          <a:xfrm>
            <a:off x="1797747" y="4045441"/>
            <a:ext cx="1483098"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a:t>
            </a: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25" y="3926821"/>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16200000">
            <a:off x="4615954" y="4006479"/>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8" y="3504756"/>
            <a:ext cx="3384376" cy="136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feld 16"/>
          <p:cNvSpPr txBox="1"/>
          <p:nvPr/>
        </p:nvSpPr>
        <p:spPr>
          <a:xfrm>
            <a:off x="251522" y="1412776"/>
            <a:ext cx="8496944" cy="400110"/>
          </a:xfrm>
          <a:prstGeom prst="rect">
            <a:avLst/>
          </a:prstGeom>
          <a:noFill/>
          <a:ln>
            <a:noFill/>
          </a:ln>
        </p:spPr>
        <p:txBody>
          <a:bodyPr wrap="square" rtlCol="0">
            <a:spAutoFit/>
          </a:bodyPr>
          <a:lstStyle/>
          <a:p>
            <a:pPr algn="l">
              <a:spcBef>
                <a:spcPts val="0"/>
              </a:spcBef>
            </a:pPr>
            <a:r>
              <a:rPr lang="en-GB" sz="2000" b="0" dirty="0" smtClean="0"/>
              <a:t>Each </a:t>
            </a:r>
            <a:r>
              <a:rPr lang="en-GB" sz="2000" b="0" dirty="0"/>
              <a:t>.</a:t>
            </a:r>
            <a:r>
              <a:rPr lang="en-GB" sz="2000" b="0" dirty="0" err="1"/>
              <a:t>vfld</a:t>
            </a:r>
            <a:r>
              <a:rPr lang="en-GB" sz="2000" b="0" dirty="0"/>
              <a:t> file </a:t>
            </a:r>
            <a:r>
              <a:rPr lang="en-GB" sz="2000" b="0" dirty="0" smtClean="0"/>
              <a:t>can be assigned to </a:t>
            </a:r>
            <a:r>
              <a:rPr lang="en-GB" sz="2000" b="0" dirty="0"/>
              <a:t>a single gear or a range of gears</a:t>
            </a:r>
          </a:p>
        </p:txBody>
      </p:sp>
      <p:sp>
        <p:nvSpPr>
          <p:cNvPr id="11" name="Textfeld 10"/>
          <p:cNvSpPr txBox="1"/>
          <p:nvPr/>
        </p:nvSpPr>
        <p:spPr>
          <a:xfrm>
            <a:off x="246496" y="5970766"/>
            <a:ext cx="7997912" cy="338554"/>
          </a:xfrm>
          <a:prstGeom prst="rect">
            <a:avLst/>
          </a:prstGeom>
          <a:noFill/>
          <a:ln>
            <a:noFill/>
          </a:ln>
        </p:spPr>
        <p:txBody>
          <a:bodyPr wrap="square" rtlCol="0">
            <a:spAutoFit/>
          </a:bodyPr>
          <a:lstStyle/>
          <a:p>
            <a:pPr algn="l">
              <a:spcBef>
                <a:spcPts val="0"/>
              </a:spcBef>
            </a:pPr>
            <a:r>
              <a:rPr lang="en-GB" b="0" dirty="0" smtClean="0"/>
              <a:t>Note: Old Engine files (V1.3.1) are compatible with V1.4</a:t>
            </a:r>
          </a:p>
        </p:txBody>
      </p:sp>
    </p:spTree>
    <p:extLst>
      <p:ext uri="{BB962C8B-B14F-4D97-AF65-F5344CB8AC3E}">
        <p14:creationId xmlns:p14="http://schemas.microsoft.com/office/powerpoint/2010/main" val="14777523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526" y="2694040"/>
            <a:ext cx="2880322" cy="1723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a:t>Load-dependent rolling resistance </a:t>
            </a:r>
            <a:r>
              <a:rPr lang="en-GB" sz="2800" dirty="0" smtClean="0"/>
              <a:t>coefficient</a:t>
            </a:r>
            <a:endParaRPr lang="en-GB" sz="2800" dirty="0"/>
          </a:p>
        </p:txBody>
      </p:sp>
      <p:sp>
        <p:nvSpPr>
          <p:cNvPr id="5" name="Textfeld 4"/>
          <p:cNvSpPr txBox="1"/>
          <p:nvPr/>
        </p:nvSpPr>
        <p:spPr>
          <a:xfrm>
            <a:off x="251522" y="1412776"/>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For each axle the RRC* and test load </a:t>
            </a:r>
            <a:r>
              <a:rPr lang="en-GB" sz="2000" b="0" dirty="0" err="1" smtClean="0"/>
              <a:t>F</a:t>
            </a:r>
            <a:r>
              <a:rPr lang="en-GB" sz="2000" b="0" baseline="-25000" dirty="0" err="1" smtClean="0"/>
              <a:t>z</a:t>
            </a:r>
            <a:r>
              <a:rPr lang="en-GB" sz="2000" b="0" dirty="0" smtClean="0"/>
              <a:t>* are defined</a:t>
            </a:r>
            <a:endParaRPr lang="en-GB" sz="2000" b="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408" y="2120662"/>
            <a:ext cx="2625290" cy="2870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6633225" y="3268150"/>
            <a:ext cx="2295821" cy="261610"/>
          </a:xfrm>
          <a:prstGeom prst="rect">
            <a:avLst/>
          </a:prstGeom>
          <a:solidFill>
            <a:srgbClr val="FFFFFF">
              <a:alpha val="60000"/>
            </a:srgbClr>
          </a:solidFill>
          <a:ln>
            <a:noFill/>
          </a:ln>
        </p:spPr>
        <p:txBody>
          <a:bodyPr wrap="none" rtlCol="0">
            <a:spAutoFit/>
          </a:bodyPr>
          <a:lstStyle/>
          <a:p>
            <a:pPr algn="l">
              <a:spcBef>
                <a:spcPts val="0"/>
              </a:spcBef>
            </a:pPr>
            <a:r>
              <a:rPr lang="en-GB" sz="1100" dirty="0" smtClean="0">
                <a:solidFill>
                  <a:srgbClr val="C00000"/>
                </a:solidFill>
              </a:rPr>
              <a:t>Double-click to edit axle </a:t>
            </a:r>
            <a:r>
              <a:rPr lang="en-GB" sz="1100" dirty="0" err="1" smtClean="0">
                <a:solidFill>
                  <a:srgbClr val="C00000"/>
                </a:solidFill>
              </a:rPr>
              <a:t>config</a:t>
            </a:r>
            <a:r>
              <a:rPr lang="en-GB" sz="1100" dirty="0" smtClean="0">
                <a:solidFill>
                  <a:srgbClr val="C00000"/>
                </a:solidFill>
              </a:rPr>
              <a:t>.</a:t>
            </a: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6776" y="3117202"/>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5397132" y="3196857"/>
            <a:ext cx="288032" cy="365960"/>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Rechteck 10"/>
          <p:cNvSpPr/>
          <p:nvPr/>
        </p:nvSpPr>
        <p:spPr bwMode="auto">
          <a:xfrm>
            <a:off x="2521676" y="2968368"/>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542638" y="2393560"/>
            <a:ext cx="1617751" cy="446276"/>
          </a:xfrm>
          <a:prstGeom prst="rect">
            <a:avLst/>
          </a:prstGeom>
          <a:noFill/>
          <a:ln>
            <a:noFill/>
          </a:ln>
        </p:spPr>
        <p:txBody>
          <a:bodyPr wrap="none" rtlCol="0">
            <a:spAutoFit/>
          </a:bodyPr>
          <a:lstStyle/>
          <a:p>
            <a:pPr algn="l">
              <a:spcBef>
                <a:spcPts val="0"/>
              </a:spcBef>
            </a:pPr>
            <a:r>
              <a:rPr lang="en-GB" sz="1200" b="0" dirty="0" smtClean="0"/>
              <a:t>Relative axle load </a:t>
            </a:r>
            <a:r>
              <a:rPr lang="en-GB" sz="1200" dirty="0" smtClean="0"/>
              <a:t>s</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(share of total weight)</a:t>
            </a:r>
            <a:endParaRPr lang="en-GB" sz="1200" b="0" dirty="0" smtClean="0"/>
          </a:p>
        </p:txBody>
      </p:sp>
      <p:cxnSp>
        <p:nvCxnSpPr>
          <p:cNvPr id="15" name="Gerade Verbindung 14"/>
          <p:cNvCxnSpPr/>
          <p:nvPr/>
        </p:nvCxnSpPr>
        <p:spPr bwMode="auto">
          <a:xfrm>
            <a:off x="1801594" y="2832537"/>
            <a:ext cx="613944" cy="223262"/>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hteck 17"/>
          <p:cNvSpPr/>
          <p:nvPr/>
        </p:nvSpPr>
        <p:spPr bwMode="auto">
          <a:xfrm>
            <a:off x="2521676" y="3256713"/>
            <a:ext cx="1309092"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9" name="Textfeld 18"/>
          <p:cNvSpPr txBox="1"/>
          <p:nvPr/>
        </p:nvSpPr>
        <p:spPr>
          <a:xfrm>
            <a:off x="929764" y="3107532"/>
            <a:ext cx="849913" cy="276999"/>
          </a:xfrm>
          <a:prstGeom prst="rect">
            <a:avLst/>
          </a:prstGeom>
          <a:noFill/>
          <a:ln>
            <a:noFill/>
          </a:ln>
        </p:spPr>
        <p:txBody>
          <a:bodyPr wrap="none" rtlCol="0">
            <a:spAutoFit/>
          </a:bodyPr>
          <a:lstStyle/>
          <a:p>
            <a:pPr algn="l">
              <a:spcBef>
                <a:spcPts val="0"/>
              </a:spcBef>
            </a:pPr>
            <a:r>
              <a:rPr lang="en-GB" sz="1200" dirty="0" smtClean="0"/>
              <a:t>RRC</a:t>
            </a:r>
            <a:r>
              <a:rPr lang="en-GB" sz="1200" baseline="-25000" dirty="0" smtClean="0"/>
              <a:t>ISO(</a:t>
            </a:r>
            <a:r>
              <a:rPr lang="en-GB" sz="1200" baseline="-25000" dirty="0" err="1" smtClean="0"/>
              <a:t>i</a:t>
            </a:r>
            <a:r>
              <a:rPr lang="en-GB" sz="1200" baseline="-25000" dirty="0" smtClean="0"/>
              <a:t>)</a:t>
            </a:r>
            <a:r>
              <a:rPr lang="en-GB" sz="1200" b="0" dirty="0" smtClean="0"/>
              <a:t>*</a:t>
            </a:r>
            <a:endParaRPr lang="en-GB" sz="1200" baseline="-25000" dirty="0" smtClean="0"/>
          </a:p>
        </p:txBody>
      </p:sp>
      <p:sp>
        <p:nvSpPr>
          <p:cNvPr id="20" name="Textfeld 19"/>
          <p:cNvSpPr txBox="1"/>
          <p:nvPr/>
        </p:nvSpPr>
        <p:spPr>
          <a:xfrm>
            <a:off x="251522" y="5949280"/>
            <a:ext cx="8496944" cy="369332"/>
          </a:xfrm>
          <a:prstGeom prst="rect">
            <a:avLst/>
          </a:prstGeom>
          <a:noFill/>
          <a:ln>
            <a:noFill/>
          </a:ln>
        </p:spPr>
        <p:txBody>
          <a:bodyPr wrap="square" rtlCol="0">
            <a:spAutoFit/>
          </a:bodyPr>
          <a:lstStyle/>
          <a:p>
            <a:pPr algn="l">
              <a:spcBef>
                <a:spcPts val="0"/>
              </a:spcBef>
            </a:pPr>
            <a:r>
              <a:rPr lang="en-GB" sz="1800" b="0" dirty="0"/>
              <a:t>* according to ISO </a:t>
            </a:r>
            <a:r>
              <a:rPr lang="en-GB" sz="1800" b="0" dirty="0" smtClean="0"/>
              <a:t>28580</a:t>
            </a:r>
            <a:r>
              <a:rPr lang="en-GB" sz="1800" b="0" dirty="0"/>
              <a:t> </a:t>
            </a:r>
            <a:r>
              <a:rPr lang="en-GB" sz="1800" b="0" dirty="0" smtClean="0"/>
              <a:t>(</a:t>
            </a:r>
            <a:r>
              <a:rPr lang="en-GB" sz="1800" b="0" dirty="0"/>
              <a:t>Test </a:t>
            </a:r>
            <a:r>
              <a:rPr lang="en-GB" sz="1800" b="0" dirty="0" smtClean="0"/>
              <a:t>load: 85</a:t>
            </a:r>
            <a:r>
              <a:rPr lang="en-GB" sz="1800" b="0" dirty="0"/>
              <a:t>% of max. load capacity)</a:t>
            </a:r>
          </a:p>
        </p:txBody>
      </p:sp>
      <p:cxnSp>
        <p:nvCxnSpPr>
          <p:cNvPr id="21" name="Gerade Verbindung 20"/>
          <p:cNvCxnSpPr>
            <a:stCxn id="19" idx="3"/>
          </p:cNvCxnSpPr>
          <p:nvPr/>
        </p:nvCxnSpPr>
        <p:spPr bwMode="auto">
          <a:xfrm>
            <a:off x="1779677" y="3246032"/>
            <a:ext cx="641989" cy="94431"/>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hteck 22"/>
          <p:cNvSpPr/>
          <p:nvPr/>
        </p:nvSpPr>
        <p:spPr bwMode="auto">
          <a:xfrm>
            <a:off x="3935543" y="3256069"/>
            <a:ext cx="1125905"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23"/>
          <p:cNvCxnSpPr/>
          <p:nvPr/>
        </p:nvCxnSpPr>
        <p:spPr bwMode="auto">
          <a:xfrm>
            <a:off x="3508202" y="2555541"/>
            <a:ext cx="597648" cy="608287"/>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feld 27"/>
          <p:cNvSpPr txBox="1"/>
          <p:nvPr/>
        </p:nvSpPr>
        <p:spPr>
          <a:xfrm>
            <a:off x="2899924" y="2278542"/>
            <a:ext cx="663964" cy="276999"/>
          </a:xfrm>
          <a:prstGeom prst="rect">
            <a:avLst/>
          </a:prstGeom>
          <a:noFill/>
          <a:ln>
            <a:noFill/>
          </a:ln>
        </p:spPr>
        <p:txBody>
          <a:bodyPr wrap="none" rtlCol="0">
            <a:spAutoFit/>
          </a:bodyPr>
          <a:lstStyle/>
          <a:p>
            <a:pPr algn="l">
              <a:spcBef>
                <a:spcPts val="0"/>
              </a:spcBef>
            </a:pPr>
            <a:r>
              <a:rPr lang="en-GB" sz="1200" dirty="0" err="1" smtClean="0"/>
              <a:t>F</a:t>
            </a:r>
            <a:r>
              <a:rPr lang="en-GB" sz="1200" baseline="-25000" dirty="0" err="1" smtClean="0"/>
              <a:t>zISO</a:t>
            </a:r>
            <a:r>
              <a:rPr lang="en-GB" sz="1200" baseline="-25000" dirty="0" smtClean="0"/>
              <a:t>(</a:t>
            </a:r>
            <a:r>
              <a:rPr lang="en-GB" sz="1200" baseline="-25000" dirty="0" err="1" smtClean="0"/>
              <a:t>i</a:t>
            </a:r>
            <a:r>
              <a:rPr lang="en-GB" sz="1200" baseline="-25000" dirty="0" smtClean="0"/>
              <a:t>)</a:t>
            </a:r>
            <a:r>
              <a:rPr lang="en-GB" sz="1200" b="0" dirty="0" smtClean="0"/>
              <a:t>*</a:t>
            </a:r>
            <a:endParaRPr lang="en-GB" sz="1200" baseline="-25000" dirty="0" smtClean="0"/>
          </a:p>
        </p:txBody>
      </p:sp>
      <p:cxnSp>
        <p:nvCxnSpPr>
          <p:cNvPr id="29" name="Gerade Verbindung 28"/>
          <p:cNvCxnSpPr/>
          <p:nvPr/>
        </p:nvCxnSpPr>
        <p:spPr bwMode="auto">
          <a:xfrm flipH="1">
            <a:off x="4499992" y="2120662"/>
            <a:ext cx="278326" cy="739018"/>
          </a:xfrm>
          <a:prstGeom prst="line">
            <a:avLst/>
          </a:prstGeom>
          <a:solidFill>
            <a:schemeClr val="accent1"/>
          </a:solidFill>
          <a:ln w="127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feld 30"/>
          <p:cNvSpPr txBox="1"/>
          <p:nvPr/>
        </p:nvSpPr>
        <p:spPr>
          <a:xfrm>
            <a:off x="3532772" y="1812890"/>
            <a:ext cx="2304542" cy="615553"/>
          </a:xfrm>
          <a:prstGeom prst="rect">
            <a:avLst/>
          </a:prstGeom>
          <a:noFill/>
          <a:ln>
            <a:noFill/>
          </a:ln>
        </p:spPr>
        <p:txBody>
          <a:bodyPr wrap="none" rtlCol="0">
            <a:spAutoFit/>
          </a:bodyPr>
          <a:lstStyle/>
          <a:p>
            <a:pPr algn="l">
              <a:spcBef>
                <a:spcPts val="0"/>
              </a:spcBef>
            </a:pPr>
            <a:r>
              <a:rPr lang="en-GB" sz="1200" b="0" dirty="0" smtClean="0"/>
              <a:t>Twin Tyres =&gt; nr. of wheels </a:t>
            </a:r>
            <a:r>
              <a:rPr lang="en-GB" sz="1200" dirty="0" smtClean="0"/>
              <a:t>w</a:t>
            </a:r>
            <a:r>
              <a:rPr lang="en-GB" sz="1200" baseline="-25000" dirty="0" smtClean="0"/>
              <a:t>(</a:t>
            </a:r>
            <a:r>
              <a:rPr lang="en-GB" sz="1200" baseline="-25000" dirty="0" err="1" smtClean="0"/>
              <a:t>i</a:t>
            </a:r>
            <a:r>
              <a:rPr lang="en-GB" sz="1200" baseline="-25000" dirty="0" smtClean="0"/>
              <a:t>)</a:t>
            </a:r>
          </a:p>
          <a:p>
            <a:pPr algn="l">
              <a:spcBef>
                <a:spcPts val="0"/>
              </a:spcBef>
            </a:pPr>
            <a:r>
              <a:rPr lang="en-GB" sz="1100" b="0" dirty="0" smtClean="0"/>
              <a:t>  yes =&gt; </a:t>
            </a:r>
            <a:r>
              <a:rPr lang="en-GB" sz="1100" dirty="0"/>
              <a:t>w</a:t>
            </a:r>
            <a:r>
              <a:rPr lang="en-GB" sz="1100" baseline="-25000" dirty="0"/>
              <a:t>(</a:t>
            </a:r>
            <a:r>
              <a:rPr lang="en-GB" sz="1100" baseline="-25000" dirty="0" err="1"/>
              <a:t>i</a:t>
            </a:r>
            <a:r>
              <a:rPr lang="en-GB" sz="1100" baseline="-25000" dirty="0"/>
              <a:t>) </a:t>
            </a:r>
            <a:r>
              <a:rPr lang="en-GB" sz="1100" b="0" dirty="0" smtClean="0"/>
              <a:t>= 4</a:t>
            </a:r>
          </a:p>
          <a:p>
            <a:pPr algn="l">
              <a:spcBef>
                <a:spcPts val="0"/>
              </a:spcBef>
            </a:pPr>
            <a:r>
              <a:rPr lang="en-GB" sz="1100" b="0" dirty="0" smtClean="0"/>
              <a:t>  no =&gt; </a:t>
            </a:r>
            <a:r>
              <a:rPr lang="en-GB" sz="1100" dirty="0"/>
              <a:t>w</a:t>
            </a:r>
            <a:r>
              <a:rPr lang="en-GB" sz="1100" baseline="-25000" dirty="0"/>
              <a:t>(</a:t>
            </a:r>
            <a:r>
              <a:rPr lang="en-GB" sz="1100" baseline="-25000" dirty="0" err="1"/>
              <a:t>i</a:t>
            </a:r>
            <a:r>
              <a:rPr lang="en-GB" sz="1100" baseline="-25000" dirty="0"/>
              <a:t>) </a:t>
            </a:r>
            <a:r>
              <a:rPr lang="en-GB" sz="1100" b="0" dirty="0"/>
              <a:t>= </a:t>
            </a:r>
            <a:r>
              <a:rPr lang="en-GB" sz="1100" b="0" dirty="0" smtClean="0"/>
              <a:t>2</a:t>
            </a:r>
          </a:p>
        </p:txBody>
      </p:sp>
      <p:sp>
        <p:nvSpPr>
          <p:cNvPr id="35" name="Rechteck 34"/>
          <p:cNvSpPr/>
          <p:nvPr/>
        </p:nvSpPr>
        <p:spPr bwMode="auto">
          <a:xfrm>
            <a:off x="4232529" y="2968368"/>
            <a:ext cx="593403" cy="19545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037" y="4895009"/>
            <a:ext cx="4078019" cy="7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feld 37"/>
          <p:cNvSpPr txBox="1"/>
          <p:nvPr/>
        </p:nvSpPr>
        <p:spPr>
          <a:xfrm>
            <a:off x="251522" y="4581128"/>
            <a:ext cx="8496944" cy="400110"/>
          </a:xfrm>
          <a:prstGeom prst="rect">
            <a:avLst/>
          </a:prstGeom>
          <a:noFill/>
          <a:ln>
            <a:noFill/>
          </a:ln>
        </p:spPr>
        <p:txBody>
          <a:bodyPr wrap="square" rtlCol="0">
            <a:spAutoFit/>
          </a:bodyPr>
          <a:lstStyle/>
          <a:p>
            <a:pPr marL="342900" indent="-342900" algn="l">
              <a:spcBef>
                <a:spcPts val="0"/>
              </a:spcBef>
              <a:buFont typeface="Arial" panose="020B0604020202020204" pitchFamily="34" charset="0"/>
              <a:buChar char="•"/>
            </a:pPr>
            <a:r>
              <a:rPr lang="en-GB" sz="2000" b="0" dirty="0" smtClean="0"/>
              <a:t>Total RRC calculation</a:t>
            </a:r>
            <a:endParaRPr lang="en-GB" sz="2000" b="0" dirty="0"/>
          </a:p>
        </p:txBody>
      </p:sp>
      <p:sp>
        <p:nvSpPr>
          <p:cNvPr id="25" name="Textfeld 24"/>
          <p:cNvSpPr txBox="1"/>
          <p:nvPr/>
        </p:nvSpPr>
        <p:spPr>
          <a:xfrm>
            <a:off x="5102232" y="5188995"/>
            <a:ext cx="2119491" cy="646331"/>
          </a:xfrm>
          <a:prstGeom prst="rect">
            <a:avLst/>
          </a:prstGeom>
          <a:noFill/>
          <a:ln>
            <a:noFill/>
          </a:ln>
        </p:spPr>
        <p:txBody>
          <a:bodyPr wrap="none" rtlCol="0">
            <a:spAutoFit/>
          </a:bodyPr>
          <a:lstStyle/>
          <a:p>
            <a:pPr algn="l">
              <a:spcBef>
                <a:spcPts val="0"/>
              </a:spcBef>
            </a:pPr>
            <a:r>
              <a:rPr lang="en-US" sz="1200" b="0" dirty="0" smtClean="0"/>
              <a:t>m [kg]  = total vehicle weight</a:t>
            </a:r>
          </a:p>
          <a:p>
            <a:pPr algn="l">
              <a:spcBef>
                <a:spcPts val="0"/>
              </a:spcBef>
            </a:pPr>
            <a:r>
              <a:rPr lang="de-AT" sz="1200" b="0" dirty="0" smtClean="0"/>
              <a:t>g </a:t>
            </a:r>
            <a:r>
              <a:rPr lang="de-AT" sz="1200" b="0" dirty="0"/>
              <a:t>[m/s²] = 9.81</a:t>
            </a:r>
            <a:endParaRPr lang="en-GB" sz="1200" dirty="0"/>
          </a:p>
          <a:p>
            <a:pPr algn="l">
              <a:spcBef>
                <a:spcPts val="0"/>
              </a:spcBef>
            </a:pPr>
            <a:r>
              <a:rPr lang="el-GR" sz="1200" b="0" dirty="0" smtClean="0"/>
              <a:t>β</a:t>
            </a:r>
            <a:r>
              <a:rPr lang="de-AT" sz="1200" b="0" dirty="0" smtClean="0"/>
              <a:t> [-]  = 0.9</a:t>
            </a:r>
            <a:endParaRPr lang="de-AT" sz="1200" b="0" dirty="0"/>
          </a:p>
        </p:txBody>
      </p:sp>
    </p:spTree>
    <p:extLst>
      <p:ext uri="{BB962C8B-B14F-4D97-AF65-F5344CB8AC3E}">
        <p14:creationId xmlns:p14="http://schemas.microsoft.com/office/powerpoint/2010/main" val="3129092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251521" y="1268760"/>
            <a:ext cx="8568952" cy="2862322"/>
          </a:xfrm>
          <a:prstGeom prst="rect">
            <a:avLst/>
          </a:prstGeom>
          <a:noFill/>
          <a:ln>
            <a:noFill/>
          </a:ln>
        </p:spPr>
        <p:txBody>
          <a:bodyPr wrap="square" rtlCol="0">
            <a:spAutoFit/>
          </a:bodyPr>
          <a:lstStyle/>
          <a:p>
            <a:pPr algn="l">
              <a:lnSpc>
                <a:spcPct val="200000"/>
              </a:lnSpc>
              <a:spcBef>
                <a:spcPts val="0"/>
              </a:spcBef>
            </a:pPr>
            <a:r>
              <a:rPr lang="en-GB" sz="1800" b="0" dirty="0" smtClean="0"/>
              <a:t>File signing ensures that...</a:t>
            </a:r>
          </a:p>
          <a:p>
            <a:pPr marL="285750" indent="-285750" algn="l">
              <a:lnSpc>
                <a:spcPct val="200000"/>
              </a:lnSpc>
              <a:spcBef>
                <a:spcPts val="0"/>
              </a:spcBef>
              <a:buFont typeface="Arial" panose="020B0604020202020204" pitchFamily="34" charset="0"/>
              <a:buChar char="•"/>
            </a:pPr>
            <a:r>
              <a:rPr lang="en-GB" sz="1800" b="0" dirty="0" smtClean="0"/>
              <a:t>result files were actually created by VECTO and not modified afterwards</a:t>
            </a:r>
          </a:p>
          <a:p>
            <a:pPr marL="285750" indent="-285750" algn="l">
              <a:lnSpc>
                <a:spcPct val="200000"/>
              </a:lnSpc>
              <a:spcBef>
                <a:spcPts val="0"/>
              </a:spcBef>
              <a:buFont typeface="Arial" panose="020B0604020202020204" pitchFamily="34" charset="0"/>
              <a:buChar char="•"/>
            </a:pPr>
            <a:r>
              <a:rPr lang="en-GB" sz="1800" b="0" dirty="0" smtClean="0"/>
              <a:t>files were not changed after signing</a:t>
            </a:r>
          </a:p>
          <a:p>
            <a:pPr marL="285750" indent="-285750" algn="l">
              <a:lnSpc>
                <a:spcPct val="200000"/>
              </a:lnSpc>
              <a:spcBef>
                <a:spcPts val="0"/>
              </a:spcBef>
              <a:buFont typeface="Arial" panose="020B0604020202020204" pitchFamily="34" charset="0"/>
              <a:buChar char="•"/>
            </a:pPr>
            <a:r>
              <a:rPr lang="en-GB" sz="1800" b="0" dirty="0" smtClean="0"/>
              <a:t>specific input files were used for calculation</a:t>
            </a:r>
          </a:p>
          <a:p>
            <a:pPr marL="285750" indent="-285750" algn="l">
              <a:lnSpc>
                <a:spcPct val="200000"/>
              </a:lnSpc>
              <a:spcBef>
                <a:spcPts val="0"/>
              </a:spcBef>
              <a:buFont typeface="Arial" panose="020B0604020202020204" pitchFamily="34" charset="0"/>
              <a:buChar char="•"/>
            </a:pPr>
            <a:r>
              <a:rPr lang="en-GB" sz="1800" b="0" dirty="0" smtClean="0"/>
              <a:t>a file's origin (license owner) </a:t>
            </a:r>
            <a:r>
              <a:rPr lang="en-GB" sz="1800" b="0" dirty="0"/>
              <a:t>is traceable</a:t>
            </a:r>
            <a:endParaRPr lang="en-GB" sz="1800" b="0" dirty="0" smtClean="0"/>
          </a:p>
        </p:txBody>
      </p:sp>
    </p:spTree>
    <p:extLst>
      <p:ext uri="{BB962C8B-B14F-4D97-AF65-F5344CB8AC3E}">
        <p14:creationId xmlns:p14="http://schemas.microsoft.com/office/powerpoint/2010/main" val="3809141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4941" y="2746091"/>
            <a:ext cx="3019469" cy="339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File Signing</a:t>
            </a:r>
            <a:endParaRPr lang="en-GB" sz="2800" kern="0" dirty="0"/>
          </a:p>
        </p:txBody>
      </p:sp>
      <p:sp>
        <p:nvSpPr>
          <p:cNvPr id="3" name="Textfeld 2"/>
          <p:cNvSpPr txBox="1"/>
          <p:nvPr/>
        </p:nvSpPr>
        <p:spPr>
          <a:xfrm>
            <a:off x="323529" y="1268760"/>
            <a:ext cx="8496943" cy="1477328"/>
          </a:xfrm>
          <a:prstGeom prst="rect">
            <a:avLst/>
          </a:prstGeom>
          <a:noFill/>
          <a:ln>
            <a:noFill/>
          </a:ln>
        </p:spPr>
        <p:txBody>
          <a:bodyPr wrap="square" rtlCol="0">
            <a:spAutoFit/>
          </a:bodyPr>
          <a:lstStyle/>
          <a:p>
            <a:pPr marL="285750" indent="-285750" algn="l">
              <a:spcBef>
                <a:spcPts val="0"/>
              </a:spcBef>
              <a:buFont typeface="Arial" panose="020B0604020202020204" pitchFamily="34" charset="0"/>
              <a:buChar char="•"/>
            </a:pPr>
            <a:r>
              <a:rPr lang="en-GB" sz="1800" b="0" dirty="0"/>
              <a:t>After each calculation a signature file (.</a:t>
            </a:r>
            <a:r>
              <a:rPr lang="en-GB" sz="1800" b="0" dirty="0" err="1"/>
              <a:t>vsig</a:t>
            </a:r>
            <a:r>
              <a:rPr lang="en-GB" sz="1800" b="0" dirty="0"/>
              <a:t>) is created which includes signatures for all input and result files. The file itself is also signed</a:t>
            </a:r>
            <a:r>
              <a:rPr lang="en-GB" sz="1800" b="0" dirty="0" smtClean="0"/>
              <a:t>.</a:t>
            </a:r>
          </a:p>
          <a:p>
            <a:pPr algn="l">
              <a:spcBef>
                <a:spcPts val="0"/>
              </a:spcBef>
            </a:pPr>
            <a:endParaRPr lang="en-GB" sz="1800" b="0" dirty="0" smtClean="0"/>
          </a:p>
          <a:p>
            <a:pPr marL="285750" indent="-285750" algn="l">
              <a:spcBef>
                <a:spcPts val="0"/>
              </a:spcBef>
              <a:buFont typeface="Arial" panose="020B0604020202020204" pitchFamily="34" charset="0"/>
              <a:buChar char="•"/>
            </a:pPr>
            <a:r>
              <a:rPr lang="en-GB" sz="1800" b="0" dirty="0" smtClean="0"/>
              <a:t>Signature files can be verified or manually created under "Tools" &gt; "Sign or Verify Files"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40" y="3060352"/>
            <a:ext cx="333406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175270"/>
            <a:ext cx="273742" cy="237243"/>
          </a:xfrm>
          <a:prstGeom prst="rect">
            <a:avLst/>
          </a:prstGeom>
          <a:noFill/>
          <a:ln>
            <a:noFill/>
          </a:ln>
          <a:effectLst>
            <a:outerShdw blurRad="50800" dist="38100" dir="2700000" algn="tl" rotWithShape="0">
              <a:prstClr val="black">
                <a:alpha val="40000"/>
              </a:prstClr>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Pfeil nach unten 11"/>
          <p:cNvSpPr/>
          <p:nvPr/>
        </p:nvSpPr>
        <p:spPr bwMode="auto">
          <a:xfrm rot="16200000">
            <a:off x="4306909" y="4019884"/>
            <a:ext cx="530189" cy="548008"/>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Rechteck 7"/>
          <p:cNvSpPr/>
          <p:nvPr/>
        </p:nvSpPr>
        <p:spPr bwMode="auto">
          <a:xfrm>
            <a:off x="5656990" y="3645024"/>
            <a:ext cx="965870" cy="21602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539554" y="5589244"/>
            <a:ext cx="4623182" cy="646331"/>
          </a:xfrm>
          <a:prstGeom prst="rect">
            <a:avLst/>
          </a:prstGeom>
          <a:noFill/>
          <a:ln>
            <a:noFill/>
          </a:ln>
        </p:spPr>
        <p:txBody>
          <a:bodyPr wrap="square" rtlCol="0">
            <a:spAutoFit/>
          </a:bodyPr>
          <a:lstStyle/>
          <a:p>
            <a:pPr algn="l">
              <a:spcBef>
                <a:spcPts val="0"/>
              </a:spcBef>
            </a:pPr>
            <a:r>
              <a:rPr lang="en-GB" sz="1200" b="0" dirty="0" smtClean="0"/>
              <a:t>When verifying it can be checked if the file was </a:t>
            </a:r>
            <a:r>
              <a:rPr lang="en-GB" sz="1200" b="0" dirty="0" smtClean="0">
                <a:solidFill>
                  <a:srgbClr val="00B050"/>
                </a:solidFill>
              </a:rPr>
              <a:t>automatically</a:t>
            </a:r>
            <a:r>
              <a:rPr lang="en-GB" sz="1200" b="0" dirty="0" smtClean="0"/>
              <a:t> or </a:t>
            </a:r>
            <a:r>
              <a:rPr lang="en-GB" sz="1200" b="0" dirty="0" smtClean="0">
                <a:solidFill>
                  <a:srgbClr val="FF0000"/>
                </a:solidFill>
              </a:rPr>
              <a:t>user-created</a:t>
            </a:r>
            <a:r>
              <a:rPr lang="en-GB" sz="1200" b="0" dirty="0" smtClean="0"/>
              <a:t>. (Automatically created files include input and result file signatures.)</a:t>
            </a:r>
          </a:p>
        </p:txBody>
      </p:sp>
      <p:cxnSp>
        <p:nvCxnSpPr>
          <p:cNvPr id="10" name="Gerade Verbindung mit Pfeil 9"/>
          <p:cNvCxnSpPr/>
          <p:nvPr/>
        </p:nvCxnSpPr>
        <p:spPr bwMode="auto">
          <a:xfrm flipV="1">
            <a:off x="4788024" y="3919538"/>
            <a:ext cx="868964" cy="1669702"/>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3564" y="6076209"/>
            <a:ext cx="987581" cy="132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824" y="6062299"/>
            <a:ext cx="806756" cy="146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856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(1/3)</a:t>
            </a:r>
            <a:endParaRPr lang="en-GB" sz="2800" dirty="0"/>
          </a:p>
        </p:txBody>
      </p:sp>
      <p:sp>
        <p:nvSpPr>
          <p:cNvPr id="5" name="Textfeld 4"/>
          <p:cNvSpPr txBox="1"/>
          <p:nvPr/>
        </p:nvSpPr>
        <p:spPr>
          <a:xfrm>
            <a:off x="179514" y="1414512"/>
            <a:ext cx="8784976" cy="4154984"/>
          </a:xfrm>
          <a:prstGeom prst="rect">
            <a:avLst/>
          </a:prstGeom>
          <a:noFill/>
          <a:ln>
            <a:noFill/>
          </a:ln>
        </p:spPr>
        <p:txBody>
          <a:bodyPr wrap="square" rtlCol="0">
            <a:spAutoFit/>
          </a:bodyPr>
          <a:lstStyle/>
          <a:p>
            <a:pPr algn="l">
              <a:spcBef>
                <a:spcPts val="600"/>
              </a:spcBef>
            </a:pPr>
            <a:r>
              <a:rPr lang="en-GB" sz="1200" dirty="0" smtClean="0"/>
              <a:t>VECTO 1.4</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FC interpolation failed when load points matched map points exactly.</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Invalid "FC= -10000!" errors when outside of FC-Map</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Vehicle stand-still at end of cycle was ignored (distance-based cycles only</a:t>
            </a:r>
            <a:r>
              <a:rPr lang="en-GB" sz="1200" b="0" dirty="0" smtClean="0">
                <a:solidFill>
                  <a:srgbClr val="C00000"/>
                </a:solidFill>
              </a:rPr>
              <a:t>)</a:t>
            </a:r>
          </a:p>
          <a:p>
            <a:pPr marL="171450" indent="-171450" algn="l">
              <a:spcBef>
                <a:spcPts val="600"/>
              </a:spcBef>
              <a:buFont typeface="Arial" pitchFamily="34" charset="0"/>
              <a:buChar char="•"/>
            </a:pPr>
            <a:r>
              <a:rPr lang="en-GB" sz="1200" b="0" dirty="0" err="1">
                <a:solidFill>
                  <a:srgbClr val="C00000"/>
                </a:solidFill>
              </a:rPr>
              <a:t>Bugfix</a:t>
            </a:r>
            <a:r>
              <a:rPr lang="en-GB" sz="1200" b="0" dirty="0">
                <a:solidFill>
                  <a:srgbClr val="C00000"/>
                </a:solidFill>
              </a:rPr>
              <a:t>: Distance Correction didn't work right with Look Ahead Coasting. Now distance error is acceptable but at the cost of partly interrupted coasting phases. Should be revised in future updates</a:t>
            </a:r>
            <a:r>
              <a:rPr lang="en-GB" sz="1200" b="0" dirty="0" smtClean="0">
                <a:solidFill>
                  <a:srgbClr val="C00000"/>
                </a:solidFill>
              </a:rPr>
              <a:t>.</a:t>
            </a:r>
            <a:endParaRPr lang="en-GB" sz="1200" b="0" dirty="0">
              <a:solidFill>
                <a:srgbClr val="C00000"/>
              </a:solidFill>
            </a:endParaRPr>
          </a:p>
          <a:p>
            <a:pPr marL="171450" indent="-171450" algn="l">
              <a:spcBef>
                <a:spcPts val="600"/>
              </a:spcBef>
              <a:buFont typeface="Arial" pitchFamily="34" charset="0"/>
              <a:buChar char="•"/>
            </a:pPr>
            <a:r>
              <a:rPr lang="en-GB" sz="1200" b="0" dirty="0" smtClean="0"/>
              <a:t>FC </a:t>
            </a:r>
            <a:r>
              <a:rPr lang="en-GB" sz="1200" b="0" dirty="0"/>
              <a:t>extrapolation will not abort calculation. Invalid FC values are marked in output as "ERROR".</a:t>
            </a:r>
          </a:p>
          <a:p>
            <a:pPr marL="171450" indent="-171450" algn="l">
              <a:spcBef>
                <a:spcPts val="600"/>
              </a:spcBef>
              <a:buFont typeface="Arial" pitchFamily="34" charset="0"/>
              <a:buChar char="•"/>
            </a:pPr>
            <a:r>
              <a:rPr lang="en-GB" sz="1200" b="0" dirty="0" smtClean="0"/>
              <a:t>No </a:t>
            </a:r>
            <a:r>
              <a:rPr lang="en-GB" sz="1200" b="0" dirty="0"/>
              <a:t>abortion if transmission output and input torque have different signs (In&gt;0, Out&lt;0). (Caused "Transmission Loss Map invalid" error messages)</a:t>
            </a:r>
          </a:p>
          <a:p>
            <a:pPr marL="171450" indent="-171450" algn="l">
              <a:spcBef>
                <a:spcPts val="600"/>
              </a:spcBef>
              <a:buFont typeface="Arial" pitchFamily="34" charset="0"/>
              <a:buChar char="•"/>
            </a:pPr>
            <a:r>
              <a:rPr lang="en-GB" sz="1200" b="0" dirty="0" smtClean="0"/>
              <a:t>Eco-Roll </a:t>
            </a:r>
            <a:r>
              <a:rPr lang="en-GB" sz="1200" b="0" dirty="0"/>
              <a:t>revised. New rules:</a:t>
            </a:r>
          </a:p>
          <a:p>
            <a:pPr marL="628650" lvl="1" indent="-171450" algn="l">
              <a:spcBef>
                <a:spcPts val="600"/>
              </a:spcBef>
              <a:buFont typeface="Arial" pitchFamily="34" charset="0"/>
              <a:buChar char="•"/>
            </a:pPr>
            <a:r>
              <a:rPr lang="en-GB" sz="1200" b="0" dirty="0" smtClean="0"/>
              <a:t>Engages </a:t>
            </a:r>
            <a:r>
              <a:rPr lang="en-GB" sz="1200" b="0" dirty="0"/>
              <a:t>if </a:t>
            </a:r>
            <a:r>
              <a:rPr lang="en-GB" sz="1200" b="0" dirty="0" err="1"/>
              <a:t>Pwheel</a:t>
            </a:r>
            <a:r>
              <a:rPr lang="en-GB" sz="1200" b="0" dirty="0"/>
              <a:t> &lt; 0</a:t>
            </a:r>
          </a:p>
          <a:p>
            <a:pPr marL="628650" lvl="1" indent="-171450" algn="l">
              <a:spcBef>
                <a:spcPts val="600"/>
              </a:spcBef>
              <a:buFont typeface="Arial" pitchFamily="34" charset="0"/>
              <a:buChar char="•"/>
            </a:pPr>
            <a:r>
              <a:rPr lang="en-GB" sz="1200" b="0" dirty="0" smtClean="0"/>
              <a:t>Disengages </a:t>
            </a:r>
            <a:r>
              <a:rPr lang="en-GB" sz="1200" b="0" dirty="0"/>
              <a:t>if </a:t>
            </a:r>
            <a:r>
              <a:rPr lang="en-GB" sz="1200" b="0" dirty="0" err="1"/>
              <a:t>Underspeed</a:t>
            </a:r>
            <a:r>
              <a:rPr lang="en-GB" sz="1200" b="0" dirty="0"/>
              <a:t> is reached.</a:t>
            </a:r>
          </a:p>
          <a:p>
            <a:pPr marL="171450" indent="-171450" algn="l">
              <a:spcBef>
                <a:spcPts val="600"/>
              </a:spcBef>
              <a:buFont typeface="Arial" pitchFamily="34" charset="0"/>
              <a:buChar char="•"/>
            </a:pPr>
            <a:r>
              <a:rPr lang="en-GB" sz="1200" b="0" dirty="0" smtClean="0"/>
              <a:t>Look-Ahead </a:t>
            </a:r>
            <a:r>
              <a:rPr lang="en-GB" sz="1200" b="0" dirty="0"/>
              <a:t>Coasting now uses real coasting also if road gradient &gt; 0 which means the coasting deceleration can be so high that no braking is necessary. In this case the braking phase will be omitted and the total deceleration time can be shorter than expected by the given target coasting deceleration.</a:t>
            </a:r>
          </a:p>
          <a:p>
            <a:pPr marL="171450" indent="-171450" algn="l">
              <a:spcBef>
                <a:spcPts val="600"/>
              </a:spcBef>
              <a:buFont typeface="Arial" pitchFamily="34" charset="0"/>
              <a:buChar char="•"/>
            </a:pPr>
            <a:r>
              <a:rPr lang="en-GB" sz="1200" b="0" dirty="0" smtClean="0"/>
              <a:t>"</a:t>
            </a:r>
            <a:r>
              <a:rPr lang="en-GB" sz="1200" b="0" dirty="0"/>
              <a:t>Minimum (actual) speed" instead of "Min. Target Speed" for Eco-Roll, </a:t>
            </a:r>
            <a:r>
              <a:rPr lang="en-GB" sz="1200" b="0" dirty="0" err="1"/>
              <a:t>Overspeed</a:t>
            </a:r>
            <a:r>
              <a:rPr lang="en-GB" sz="1200" b="0" dirty="0"/>
              <a:t> and Look Ahead </a:t>
            </a:r>
            <a:r>
              <a:rPr lang="en-GB" sz="1200" b="0" dirty="0" smtClean="0"/>
              <a:t>Coasting</a:t>
            </a:r>
          </a:p>
          <a:p>
            <a:pPr marL="171450" indent="-171450" algn="l">
              <a:spcBef>
                <a:spcPts val="600"/>
              </a:spcBef>
              <a:buFont typeface="Arial" pitchFamily="34" charset="0"/>
              <a:buChar char="•"/>
            </a:pPr>
            <a:r>
              <a:rPr lang="en-GB" sz="1200" b="0" dirty="0" smtClean="0"/>
              <a:t>Load-dependent </a:t>
            </a:r>
            <a:r>
              <a:rPr lang="en-GB" sz="1200" b="0" dirty="0"/>
              <a:t>rolling resistance coefficient</a:t>
            </a:r>
          </a:p>
        </p:txBody>
      </p:sp>
    </p:spTree>
    <p:extLst>
      <p:ext uri="{BB962C8B-B14F-4D97-AF65-F5344CB8AC3E}">
        <p14:creationId xmlns:p14="http://schemas.microsoft.com/office/powerpoint/2010/main" val="4070648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(2/3)</a:t>
            </a:r>
            <a:endParaRPr lang="en-GB" sz="2800" dirty="0"/>
          </a:p>
        </p:txBody>
      </p:sp>
      <p:sp>
        <p:nvSpPr>
          <p:cNvPr id="5" name="Textfeld 4"/>
          <p:cNvSpPr txBox="1"/>
          <p:nvPr/>
        </p:nvSpPr>
        <p:spPr>
          <a:xfrm>
            <a:off x="179514" y="1414512"/>
            <a:ext cx="8784976" cy="4308872"/>
          </a:xfrm>
          <a:prstGeom prst="rect">
            <a:avLst/>
          </a:prstGeom>
          <a:noFill/>
          <a:ln>
            <a:noFill/>
          </a:ln>
        </p:spPr>
        <p:txBody>
          <a:bodyPr wrap="square" rtlCol="0">
            <a:spAutoFit/>
          </a:bodyPr>
          <a:lstStyle/>
          <a:p>
            <a:pPr algn="l">
              <a:spcBef>
                <a:spcPts val="600"/>
              </a:spcBef>
            </a:pPr>
            <a:r>
              <a:rPr lang="en-GB" sz="1200" dirty="0" smtClean="0"/>
              <a:t>VECTO 1.4</a:t>
            </a:r>
            <a:r>
              <a:rPr lang="en-GB" sz="1200" dirty="0"/>
              <a:t> </a:t>
            </a:r>
            <a:r>
              <a:rPr lang="en-GB" sz="1200" dirty="0" smtClean="0"/>
              <a:t>(cont.)</a:t>
            </a:r>
          </a:p>
          <a:p>
            <a:pPr marL="171450" indent="-171450" algn="l">
              <a:spcBef>
                <a:spcPts val="600"/>
              </a:spcBef>
              <a:buFont typeface="Arial" pitchFamily="34" charset="0"/>
              <a:buChar char="•"/>
            </a:pPr>
            <a:r>
              <a:rPr lang="en-GB" sz="1200" b="0" dirty="0" smtClean="0"/>
              <a:t>Major </a:t>
            </a:r>
            <a:r>
              <a:rPr lang="en-GB" sz="1200" b="0" dirty="0"/>
              <a:t>update in Gearbox/Toque Converter:</a:t>
            </a:r>
          </a:p>
          <a:p>
            <a:pPr marL="628650" lvl="1" indent="-171450" algn="l">
              <a:spcBef>
                <a:spcPts val="600"/>
              </a:spcBef>
              <a:buFont typeface="Arial" pitchFamily="34" charset="0"/>
              <a:buChar char="•"/>
            </a:pPr>
            <a:r>
              <a:rPr lang="en-GB" sz="1200" b="0" dirty="0" smtClean="0"/>
              <a:t>Torque </a:t>
            </a:r>
            <a:r>
              <a:rPr lang="en-GB" sz="1200" b="0" dirty="0"/>
              <a:t>converter can be defined in multiple gears</a:t>
            </a:r>
          </a:p>
          <a:p>
            <a:pPr marL="628650" lvl="1" indent="-171450" algn="l">
              <a:spcBef>
                <a:spcPts val="600"/>
              </a:spcBef>
              <a:buFont typeface="Arial" pitchFamily="34" charset="0"/>
              <a:buChar char="•"/>
            </a:pPr>
            <a:r>
              <a:rPr lang="en-GB" sz="1200" b="0" dirty="0" smtClean="0"/>
              <a:t>Same </a:t>
            </a:r>
            <a:r>
              <a:rPr lang="en-GB" sz="1200" b="0" dirty="0"/>
              <a:t>gear numbers in output as in GBX file, i.e. first gear with TC is not "TC" or "0.5" but simply "1"</a:t>
            </a:r>
          </a:p>
          <a:p>
            <a:pPr marL="628650" lvl="1" indent="-171450" algn="l">
              <a:spcBef>
                <a:spcPts val="600"/>
              </a:spcBef>
              <a:buFont typeface="Arial" pitchFamily="34" charset="0"/>
              <a:buChar char="•"/>
            </a:pPr>
            <a:r>
              <a:rPr lang="en-GB" sz="1200" b="0" dirty="0" smtClean="0"/>
              <a:t>"</a:t>
            </a:r>
            <a:r>
              <a:rPr lang="en-GB" sz="1200" b="0" dirty="0"/>
              <a:t>Minimum time between two gear shifts" now also limits torque converter shifts</a:t>
            </a:r>
          </a:p>
          <a:p>
            <a:pPr marL="628650" lvl="1" indent="-171450" algn="l">
              <a:spcBef>
                <a:spcPts val="600"/>
              </a:spcBef>
              <a:buFont typeface="Arial" pitchFamily="34" charset="0"/>
              <a:buChar char="•"/>
            </a:pPr>
            <a:r>
              <a:rPr lang="en-GB" sz="1200" b="0" dirty="0" smtClean="0"/>
              <a:t>Unlimited </a:t>
            </a:r>
            <a:r>
              <a:rPr lang="en-GB" sz="1200" b="0" dirty="0"/>
              <a:t>number of gears and new gear list in GUI without fixed gear number</a:t>
            </a:r>
          </a:p>
          <a:p>
            <a:pPr marL="628650" lvl="1" indent="-171450" algn="l">
              <a:spcBef>
                <a:spcPts val="600"/>
              </a:spcBef>
              <a:buFont typeface="Arial" pitchFamily="34" charset="0"/>
              <a:buChar char="•"/>
            </a:pPr>
            <a:r>
              <a:rPr lang="en-GB" sz="1200" b="0" dirty="0" smtClean="0"/>
              <a:t>Improved </a:t>
            </a:r>
            <a:r>
              <a:rPr lang="en-GB" sz="1200" b="0" dirty="0"/>
              <a:t>gear shift model for torque converter</a:t>
            </a:r>
          </a:p>
          <a:p>
            <a:pPr marL="628650" lvl="1" indent="-171450" algn="l">
              <a:spcBef>
                <a:spcPts val="600"/>
              </a:spcBef>
              <a:buFont typeface="Arial" pitchFamily="34" charset="0"/>
              <a:buChar char="•"/>
            </a:pPr>
            <a:r>
              <a:rPr lang="en-GB" sz="1200" b="0" dirty="0" smtClean="0"/>
              <a:t>Driving </a:t>
            </a:r>
            <a:r>
              <a:rPr lang="en-GB" sz="1200" b="0" dirty="0"/>
              <a:t>Cycle </a:t>
            </a:r>
            <a:r>
              <a:rPr lang="en-GB" sz="1200" b="0" dirty="0" smtClean="0"/>
              <a:t>Pre-processing </a:t>
            </a:r>
            <a:r>
              <a:rPr lang="en-GB" sz="1200" b="0" dirty="0"/>
              <a:t>and Gear Shift Model now use approximated efficiency values based in the transmission loss maps. Reduces calculation time significantly with little to no impact on fuel consumption.</a:t>
            </a:r>
          </a:p>
          <a:p>
            <a:pPr marL="171450" indent="-171450" algn="l">
              <a:spcBef>
                <a:spcPts val="600"/>
              </a:spcBef>
              <a:buFont typeface="Arial" pitchFamily="34" charset="0"/>
              <a:buChar char="•"/>
            </a:pPr>
            <a:r>
              <a:rPr lang="en-GB" sz="1200" b="0" dirty="0" smtClean="0"/>
              <a:t>Full </a:t>
            </a:r>
            <a:r>
              <a:rPr lang="en-GB" sz="1200" b="0" dirty="0"/>
              <a:t>load and drag curves (.</a:t>
            </a:r>
            <a:r>
              <a:rPr lang="en-GB" sz="1200" b="0" dirty="0" err="1"/>
              <a:t>vfld</a:t>
            </a:r>
            <a:r>
              <a:rPr lang="en-GB" sz="1200" b="0" dirty="0"/>
              <a:t>) can be defined for each gear separately.</a:t>
            </a:r>
          </a:p>
          <a:p>
            <a:pPr marL="171450" indent="-171450" algn="l">
              <a:spcBef>
                <a:spcPts val="600"/>
              </a:spcBef>
              <a:buFont typeface="Arial" pitchFamily="34" charset="0"/>
              <a:buChar char="•"/>
            </a:pPr>
            <a:r>
              <a:rPr lang="en-GB" sz="1200" b="0" dirty="0" smtClean="0"/>
              <a:t>Engine </a:t>
            </a:r>
            <a:r>
              <a:rPr lang="en-GB" sz="1200" b="0" dirty="0"/>
              <a:t>Only Mode: Engine motoring points can be defined explicitly in load cycle with "&lt;DRAG&gt;"</a:t>
            </a:r>
          </a:p>
          <a:p>
            <a:pPr marL="171450" indent="-171450" algn="l">
              <a:spcBef>
                <a:spcPts val="600"/>
              </a:spcBef>
              <a:buFont typeface="Arial" pitchFamily="34" charset="0"/>
              <a:buChar char="•"/>
            </a:pPr>
            <a:r>
              <a:rPr lang="en-GB" sz="1200" b="0" dirty="0" smtClean="0"/>
              <a:t>When </a:t>
            </a:r>
            <a:r>
              <a:rPr lang="en-GB" sz="1200" b="0" dirty="0"/>
              <a:t>speed is under 5km/h and engine in motoring operating then gearbox shifts to Neutral</a:t>
            </a:r>
          </a:p>
          <a:p>
            <a:pPr marL="171450" indent="-171450" algn="l">
              <a:spcBef>
                <a:spcPts val="600"/>
              </a:spcBef>
              <a:buFont typeface="Arial" pitchFamily="34" charset="0"/>
              <a:buChar char="•"/>
            </a:pPr>
            <a:r>
              <a:rPr lang="en-GB" sz="1200" b="0" dirty="0" smtClean="0"/>
              <a:t>Start-Stop </a:t>
            </a:r>
            <a:r>
              <a:rPr lang="en-GB" sz="1200" b="0" dirty="0"/>
              <a:t>activation delay time can be defined in job file</a:t>
            </a:r>
          </a:p>
          <a:p>
            <a:pPr marL="171450" indent="-171450" algn="l">
              <a:spcBef>
                <a:spcPts val="600"/>
              </a:spcBef>
              <a:buFont typeface="Arial" pitchFamily="34" charset="0"/>
              <a:buChar char="•"/>
            </a:pPr>
            <a:r>
              <a:rPr lang="en-GB" sz="1200" b="0" dirty="0" smtClean="0"/>
              <a:t>File </a:t>
            </a:r>
            <a:r>
              <a:rPr lang="en-GB" sz="1200" b="0" dirty="0"/>
              <a:t>signing features added:</a:t>
            </a:r>
          </a:p>
          <a:p>
            <a:pPr marL="628650" lvl="1" indent="-171450" algn="l">
              <a:spcBef>
                <a:spcPts val="600"/>
              </a:spcBef>
              <a:buFont typeface="Arial" pitchFamily="34" charset="0"/>
              <a:buChar char="•"/>
            </a:pPr>
            <a:r>
              <a:rPr lang="en-GB" sz="1200" b="0" dirty="0" smtClean="0"/>
              <a:t>After </a:t>
            </a:r>
            <a:r>
              <a:rPr lang="en-GB" sz="1200" b="0" dirty="0"/>
              <a:t>each calculation a signature file (.</a:t>
            </a:r>
            <a:r>
              <a:rPr lang="en-GB" sz="1200" b="0" dirty="0" err="1"/>
              <a:t>vsig</a:t>
            </a:r>
            <a:r>
              <a:rPr lang="en-GB" sz="1200" b="0" dirty="0"/>
              <a:t>) is created which includes signatures for all input and result files. The file itself is also signed.</a:t>
            </a:r>
          </a:p>
          <a:p>
            <a:pPr marL="628650" lvl="1" indent="-171450" algn="l">
              <a:spcBef>
                <a:spcPts val="600"/>
              </a:spcBef>
              <a:buFont typeface="Arial" pitchFamily="34" charset="0"/>
              <a:buChar char="•"/>
            </a:pPr>
            <a:r>
              <a:rPr lang="en-GB" sz="1200" b="0" dirty="0" smtClean="0"/>
              <a:t>Signature </a:t>
            </a:r>
            <a:r>
              <a:rPr lang="en-GB" sz="1200" b="0" dirty="0"/>
              <a:t>files can be verified or manually created under "Tools" &gt; "Sign or Verify Files</a:t>
            </a:r>
            <a:r>
              <a:rPr lang="en-GB" sz="1200" b="0" dirty="0" smtClean="0"/>
              <a:t>"</a:t>
            </a:r>
            <a:endParaRPr lang="en-GB" sz="1200" b="0" dirty="0"/>
          </a:p>
        </p:txBody>
      </p:sp>
    </p:spTree>
    <p:extLst>
      <p:ext uri="{BB962C8B-B14F-4D97-AF65-F5344CB8AC3E}">
        <p14:creationId xmlns:p14="http://schemas.microsoft.com/office/powerpoint/2010/main" val="2317209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V1.4 (3/3)</a:t>
            </a:r>
            <a:endParaRPr lang="en-GB" sz="2800" dirty="0"/>
          </a:p>
        </p:txBody>
      </p:sp>
      <p:sp>
        <p:nvSpPr>
          <p:cNvPr id="5" name="Textfeld 4"/>
          <p:cNvSpPr txBox="1"/>
          <p:nvPr/>
        </p:nvSpPr>
        <p:spPr>
          <a:xfrm>
            <a:off x="179514" y="1414512"/>
            <a:ext cx="8784976" cy="4201150"/>
          </a:xfrm>
          <a:prstGeom prst="rect">
            <a:avLst/>
          </a:prstGeom>
          <a:noFill/>
          <a:ln>
            <a:noFill/>
          </a:ln>
        </p:spPr>
        <p:txBody>
          <a:bodyPr wrap="square" rtlCol="0">
            <a:spAutoFit/>
          </a:bodyPr>
          <a:lstStyle/>
          <a:p>
            <a:pPr algn="l">
              <a:spcBef>
                <a:spcPts val="600"/>
              </a:spcBef>
            </a:pPr>
            <a:r>
              <a:rPr lang="en-GB" sz="1200" dirty="0" smtClean="0"/>
              <a:t>VECTO </a:t>
            </a:r>
            <a:r>
              <a:rPr lang="en-GB" sz="1200" dirty="0"/>
              <a:t>1.4 (cont</a:t>
            </a:r>
            <a:r>
              <a:rPr lang="en-GB" sz="1200" dirty="0" smtClean="0"/>
              <a:t>.)</a:t>
            </a:r>
            <a:endParaRPr lang="en-GB" sz="1200" b="0" dirty="0"/>
          </a:p>
          <a:p>
            <a:pPr marL="171450" indent="-171450" algn="l">
              <a:spcBef>
                <a:spcPts val="600"/>
              </a:spcBef>
              <a:buFont typeface="Arial" pitchFamily="34" charset="0"/>
              <a:buChar char="•"/>
            </a:pPr>
            <a:r>
              <a:rPr lang="en-GB" sz="1200" b="0" dirty="0" smtClean="0"/>
              <a:t>Changes </a:t>
            </a:r>
            <a:r>
              <a:rPr lang="en-GB" sz="1200" b="0" dirty="0"/>
              <a:t>in header and new parameters in modal results (.</a:t>
            </a:r>
            <a:r>
              <a:rPr lang="en-GB" sz="1200" b="0" dirty="0" err="1"/>
              <a:t>vmod</a:t>
            </a:r>
            <a:r>
              <a:rPr lang="en-GB" sz="1200" b="0" dirty="0"/>
              <a:t>):</a:t>
            </a:r>
          </a:p>
          <a:p>
            <a:pPr marL="628650" lvl="1" indent="-171450" algn="l">
              <a:spcBef>
                <a:spcPts val="600"/>
              </a:spcBef>
              <a:buFont typeface="Arial" pitchFamily="34" charset="0"/>
              <a:buChar char="•"/>
            </a:pPr>
            <a:r>
              <a:rPr lang="en-GB" sz="1200" b="0" dirty="0" smtClean="0"/>
              <a:t>engine </a:t>
            </a:r>
            <a:r>
              <a:rPr lang="en-GB" sz="1200" b="0" dirty="0"/>
              <a:t>speed =&gt; n</a:t>
            </a:r>
          </a:p>
          <a:p>
            <a:pPr marL="628650" lvl="1" indent="-171450" algn="l">
              <a:spcBef>
                <a:spcPts val="600"/>
              </a:spcBef>
              <a:buFont typeface="Arial" pitchFamily="34" charset="0"/>
              <a:buChar char="•"/>
            </a:pPr>
            <a:r>
              <a:rPr lang="en-GB" sz="1200" b="0" dirty="0" smtClean="0"/>
              <a:t>torque </a:t>
            </a:r>
            <a:r>
              <a:rPr lang="en-GB" sz="1200" b="0" dirty="0"/>
              <a:t>=&gt; </a:t>
            </a:r>
            <a:r>
              <a:rPr lang="en-GB" sz="1200" b="0" dirty="0" err="1"/>
              <a:t>Tq_eng</a:t>
            </a:r>
            <a:endParaRPr lang="en-GB" sz="1200" b="0" dirty="0"/>
          </a:p>
          <a:p>
            <a:pPr marL="628650" lvl="1" indent="-171450" algn="l">
              <a:spcBef>
                <a:spcPts val="600"/>
              </a:spcBef>
              <a:buFont typeface="Arial" pitchFamily="34" charset="0"/>
              <a:buChar char="•"/>
            </a:pPr>
            <a:r>
              <a:rPr lang="en-GB" sz="1200" b="0" dirty="0" err="1" smtClean="0"/>
              <a:t>Pe</a:t>
            </a:r>
            <a:r>
              <a:rPr lang="en-GB" sz="1200" b="0" dirty="0" smtClean="0"/>
              <a:t> </a:t>
            </a:r>
            <a:r>
              <a:rPr lang="en-GB" sz="1200" b="0" dirty="0"/>
              <a:t>=&gt; </a:t>
            </a:r>
            <a:r>
              <a:rPr lang="en-GB" sz="1200" b="0" dirty="0" err="1"/>
              <a:t>Pe_eng</a:t>
            </a:r>
            <a:endParaRPr lang="en-GB" sz="1200" b="0" dirty="0"/>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Tq_clutch</a:t>
            </a:r>
            <a:r>
              <a:rPr lang="en-GB" sz="1200" b="0" dirty="0"/>
              <a:t> = torque at clutch (before clutch, engine-side)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Tq_full</a:t>
            </a:r>
            <a:r>
              <a:rPr lang="en-GB" sz="1200" b="0" dirty="0"/>
              <a:t> = full load torque</a:t>
            </a:r>
          </a:p>
          <a:p>
            <a:pPr marL="628650" lvl="1" indent="-171450" algn="l">
              <a:spcBef>
                <a:spcPts val="600"/>
              </a:spcBef>
              <a:buFont typeface="Arial" pitchFamily="34" charset="0"/>
              <a:buChar char="•"/>
            </a:pPr>
            <a:r>
              <a:rPr lang="en-GB" sz="1200" b="0" dirty="0" smtClean="0"/>
              <a:t>New</a:t>
            </a:r>
            <a:r>
              <a:rPr lang="en-GB" sz="1200" b="0" dirty="0"/>
              <a:t>: </a:t>
            </a:r>
            <a:r>
              <a:rPr lang="en-GB" sz="1200" b="0" dirty="0" err="1"/>
              <a:t>Tq_drag</a:t>
            </a:r>
            <a:r>
              <a:rPr lang="en-GB" sz="1200" b="0" dirty="0"/>
              <a:t> = drag torque</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Changes </a:t>
            </a:r>
            <a:r>
              <a:rPr lang="en-GB" sz="1200" b="0" dirty="0"/>
              <a:t>in summary results (.</a:t>
            </a:r>
            <a:r>
              <a:rPr lang="en-GB" sz="1200" b="0" dirty="0" err="1"/>
              <a:t>vsum</a:t>
            </a:r>
            <a:r>
              <a:rPr lang="en-GB" sz="1200" b="0" dirty="0"/>
              <a:t>)</a:t>
            </a:r>
          </a:p>
          <a:p>
            <a:pPr marL="628650" lvl="1" indent="-171450" algn="l">
              <a:spcBef>
                <a:spcPts val="600"/>
              </a:spcBef>
              <a:buFont typeface="Arial" pitchFamily="34" charset="0"/>
              <a:buChar char="•"/>
            </a:pPr>
            <a:r>
              <a:rPr lang="en-GB" sz="1200" b="0" dirty="0" smtClean="0"/>
              <a:t>Total </a:t>
            </a:r>
            <a:r>
              <a:rPr lang="en-GB" sz="1200" b="0" dirty="0"/>
              <a:t>altitude change instead of average gradient</a:t>
            </a:r>
          </a:p>
          <a:p>
            <a:pPr marL="628650" lvl="1" indent="-171450" algn="l">
              <a:spcBef>
                <a:spcPts val="600"/>
              </a:spcBef>
              <a:buFont typeface="Arial" pitchFamily="34" charset="0"/>
              <a:buChar char="•"/>
            </a:pPr>
            <a:r>
              <a:rPr lang="en-GB" sz="1200" b="0" dirty="0" smtClean="0"/>
              <a:t>Auxiliary </a:t>
            </a:r>
            <a:r>
              <a:rPr lang="en-GB" sz="1200" b="0" dirty="0"/>
              <a:t>energy consumption for each auxiliary </a:t>
            </a:r>
          </a:p>
          <a:p>
            <a:pPr marL="628650" lvl="1" indent="-171450" algn="l">
              <a:spcBef>
                <a:spcPts val="600"/>
              </a:spcBef>
              <a:buFont typeface="Arial" pitchFamily="34" charset="0"/>
              <a:buChar char="•"/>
            </a:pPr>
            <a:r>
              <a:rPr lang="en-GB" sz="1200" b="0" dirty="0" smtClean="0"/>
              <a:t>Removed</a:t>
            </a:r>
            <a:r>
              <a:rPr lang="en-GB" sz="1200" b="0" dirty="0"/>
              <a:t>: </a:t>
            </a:r>
            <a:r>
              <a:rPr lang="en-GB" sz="1200" b="0" dirty="0" err="1"/>
              <a:t>Pe_norm</a:t>
            </a:r>
            <a:r>
              <a:rPr lang="en-GB" sz="1200" b="0" dirty="0"/>
              <a:t>, </a:t>
            </a:r>
            <a:r>
              <a:rPr lang="en-GB" sz="1200" b="0" dirty="0" err="1"/>
              <a:t>n_norm</a:t>
            </a:r>
            <a:r>
              <a:rPr lang="en-GB" sz="1200" b="0" dirty="0"/>
              <a:t>	</a:t>
            </a:r>
          </a:p>
          <a:p>
            <a:pPr marL="171450" indent="-171450" algn="l">
              <a:spcBef>
                <a:spcPts val="600"/>
              </a:spcBef>
              <a:buFont typeface="Arial" pitchFamily="34" charset="0"/>
              <a:buChar char="•"/>
            </a:pPr>
            <a:r>
              <a:rPr lang="en-GB" sz="1200" b="0" dirty="0" smtClean="0"/>
              <a:t>Same </a:t>
            </a:r>
            <a:r>
              <a:rPr lang="en-GB" sz="1200" b="0" dirty="0"/>
              <a:t>job file list for BATCH and STANDARD (Job file list does not change when switching mode)</a:t>
            </a:r>
          </a:p>
          <a:p>
            <a:pPr marL="171450" indent="-171450" algn="l">
              <a:spcBef>
                <a:spcPts val="600"/>
              </a:spcBef>
              <a:buFont typeface="Arial" pitchFamily="34" charset="0"/>
              <a:buChar char="•"/>
            </a:pPr>
            <a:r>
              <a:rPr lang="en-GB" sz="1200" b="0" dirty="0" smtClean="0"/>
              <a:t>Updated </a:t>
            </a:r>
            <a:r>
              <a:rPr lang="en-GB" sz="1200" b="0" dirty="0"/>
              <a:t>some error messages (units)</a:t>
            </a:r>
          </a:p>
          <a:p>
            <a:pPr marL="171450" indent="-171450" algn="l">
              <a:spcBef>
                <a:spcPts val="600"/>
              </a:spcBef>
              <a:buFont typeface="Arial" pitchFamily="34" charset="0"/>
              <a:buChar char="•"/>
            </a:pPr>
            <a:r>
              <a:rPr lang="en-GB" sz="1200" b="0" dirty="0" smtClean="0"/>
              <a:t>Driving </a:t>
            </a:r>
            <a:r>
              <a:rPr lang="en-GB" sz="1200" b="0" dirty="0"/>
              <a:t>Cycle stop times corrected (No more zero stop times).	</a:t>
            </a:r>
          </a:p>
        </p:txBody>
      </p:sp>
    </p:spTree>
    <p:extLst>
      <p:ext uri="{BB962C8B-B14F-4D97-AF65-F5344CB8AC3E}">
        <p14:creationId xmlns:p14="http://schemas.microsoft.com/office/powerpoint/2010/main" val="1777369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36"/>
            <a:ext cx="813625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1.3.1</a:t>
            </a:r>
          </a:p>
          <a:p>
            <a:pPr eaLnBrk="1" hangingPunct="1"/>
            <a:r>
              <a:rPr lang="en-US" sz="2000" dirty="0" smtClean="0">
                <a:solidFill>
                  <a:srgbClr val="990000"/>
                </a:solidFill>
              </a:rPr>
              <a:t>16.05.2013</a:t>
            </a:r>
          </a:p>
          <a:p>
            <a:pPr eaLnBrk="1" hangingPunct="1"/>
            <a:endParaRPr lang="en-US" sz="2000" dirty="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075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VECTO 1.3.1</a:t>
            </a:r>
            <a:endParaRPr lang="en-GB" sz="2800" kern="0" dirty="0"/>
          </a:p>
        </p:txBody>
      </p:sp>
      <p:sp>
        <p:nvSpPr>
          <p:cNvPr id="3" name="Textfeld 2"/>
          <p:cNvSpPr txBox="1"/>
          <p:nvPr/>
        </p:nvSpPr>
        <p:spPr>
          <a:xfrm>
            <a:off x="251522" y="1313471"/>
            <a:ext cx="8496944" cy="5078313"/>
          </a:xfrm>
          <a:prstGeom prst="rect">
            <a:avLst/>
          </a:prstGeom>
          <a:noFill/>
          <a:ln>
            <a:noFill/>
          </a:ln>
        </p:spPr>
        <p:txBody>
          <a:bodyPr wrap="square" rtlCol="0">
            <a:spAutoFit/>
          </a:bodyPr>
          <a:lstStyle/>
          <a:p>
            <a:pPr algn="l">
              <a:spcBef>
                <a:spcPts val="600"/>
              </a:spcBef>
            </a:pPr>
            <a:r>
              <a:rPr lang="en-GB" sz="2000" dirty="0" smtClean="0"/>
              <a:t>Update Overview (since V1.0):</a:t>
            </a:r>
          </a:p>
          <a:p>
            <a:pPr marL="342900" indent="-342900" algn="l">
              <a:spcBef>
                <a:spcPts val="600"/>
              </a:spcBef>
              <a:buFont typeface="Arial" pitchFamily="34" charset="0"/>
              <a:buChar char="•"/>
            </a:pPr>
            <a:r>
              <a:rPr lang="en-GB" sz="1400" b="0" dirty="0" smtClean="0"/>
              <a:t>Driver Model:</a:t>
            </a:r>
          </a:p>
          <a:p>
            <a:pPr marL="800100" lvl="1" indent="-342900" algn="l">
              <a:spcBef>
                <a:spcPts val="600"/>
              </a:spcBef>
              <a:buFont typeface="Arial" pitchFamily="34" charset="0"/>
              <a:buChar char="•"/>
            </a:pPr>
            <a:r>
              <a:rPr lang="en-GB" sz="1400" b="0" dirty="0" err="1" smtClean="0"/>
              <a:t>Overspeed</a:t>
            </a:r>
            <a:endParaRPr lang="en-GB" sz="1400" b="0" dirty="0" smtClean="0"/>
          </a:p>
          <a:p>
            <a:pPr marL="800100" lvl="1" indent="-342900" algn="l">
              <a:spcBef>
                <a:spcPts val="600"/>
              </a:spcBef>
              <a:buFont typeface="Arial" pitchFamily="34" charset="0"/>
              <a:buChar char="•"/>
            </a:pPr>
            <a:r>
              <a:rPr lang="en-GB" sz="1400" b="0" dirty="0" smtClean="0"/>
              <a:t>Eco-Roll</a:t>
            </a:r>
          </a:p>
          <a:p>
            <a:pPr marL="800100" lvl="1" indent="-342900" algn="l">
              <a:spcBef>
                <a:spcPts val="600"/>
              </a:spcBef>
              <a:buFont typeface="Arial" pitchFamily="34" charset="0"/>
              <a:buChar char="•"/>
            </a:pPr>
            <a:r>
              <a:rPr lang="en-GB" sz="1400" b="0" dirty="0" smtClean="0"/>
              <a:t>Look </a:t>
            </a:r>
            <a:r>
              <a:rPr lang="en-GB" sz="1400" b="0" dirty="0"/>
              <a:t>Ahead </a:t>
            </a:r>
            <a:r>
              <a:rPr lang="en-GB" sz="1400" b="0" dirty="0" smtClean="0"/>
              <a:t>Coasting</a:t>
            </a:r>
          </a:p>
          <a:p>
            <a:pPr marL="342900" indent="-342900" algn="l">
              <a:spcBef>
                <a:spcPts val="600"/>
              </a:spcBef>
              <a:buFont typeface="Arial" pitchFamily="34" charset="0"/>
              <a:buChar char="•"/>
            </a:pPr>
            <a:r>
              <a:rPr lang="en-GB" sz="1400" b="0" dirty="0" smtClean="0"/>
              <a:t>New Gear Shift Model</a:t>
            </a:r>
          </a:p>
          <a:p>
            <a:pPr marL="800100" lvl="1" indent="-342900" algn="l">
              <a:spcBef>
                <a:spcPts val="600"/>
              </a:spcBef>
              <a:buFont typeface="Arial" pitchFamily="34" charset="0"/>
              <a:buChar char="•"/>
            </a:pPr>
            <a:r>
              <a:rPr lang="en-GB" sz="1400" b="0" dirty="0" smtClean="0"/>
              <a:t>Shifting based on used-defined shift polygons</a:t>
            </a:r>
          </a:p>
          <a:p>
            <a:pPr marL="800100" lvl="1" indent="-342900" algn="l">
              <a:spcBef>
                <a:spcPts val="600"/>
              </a:spcBef>
              <a:buFont typeface="Arial" pitchFamily="34" charset="0"/>
              <a:buChar char="•"/>
            </a:pPr>
            <a:r>
              <a:rPr lang="en-GB" sz="1400" b="0" dirty="0" smtClean="0"/>
              <a:t>Sequential shifting or gear skipping </a:t>
            </a:r>
          </a:p>
          <a:p>
            <a:pPr marL="800100" lvl="1" indent="-342900" algn="l">
              <a:spcBef>
                <a:spcPts val="600"/>
              </a:spcBef>
              <a:buFont typeface="Arial" pitchFamily="34" charset="0"/>
              <a:buChar char="•"/>
            </a:pPr>
            <a:r>
              <a:rPr lang="en-GB" sz="1400" b="0" dirty="0" smtClean="0"/>
              <a:t>Optional shifting inside polygons</a:t>
            </a:r>
          </a:p>
          <a:p>
            <a:pPr marL="800100" lvl="1" indent="-342900" algn="l">
              <a:spcBef>
                <a:spcPts val="600"/>
              </a:spcBef>
              <a:buFont typeface="Arial" pitchFamily="34" charset="0"/>
              <a:buChar char="•"/>
            </a:pPr>
            <a:r>
              <a:rPr lang="en-GB" sz="1400" b="0" dirty="0" smtClean="0"/>
              <a:t>Start gear calculation</a:t>
            </a:r>
          </a:p>
          <a:p>
            <a:pPr marL="342900" indent="-342900" algn="l">
              <a:spcBef>
                <a:spcPts val="600"/>
              </a:spcBef>
              <a:buFont typeface="Arial" pitchFamily="34" charset="0"/>
              <a:buChar char="•"/>
            </a:pPr>
            <a:r>
              <a:rPr lang="en-GB" sz="1400" b="0" dirty="0" smtClean="0"/>
              <a:t>Torque Converter Calculation</a:t>
            </a:r>
          </a:p>
          <a:p>
            <a:pPr marL="342900" indent="-342900" algn="l">
              <a:spcBef>
                <a:spcPts val="600"/>
              </a:spcBef>
              <a:buFont typeface="Arial" pitchFamily="34" charset="0"/>
              <a:buChar char="•"/>
            </a:pPr>
            <a:r>
              <a:rPr lang="en-GB" sz="1400" b="0" dirty="0" smtClean="0"/>
              <a:t>Engine Only Mode</a:t>
            </a:r>
          </a:p>
          <a:p>
            <a:pPr marL="342900" indent="-342900" algn="l">
              <a:spcBef>
                <a:spcPts val="600"/>
              </a:spcBef>
              <a:buFont typeface="Arial" pitchFamily="34" charset="0"/>
              <a:buChar char="•"/>
            </a:pPr>
            <a:r>
              <a:rPr lang="en-GB" sz="1400" b="0" dirty="0" smtClean="0"/>
              <a:t>Engine Start/Stop</a:t>
            </a:r>
          </a:p>
          <a:p>
            <a:pPr marL="342900" indent="-342900" algn="l">
              <a:spcBef>
                <a:spcPts val="600"/>
              </a:spcBef>
              <a:buFont typeface="Arial" pitchFamily="34" charset="0"/>
              <a:buChar char="•"/>
            </a:pPr>
            <a:r>
              <a:rPr lang="en-GB" sz="1400" b="0" dirty="0" smtClean="0"/>
              <a:t>Visualizer </a:t>
            </a:r>
            <a:r>
              <a:rPr lang="en-GB" sz="1400" b="0" dirty="0"/>
              <a:t>(</a:t>
            </a:r>
            <a:r>
              <a:rPr lang="en-GB" sz="1400" b="0" dirty="0" err="1"/>
              <a:t>GRAPHi</a:t>
            </a:r>
            <a:r>
              <a:rPr lang="en-GB" sz="1400" b="0" dirty="0" smtClean="0"/>
              <a:t>)</a:t>
            </a:r>
            <a:endParaRPr lang="en-GB" sz="1400" b="0" dirty="0"/>
          </a:p>
          <a:p>
            <a:pPr marL="342900" indent="-342900" algn="l">
              <a:spcBef>
                <a:spcPts val="600"/>
              </a:spcBef>
              <a:buFont typeface="Arial" pitchFamily="34" charset="0"/>
              <a:buChar char="•"/>
            </a:pPr>
            <a:r>
              <a:rPr lang="en-GB" sz="1400" b="0" dirty="0" smtClean="0"/>
              <a:t>User Manual updated with function descriptions</a:t>
            </a:r>
          </a:p>
          <a:p>
            <a:pPr marL="342900" indent="-342900" algn="l">
              <a:spcBef>
                <a:spcPts val="600"/>
              </a:spcBef>
              <a:buFont typeface="Arial" pitchFamily="34" charset="0"/>
              <a:buChar char="•"/>
            </a:pPr>
            <a:r>
              <a:rPr lang="en-GB" sz="1400" b="0" dirty="0" smtClean="0"/>
              <a:t>Error messages linked to user manual</a:t>
            </a:r>
          </a:p>
          <a:p>
            <a:pPr marL="342900" indent="-342900" algn="l">
              <a:spcBef>
                <a:spcPts val="600"/>
              </a:spcBef>
              <a:buFont typeface="Arial" pitchFamily="34" charset="0"/>
              <a:buChar char="•"/>
            </a:pPr>
            <a:r>
              <a:rPr lang="en-GB" sz="1400" b="0" dirty="0" smtClean="0"/>
              <a:t>Demo Data updated</a:t>
            </a:r>
          </a:p>
        </p:txBody>
      </p:sp>
    </p:spTree>
    <p:extLst>
      <p:ext uri="{BB962C8B-B14F-4D97-AF65-F5344CB8AC3E}">
        <p14:creationId xmlns:p14="http://schemas.microsoft.com/office/powerpoint/2010/main" val="3762729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Driver Model</a:t>
            </a:r>
            <a:endParaRPr lang="en-GB" sz="2800" dirty="0"/>
          </a:p>
        </p:txBody>
      </p:sp>
      <p:sp>
        <p:nvSpPr>
          <p:cNvPr id="10" name="Textfeld 9"/>
          <p:cNvSpPr txBox="1"/>
          <p:nvPr/>
        </p:nvSpPr>
        <p:spPr>
          <a:xfrm>
            <a:off x="251522" y="1758295"/>
            <a:ext cx="8496944" cy="3970318"/>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dirty="0" err="1" smtClean="0"/>
              <a:t>Overspeed</a:t>
            </a:r>
            <a:endParaRPr lang="en-GB" sz="2000" b="0" dirty="0" smtClean="0"/>
          </a:p>
          <a:p>
            <a:pPr marL="800100" lvl="1" indent="-342900" algn="l">
              <a:buFont typeface="Arial" pitchFamily="34" charset="0"/>
              <a:buChar char="•"/>
            </a:pPr>
            <a:r>
              <a:rPr lang="en-GB" b="0" dirty="0" smtClean="0"/>
              <a:t>If </a:t>
            </a:r>
            <a:r>
              <a:rPr lang="en-GB" b="0" dirty="0" err="1" smtClean="0"/>
              <a:t>Pwheel</a:t>
            </a:r>
            <a:r>
              <a:rPr lang="en-GB" b="0" dirty="0" smtClean="0"/>
              <a:t> &lt; 0</a:t>
            </a:r>
            <a:r>
              <a:rPr lang="en-GB" b="0" smtClean="0"/>
              <a:t>: Coasting </a:t>
            </a:r>
            <a:r>
              <a:rPr lang="en-GB" b="0" dirty="0" smtClean="0"/>
              <a:t>with brakes not applied for</a:t>
            </a:r>
            <a:br>
              <a:rPr lang="en-GB" b="0" dirty="0" smtClean="0"/>
            </a:br>
            <a:r>
              <a:rPr lang="en-GB" b="0" dirty="0" smtClean="0"/>
              <a:t>speed &lt; target speed + allowed </a:t>
            </a:r>
            <a:r>
              <a:rPr lang="en-GB" b="0" dirty="0" err="1" smtClean="0"/>
              <a:t>overspeed</a:t>
            </a:r>
            <a:endParaRPr lang="en-GB" b="0" dirty="0" smtClean="0"/>
          </a:p>
          <a:p>
            <a:pPr marL="342900" indent="-342900" algn="l">
              <a:buFont typeface="Arial" pitchFamily="34" charset="0"/>
              <a:buChar char="•"/>
            </a:pPr>
            <a:r>
              <a:rPr lang="en-GB" sz="2000" b="0" dirty="0" smtClean="0"/>
              <a:t>Eco-Roll</a:t>
            </a:r>
          </a:p>
          <a:p>
            <a:pPr marL="800100" lvl="1" indent="-342900" algn="l">
              <a:buFont typeface="Arial" pitchFamily="34" charset="0"/>
              <a:buChar char="•"/>
            </a:pPr>
            <a:r>
              <a:rPr lang="en-GB" b="0" dirty="0" smtClean="0"/>
              <a:t>If </a:t>
            </a:r>
            <a:r>
              <a:rPr lang="en-GB" b="0" dirty="0" err="1" smtClean="0"/>
              <a:t>Pwheel</a:t>
            </a:r>
            <a:r>
              <a:rPr lang="en-GB" b="0" dirty="0" smtClean="0"/>
              <a:t> &lt; 0: Neutral gear</a:t>
            </a:r>
            <a:r>
              <a:rPr lang="en-GB" b="0" smtClean="0"/>
              <a:t>, engine idling</a:t>
            </a:r>
            <a:r>
              <a:rPr lang="en-GB" b="0" dirty="0" smtClean="0"/>
              <a:t>.</a:t>
            </a:r>
          </a:p>
          <a:p>
            <a:pPr marL="800100" lvl="1" indent="-342900" algn="l">
              <a:buFont typeface="Arial" pitchFamily="34" charset="0"/>
              <a:buChar char="•"/>
            </a:pPr>
            <a:r>
              <a:rPr lang="en-GB" b="0" smtClean="0"/>
              <a:t>Engine </a:t>
            </a:r>
            <a:r>
              <a:rPr lang="en-GB" b="0" dirty="0" smtClean="0"/>
              <a:t>and service brake if target speed + allowed </a:t>
            </a:r>
            <a:r>
              <a:rPr lang="en-GB" b="0" dirty="0" err="1" smtClean="0"/>
              <a:t>overspeed</a:t>
            </a:r>
            <a:r>
              <a:rPr lang="en-GB" b="0" dirty="0" smtClean="0"/>
              <a:t> is reached.</a:t>
            </a:r>
          </a:p>
          <a:p>
            <a:pPr marL="800100" lvl="1" indent="-342900" algn="l">
              <a:buFont typeface="Arial" pitchFamily="34" charset="0"/>
              <a:buChar char="•"/>
            </a:pPr>
            <a:r>
              <a:rPr lang="en-GB" b="0" smtClean="0"/>
              <a:t>Normal driving </a:t>
            </a:r>
            <a:r>
              <a:rPr lang="en-GB" b="0" dirty="0" smtClean="0"/>
              <a:t>if target speed + allowed </a:t>
            </a:r>
            <a:r>
              <a:rPr lang="en-GB" b="0" dirty="0" err="1" smtClean="0"/>
              <a:t>underspeed</a:t>
            </a:r>
            <a:r>
              <a:rPr lang="en-GB" b="0" dirty="0" smtClean="0"/>
              <a:t> is reached.</a:t>
            </a:r>
          </a:p>
          <a:p>
            <a:pPr marL="342900" indent="-342900" algn="l">
              <a:buFont typeface="Arial" pitchFamily="34" charset="0"/>
              <a:buChar char="•"/>
            </a:pPr>
            <a:r>
              <a:rPr lang="en-GB" sz="2000" b="0" dirty="0" smtClean="0"/>
              <a:t>Look </a:t>
            </a:r>
            <a:r>
              <a:rPr lang="en-GB" sz="2000" b="0" smtClean="0"/>
              <a:t>Ahead Coasting</a:t>
            </a:r>
            <a:endParaRPr lang="en-GB" sz="2000" b="0" dirty="0" smtClean="0"/>
          </a:p>
          <a:p>
            <a:pPr marL="800100" lvl="1" indent="-342900" algn="l">
              <a:buFont typeface="Arial" pitchFamily="34" charset="0"/>
              <a:buChar char="•"/>
            </a:pPr>
            <a:r>
              <a:rPr lang="en-GB" b="0" dirty="0" smtClean="0"/>
              <a:t>Phase </a:t>
            </a:r>
            <a:r>
              <a:rPr lang="en-GB" b="0" smtClean="0"/>
              <a:t>of coasting put in </a:t>
            </a:r>
            <a:r>
              <a:rPr lang="en-GB" b="0" dirty="0" smtClean="0"/>
              <a:t>front </a:t>
            </a:r>
            <a:r>
              <a:rPr lang="en-GB" b="0" smtClean="0"/>
              <a:t>of braking </a:t>
            </a:r>
            <a:r>
              <a:rPr lang="en-GB" b="0" dirty="0" smtClean="0"/>
              <a:t>phases</a:t>
            </a:r>
            <a:endParaRPr lang="en-GB" b="0" dirty="0"/>
          </a:p>
        </p:txBody>
      </p:sp>
    </p:spTree>
    <p:extLst>
      <p:ext uri="{BB962C8B-B14F-4D97-AF65-F5344CB8AC3E}">
        <p14:creationId xmlns:p14="http://schemas.microsoft.com/office/powerpoint/2010/main" val="4169259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2"/>
            <a:ext cx="8496944" cy="3231654"/>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IE" sz="1800" dirty="0"/>
              <a:t>Old format </a:t>
            </a:r>
            <a:r>
              <a:rPr lang="en-IE" sz="1800" dirty="0" smtClean="0"/>
              <a:t>scrapped; </a:t>
            </a:r>
            <a:r>
              <a:rPr lang="en-IE" sz="1800" dirty="0"/>
              <a:t>only JSON and CSV is </a:t>
            </a:r>
            <a:r>
              <a:rPr lang="en-IE" sz="1800" dirty="0" smtClean="0"/>
              <a:t>supported</a:t>
            </a:r>
            <a:endParaRPr lang="en-IE" sz="1800" dirty="0"/>
          </a:p>
          <a:p>
            <a:pPr marL="342900" indent="-342900" algn="l">
              <a:lnSpc>
                <a:spcPct val="150000"/>
              </a:lnSpc>
              <a:spcBef>
                <a:spcPts val="600"/>
              </a:spcBef>
              <a:buFont typeface="Arial" pitchFamily="34" charset="0"/>
              <a:buChar char="•"/>
            </a:pPr>
            <a:r>
              <a:rPr lang="en-IE" sz="1800" dirty="0" smtClean="0"/>
              <a:t>CSVs: New </a:t>
            </a:r>
            <a:r>
              <a:rPr lang="en-IE" sz="1800" dirty="0"/>
              <a:t>comment symbol </a:t>
            </a:r>
            <a:r>
              <a:rPr lang="en-IE" sz="1800" dirty="0" smtClean="0"/>
              <a:t>is "#" (instead </a:t>
            </a:r>
            <a:r>
              <a:rPr lang="en-IE" sz="1800" dirty="0"/>
              <a:t>of "</a:t>
            </a:r>
            <a:r>
              <a:rPr lang="en-IE" sz="1800" dirty="0" smtClean="0"/>
              <a:t>c“)</a:t>
            </a:r>
          </a:p>
          <a:p>
            <a:pPr marL="342900" indent="-342900" algn="l">
              <a:lnSpc>
                <a:spcPct val="150000"/>
              </a:lnSpc>
              <a:spcBef>
                <a:spcPts val="600"/>
              </a:spcBef>
              <a:buFont typeface="Arial" pitchFamily="34" charset="0"/>
              <a:buChar char="•"/>
            </a:pPr>
            <a:r>
              <a:rPr lang="en-IE" sz="1800" dirty="0" smtClean="0"/>
              <a:t>CSVs: One and only one header-line is required (which must not be a comment line)</a:t>
            </a:r>
          </a:p>
          <a:p>
            <a:pPr marL="342900" indent="-342900" algn="l">
              <a:lnSpc>
                <a:spcPct val="150000"/>
              </a:lnSpc>
              <a:spcBef>
                <a:spcPts val="600"/>
              </a:spcBef>
              <a:buFont typeface="Arial" pitchFamily="34" charset="0"/>
              <a:buChar char="•"/>
            </a:pPr>
            <a:r>
              <a:rPr lang="en-IE" sz="1800" dirty="0" smtClean="0"/>
              <a:t>The formats are described in </a:t>
            </a:r>
            <a:r>
              <a:rPr lang="en-IE" sz="1800" dirty="0"/>
              <a:t>the HTML User Manual under </a:t>
            </a:r>
            <a:r>
              <a:rPr lang="en-IE" sz="1800" dirty="0" smtClean="0"/>
              <a:t>“Input </a:t>
            </a:r>
            <a:r>
              <a:rPr lang="en-IE" sz="1800" dirty="0"/>
              <a:t>and Output </a:t>
            </a:r>
            <a:r>
              <a:rPr lang="en-IE" sz="1800" dirty="0" smtClean="0"/>
              <a:t>Files” &gt; “CSV Format” </a:t>
            </a:r>
            <a:r>
              <a:rPr lang="en-IE" sz="1800" dirty="0"/>
              <a:t>and in each input file page of the user manual.</a:t>
            </a:r>
            <a:endParaRPr lang="en-GB" sz="18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File-format changes</a:t>
            </a:r>
            <a:endParaRPr lang="en-GB" sz="2800" kern="0" dirty="0"/>
          </a:p>
        </p:txBody>
      </p:sp>
    </p:spTree>
    <p:extLst>
      <p:ext uri="{BB962C8B-B14F-4D97-AF65-F5344CB8AC3E}">
        <p14:creationId xmlns:p14="http://schemas.microsoft.com/office/powerpoint/2010/main" val="1434757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0"/>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2492990"/>
          </a:xfrm>
          <a:prstGeom prst="rect">
            <a:avLst/>
          </a:prstGeom>
          <a:noFill/>
          <a:ln>
            <a:noFill/>
          </a:ln>
        </p:spPr>
        <p:txBody>
          <a:bodyPr wrap="square" rtlCol="0">
            <a:spAutoFit/>
          </a:bodyPr>
          <a:lstStyle/>
          <a:p>
            <a:pPr algn="l"/>
            <a:r>
              <a:rPr lang="en-GB" sz="2000" dirty="0" err="1" smtClean="0"/>
              <a:t>Overspeed</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If </a:t>
            </a:r>
            <a:r>
              <a:rPr lang="en-GB" dirty="0" err="1" smtClean="0"/>
              <a:t>P</a:t>
            </a:r>
            <a:r>
              <a:rPr lang="en-GB" baseline="-25000" dirty="0" err="1" smtClean="0"/>
              <a:t>wheel</a:t>
            </a:r>
            <a:r>
              <a:rPr lang="en-GB" dirty="0" smtClean="0"/>
              <a:t> &lt; 0</a:t>
            </a:r>
            <a:r>
              <a:rPr lang="en-GB" smtClean="0"/>
              <a:t>: Coasting </a:t>
            </a:r>
            <a:r>
              <a:rPr lang="en-GB" dirty="0" smtClean="0"/>
              <a:t>with brakes not applied for speed &lt; target speed + allowed </a:t>
            </a:r>
            <a:r>
              <a:rPr lang="en-GB" dirty="0" err="1" smtClean="0"/>
              <a:t>overspeed</a:t>
            </a:r>
            <a:endParaRPr lang="en-GB" dirty="0" smtClean="0"/>
          </a:p>
          <a:p>
            <a:pPr marL="342900" indent="-342900" algn="l">
              <a:buFont typeface="Arial" pitchFamily="34" charset="0"/>
              <a:buChar char="•"/>
            </a:pPr>
            <a:r>
              <a:rPr lang="en-GB" b="0" dirty="0" smtClean="0"/>
              <a:t>Parameters</a:t>
            </a:r>
            <a:r>
              <a:rPr lang="en-GB" b="0" dirty="0"/>
              <a:t>:</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73034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1"/>
            <a:ext cx="3815467" cy="3754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5"/>
            <a:ext cx="4752528" cy="3016210"/>
          </a:xfrm>
          <a:prstGeom prst="rect">
            <a:avLst/>
          </a:prstGeom>
          <a:noFill/>
          <a:ln>
            <a:noFill/>
          </a:ln>
        </p:spPr>
        <p:txBody>
          <a:bodyPr wrap="square" rtlCol="0">
            <a:spAutoFit/>
          </a:bodyPr>
          <a:lstStyle/>
          <a:p>
            <a:pPr algn="l"/>
            <a:r>
              <a:rPr lang="en-GB" sz="2000" dirty="0" smtClean="0"/>
              <a:t>Eco-Roll:</a:t>
            </a:r>
          </a:p>
          <a:p>
            <a:pPr marL="342900" indent="-342900" algn="l">
              <a:spcBef>
                <a:spcPts val="600"/>
              </a:spcBef>
              <a:buFont typeface="Arial" pitchFamily="34" charset="0"/>
              <a:buChar char="•"/>
            </a:pPr>
            <a:r>
              <a:rPr lang="en-GB" dirty="0"/>
              <a:t>Functionality:</a:t>
            </a:r>
          </a:p>
          <a:p>
            <a:pPr marL="800100" lvl="1" indent="-342900" algn="l">
              <a:spcBef>
                <a:spcPts val="0"/>
              </a:spcBef>
              <a:buFont typeface="Arial" pitchFamily="34" charset="0"/>
              <a:buChar char="•"/>
            </a:pPr>
            <a:r>
              <a:rPr lang="en-GB" dirty="0"/>
              <a:t>If </a:t>
            </a:r>
            <a:r>
              <a:rPr lang="en-GB" dirty="0" err="1"/>
              <a:t>P</a:t>
            </a:r>
            <a:r>
              <a:rPr lang="en-GB" baseline="-25000" dirty="0" err="1"/>
              <a:t>wheel</a:t>
            </a:r>
            <a:r>
              <a:rPr lang="en-GB" dirty="0"/>
              <a:t> &lt; 0: Neutral gear</a:t>
            </a:r>
            <a:r>
              <a:rPr lang="en-GB"/>
              <a:t>, </a:t>
            </a:r>
            <a:r>
              <a:rPr lang="en-GB" smtClean="0"/>
              <a:t>engine idling</a:t>
            </a:r>
            <a:r>
              <a:rPr lang="en-GB" dirty="0"/>
              <a:t>.</a:t>
            </a:r>
          </a:p>
          <a:p>
            <a:pPr marL="800100" lvl="1" indent="-342900" algn="l">
              <a:spcBef>
                <a:spcPts val="0"/>
              </a:spcBef>
              <a:buFont typeface="Arial" pitchFamily="34" charset="0"/>
              <a:buChar char="•"/>
            </a:pPr>
            <a:r>
              <a:rPr lang="en-GB" smtClean="0"/>
              <a:t>Engine </a:t>
            </a:r>
            <a:r>
              <a:rPr lang="en-GB" dirty="0"/>
              <a:t>and service brake if target speed + allowed </a:t>
            </a:r>
            <a:r>
              <a:rPr lang="en-GB" dirty="0" err="1"/>
              <a:t>overspeed</a:t>
            </a:r>
            <a:r>
              <a:rPr lang="en-GB" dirty="0"/>
              <a:t> is reached.</a:t>
            </a:r>
          </a:p>
          <a:p>
            <a:pPr marL="800100" lvl="1" indent="-342900" algn="l">
              <a:spcBef>
                <a:spcPts val="0"/>
              </a:spcBef>
              <a:buFont typeface="Arial" pitchFamily="34" charset="0"/>
              <a:buChar char="•"/>
            </a:pPr>
            <a:r>
              <a:rPr lang="en-GB"/>
              <a:t>Normal </a:t>
            </a:r>
            <a:r>
              <a:rPr lang="en-GB" smtClean="0"/>
              <a:t>driving </a:t>
            </a:r>
            <a:r>
              <a:rPr lang="en-GB" dirty="0"/>
              <a:t>if target speed + allowed </a:t>
            </a:r>
            <a:r>
              <a:rPr lang="en-GB" dirty="0" err="1"/>
              <a:t>underspeed</a:t>
            </a:r>
            <a:r>
              <a:rPr lang="en-GB" dirty="0"/>
              <a:t> is reached.</a:t>
            </a:r>
          </a:p>
          <a:p>
            <a:pPr marL="342900" indent="-342900" algn="l">
              <a:spcBef>
                <a:spcPts val="600"/>
              </a:spcBef>
              <a:buFont typeface="Arial" pitchFamily="34" charset="0"/>
              <a:buChar char="•"/>
            </a:pPr>
            <a:r>
              <a:rPr lang="en-GB" b="0" dirty="0"/>
              <a:t>Parameters:</a:t>
            </a:r>
          </a:p>
          <a:p>
            <a:pPr marL="800100" lvl="1" indent="-342900" algn="l">
              <a:spcBef>
                <a:spcPts val="0"/>
              </a:spcBef>
              <a:buFont typeface="Arial" pitchFamily="34" charset="0"/>
              <a:buChar char="•"/>
            </a:pPr>
            <a:r>
              <a:rPr lang="en-GB" b="0" smtClean="0"/>
              <a:t>Minimum </a:t>
            </a:r>
            <a:r>
              <a:rPr lang="en-GB" b="0" dirty="0"/>
              <a:t>Target Speed, e.g. 70km/h</a:t>
            </a:r>
          </a:p>
          <a:p>
            <a:pPr marL="800100" lvl="1" indent="-342900" algn="l">
              <a:spcBef>
                <a:spcPts val="0"/>
              </a:spcBef>
              <a:buFont typeface="Arial" pitchFamily="34" charset="0"/>
              <a:buChar char="•"/>
            </a:pPr>
            <a:r>
              <a:rPr lang="en-GB" b="0" dirty="0"/>
              <a:t>Allowed </a:t>
            </a:r>
            <a:r>
              <a:rPr lang="en-GB" b="0" dirty="0" err="1"/>
              <a:t>Overspeed</a:t>
            </a:r>
            <a:r>
              <a:rPr lang="en-GB" b="0" dirty="0"/>
              <a:t>, e.g. 5km/h</a:t>
            </a:r>
          </a:p>
          <a:p>
            <a:pPr marL="800100" lvl="1" indent="-342900" algn="l">
              <a:spcBef>
                <a:spcPts val="0"/>
              </a:spcBef>
              <a:buFont typeface="Arial" pitchFamily="34" charset="0"/>
              <a:buChar char="•"/>
            </a:pPr>
            <a:r>
              <a:rPr lang="en-GB" b="0" dirty="0"/>
              <a:t>Allowed </a:t>
            </a:r>
            <a:r>
              <a:rPr lang="en-GB" b="0" dirty="0" err="1"/>
              <a:t>Underspeed</a:t>
            </a:r>
            <a:r>
              <a:rPr lang="en-GB" b="0" dirty="0"/>
              <a:t>, e.g. 5km/h</a:t>
            </a:r>
          </a:p>
        </p:txBody>
      </p:sp>
      <p:sp>
        <p:nvSpPr>
          <p:cNvPr id="13" name="Rechteck 12"/>
          <p:cNvSpPr/>
          <p:nvPr/>
        </p:nvSpPr>
        <p:spPr bwMode="auto">
          <a:xfrm>
            <a:off x="5265421" y="3665220"/>
            <a:ext cx="2125981" cy="69988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7099771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245" y="1768964"/>
            <a:ext cx="3815467" cy="37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VECTO Editor - Driver Tab</a:t>
            </a:r>
            <a:endParaRPr lang="en-GB" sz="2800" dirty="0"/>
          </a:p>
        </p:txBody>
      </p:sp>
      <p:sp>
        <p:nvSpPr>
          <p:cNvPr id="10" name="Textfeld 9"/>
          <p:cNvSpPr txBox="1"/>
          <p:nvPr/>
        </p:nvSpPr>
        <p:spPr>
          <a:xfrm>
            <a:off x="251520" y="1758299"/>
            <a:ext cx="4752528" cy="2739211"/>
          </a:xfrm>
          <a:prstGeom prst="rect">
            <a:avLst/>
          </a:prstGeom>
          <a:noFill/>
          <a:ln>
            <a:noFill/>
          </a:ln>
        </p:spPr>
        <p:txBody>
          <a:bodyPr wrap="square" rtlCol="0">
            <a:spAutoFit/>
          </a:bodyPr>
          <a:lstStyle/>
          <a:p>
            <a:pPr algn="l"/>
            <a:r>
              <a:rPr lang="en-GB" sz="2000" smtClean="0"/>
              <a:t>Look-Ahead Coasting</a:t>
            </a:r>
            <a:r>
              <a:rPr lang="en-GB" sz="2000" dirty="0" smtClean="0"/>
              <a:t>:</a:t>
            </a:r>
          </a:p>
          <a:p>
            <a:pPr marL="342900" indent="-342900" algn="l">
              <a:buFont typeface="Arial" pitchFamily="34" charset="0"/>
              <a:buChar char="•"/>
            </a:pPr>
            <a:r>
              <a:rPr lang="en-GB" dirty="0" smtClean="0"/>
              <a:t>Functionality:</a:t>
            </a:r>
          </a:p>
          <a:p>
            <a:pPr marL="800100" lvl="1" indent="-342900" algn="l">
              <a:buFont typeface="Arial" pitchFamily="34" charset="0"/>
              <a:buChar char="•"/>
            </a:pPr>
            <a:r>
              <a:rPr lang="en-GB" dirty="0" smtClean="0"/>
              <a:t>Phase </a:t>
            </a:r>
            <a:r>
              <a:rPr lang="en-GB"/>
              <a:t>of </a:t>
            </a:r>
            <a:r>
              <a:rPr lang="en-GB" smtClean="0"/>
              <a:t>coasting </a:t>
            </a:r>
            <a:r>
              <a:rPr lang="en-GB"/>
              <a:t>put </a:t>
            </a:r>
            <a:r>
              <a:rPr lang="en-GB" smtClean="0"/>
              <a:t>in </a:t>
            </a:r>
            <a:r>
              <a:rPr lang="en-GB" dirty="0"/>
              <a:t>front </a:t>
            </a:r>
            <a:r>
              <a:rPr lang="en-GB"/>
              <a:t>of </a:t>
            </a:r>
            <a:r>
              <a:rPr lang="en-GB" smtClean="0"/>
              <a:t>braking </a:t>
            </a:r>
            <a:r>
              <a:rPr lang="en-GB" dirty="0"/>
              <a:t>phases</a:t>
            </a:r>
          </a:p>
          <a:p>
            <a:pPr marL="342900" indent="-342900" algn="l">
              <a:buFont typeface="Arial" pitchFamily="34" charset="0"/>
              <a:buChar char="•"/>
            </a:pPr>
            <a:r>
              <a:rPr lang="en-GB" b="0" dirty="0"/>
              <a:t>Parameters:</a:t>
            </a:r>
          </a:p>
          <a:p>
            <a:pPr marL="800100" lvl="1" indent="-342900" algn="l">
              <a:spcBef>
                <a:spcPts val="0"/>
              </a:spcBef>
              <a:buFont typeface="Arial" pitchFamily="34" charset="0"/>
              <a:buChar char="•"/>
            </a:pPr>
            <a:r>
              <a:rPr lang="en-GB" b="0" dirty="0"/>
              <a:t>Reference (target) </a:t>
            </a:r>
            <a:r>
              <a:rPr lang="en-GB" b="0" dirty="0" smtClean="0"/>
              <a:t>deceleration,</a:t>
            </a:r>
          </a:p>
          <a:p>
            <a:pPr lvl="1" algn="l">
              <a:spcBef>
                <a:spcPts val="0"/>
              </a:spcBef>
            </a:pPr>
            <a:r>
              <a:rPr lang="en-GB" b="0" dirty="0"/>
              <a:t>	</a:t>
            </a:r>
            <a:r>
              <a:rPr lang="en-GB" b="0" dirty="0" smtClean="0"/>
              <a:t>e.g</a:t>
            </a:r>
            <a:r>
              <a:rPr lang="en-GB" b="0" dirty="0"/>
              <a:t>. </a:t>
            </a:r>
            <a:r>
              <a:rPr lang="en-GB" b="0" dirty="0" smtClean="0"/>
              <a:t>-0.5m/s²</a:t>
            </a:r>
            <a:endParaRPr lang="en-GB" b="0" dirty="0"/>
          </a:p>
          <a:p>
            <a:pPr marL="800100" lvl="1" indent="-342900" algn="l">
              <a:spcBef>
                <a:spcPts val="0"/>
              </a:spcBef>
              <a:buFont typeface="Arial" pitchFamily="34" charset="0"/>
              <a:buChar char="•"/>
            </a:pPr>
            <a:r>
              <a:rPr lang="en-GB" b="0" smtClean="0"/>
              <a:t>Minimum </a:t>
            </a:r>
            <a:r>
              <a:rPr lang="en-GB" b="0" dirty="0"/>
              <a:t>speed, e.g. 55km/h (e.g. might be used for </a:t>
            </a:r>
            <a:r>
              <a:rPr lang="en-GB" b="0" err="1"/>
              <a:t>citybus</a:t>
            </a:r>
            <a:r>
              <a:rPr lang="en-GB" b="0"/>
              <a:t> </a:t>
            </a:r>
            <a:r>
              <a:rPr lang="en-GB" b="0" smtClean="0"/>
              <a:t>driving</a:t>
            </a:r>
            <a:r>
              <a:rPr lang="en-GB" b="0" dirty="0" smtClean="0"/>
              <a:t>)</a:t>
            </a:r>
            <a:endParaRPr lang="en-GB" b="0" dirty="0"/>
          </a:p>
        </p:txBody>
      </p:sp>
      <p:sp>
        <p:nvSpPr>
          <p:cNvPr id="13" name="Rechteck 12"/>
          <p:cNvSpPr/>
          <p:nvPr/>
        </p:nvSpPr>
        <p:spPr bwMode="auto">
          <a:xfrm>
            <a:off x="5271771" y="4476750"/>
            <a:ext cx="2125981" cy="523354"/>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052595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1.2</a:t>
            </a:r>
          </a:p>
          <a:p>
            <a:pPr eaLnBrk="1" hangingPunct="1"/>
            <a:r>
              <a:rPr lang="en-US" sz="2000" dirty="0" smtClean="0">
                <a:solidFill>
                  <a:srgbClr val="990000"/>
                </a:solidFill>
              </a:rPr>
              <a:t>09.04.2013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57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758299"/>
            <a:ext cx="5544616" cy="2092881"/>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Default settings </a:t>
            </a:r>
            <a:r>
              <a:rPr lang="en-GB" sz="2000" b="0" dirty="0" smtClean="0"/>
              <a:t>for each transmission type</a:t>
            </a:r>
          </a:p>
          <a:p>
            <a:pPr marL="342900" indent="-342900" algn="l">
              <a:buFont typeface="Arial" pitchFamily="34" charset="0"/>
              <a:buChar char="•"/>
            </a:pPr>
            <a:r>
              <a:rPr lang="en-GB" sz="2000" b="0" dirty="0" smtClean="0"/>
              <a:t>Torque Converter implemented</a:t>
            </a:r>
          </a:p>
          <a:p>
            <a:pPr marL="342900" indent="-342900" algn="l">
              <a:buFont typeface="Arial" pitchFamily="34" charset="0"/>
              <a:buChar char="•"/>
            </a:pPr>
            <a:r>
              <a:rPr lang="en-GB" sz="2000" b="0" dirty="0" smtClean="0"/>
              <a:t>(Shift Polygons are </a:t>
            </a:r>
            <a:r>
              <a:rPr lang="en-GB" sz="2000" b="0" smtClean="0"/>
              <a:t>described in </a:t>
            </a:r>
            <a:r>
              <a:rPr lang="en-GB" sz="2000" b="0" dirty="0" smtClean="0"/>
              <a:t>the 1.1 beta Update Notes attached below)</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9" name="Rechteck 8"/>
          <p:cNvSpPr/>
          <p:nvPr/>
        </p:nvSpPr>
        <p:spPr bwMode="auto">
          <a:xfrm>
            <a:off x="6009111" y="4976816"/>
            <a:ext cx="2744365" cy="73818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34100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412780"/>
            <a:ext cx="5544616" cy="3877985"/>
          </a:xfrm>
          <a:prstGeom prst="rect">
            <a:avLst/>
          </a:prstGeom>
          <a:noFill/>
          <a:ln>
            <a:noFill/>
          </a:ln>
        </p:spPr>
        <p:txBody>
          <a:bodyPr wrap="square" rtlCol="0">
            <a:spAutoFit/>
          </a:bodyPr>
          <a:lstStyle/>
          <a:p>
            <a:pPr algn="l">
              <a:spcAft>
                <a:spcPts val="1200"/>
              </a:spcAft>
            </a:pPr>
            <a:r>
              <a:rPr lang="en-GB" sz="2000" dirty="0" smtClean="0"/>
              <a:t>Transmission Type:</a:t>
            </a:r>
          </a:p>
          <a:p>
            <a:pPr marL="342900" indent="-342900" algn="l">
              <a:spcBef>
                <a:spcPts val="0"/>
              </a:spcBef>
              <a:spcAft>
                <a:spcPts val="1200"/>
              </a:spcAft>
              <a:buFont typeface="Arial" pitchFamily="34" charset="0"/>
              <a:buChar char="•"/>
            </a:pPr>
            <a:r>
              <a:rPr lang="en-GB" sz="1800" dirty="0" smtClean="0"/>
              <a:t>Manual </a:t>
            </a:r>
            <a:r>
              <a:rPr lang="en-GB" sz="1800" dirty="0"/>
              <a:t>Transmission (MT</a:t>
            </a:r>
            <a:r>
              <a:rPr lang="en-GB" sz="1800" dirty="0" smtClean="0"/>
              <a:t>):</a:t>
            </a:r>
          </a:p>
          <a:p>
            <a:pPr marL="800100" lvl="1" indent="-342900" algn="l">
              <a:spcBef>
                <a:spcPts val="0"/>
              </a:spcBef>
              <a:spcAft>
                <a:spcPts val="1200"/>
              </a:spcAft>
              <a:buFont typeface="Arial" pitchFamily="34" charset="0"/>
              <a:buChar char="•"/>
            </a:pPr>
            <a:r>
              <a:rPr lang="en-GB" sz="1400" b="0" dirty="0" smtClean="0"/>
              <a:t>Activates </a:t>
            </a:r>
            <a:r>
              <a:rPr lang="en-GB" sz="1400" b="0" dirty="0"/>
              <a:t>the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Automated Manual Transmission (AMT)</a:t>
            </a:r>
          </a:p>
          <a:p>
            <a:pPr marL="800100" lvl="1" indent="-342900" algn="l">
              <a:spcBef>
                <a:spcPts val="0"/>
              </a:spcBef>
              <a:spcAft>
                <a:spcPts val="1200"/>
              </a:spcAft>
              <a:buFont typeface="Arial" pitchFamily="34" charset="0"/>
              <a:buChar char="•"/>
            </a:pPr>
            <a:r>
              <a:rPr lang="en-GB" sz="1400" b="0" dirty="0"/>
              <a:t>Activates the </a:t>
            </a:r>
            <a:r>
              <a:rPr lang="en-GB" sz="1400" dirty="0"/>
              <a:t>"Allow </a:t>
            </a:r>
            <a:r>
              <a:rPr lang="en-GB" sz="1400"/>
              <a:t>shift-up </a:t>
            </a:r>
            <a:r>
              <a:rPr lang="en-GB" sz="1400" smtClean="0"/>
              <a:t>inside </a:t>
            </a:r>
            <a:r>
              <a:rPr lang="en-GB" sz="1400" dirty="0"/>
              <a:t>polygons"</a:t>
            </a:r>
            <a:r>
              <a:rPr lang="en-GB" sz="1400" b="0" dirty="0"/>
              <a:t> and </a:t>
            </a:r>
            <a:r>
              <a:rPr lang="en-GB" sz="1400" dirty="0"/>
              <a:t>"Skip Gears"</a:t>
            </a:r>
            <a:r>
              <a:rPr lang="en-GB" sz="1400" b="0" dirty="0"/>
              <a:t> option. No torque converter.</a:t>
            </a:r>
          </a:p>
          <a:p>
            <a:pPr marL="342900" indent="-342900" algn="l">
              <a:spcBef>
                <a:spcPts val="0"/>
              </a:spcBef>
              <a:spcAft>
                <a:spcPts val="1200"/>
              </a:spcAft>
              <a:buFont typeface="Arial" pitchFamily="34" charset="0"/>
              <a:buChar char="•"/>
            </a:pPr>
            <a:r>
              <a:rPr lang="en-GB" sz="1800" dirty="0"/>
              <a:t>Automatic Transmission (AT)</a:t>
            </a:r>
          </a:p>
          <a:p>
            <a:pPr marL="800100" lvl="1" indent="-342900" algn="l">
              <a:spcBef>
                <a:spcPts val="0"/>
              </a:spcBef>
              <a:spcAft>
                <a:spcPts val="1200"/>
              </a:spcAft>
              <a:buFont typeface="Arial" pitchFamily="34" charset="0"/>
              <a:buChar char="•"/>
            </a:pPr>
            <a:r>
              <a:rPr lang="en-GB" sz="1400" b="0" dirty="0"/>
              <a:t>Torque converter </a:t>
            </a:r>
            <a:r>
              <a:rPr lang="en-GB" sz="1400" b="0" dirty="0" err="1"/>
              <a:t>ist</a:t>
            </a:r>
            <a:r>
              <a:rPr lang="en-GB" sz="1400" b="0" dirty="0"/>
              <a:t> set and must be parameterized.</a:t>
            </a:r>
          </a:p>
          <a:p>
            <a:pPr marL="342900" indent="-342900" algn="l">
              <a:spcBef>
                <a:spcPts val="0"/>
              </a:spcBef>
              <a:spcAft>
                <a:spcPts val="1200"/>
              </a:spcAft>
              <a:buFont typeface="Arial" pitchFamily="34" charset="0"/>
              <a:buChar char="•"/>
            </a:pPr>
            <a:r>
              <a:rPr lang="en-GB" sz="1800" dirty="0"/>
              <a:t>Custom</a:t>
            </a:r>
          </a:p>
          <a:p>
            <a:pPr marL="800100" lvl="1" indent="-342900" algn="l">
              <a:spcBef>
                <a:spcPts val="0"/>
              </a:spcBef>
              <a:spcAft>
                <a:spcPts val="1200"/>
              </a:spcAft>
              <a:buFont typeface="Arial" pitchFamily="34" charset="0"/>
              <a:buChar char="•"/>
            </a:pPr>
            <a:r>
              <a:rPr lang="en-GB" sz="1400" b="0" dirty="0"/>
              <a:t>Enables all options </a:t>
            </a:r>
            <a:r>
              <a:rPr lang="en-GB" sz="1400" b="0"/>
              <a:t>for </a:t>
            </a:r>
            <a:r>
              <a:rPr lang="en-GB" sz="1400" b="0" smtClean="0"/>
              <a:t>user-defined settings</a:t>
            </a:r>
            <a:r>
              <a:rPr lang="en-GB" sz="1400" b="0" dirty="0"/>
              <a:t>.</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343585"/>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hteck 6"/>
          <p:cNvSpPr/>
          <p:nvPr/>
        </p:nvSpPr>
        <p:spPr bwMode="auto">
          <a:xfrm>
            <a:off x="6028160" y="2162179"/>
            <a:ext cx="2072854"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63514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2" y="1758299"/>
            <a:ext cx="5040560" cy="2554545"/>
          </a:xfrm>
          <a:prstGeom prst="rect">
            <a:avLst/>
          </a:prstGeom>
          <a:noFill/>
          <a:ln>
            <a:noFill/>
          </a:ln>
        </p:spPr>
        <p:txBody>
          <a:bodyPr wrap="square" rtlCol="0">
            <a:spAutoFit/>
          </a:bodyPr>
          <a:lstStyle/>
          <a:p>
            <a:pPr algn="l"/>
            <a:r>
              <a:rPr lang="en-GB" sz="2000" dirty="0" smtClean="0"/>
              <a:t>Torque Converter (TC):</a:t>
            </a:r>
          </a:p>
          <a:p>
            <a:pPr marL="342900" indent="-342900" algn="l">
              <a:buFont typeface="Arial" pitchFamily="34" charset="0"/>
              <a:buChar char="•"/>
            </a:pPr>
            <a:r>
              <a:rPr lang="en-GB" sz="2000" b="0" smtClean="0"/>
              <a:t>"Installed</a:t>
            </a:r>
            <a:r>
              <a:rPr lang="en-GB" sz="2000" b="0" dirty="0" smtClean="0"/>
              <a:t>" can only be changed if Transmission Type is "Custom"</a:t>
            </a:r>
          </a:p>
          <a:p>
            <a:pPr marL="342900" indent="-342900" algn="l">
              <a:buFont typeface="Arial" pitchFamily="34" charset="0"/>
              <a:buChar char="•"/>
            </a:pPr>
            <a:r>
              <a:rPr lang="en-GB" sz="2000" b="0" dirty="0"/>
              <a:t>The torque converter is only </a:t>
            </a:r>
            <a:r>
              <a:rPr lang="en-GB" sz="2000" b="0"/>
              <a:t>used </a:t>
            </a:r>
            <a:r>
              <a:rPr lang="en-GB" sz="2000" b="0" smtClean="0"/>
              <a:t>in </a:t>
            </a:r>
            <a:r>
              <a:rPr lang="en-GB" sz="2000" b="0" dirty="0"/>
              <a:t>the first gear (TC), i.e. </a:t>
            </a:r>
            <a:r>
              <a:rPr lang="en-GB" sz="2000" b="0" dirty="0" smtClean="0"/>
              <a:t>the lock-up </a:t>
            </a:r>
            <a:r>
              <a:rPr lang="en-GB" sz="2000" b="0" dirty="0"/>
              <a:t>clutch is open. After TC comes gear </a:t>
            </a:r>
            <a:r>
              <a:rPr lang="en-GB" sz="2000" b="0" dirty="0" smtClean="0"/>
              <a:t>1(first </a:t>
            </a:r>
            <a:r>
              <a:rPr lang="en-GB" sz="2000" b="0" dirty="0"/>
              <a:t>gear with closed lock-up </a:t>
            </a:r>
            <a:r>
              <a:rPr lang="en-GB" sz="2000" b="0" dirty="0" smtClean="0"/>
              <a:t>clutch).</a:t>
            </a:r>
            <a:endParaRPr lang="en-GB" sz="2000" b="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68760"/>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09110" y="4982953"/>
            <a:ext cx="648866" cy="18097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Nach links gekrümmter Pfeil 1"/>
          <p:cNvSpPr/>
          <p:nvPr/>
        </p:nvSpPr>
        <p:spPr bwMode="auto">
          <a:xfrm flipH="1" flipV="1">
            <a:off x="5163361" y="2440987"/>
            <a:ext cx="810090" cy="2726385"/>
          </a:xfrm>
          <a:prstGeom prst="curvedLeftArrow">
            <a:avLst/>
          </a:prstGeom>
          <a:solidFill>
            <a:srgbClr val="C00000"/>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lang="en-GB" b="0">
              <a:latin typeface="Arial" pitchFamily="34" charset="0"/>
            </a:endParaRPr>
          </a:p>
        </p:txBody>
      </p:sp>
    </p:spTree>
    <p:extLst>
      <p:ext uri="{BB962C8B-B14F-4D97-AF65-F5344CB8AC3E}">
        <p14:creationId xmlns:p14="http://schemas.microsoft.com/office/powerpoint/2010/main" val="497419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Gearbox updates</a:t>
            </a:r>
            <a:endParaRPr lang="en-GB" sz="2800" dirty="0"/>
          </a:p>
        </p:txBody>
      </p:sp>
      <p:sp>
        <p:nvSpPr>
          <p:cNvPr id="5" name="Textfeld 4"/>
          <p:cNvSpPr txBox="1"/>
          <p:nvPr/>
        </p:nvSpPr>
        <p:spPr>
          <a:xfrm>
            <a:off x="251520" y="1340768"/>
            <a:ext cx="5544616" cy="2015936"/>
          </a:xfrm>
          <a:prstGeom prst="rect">
            <a:avLst/>
          </a:prstGeom>
          <a:noFill/>
          <a:ln>
            <a:noFill/>
          </a:ln>
        </p:spPr>
        <p:txBody>
          <a:bodyPr wrap="square" rtlCol="0">
            <a:spAutoFit/>
          </a:bodyPr>
          <a:lstStyle/>
          <a:p>
            <a:pPr algn="l">
              <a:spcBef>
                <a:spcPts val="600"/>
              </a:spcBef>
            </a:pPr>
            <a:r>
              <a:rPr lang="en-GB" sz="2000" dirty="0" smtClean="0"/>
              <a:t>Torque Converter characteristics file (.</a:t>
            </a:r>
            <a:r>
              <a:rPr lang="en-GB" sz="2000" dirty="0" err="1" smtClean="0"/>
              <a:t>vtcc</a:t>
            </a:r>
            <a:r>
              <a:rPr lang="en-GB" sz="2000" dirty="0" smtClean="0"/>
              <a:t>):</a:t>
            </a:r>
          </a:p>
          <a:p>
            <a:pPr marL="342900" indent="-342900" algn="l">
              <a:spcBef>
                <a:spcPts val="600"/>
              </a:spcBef>
              <a:buFont typeface="Arial" pitchFamily="34" charset="0"/>
              <a:buChar char="•"/>
            </a:pPr>
            <a:r>
              <a:rPr lang="en-GB" b="0" smtClean="0"/>
              <a:t>Defines</a:t>
            </a:r>
            <a:r>
              <a:rPr lang="en-GB" b="0" dirty="0" smtClean="0"/>
              <a:t>:</a:t>
            </a:r>
          </a:p>
          <a:p>
            <a:pPr lvl="1" algn="l">
              <a:spcBef>
                <a:spcPts val="600"/>
              </a:spcBef>
            </a:pPr>
            <a:r>
              <a:rPr lang="en-GB" dirty="0"/>
              <a:t>torque ratio</a:t>
            </a:r>
            <a:r>
              <a:rPr lang="en-GB" b="0" dirty="0"/>
              <a:t> </a:t>
            </a:r>
            <a:r>
              <a:rPr lang="en-GB" b="0" dirty="0" smtClean="0"/>
              <a:t>(= Output Torque </a:t>
            </a:r>
            <a:r>
              <a:rPr lang="en-GB" b="0" smtClean="0"/>
              <a:t>/ Input </a:t>
            </a:r>
            <a:r>
              <a:rPr lang="en-GB" b="0" dirty="0" smtClean="0"/>
              <a:t>Torque) and</a:t>
            </a:r>
            <a:endParaRPr lang="en-GB" b="0" dirty="0"/>
          </a:p>
          <a:p>
            <a:pPr lvl="1" algn="l">
              <a:spcBef>
                <a:spcPts val="600"/>
              </a:spcBef>
            </a:pPr>
            <a:r>
              <a:rPr lang="en-GB" smtClean="0"/>
              <a:t>input </a:t>
            </a:r>
            <a:r>
              <a:rPr lang="en-GB" dirty="0" smtClean="0"/>
              <a:t>torque</a:t>
            </a:r>
            <a:r>
              <a:rPr lang="en-GB" b="0" dirty="0" smtClean="0"/>
              <a:t> at </a:t>
            </a:r>
            <a:r>
              <a:rPr lang="en-GB" b="0" smtClean="0"/>
              <a:t>reference engine </a:t>
            </a:r>
            <a:r>
              <a:rPr lang="en-GB" b="0" dirty="0" smtClean="0"/>
              <a:t>speed</a:t>
            </a:r>
          </a:p>
          <a:p>
            <a:pPr lvl="1" algn="l">
              <a:spcBef>
                <a:spcPts val="600"/>
              </a:spcBef>
            </a:pPr>
            <a:r>
              <a:rPr lang="en-GB" b="0" dirty="0" smtClean="0"/>
              <a:t>over </a:t>
            </a:r>
            <a:r>
              <a:rPr lang="en-GB" dirty="0" smtClean="0"/>
              <a:t>speed ratio</a:t>
            </a:r>
            <a:r>
              <a:rPr lang="en-GB" b="0" dirty="0" smtClean="0"/>
              <a:t> </a:t>
            </a:r>
            <a:r>
              <a:rPr lang="en-GB" b="0" dirty="0"/>
              <a:t>(= Output </a:t>
            </a:r>
            <a:r>
              <a:rPr lang="en-GB" b="0" dirty="0" smtClean="0"/>
              <a:t>Speed </a:t>
            </a:r>
            <a:r>
              <a:rPr lang="en-GB" b="0" smtClean="0"/>
              <a:t>/ Input </a:t>
            </a:r>
            <a:r>
              <a:rPr lang="en-GB" b="0" dirty="0" smtClean="0"/>
              <a:t>Speed)</a:t>
            </a:r>
            <a:endParaRPr lang="en-GB" b="0" dirty="0"/>
          </a:p>
          <a:p>
            <a:pPr marL="285750" indent="-285750" algn="l">
              <a:spcBef>
                <a:spcPts val="600"/>
              </a:spcBef>
              <a:buFont typeface="Arial" pitchFamily="34" charset="0"/>
              <a:buChar char="•"/>
            </a:pPr>
            <a:r>
              <a:rPr lang="en-GB" u="sng" smtClean="0"/>
              <a:t>Must include </a:t>
            </a:r>
            <a:r>
              <a:rPr lang="en-GB" u="sng" dirty="0" smtClean="0"/>
              <a:t>data </a:t>
            </a:r>
            <a:r>
              <a:rPr lang="en-GB" u="sng" smtClean="0"/>
              <a:t>for motoring </a:t>
            </a:r>
            <a:r>
              <a:rPr lang="en-GB" u="sng" dirty="0" smtClean="0"/>
              <a:t>(speed ratio &gt; 1)!</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047209" y="5164597"/>
            <a:ext cx="2687215" cy="276226"/>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aphicFrame>
        <p:nvGraphicFramePr>
          <p:cNvPr id="7" name="Group 49"/>
          <p:cNvGraphicFramePr>
            <a:graphicFrameLocks noGrp="1"/>
          </p:cNvGraphicFramePr>
          <p:nvPr>
            <p:extLst>
              <p:ext uri="{D42A27DB-BD31-4B8C-83A1-F6EECF244321}">
                <p14:modId xmlns:p14="http://schemas.microsoft.com/office/powerpoint/2010/main" val="1329971029"/>
              </p:ext>
            </p:extLst>
          </p:nvPr>
        </p:nvGraphicFramePr>
        <p:xfrm>
          <a:off x="755576" y="3429000"/>
          <a:ext cx="3384375" cy="1733110"/>
        </p:xfrm>
        <a:graphic>
          <a:graphicData uri="http://schemas.openxmlformats.org/drawingml/2006/table">
            <a:tbl>
              <a:tblPr/>
              <a:tblGrid>
                <a:gridCol w="1159133"/>
                <a:gridCol w="1113095"/>
                <a:gridCol w="1112147"/>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dirty="0" smtClean="0">
                          <a:ln>
                            <a:noFill/>
                          </a:ln>
                          <a:solidFill>
                            <a:schemeClr val="bg1"/>
                          </a:solidFill>
                          <a:effectLst/>
                          <a:latin typeface="Arial" charset="0"/>
                          <a:cs typeface="Arial" charset="0"/>
                        </a:rPr>
                        <a:t>c Speed Ratio </a:t>
                      </a:r>
                      <a:r>
                        <a:rPr kumimoji="0" lang="el-GR" sz="1000" b="1" i="0" u="none" strike="noStrike" cap="none" normalizeH="0" baseline="0" dirty="0" smtClean="0">
                          <a:ln>
                            <a:noFill/>
                          </a:ln>
                          <a:solidFill>
                            <a:schemeClr val="bg1"/>
                          </a:solidFill>
                          <a:effectLst/>
                          <a:latin typeface="Arial" charset="0"/>
                          <a:cs typeface="Arial" charset="0"/>
                        </a:rPr>
                        <a:t>ν</a:t>
                      </a:r>
                      <a:endParaRPr kumimoji="0" lang="en-US" sz="1000" b="1" i="0" u="none" strike="noStrike" cap="none" normalizeH="0" baseline="0" dirty="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Torque Ratio </a:t>
                      </a:r>
                      <a:r>
                        <a:rPr kumimoji="0" lang="el-GR" sz="1000" b="1" i="0" u="none" strike="noStrike" cap="none" normalizeH="0" baseline="0" smtClean="0">
                          <a:ln>
                            <a:noFill/>
                          </a:ln>
                          <a:solidFill>
                            <a:schemeClr val="bg1"/>
                          </a:solidFill>
                          <a:effectLst/>
                          <a:latin typeface="Arial" charset="0"/>
                          <a:cs typeface="Arial" charset="0"/>
                        </a:rPr>
                        <a:t>μ</a:t>
                      </a:r>
                      <a:endParaRPr kumimoji="0" lang="en-US" sz="1000" b="1" i="0" u="none" strike="noStrike" cap="none" normalizeH="0" baseline="0" smtClean="0">
                        <a:ln>
                          <a:noFill/>
                        </a:ln>
                        <a:solidFill>
                          <a:schemeClr val="bg1"/>
                        </a:solidFill>
                        <a:effectLst/>
                        <a:latin typeface="Arial" charset="0"/>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Input </a:t>
                      </a:r>
                      <a:r>
                        <a:rPr kumimoji="0" lang="en-US" sz="1000" b="1" i="0" u="none" strike="noStrike" cap="none" normalizeH="0" baseline="0" dirty="0" smtClean="0">
                          <a:ln>
                            <a:noFill/>
                          </a:ln>
                          <a:solidFill>
                            <a:schemeClr val="bg1"/>
                          </a:solidFill>
                          <a:effectLst/>
                          <a:latin typeface="Arial" charset="0"/>
                          <a:cs typeface="Arial" charset="0"/>
                        </a:rPr>
                        <a:t>Torque at reference 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kern="1200" cap="none" normalizeH="0" baseline="0" smtClean="0">
                          <a:ln>
                            <a:noFill/>
                          </a:ln>
                          <a:solidFill>
                            <a:schemeClr val="tx1"/>
                          </a:solidFill>
                          <a:effectLst/>
                          <a:latin typeface="Arial" charset="0"/>
                          <a:ea typeface="+mn-ea"/>
                          <a:cs typeface="Arial" charset="0"/>
                        </a:rPr>
                        <a:t>0.1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endParaRPr kumimoji="0" lang="en-US" sz="1000" b="0" i="0" u="none" strike="noStrike" kern="1200" cap="none" normalizeH="0" baseline="0" smtClean="0">
                        <a:ln>
                          <a:noFill/>
                        </a:ln>
                        <a:solidFill>
                          <a:schemeClr val="tx1"/>
                        </a:solidFill>
                        <a:effectLst/>
                        <a:latin typeface="Arial" charset="0"/>
                        <a:ea typeface="+mn-ea"/>
                        <a:cs typeface="Arial" charset="0"/>
                      </a:endParaRP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rgbClr val="FF0000"/>
                          </a:solidFill>
                          <a:effectLst/>
                          <a:latin typeface="Arial" charset="0"/>
                          <a:cs typeface="Arial" charset="0"/>
                        </a:rPr>
                        <a:t>&gt;1!</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feld 9"/>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spTree>
    <p:extLst>
      <p:ext uri="{BB962C8B-B14F-4D97-AF65-F5344CB8AC3E}">
        <p14:creationId xmlns:p14="http://schemas.microsoft.com/office/powerpoint/2010/main" val="1114814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Gearbox updates</a:t>
            </a:r>
            <a:endParaRPr lang="en-GB" sz="2800" dirty="0"/>
          </a:p>
        </p:txBody>
      </p:sp>
      <p:sp>
        <p:nvSpPr>
          <p:cNvPr id="5" name="Textfeld 4"/>
          <p:cNvSpPr txBox="1"/>
          <p:nvPr/>
        </p:nvSpPr>
        <p:spPr>
          <a:xfrm>
            <a:off x="251520" y="1340772"/>
            <a:ext cx="5544616" cy="723275"/>
          </a:xfrm>
          <a:prstGeom prst="rect">
            <a:avLst/>
          </a:prstGeom>
          <a:noFill/>
          <a:ln>
            <a:noFill/>
          </a:ln>
        </p:spPr>
        <p:txBody>
          <a:bodyPr wrap="square" rtlCol="0">
            <a:spAutoFit/>
          </a:bodyPr>
          <a:lstStyle/>
          <a:p>
            <a:pPr algn="l">
              <a:spcBef>
                <a:spcPts val="600"/>
              </a:spcBef>
            </a:pPr>
            <a:r>
              <a:rPr lang="en-GB" sz="2000" dirty="0"/>
              <a:t>Reference rpm for torque </a:t>
            </a:r>
            <a:r>
              <a:rPr lang="en-GB" sz="2000" dirty="0" smtClean="0"/>
              <a:t>characteristic:</a:t>
            </a:r>
          </a:p>
          <a:p>
            <a:pPr marL="342900" indent="-342900" algn="l">
              <a:spcBef>
                <a:spcPts val="600"/>
              </a:spcBef>
              <a:buFont typeface="Arial" pitchFamily="34" charset="0"/>
              <a:buChar char="•"/>
            </a:pPr>
            <a:r>
              <a:rPr lang="en-GB" b="0" dirty="0" smtClean="0"/>
              <a:t>Needed to calculate the </a:t>
            </a:r>
            <a:r>
              <a:rPr lang="en-GB" b="0" smtClean="0"/>
              <a:t>actual engine </a:t>
            </a:r>
            <a:r>
              <a:rPr lang="en-GB" b="0" dirty="0" smtClean="0"/>
              <a:t>torque</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79" y="1259908"/>
            <a:ext cx="2962773" cy="4761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hteck 8"/>
          <p:cNvSpPr/>
          <p:nvPr/>
        </p:nvSpPr>
        <p:spPr bwMode="auto">
          <a:xfrm>
            <a:off x="6617776" y="5416658"/>
            <a:ext cx="1992662" cy="179148"/>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Textfeld 1"/>
          <p:cNvSpPr txBox="1"/>
          <p:nvPr/>
        </p:nvSpPr>
        <p:spPr>
          <a:xfrm>
            <a:off x="539552" y="4365104"/>
            <a:ext cx="4390048" cy="1477328"/>
          </a:xfrm>
          <a:prstGeom prst="rect">
            <a:avLst/>
          </a:prstGeom>
          <a:noFill/>
          <a:ln>
            <a:noFill/>
          </a:ln>
        </p:spPr>
        <p:txBody>
          <a:bodyPr wrap="none" rtlCol="0">
            <a:spAutoFit/>
          </a:bodyPr>
          <a:lstStyle/>
          <a:p>
            <a:pPr algn="l">
              <a:lnSpc>
                <a:spcPct val="150000"/>
              </a:lnSpc>
              <a:spcBef>
                <a:spcPts val="0"/>
              </a:spcBef>
            </a:pPr>
            <a:r>
              <a:rPr lang="en-GB" sz="1200" b="0" dirty="0" smtClean="0"/>
              <a:t>with:</a:t>
            </a:r>
          </a:p>
          <a:p>
            <a:pPr algn="l">
              <a:lnSpc>
                <a:spcPct val="150000"/>
              </a:lnSpc>
              <a:spcBef>
                <a:spcPts val="0"/>
              </a:spcBef>
            </a:pPr>
            <a:r>
              <a:rPr lang="en-GB" sz="1200" b="0" smtClean="0"/>
              <a:t>T</a:t>
            </a:r>
            <a:r>
              <a:rPr lang="en-GB" sz="1200" b="0" baseline="-25000" smtClean="0"/>
              <a:t>in</a:t>
            </a:r>
            <a:r>
              <a:rPr lang="en-GB" sz="1200" b="0" smtClean="0"/>
              <a:t> </a:t>
            </a:r>
            <a:r>
              <a:rPr lang="en-GB" sz="1200" b="0"/>
              <a:t>= </a:t>
            </a:r>
            <a:r>
              <a:rPr lang="en-GB" sz="1200" b="0" smtClean="0"/>
              <a:t>engine </a:t>
            </a:r>
            <a:r>
              <a:rPr lang="en-GB" sz="1200" b="0" dirty="0" smtClean="0"/>
              <a:t>torque [Nm]</a:t>
            </a:r>
            <a:endParaRPr lang="en-GB" sz="1200" b="0" dirty="0"/>
          </a:p>
          <a:p>
            <a:pPr algn="l">
              <a:lnSpc>
                <a:spcPct val="150000"/>
              </a:lnSpc>
              <a:spcBef>
                <a:spcPts val="0"/>
              </a:spcBef>
            </a:pPr>
            <a:r>
              <a:rPr lang="en-GB" sz="1200" b="0" dirty="0" err="1" smtClean="0"/>
              <a:t>T</a:t>
            </a:r>
            <a:r>
              <a:rPr lang="en-GB" sz="1200" b="0" baseline="-25000" dirty="0" err="1" smtClean="0"/>
              <a:t>ref</a:t>
            </a:r>
            <a:r>
              <a:rPr lang="en-GB" sz="1200" b="0" baseline="-25000" dirty="0" smtClean="0"/>
              <a:t>(</a:t>
            </a:r>
            <a:r>
              <a:rPr lang="el-GR" sz="1200" b="0" baseline="-25000" dirty="0" smtClean="0">
                <a:latin typeface="Calibri"/>
              </a:rPr>
              <a:t>ν</a:t>
            </a:r>
            <a:r>
              <a:rPr lang="de-AT" sz="1200" b="0" baseline="-25000" dirty="0" smtClean="0">
                <a:latin typeface="Calibri"/>
              </a:rPr>
              <a:t>)</a:t>
            </a:r>
            <a:r>
              <a:rPr lang="de-AT" sz="1200" b="0" dirty="0" smtClean="0">
                <a:latin typeface="Calibri"/>
              </a:rPr>
              <a:t> </a:t>
            </a:r>
            <a:r>
              <a:rPr lang="en-GB" sz="1200" b="0" dirty="0" smtClean="0"/>
              <a:t>= reference torque</a:t>
            </a:r>
            <a:r>
              <a:rPr lang="en-GB" sz="1200" b="0" dirty="0"/>
              <a:t> </a:t>
            </a:r>
            <a:r>
              <a:rPr lang="en-GB" sz="1200" b="0" dirty="0" smtClean="0"/>
              <a:t>at reference </a:t>
            </a:r>
            <a:r>
              <a:rPr lang="en-GB" sz="1200" b="0" dirty="0"/>
              <a:t>rpm</a:t>
            </a:r>
            <a:r>
              <a:rPr lang="en-GB" sz="1200" b="0" dirty="0" smtClean="0"/>
              <a:t> (form .</a:t>
            </a:r>
            <a:r>
              <a:rPr lang="en-GB" sz="1200" b="0" dirty="0" err="1" smtClean="0"/>
              <a:t>vtcc</a:t>
            </a:r>
            <a:r>
              <a:rPr lang="en-GB" sz="1200" b="0" dirty="0" smtClean="0"/>
              <a:t> file)</a:t>
            </a:r>
            <a:r>
              <a:rPr lang="en-GB" sz="1200" b="0" dirty="0"/>
              <a:t> [Nm]</a:t>
            </a:r>
            <a:endParaRPr lang="en-GB" sz="1200" b="0" dirty="0" smtClean="0"/>
          </a:p>
          <a:p>
            <a:pPr algn="l">
              <a:lnSpc>
                <a:spcPct val="150000"/>
              </a:lnSpc>
              <a:spcBef>
                <a:spcPts val="0"/>
              </a:spcBef>
            </a:pPr>
            <a:r>
              <a:rPr lang="en-GB" sz="1200" b="0" smtClean="0"/>
              <a:t>n</a:t>
            </a:r>
            <a:r>
              <a:rPr lang="en-GB" sz="1200" b="0" baseline="-25000" smtClean="0"/>
              <a:t>in</a:t>
            </a:r>
            <a:r>
              <a:rPr lang="en-GB" sz="1200" b="0" smtClean="0"/>
              <a:t> = engine </a:t>
            </a:r>
            <a:r>
              <a:rPr lang="en-GB" sz="1200" b="0" dirty="0" smtClean="0"/>
              <a:t>speed </a:t>
            </a:r>
            <a:r>
              <a:rPr lang="en-GB" sz="1200" b="0" smtClean="0"/>
              <a:t>[1/min]</a:t>
            </a:r>
            <a:endParaRPr lang="en-GB" sz="1200" b="0" dirty="0" smtClean="0"/>
          </a:p>
          <a:p>
            <a:pPr algn="l">
              <a:lnSpc>
                <a:spcPct val="150000"/>
              </a:lnSpc>
              <a:spcBef>
                <a:spcPts val="0"/>
              </a:spcBef>
            </a:pPr>
            <a:r>
              <a:rPr lang="en-GB" sz="1200" b="0" dirty="0" err="1" smtClean="0"/>
              <a:t>n</a:t>
            </a:r>
            <a:r>
              <a:rPr lang="en-GB" sz="1200" b="0" baseline="-25000" dirty="0" err="1" smtClean="0"/>
              <a:t>ref</a:t>
            </a:r>
            <a:r>
              <a:rPr lang="en-GB" sz="1200" b="0" dirty="0" smtClean="0"/>
              <a:t> = reference rpm (from .</a:t>
            </a:r>
            <a:r>
              <a:rPr lang="en-GB" sz="1200" b="0" dirty="0" err="1" smtClean="0"/>
              <a:t>vgbx</a:t>
            </a:r>
            <a:r>
              <a:rPr lang="en-GB" sz="1200" b="0" dirty="0" smtClean="0"/>
              <a:t> file) </a:t>
            </a:r>
            <a:r>
              <a:rPr lang="en-GB" sz="1200" b="0"/>
              <a:t>[</a:t>
            </a:r>
            <a:r>
              <a:rPr lang="en-GB" sz="1200" b="0" smtClean="0"/>
              <a:t>1/min]</a:t>
            </a:r>
            <a:endParaRPr lang="en-GB" sz="1200" b="0" dirty="0" smtClean="0"/>
          </a:p>
        </p:txBody>
      </p:sp>
      <p:sp>
        <p:nvSpPr>
          <p:cNvPr id="3" name="Rechteck 2"/>
          <p:cNvSpPr/>
          <p:nvPr/>
        </p:nvSpPr>
        <p:spPr>
          <a:xfrm>
            <a:off x="251522" y="2957793"/>
            <a:ext cx="5256584" cy="707886"/>
          </a:xfrm>
          <a:prstGeom prst="rect">
            <a:avLst/>
          </a:prstGeom>
        </p:spPr>
        <p:txBody>
          <a:bodyPr wrap="square">
            <a:spAutoFit/>
          </a:bodyPr>
          <a:lstStyle/>
          <a:p>
            <a:pPr algn="l"/>
            <a:r>
              <a:rPr lang="en-GB" sz="2000" dirty="0"/>
              <a:t>Calculation </a:t>
            </a:r>
            <a:r>
              <a:rPr lang="en-GB" sz="2000"/>
              <a:t>of </a:t>
            </a:r>
            <a:r>
              <a:rPr lang="en-GB" sz="2000" smtClean="0"/>
              <a:t>engine </a:t>
            </a:r>
            <a:r>
              <a:rPr lang="en-GB" sz="2000" dirty="0"/>
              <a:t>torque</a:t>
            </a:r>
            <a:r>
              <a:rPr lang="en-GB" sz="1400" dirty="0"/>
              <a:t> </a:t>
            </a:r>
            <a:r>
              <a:rPr lang="en-GB" sz="1400" dirty="0" smtClean="0"/>
              <a:t>(if lock-up </a:t>
            </a:r>
            <a:r>
              <a:rPr lang="en-GB" sz="1400" dirty="0"/>
              <a:t>clutch is </a:t>
            </a:r>
            <a:r>
              <a:rPr lang="en-GB" sz="1400" dirty="0" smtClean="0"/>
              <a:t>open, gear "TC")</a:t>
            </a:r>
            <a:r>
              <a:rPr lang="en-GB" sz="2000" dirty="0" smtClean="0"/>
              <a:t>:</a:t>
            </a:r>
            <a:endParaRPr lang="en-GB" sz="20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5067" r="35174"/>
          <a:stretch/>
        </p:blipFill>
        <p:spPr bwMode="auto">
          <a:xfrm>
            <a:off x="420791" y="3671822"/>
            <a:ext cx="2279001" cy="54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69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Torque Converter Calculation</a:t>
            </a:r>
            <a:endParaRPr lang="en-GB" sz="2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9502" y="5165484"/>
            <a:ext cx="818912" cy="676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hteck 11"/>
          <p:cNvSpPr/>
          <p:nvPr/>
        </p:nvSpPr>
        <p:spPr bwMode="auto">
          <a:xfrm>
            <a:off x="3203850" y="5083390"/>
            <a:ext cx="974277" cy="828675"/>
          </a:xfrm>
          <a:prstGeom prst="rect">
            <a:avLst/>
          </a:prstGeom>
          <a:noFill/>
          <a:ln w="28575" cap="flat" cmpd="sng" algn="ctr">
            <a:solidFill>
              <a:srgbClr val="7183AB"/>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Textfeld 12"/>
          <p:cNvSpPr txBox="1"/>
          <p:nvPr/>
        </p:nvSpPr>
        <p:spPr>
          <a:xfrm>
            <a:off x="3336510" y="5939971"/>
            <a:ext cx="659426" cy="261610"/>
          </a:xfrm>
          <a:prstGeom prst="rect">
            <a:avLst/>
          </a:prstGeom>
          <a:noFill/>
          <a:ln>
            <a:noFill/>
          </a:ln>
        </p:spPr>
        <p:txBody>
          <a:bodyPr wrap="square" rtlCol="0">
            <a:spAutoFit/>
          </a:bodyPr>
          <a:lstStyle/>
          <a:p>
            <a:pPr algn="l"/>
            <a:r>
              <a:rPr lang="en-GB" sz="1100" b="0" smtClean="0"/>
              <a:t>Engine</a:t>
            </a:r>
            <a:endParaRPr lang="en-GB" sz="1100" b="0" dirty="0" smtClean="0"/>
          </a:p>
        </p:txBody>
      </p:sp>
      <p:sp>
        <p:nvSpPr>
          <p:cNvPr id="14" name="Rectangle 2"/>
          <p:cNvSpPr txBox="1">
            <a:spLocks noChangeAspect="1" noChangeArrowheads="1"/>
          </p:cNvSpPr>
          <p:nvPr/>
        </p:nvSpPr>
        <p:spPr bwMode="auto">
          <a:xfrm>
            <a:off x="107506" y="1196754"/>
            <a:ext cx="8784976" cy="26838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de-AT"/>
            </a:defPPr>
            <a:lvl1pPr marL="0" indent="0" algn="l" eaLnBrk="1" hangingPunct="1">
              <a:spcBef>
                <a:spcPts val="0"/>
              </a:spcBef>
              <a:spcAft>
                <a:spcPts val="600"/>
              </a:spcAft>
              <a:buNone/>
              <a:tabLst>
                <a:tab pos="444500" algn="l"/>
                <a:tab pos="6280150" algn="l"/>
              </a:tabLst>
              <a:defRPr>
                <a:latin typeface="+mn-lt"/>
              </a:defRPr>
            </a:lvl1pPr>
            <a:lvl2pPr marL="742950" indent="-285750" algn="l" eaLnBrk="0" hangingPunct="0">
              <a:spcBef>
                <a:spcPct val="20000"/>
              </a:spcBef>
              <a:buChar char="–"/>
              <a:defRPr>
                <a:latin typeface="+mn-lt"/>
              </a:defRPr>
            </a:lvl2pPr>
            <a:lvl3pPr marL="1143000" indent="-228600" algn="l" eaLnBrk="0" hangingPunct="0">
              <a:spcBef>
                <a:spcPct val="20000"/>
              </a:spcBef>
              <a:buChar char="•"/>
              <a:defRPr sz="1400">
                <a:latin typeface="+mn-lt"/>
              </a:defRPr>
            </a:lvl3pPr>
            <a:lvl4pPr marL="1600200" indent="-228600" algn="l" eaLnBrk="0" hangingPunct="0">
              <a:spcBef>
                <a:spcPct val="20000"/>
              </a:spcBef>
              <a:buChar char="–"/>
              <a:defRPr sz="1200">
                <a:latin typeface="+mn-lt"/>
              </a:defRPr>
            </a:lvl4pPr>
            <a:lvl5pPr marL="2057400" indent="-228600" algn="l" eaLnBrk="0" hangingPunct="0">
              <a:spcBef>
                <a:spcPct val="20000"/>
              </a:spcBef>
              <a:buChar char="»"/>
              <a:defRPr sz="2000">
                <a:latin typeface="+mn-lt"/>
              </a:defRPr>
            </a:lvl5pPr>
            <a:lvl6pPr marL="2514600" indent="-228600" fontAlgn="base">
              <a:spcBef>
                <a:spcPct val="20000"/>
              </a:spcBef>
              <a:spcAft>
                <a:spcPct val="0"/>
              </a:spcAft>
              <a:buChar char="»"/>
              <a:defRPr sz="2000">
                <a:latin typeface="+mn-lt"/>
              </a:defRPr>
            </a:lvl6pPr>
            <a:lvl7pPr marL="2971800" indent="-228600" fontAlgn="base">
              <a:spcBef>
                <a:spcPct val="20000"/>
              </a:spcBef>
              <a:spcAft>
                <a:spcPct val="0"/>
              </a:spcAft>
              <a:buChar char="»"/>
              <a:defRPr sz="2000">
                <a:latin typeface="+mn-lt"/>
              </a:defRPr>
            </a:lvl7pPr>
            <a:lvl8pPr marL="3429000" indent="-228600" fontAlgn="base">
              <a:spcBef>
                <a:spcPct val="20000"/>
              </a:spcBef>
              <a:spcAft>
                <a:spcPct val="0"/>
              </a:spcAft>
              <a:buChar char="»"/>
              <a:defRPr sz="2000">
                <a:latin typeface="+mn-lt"/>
              </a:defRPr>
            </a:lvl8pPr>
            <a:lvl9pPr marL="3886200" indent="-228600" fontAlgn="base">
              <a:spcBef>
                <a:spcPct val="20000"/>
              </a:spcBef>
              <a:spcAft>
                <a:spcPct val="0"/>
              </a:spcAft>
              <a:buChar char="»"/>
              <a:defRPr sz="2000">
                <a:latin typeface="+mn-lt"/>
              </a:defRPr>
            </a:lvl9pPr>
          </a:lstStyle>
          <a:p>
            <a:pPr marL="342900" indent="-342900">
              <a:buClr>
                <a:schemeClr val="tx1"/>
              </a:buClr>
              <a:buFont typeface="Arial" pitchFamily="34" charset="0"/>
              <a:buChar char="•"/>
            </a:pPr>
            <a:r>
              <a:rPr lang="en-GB" sz="1800" b="0" dirty="0" smtClean="0"/>
              <a:t>Same polygon-based gear shift model as MT/AMT</a:t>
            </a:r>
          </a:p>
          <a:p>
            <a:pPr marL="342900" indent="-342900">
              <a:buClr>
                <a:schemeClr val="tx1"/>
              </a:buClr>
              <a:buFont typeface="Arial" pitchFamily="34" charset="0"/>
              <a:buChar char="•"/>
            </a:pPr>
            <a:r>
              <a:rPr lang="en-GB" sz="1800" b="0" dirty="0" smtClean="0"/>
              <a:t>Torque Converter (TC): </a:t>
            </a:r>
          </a:p>
          <a:p>
            <a:pPr marL="1028700" lvl="1">
              <a:buClr>
                <a:schemeClr val="tx1"/>
              </a:buClr>
            </a:pPr>
            <a:r>
              <a:rPr lang="en-GB" sz="1800" b="0" smtClean="0"/>
              <a:t>Defined </a:t>
            </a:r>
            <a:r>
              <a:rPr lang="en-GB" sz="1800" b="0" dirty="0" smtClean="0"/>
              <a:t>as (virtual) separate gear, i.e. </a:t>
            </a:r>
            <a:r>
              <a:rPr lang="en-GB" sz="1800" u="sng" dirty="0" smtClean="0"/>
              <a:t>only first gear with TC active</a:t>
            </a:r>
          </a:p>
          <a:p>
            <a:pPr marL="1028700" lvl="1">
              <a:buClr>
                <a:schemeClr val="tx1"/>
              </a:buClr>
            </a:pPr>
            <a:r>
              <a:rPr lang="en-GB" sz="1800" b="0" dirty="0" smtClean="0"/>
              <a:t>While TC active: Iterative calculation </a:t>
            </a:r>
            <a:r>
              <a:rPr lang="en-GB" sz="1800" b="0" smtClean="0"/>
              <a:t>of engine </a:t>
            </a:r>
            <a:r>
              <a:rPr lang="en-GB" sz="1800" b="0" dirty="0" smtClean="0"/>
              <a:t>torque and speed based on TC characteristic</a:t>
            </a:r>
          </a:p>
          <a:p>
            <a:pPr marL="1028700" lvl="1">
              <a:buClr>
                <a:schemeClr val="tx1"/>
              </a:buClr>
            </a:pPr>
            <a:r>
              <a:rPr lang="en-GB" sz="1800" b="0" smtClean="0"/>
              <a:t>Creeping</a:t>
            </a:r>
            <a:r>
              <a:rPr lang="en-GB" sz="1800" b="0"/>
              <a:t>: </a:t>
            </a:r>
            <a:r>
              <a:rPr lang="en-GB" sz="1800" b="0" smtClean="0"/>
              <a:t>Engine </a:t>
            </a:r>
            <a:r>
              <a:rPr lang="en-GB" sz="1800" b="0" dirty="0"/>
              <a:t>speed set </a:t>
            </a:r>
            <a:r>
              <a:rPr lang="en-GB" sz="1800" b="0"/>
              <a:t>to </a:t>
            </a:r>
            <a:r>
              <a:rPr lang="en-GB" sz="1800" b="0" smtClean="0"/>
              <a:t>idling</a:t>
            </a:r>
            <a:r>
              <a:rPr lang="en-GB" sz="1800" b="0" dirty="0"/>
              <a:t>. Brakes engaged </a:t>
            </a:r>
            <a:r>
              <a:rPr lang="en-GB" sz="1800" b="0" dirty="0" smtClean="0"/>
              <a:t>to absorb surplus torque</a:t>
            </a:r>
          </a:p>
          <a:p>
            <a:pPr marL="1085850" lvl="1" indent="-342900">
              <a:buClr>
                <a:schemeClr val="tx1"/>
              </a:buClr>
              <a:buFont typeface="Arial" pitchFamily="34" charset="0"/>
              <a:buChar char="•"/>
            </a:pPr>
            <a:endParaRPr lang="en-GB" sz="1800" dirty="0" smtClean="0"/>
          </a:p>
        </p:txBody>
      </p:sp>
      <p:pic>
        <p:nvPicPr>
          <p:cNvPr id="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48" t="2779" r="2674" b="2869"/>
          <a:stretch/>
        </p:blipFill>
        <p:spPr bwMode="auto">
          <a:xfrm>
            <a:off x="179512" y="3864871"/>
            <a:ext cx="2843642" cy="244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458" y="4942463"/>
            <a:ext cx="4738141" cy="1181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Pfeil nach unten 16"/>
          <p:cNvSpPr/>
          <p:nvPr/>
        </p:nvSpPr>
        <p:spPr bwMode="auto">
          <a:xfrm>
            <a:off x="8170136" y="4495311"/>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8" name="Pfeil nach unten 17"/>
          <p:cNvSpPr/>
          <p:nvPr/>
        </p:nvSpPr>
        <p:spPr bwMode="auto">
          <a:xfrm>
            <a:off x="6374652" y="4498497"/>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9" name="Textfeld 18"/>
          <p:cNvSpPr txBox="1"/>
          <p:nvPr/>
        </p:nvSpPr>
        <p:spPr>
          <a:xfrm>
            <a:off x="7954114" y="4047459"/>
            <a:ext cx="1154392" cy="461665"/>
          </a:xfrm>
          <a:prstGeom prst="rect">
            <a:avLst/>
          </a:prstGeom>
          <a:noFill/>
          <a:ln>
            <a:noFill/>
          </a:ln>
        </p:spPr>
        <p:txBody>
          <a:bodyPr wrap="square" rtlCol="0">
            <a:noAutofit/>
          </a:bodyPr>
          <a:lstStyle/>
          <a:p>
            <a:pPr algn="l"/>
            <a:r>
              <a:rPr lang="en-GB" sz="1200" smtClean="0"/>
              <a:t>Longitudinal </a:t>
            </a:r>
            <a:r>
              <a:rPr lang="en-GB" sz="1200" dirty="0" smtClean="0"/>
              <a:t>dynamics</a:t>
            </a:r>
          </a:p>
        </p:txBody>
      </p:sp>
      <p:sp>
        <p:nvSpPr>
          <p:cNvPr id="20" name="Pfeil nach unten 19"/>
          <p:cNvSpPr/>
          <p:nvPr/>
        </p:nvSpPr>
        <p:spPr bwMode="auto">
          <a:xfrm>
            <a:off x="4510090" y="454763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1" name="Textfeld 20"/>
          <p:cNvSpPr txBox="1"/>
          <p:nvPr/>
        </p:nvSpPr>
        <p:spPr>
          <a:xfrm>
            <a:off x="6153911" y="4047459"/>
            <a:ext cx="1224136" cy="461665"/>
          </a:xfrm>
          <a:prstGeom prst="rect">
            <a:avLst/>
          </a:prstGeom>
          <a:noFill/>
          <a:ln>
            <a:noFill/>
          </a:ln>
        </p:spPr>
        <p:txBody>
          <a:bodyPr wrap="square" rtlCol="0">
            <a:spAutoFit/>
          </a:bodyPr>
          <a:lstStyle/>
          <a:p>
            <a:pPr algn="l"/>
            <a:r>
              <a:rPr lang="en-GB" sz="1200" smtClean="0"/>
              <a:t>Transmission losses added</a:t>
            </a:r>
            <a:endParaRPr lang="en-GB" sz="1200" dirty="0" smtClean="0"/>
          </a:p>
        </p:txBody>
      </p:sp>
      <p:sp>
        <p:nvSpPr>
          <p:cNvPr id="22" name="Pfeil nach unten 21"/>
          <p:cNvSpPr/>
          <p:nvPr/>
        </p:nvSpPr>
        <p:spPr bwMode="auto">
          <a:xfrm rot="5400000">
            <a:off x="6547788" y="1615255"/>
            <a:ext cx="195732" cy="4583889"/>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3" name="Textfeld 22"/>
          <p:cNvSpPr txBox="1"/>
          <p:nvPr/>
        </p:nvSpPr>
        <p:spPr>
          <a:xfrm>
            <a:off x="4713752" y="3501008"/>
            <a:ext cx="4041491" cy="338554"/>
          </a:xfrm>
          <a:prstGeom prst="rect">
            <a:avLst/>
          </a:prstGeom>
          <a:noFill/>
          <a:ln>
            <a:noFill/>
          </a:ln>
        </p:spPr>
        <p:txBody>
          <a:bodyPr wrap="none" rtlCol="0">
            <a:spAutoFit/>
          </a:bodyPr>
          <a:lstStyle/>
          <a:p>
            <a:pPr algn="l"/>
            <a:r>
              <a:rPr lang="en-GB" smtClean="0"/>
              <a:t>Quasi stationary backwards calculation</a:t>
            </a:r>
            <a:endParaRPr lang="en-GB" dirty="0" smtClean="0"/>
          </a:p>
        </p:txBody>
      </p:sp>
      <p:sp>
        <p:nvSpPr>
          <p:cNvPr id="24" name="Textfeld 23"/>
          <p:cNvSpPr txBox="1"/>
          <p:nvPr/>
        </p:nvSpPr>
        <p:spPr>
          <a:xfrm>
            <a:off x="4213746" y="4235311"/>
            <a:ext cx="900100" cy="276999"/>
          </a:xfrm>
          <a:prstGeom prst="rect">
            <a:avLst/>
          </a:prstGeom>
          <a:noFill/>
          <a:ln>
            <a:noFill/>
          </a:ln>
        </p:spPr>
        <p:txBody>
          <a:bodyPr wrap="square" rtlCol="0">
            <a:spAutoFit/>
          </a:bodyPr>
          <a:lstStyle/>
          <a:p>
            <a:pPr algn="l"/>
            <a:r>
              <a:rPr lang="en-GB" sz="1200" smtClean="0"/>
              <a:t>Iteration</a:t>
            </a:r>
            <a:endParaRPr lang="en-GB" sz="1200" dirty="0" smtClean="0"/>
          </a:p>
        </p:txBody>
      </p:sp>
      <p:sp>
        <p:nvSpPr>
          <p:cNvPr id="25" name="Pfeil nach unten 24"/>
          <p:cNvSpPr/>
          <p:nvPr/>
        </p:nvSpPr>
        <p:spPr bwMode="auto">
          <a:xfrm rot="16200000">
            <a:off x="3593251" y="4103701"/>
            <a:ext cx="288032" cy="110524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6" name="Textfeld 25"/>
          <p:cNvSpPr txBox="1"/>
          <p:nvPr/>
        </p:nvSpPr>
        <p:spPr>
          <a:xfrm>
            <a:off x="5207964" y="6094088"/>
            <a:ext cx="1459898" cy="261610"/>
          </a:xfrm>
          <a:prstGeom prst="rect">
            <a:avLst/>
          </a:prstGeom>
          <a:noFill/>
          <a:ln>
            <a:noFill/>
          </a:ln>
        </p:spPr>
        <p:txBody>
          <a:bodyPr wrap="square" rtlCol="0">
            <a:spAutoFit/>
          </a:bodyPr>
          <a:lstStyle/>
          <a:p>
            <a:pPr algn="l"/>
            <a:r>
              <a:rPr lang="en-GB" sz="1100" b="0"/>
              <a:t>Torque </a:t>
            </a:r>
            <a:r>
              <a:rPr lang="en-GB" sz="1100" b="0" smtClean="0"/>
              <a:t>converter</a:t>
            </a:r>
            <a:endParaRPr lang="en-GB" sz="1100" b="0" dirty="0" smtClean="0"/>
          </a:p>
        </p:txBody>
      </p:sp>
      <p:sp>
        <p:nvSpPr>
          <p:cNvPr id="27" name="Textfeld 26"/>
          <p:cNvSpPr txBox="1"/>
          <p:nvPr/>
        </p:nvSpPr>
        <p:spPr>
          <a:xfrm>
            <a:off x="6998268" y="6094088"/>
            <a:ext cx="1027850" cy="261610"/>
          </a:xfrm>
          <a:prstGeom prst="rect">
            <a:avLst/>
          </a:prstGeom>
          <a:noFill/>
          <a:ln>
            <a:noFill/>
          </a:ln>
        </p:spPr>
        <p:txBody>
          <a:bodyPr wrap="square" rtlCol="0">
            <a:spAutoFit/>
          </a:bodyPr>
          <a:lstStyle/>
          <a:p>
            <a:pPr algn="l"/>
            <a:r>
              <a:rPr lang="en-GB" sz="1100" b="0" smtClean="0"/>
              <a:t>Transmission</a:t>
            </a:r>
            <a:endParaRPr lang="en-GB" sz="1100" b="0" dirty="0" smtClean="0"/>
          </a:p>
        </p:txBody>
      </p:sp>
      <p:sp>
        <p:nvSpPr>
          <p:cNvPr id="28" name="Rechteck 27"/>
          <p:cNvSpPr/>
          <p:nvPr/>
        </p:nvSpPr>
        <p:spPr bwMode="auto">
          <a:xfrm>
            <a:off x="179512" y="4887039"/>
            <a:ext cx="2843642" cy="400110"/>
          </a:xfrm>
          <a:prstGeom prst="rect">
            <a:avLst/>
          </a:prstGeom>
          <a:no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29" name="Textfeld 28"/>
          <p:cNvSpPr txBox="1"/>
          <p:nvPr/>
        </p:nvSpPr>
        <p:spPr>
          <a:xfrm>
            <a:off x="179512" y="3621815"/>
            <a:ext cx="3295290" cy="261610"/>
          </a:xfrm>
          <a:prstGeom prst="rect">
            <a:avLst/>
          </a:prstGeom>
          <a:noFill/>
          <a:ln>
            <a:noFill/>
          </a:ln>
        </p:spPr>
        <p:txBody>
          <a:bodyPr wrap="square" rtlCol="0">
            <a:spAutoFit/>
          </a:bodyPr>
          <a:lstStyle/>
          <a:p>
            <a:pPr algn="l"/>
            <a:r>
              <a:rPr lang="en-GB" sz="1100" b="0"/>
              <a:t>Torque converter </a:t>
            </a:r>
            <a:r>
              <a:rPr lang="en-GB" sz="1100" b="0" smtClean="0"/>
              <a:t>characteristic (.vtcc file)</a:t>
            </a:r>
            <a:endParaRPr lang="en-GB" sz="1100" b="0" dirty="0" smtClean="0"/>
          </a:p>
        </p:txBody>
      </p:sp>
    </p:spTree>
    <p:extLst>
      <p:ext uri="{BB962C8B-B14F-4D97-AF65-F5344CB8AC3E}">
        <p14:creationId xmlns:p14="http://schemas.microsoft.com/office/powerpoint/2010/main" val="3284190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3323987"/>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Declaration Mode is (de-)activated in the GUI as global parameter, i.e. is active for all following calculations</a:t>
            </a:r>
          </a:p>
          <a:p>
            <a:pPr marL="342900" indent="-342900" algn="l">
              <a:lnSpc>
                <a:spcPct val="150000"/>
              </a:lnSpc>
              <a:spcBef>
                <a:spcPts val="600"/>
              </a:spcBef>
              <a:buFont typeface="Arial" pitchFamily="34" charset="0"/>
              <a:buChar char="•"/>
            </a:pPr>
            <a:r>
              <a:rPr lang="en-GB" b="0" dirty="0" smtClean="0"/>
              <a:t>When active all non- user-input parameters are locked</a:t>
            </a:r>
          </a:p>
          <a:p>
            <a:pPr lvl="1" algn="l">
              <a:lnSpc>
                <a:spcPct val="150000"/>
              </a:lnSpc>
              <a:spcBef>
                <a:spcPts val="600"/>
              </a:spcBef>
            </a:pPr>
            <a:r>
              <a:rPr lang="en-GB" dirty="0" smtClean="0"/>
              <a:t>Example: Axle configuration in vehicle file:</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89" y="1691880"/>
            <a:ext cx="1123950"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412"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59" y="3129880"/>
            <a:ext cx="3316574" cy="2315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feld 22"/>
          <p:cNvSpPr txBox="1"/>
          <p:nvPr/>
        </p:nvSpPr>
        <p:spPr>
          <a:xfrm>
            <a:off x="1229800" y="2840411"/>
            <a:ext cx="3126177" cy="276999"/>
          </a:xfrm>
          <a:prstGeom prst="rect">
            <a:avLst/>
          </a:prstGeom>
          <a:noFill/>
        </p:spPr>
        <p:txBody>
          <a:bodyPr wrap="none" rtlCol="0">
            <a:spAutoFit/>
          </a:bodyPr>
          <a:lstStyle/>
          <a:p>
            <a:r>
              <a:rPr lang="en-GB" sz="1200" b="0" dirty="0" smtClean="0"/>
              <a:t>Declaration Mode OFF (Engineering Mode)</a:t>
            </a:r>
            <a:endParaRPr lang="en-GB" sz="1200" b="0" dirty="0"/>
          </a:p>
        </p:txBody>
      </p:sp>
      <p:sp>
        <p:nvSpPr>
          <p:cNvPr id="45" name="Textfeld 44"/>
          <p:cNvSpPr txBox="1"/>
          <p:nvPr/>
        </p:nvSpPr>
        <p:spPr>
          <a:xfrm>
            <a:off x="5972432" y="2840412"/>
            <a:ext cx="1659430" cy="276999"/>
          </a:xfrm>
          <a:prstGeom prst="rect">
            <a:avLst/>
          </a:prstGeom>
          <a:noFill/>
        </p:spPr>
        <p:txBody>
          <a:bodyPr wrap="none" rtlCol="0">
            <a:spAutoFit/>
          </a:bodyPr>
          <a:lstStyle/>
          <a:p>
            <a:r>
              <a:rPr lang="en-GB" sz="1200" b="0" dirty="0" smtClean="0"/>
              <a:t>Declaration Mode ON</a:t>
            </a:r>
            <a:endParaRPr lang="en-GB" sz="1200" b="0" dirty="0"/>
          </a:p>
        </p:txBody>
      </p:sp>
      <p:sp>
        <p:nvSpPr>
          <p:cNvPr id="46" name="Textfeld 45"/>
          <p:cNvSpPr txBox="1"/>
          <p:nvPr/>
        </p:nvSpPr>
        <p:spPr>
          <a:xfrm>
            <a:off x="1111410" y="5482163"/>
            <a:ext cx="3172558" cy="523220"/>
          </a:xfrm>
          <a:prstGeom prst="rect">
            <a:avLst/>
          </a:prstGeom>
          <a:noFill/>
        </p:spPr>
        <p:txBody>
          <a:bodyPr wrap="square" rtlCol="0">
            <a:spAutoFit/>
          </a:bodyPr>
          <a:lstStyle/>
          <a:p>
            <a:pPr algn="l"/>
            <a:r>
              <a:rPr lang="en-GB" sz="1400" b="0" dirty="0" smtClean="0"/>
              <a:t>Relative axle load and wheels inertia are user-defined</a:t>
            </a:r>
            <a:endParaRPr lang="en-GB" sz="1400" b="0" dirty="0"/>
          </a:p>
        </p:txBody>
      </p:sp>
      <p:sp>
        <p:nvSpPr>
          <p:cNvPr id="47" name="Textfeld 46"/>
          <p:cNvSpPr txBox="1"/>
          <p:nvPr/>
        </p:nvSpPr>
        <p:spPr>
          <a:xfrm>
            <a:off x="5215866" y="5478432"/>
            <a:ext cx="3820630" cy="846386"/>
          </a:xfrm>
          <a:prstGeom prst="rect">
            <a:avLst/>
          </a:prstGeom>
          <a:noFill/>
        </p:spPr>
        <p:txBody>
          <a:bodyPr wrap="square" rtlCol="0">
            <a:spAutoFit/>
          </a:bodyPr>
          <a:lstStyle/>
          <a:p>
            <a:pPr algn="l"/>
            <a:r>
              <a:rPr lang="en-GB" sz="1400" b="0" dirty="0" smtClean="0"/>
              <a:t>Relative axle load is set according to HDV class and mission profile.</a:t>
            </a:r>
          </a:p>
          <a:p>
            <a:pPr algn="l"/>
            <a:r>
              <a:rPr lang="en-GB" sz="1400" b="0" dirty="0" smtClean="0"/>
              <a:t>Wheels inertia depends on selected wheels</a:t>
            </a:r>
            <a:endParaRPr lang="en-GB" sz="1400" b="0" dirty="0"/>
          </a:p>
        </p:txBody>
      </p:sp>
      <p:sp>
        <p:nvSpPr>
          <p:cNvPr id="24" name="Rechteck 23"/>
          <p:cNvSpPr/>
          <p:nvPr/>
        </p:nvSpPr>
        <p:spPr bwMode="auto">
          <a:xfrm>
            <a:off x="1229803" y="3752850"/>
            <a:ext cx="1496632"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49" name="Rechteck 48"/>
          <p:cNvSpPr/>
          <p:nvPr/>
        </p:nvSpPr>
        <p:spPr bwMode="auto">
          <a:xfrm>
            <a:off x="2826447" y="3752850"/>
            <a:ext cx="1457523" cy="252214"/>
          </a:xfrm>
          <a:prstGeom prst="rect">
            <a:avLst/>
          </a:prstGeom>
          <a:noFill/>
          <a:ln w="28575"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27" name="Gerade Verbindung mit Pfeil 26"/>
          <p:cNvCxnSpPr/>
          <p:nvPr/>
        </p:nvCxnSpPr>
        <p:spPr bwMode="auto">
          <a:xfrm>
            <a:off x="6457672" y="3614291"/>
            <a:ext cx="945777" cy="204677"/>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19265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2" y="1556792"/>
            <a:ext cx="3984655" cy="39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smtClean="0"/>
              <a:t>Only Mode (.</a:t>
            </a:r>
            <a:r>
              <a:rPr lang="en-GB" sz="2800" dirty="0" err="1" smtClean="0"/>
              <a:t>vecto</a:t>
            </a:r>
            <a:r>
              <a:rPr lang="en-GB" sz="2800" dirty="0" smtClean="0"/>
              <a:t> file)</a:t>
            </a:r>
            <a:endParaRPr lang="en-GB" sz="2800" dirty="0"/>
          </a:p>
        </p:txBody>
      </p:sp>
      <p:sp>
        <p:nvSpPr>
          <p:cNvPr id="5" name="Textfeld 4"/>
          <p:cNvSpPr txBox="1"/>
          <p:nvPr/>
        </p:nvSpPr>
        <p:spPr>
          <a:xfrm>
            <a:off x="251521" y="1758299"/>
            <a:ext cx="4758699" cy="4216539"/>
          </a:xfrm>
          <a:prstGeom prst="rect">
            <a:avLst/>
          </a:prstGeom>
          <a:noFill/>
          <a:ln>
            <a:noFill/>
          </a:ln>
        </p:spPr>
        <p:txBody>
          <a:bodyPr wrap="square" rtlCol="0">
            <a:spAutoFit/>
          </a:bodyPr>
          <a:lstStyle/>
          <a:p>
            <a:pPr marL="342900" indent="-342900" algn="l">
              <a:buFont typeface="Arial" pitchFamily="34" charset="0"/>
              <a:buChar char="•"/>
            </a:pPr>
            <a:r>
              <a:rPr lang="en-GB" sz="1800" b="0" dirty="0" smtClean="0"/>
              <a:t>Calculate fuel </a:t>
            </a:r>
            <a:r>
              <a:rPr lang="en-GB" sz="1800" b="0" smtClean="0"/>
              <a:t>consumption using a predefined </a:t>
            </a:r>
            <a:r>
              <a:rPr lang="en-GB" sz="1800" b="0" dirty="0" smtClean="0"/>
              <a:t>load cycle</a:t>
            </a:r>
          </a:p>
          <a:p>
            <a:pPr marL="342900" indent="-342900" algn="l">
              <a:buFont typeface="Arial" pitchFamily="34" charset="0"/>
              <a:buChar char="•"/>
            </a:pPr>
            <a:r>
              <a:rPr lang="en-GB" sz="1800" b="0" dirty="0" smtClean="0"/>
              <a:t>No gearbox, vehicle or Aux file required</a:t>
            </a:r>
          </a:p>
          <a:p>
            <a:pPr marL="342900" indent="-342900" algn="l">
              <a:buFont typeface="Arial" pitchFamily="34" charset="0"/>
              <a:buChar char="•"/>
            </a:pPr>
            <a:r>
              <a:rPr lang="en-GB" sz="1800" b="0" dirty="0" smtClean="0"/>
              <a:t>Cycle format</a:t>
            </a:r>
            <a:r>
              <a:rPr lang="en-GB" sz="1400" b="0" dirty="0" smtClean="0"/>
              <a:t> (see User Manual)</a:t>
            </a:r>
            <a:r>
              <a:rPr lang="en-GB" sz="1800" b="0" dirty="0" smtClean="0"/>
              <a:t>:</a:t>
            </a:r>
          </a:p>
          <a:p>
            <a:pPr marL="800100" lvl="1" indent="-342900" algn="l">
              <a:spcBef>
                <a:spcPts val="600"/>
              </a:spcBef>
              <a:buFont typeface="Arial" pitchFamily="34" charset="0"/>
              <a:buChar char="•"/>
            </a:pPr>
            <a:r>
              <a:rPr lang="en-GB" sz="1800" b="0" smtClean="0"/>
              <a:t>engine </a:t>
            </a:r>
            <a:r>
              <a:rPr lang="en-GB" sz="1800" b="0" dirty="0" smtClean="0"/>
              <a:t>speed </a:t>
            </a:r>
            <a:r>
              <a:rPr lang="en-GB" sz="1800" dirty="0" smtClean="0"/>
              <a:t>&lt;n&gt;</a:t>
            </a:r>
            <a:r>
              <a:rPr lang="en-GB" sz="1800" b="0" dirty="0" smtClean="0"/>
              <a:t> </a:t>
            </a:r>
            <a:r>
              <a:rPr lang="en-GB" sz="1800" b="0" smtClean="0"/>
              <a:t>[1/min]</a:t>
            </a:r>
            <a:endParaRPr lang="en-GB" sz="1800" b="0" dirty="0" smtClean="0"/>
          </a:p>
          <a:p>
            <a:pPr marL="800100" lvl="1" indent="-342900" algn="l">
              <a:spcBef>
                <a:spcPts val="600"/>
              </a:spcBef>
              <a:buFont typeface="Arial" pitchFamily="34" charset="0"/>
              <a:buChar char="•"/>
            </a:pPr>
            <a:r>
              <a:rPr lang="en-GB" sz="1800" b="0" smtClean="0"/>
              <a:t>engine </a:t>
            </a:r>
            <a:r>
              <a:rPr lang="en-GB" sz="1800" b="0" dirty="0" smtClean="0"/>
              <a:t>power </a:t>
            </a:r>
            <a:r>
              <a:rPr lang="en-GB" sz="1800" dirty="0" smtClean="0"/>
              <a:t>&lt;</a:t>
            </a:r>
            <a:r>
              <a:rPr lang="en-GB" sz="1800" dirty="0" err="1" smtClean="0"/>
              <a:t>Pe</a:t>
            </a:r>
            <a:r>
              <a:rPr lang="en-GB" sz="1800" dirty="0" smtClean="0"/>
              <a:t>&gt;</a:t>
            </a:r>
            <a:r>
              <a:rPr lang="en-GB" sz="1800" b="0" dirty="0" smtClean="0"/>
              <a:t> [kW] </a:t>
            </a:r>
          </a:p>
          <a:p>
            <a:pPr lvl="3" algn="l">
              <a:spcBef>
                <a:spcPts val="600"/>
              </a:spcBef>
            </a:pPr>
            <a:r>
              <a:rPr lang="en-GB" sz="1800" u="sng" dirty="0" smtClean="0"/>
              <a:t>or</a:t>
            </a:r>
            <a:r>
              <a:rPr lang="en-GB" sz="1800" b="0" dirty="0" smtClean="0"/>
              <a:t> </a:t>
            </a:r>
          </a:p>
          <a:p>
            <a:pPr marL="800100" lvl="1" indent="-342900" algn="l">
              <a:spcBef>
                <a:spcPts val="600"/>
              </a:spcBef>
              <a:buFont typeface="Arial" pitchFamily="34" charset="0"/>
              <a:buChar char="•"/>
            </a:pPr>
            <a:r>
              <a:rPr lang="en-GB" sz="1800" b="0" smtClean="0"/>
              <a:t>engine </a:t>
            </a:r>
            <a:r>
              <a:rPr lang="en-GB" sz="1800" b="0" dirty="0" smtClean="0"/>
              <a:t>torque </a:t>
            </a:r>
            <a:r>
              <a:rPr lang="en-GB" sz="1800" dirty="0" smtClean="0"/>
              <a:t>&lt;Me&gt;</a:t>
            </a:r>
            <a:r>
              <a:rPr lang="en-GB" sz="1800" b="0" dirty="0" smtClean="0"/>
              <a:t> [Nm]</a:t>
            </a:r>
          </a:p>
          <a:p>
            <a:pPr marL="800100" lvl="1" indent="-342900" algn="l">
              <a:spcBef>
                <a:spcPts val="600"/>
              </a:spcBef>
              <a:buFont typeface="Arial" pitchFamily="34" charset="0"/>
              <a:buChar char="•"/>
            </a:pPr>
            <a:r>
              <a:rPr lang="en-GB" sz="1800" b="0" dirty="0"/>
              <a:t>[Optional] Additional power demand (aux) &lt;</a:t>
            </a:r>
            <a:r>
              <a:rPr lang="en-GB" sz="1800" b="0" dirty="0" err="1"/>
              <a:t>Padd</a:t>
            </a:r>
            <a:r>
              <a:rPr lang="en-GB" sz="1800" b="0" dirty="0"/>
              <a:t>&gt;</a:t>
            </a:r>
            <a:endParaRPr lang="en-GB" sz="1800" b="0" dirty="0" smtClean="0"/>
          </a:p>
          <a:p>
            <a:pPr marL="342900" indent="-342900" algn="l">
              <a:buFont typeface="Arial" pitchFamily="34" charset="0"/>
              <a:buChar char="•"/>
            </a:pPr>
            <a:r>
              <a:rPr lang="en-GB" sz="1800" u="sng" smtClean="0"/>
              <a:t>Engine inertia </a:t>
            </a:r>
            <a:r>
              <a:rPr lang="en-GB" sz="1800" u="sng" dirty="0" smtClean="0"/>
              <a:t>(from .</a:t>
            </a:r>
            <a:r>
              <a:rPr lang="en-GB" sz="1800" u="sng" dirty="0" err="1" smtClean="0"/>
              <a:t>veng</a:t>
            </a:r>
            <a:r>
              <a:rPr lang="en-GB" sz="1800" u="sng" dirty="0" smtClean="0"/>
              <a:t> file) is added to </a:t>
            </a:r>
            <a:r>
              <a:rPr lang="en-GB" sz="1800" u="sng" smtClean="0"/>
              <a:t>the input </a:t>
            </a:r>
            <a:r>
              <a:rPr lang="en-GB" sz="1800" u="sng" dirty="0" smtClean="0"/>
              <a:t>torque!</a:t>
            </a:r>
            <a:endParaRPr lang="en-GB" sz="1800" u="sng" dirty="0"/>
          </a:p>
        </p:txBody>
      </p:sp>
      <p:sp>
        <p:nvSpPr>
          <p:cNvPr id="7" name="Rechteck 6"/>
          <p:cNvSpPr/>
          <p:nvPr/>
        </p:nvSpPr>
        <p:spPr bwMode="auto">
          <a:xfrm>
            <a:off x="5010221" y="2162177"/>
            <a:ext cx="804403" cy="19050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783610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578" y="1557318"/>
            <a:ext cx="3984119" cy="39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Engine </a:t>
            </a:r>
            <a:r>
              <a:rPr lang="en-GB" sz="2800" dirty="0"/>
              <a:t>Start / Stop (.</a:t>
            </a:r>
            <a:r>
              <a:rPr lang="en-GB" sz="2800" dirty="0" err="1"/>
              <a:t>vecto</a:t>
            </a:r>
            <a:r>
              <a:rPr lang="en-GB" sz="2800" dirty="0"/>
              <a:t> file)</a:t>
            </a:r>
          </a:p>
        </p:txBody>
      </p:sp>
      <p:sp>
        <p:nvSpPr>
          <p:cNvPr id="5" name="Textfeld 4"/>
          <p:cNvSpPr txBox="1"/>
          <p:nvPr/>
        </p:nvSpPr>
        <p:spPr>
          <a:xfrm>
            <a:off x="251520" y="1758295"/>
            <a:ext cx="4536504" cy="2862322"/>
          </a:xfrm>
          <a:prstGeom prst="rect">
            <a:avLst/>
          </a:prstGeom>
          <a:noFill/>
          <a:ln>
            <a:noFill/>
          </a:ln>
        </p:spPr>
        <p:txBody>
          <a:bodyPr wrap="square" rtlCol="0">
            <a:spAutoFit/>
          </a:bodyPr>
          <a:lstStyle/>
          <a:p>
            <a:pPr marL="342900" indent="-342900" algn="l">
              <a:buFont typeface="Arial" pitchFamily="34" charset="0"/>
              <a:buChar char="•"/>
            </a:pPr>
            <a:r>
              <a:rPr lang="en-GB" sz="1800" b="0" smtClean="0"/>
              <a:t>Engine </a:t>
            </a:r>
            <a:r>
              <a:rPr lang="en-GB" sz="1800" b="0" dirty="0" smtClean="0"/>
              <a:t>will be turned off if:</a:t>
            </a:r>
          </a:p>
          <a:p>
            <a:pPr marL="800100" lvl="1" indent="-342900" algn="l">
              <a:buFont typeface="Arial" pitchFamily="34" charset="0"/>
              <a:buChar char="•"/>
            </a:pPr>
            <a:r>
              <a:rPr lang="en-GB" sz="1800" b="0" dirty="0" smtClean="0"/>
              <a:t>Power demand (without Aux) ≤ 0</a:t>
            </a:r>
          </a:p>
          <a:p>
            <a:pPr marL="800100" lvl="1" indent="-342900" algn="l">
              <a:buFont typeface="Arial" pitchFamily="34" charset="0"/>
              <a:buChar char="•"/>
            </a:pPr>
            <a:r>
              <a:rPr lang="en-GB" sz="1800" b="0" dirty="0" smtClean="0"/>
              <a:t>Vehicle speed is below "</a:t>
            </a:r>
            <a:r>
              <a:rPr lang="en-GB" sz="1800" dirty="0" smtClean="0"/>
              <a:t>Max speed [km/h]</a:t>
            </a:r>
            <a:r>
              <a:rPr lang="en-GB" sz="1800" b="0" dirty="0" smtClean="0"/>
              <a:t>"</a:t>
            </a:r>
          </a:p>
          <a:p>
            <a:pPr marL="800100" lvl="1" indent="-342900" algn="l">
              <a:buFont typeface="Arial" pitchFamily="34" charset="0"/>
              <a:buChar char="•"/>
            </a:pPr>
            <a:r>
              <a:rPr lang="en-GB" sz="1800" b="0" smtClean="0"/>
              <a:t>Engine was running </a:t>
            </a:r>
            <a:r>
              <a:rPr lang="en-GB" sz="1800" b="0" dirty="0" smtClean="0"/>
              <a:t>for at least </a:t>
            </a:r>
            <a:r>
              <a:rPr lang="en-GB" sz="1800" b="0" smtClean="0"/>
              <a:t>"</a:t>
            </a:r>
            <a:r>
              <a:rPr lang="en-GB" sz="1800" smtClean="0"/>
              <a:t>Min </a:t>
            </a:r>
            <a:r>
              <a:rPr lang="en-GB" sz="1800" dirty="0" smtClean="0"/>
              <a:t>ICE-On Time [s]</a:t>
            </a:r>
            <a:r>
              <a:rPr lang="en-GB" sz="1800" b="0" dirty="0" smtClean="0"/>
              <a:t>"</a:t>
            </a:r>
          </a:p>
          <a:p>
            <a:pPr marL="342900" indent="-342900" algn="l">
              <a:buFont typeface="Arial" pitchFamily="34" charset="0"/>
              <a:buChar char="•"/>
            </a:pPr>
            <a:r>
              <a:rPr lang="en-GB" sz="1800" u="sng" dirty="0" smtClean="0"/>
              <a:t>TBD</a:t>
            </a:r>
            <a:r>
              <a:rPr lang="en-GB" sz="1800" u="sng" smtClean="0"/>
              <a:t>: Invalid </a:t>
            </a:r>
            <a:r>
              <a:rPr lang="en-GB" sz="1800" u="sng" dirty="0" smtClean="0"/>
              <a:t>auxiliary consumption work over cycle</a:t>
            </a:r>
            <a:endParaRPr lang="en-GB" sz="1800" u="sng" dirty="0"/>
          </a:p>
        </p:txBody>
      </p:sp>
      <p:sp>
        <p:nvSpPr>
          <p:cNvPr id="7" name="Rechteck 6"/>
          <p:cNvSpPr/>
          <p:nvPr/>
        </p:nvSpPr>
        <p:spPr bwMode="auto">
          <a:xfrm>
            <a:off x="4994721" y="2991336"/>
            <a:ext cx="1351835" cy="674017"/>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561089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"Open file" button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4" y="1917186"/>
            <a:ext cx="2802285" cy="239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Pfeil nach unten 9"/>
          <p:cNvSpPr/>
          <p:nvPr/>
        </p:nvSpPr>
        <p:spPr bwMode="auto">
          <a:xfrm rot="5400000">
            <a:off x="3239852" y="3136504"/>
            <a:ext cx="576064" cy="53167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3" name="Rechteck 12"/>
          <p:cNvSpPr/>
          <p:nvPr/>
        </p:nvSpPr>
        <p:spPr bwMode="auto">
          <a:xfrm>
            <a:off x="2903220" y="3223092"/>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4" name="Textfeld 13"/>
          <p:cNvSpPr txBox="1"/>
          <p:nvPr/>
        </p:nvSpPr>
        <p:spPr>
          <a:xfrm>
            <a:off x="4067944" y="2533257"/>
            <a:ext cx="4824536" cy="1615827"/>
          </a:xfrm>
          <a:prstGeom prst="rect">
            <a:avLst/>
          </a:prstGeom>
          <a:noFill/>
          <a:ln>
            <a:noFill/>
          </a:ln>
        </p:spPr>
        <p:txBody>
          <a:bodyPr wrap="square" rtlCol="0">
            <a:spAutoFit/>
          </a:bodyPr>
          <a:lstStyle/>
          <a:p>
            <a:pPr algn="l"/>
            <a:r>
              <a:rPr lang="en-GB" sz="1800" b="0" dirty="0" smtClean="0"/>
              <a:t>Opens a menu with three options: </a:t>
            </a:r>
          </a:p>
          <a:p>
            <a:pPr marL="342900" indent="-342900" algn="l">
              <a:buFont typeface="Arial" pitchFamily="34" charset="0"/>
              <a:buChar char="•"/>
            </a:pPr>
            <a:r>
              <a:rPr lang="en-GB" sz="1800" b="0" dirty="0" smtClean="0"/>
              <a:t>Open with </a:t>
            </a:r>
            <a:r>
              <a:rPr lang="en-GB" sz="1800" b="0" dirty="0" err="1" smtClean="0"/>
              <a:t>GRAPHi</a:t>
            </a:r>
            <a:r>
              <a:rPr lang="en-GB" sz="1800" b="0" dirty="0" smtClean="0"/>
              <a:t> (see next slide)</a:t>
            </a:r>
          </a:p>
          <a:p>
            <a:pPr marL="342900" indent="-342900" algn="l">
              <a:buFont typeface="Arial" pitchFamily="34" charset="0"/>
              <a:buChar char="•"/>
            </a:pPr>
            <a:r>
              <a:rPr lang="en-GB" sz="1800" b="0" dirty="0" smtClean="0"/>
              <a:t>Open </a:t>
            </a:r>
            <a:r>
              <a:rPr lang="en-GB" sz="1800" b="0" smtClean="0"/>
              <a:t>with user-defined </a:t>
            </a:r>
            <a:r>
              <a:rPr lang="en-GB" sz="1800" b="0" dirty="0" smtClean="0"/>
              <a:t>tool (</a:t>
            </a:r>
            <a:r>
              <a:rPr lang="en-GB" sz="1800" b="0" smtClean="0"/>
              <a:t>see Settings</a:t>
            </a:r>
            <a:r>
              <a:rPr lang="en-GB" sz="1800" b="0" dirty="0" smtClean="0"/>
              <a:t>)</a:t>
            </a:r>
          </a:p>
          <a:p>
            <a:pPr marL="342900" indent="-342900" algn="l">
              <a:buFont typeface="Arial" pitchFamily="34" charset="0"/>
              <a:buChar char="•"/>
            </a:pPr>
            <a:r>
              <a:rPr lang="en-GB" sz="1800" b="0" smtClean="0"/>
              <a:t>Show in </a:t>
            </a:r>
            <a:r>
              <a:rPr lang="en-GB" sz="1800" b="0" dirty="0" smtClean="0"/>
              <a:t>Folder (opens explorer)</a:t>
            </a:r>
            <a:endParaRPr lang="en-GB" sz="1800" dirty="0"/>
          </a:p>
        </p:txBody>
      </p:sp>
      <p:sp>
        <p:nvSpPr>
          <p:cNvPr id="16" name="Rechteck 15"/>
          <p:cNvSpPr/>
          <p:nvPr/>
        </p:nvSpPr>
        <p:spPr bwMode="auto">
          <a:xfrm>
            <a:off x="2903220" y="3493987"/>
            <a:ext cx="198120" cy="191623"/>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2027596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Visualizer (</a:t>
            </a:r>
            <a:r>
              <a:rPr lang="en-GB" sz="2800" dirty="0" err="1" smtClean="0"/>
              <a:t>GRAPHi</a:t>
            </a:r>
            <a:r>
              <a:rPr lang="en-GB" sz="2800" dirty="0" smtClean="0"/>
              <a:t>)</a:t>
            </a:r>
            <a:endParaRPr lang="en-GB" sz="28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7304" y="1324722"/>
            <a:ext cx="4275981" cy="2585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147" y="4653140"/>
            <a:ext cx="5756184" cy="164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feld 10"/>
          <p:cNvSpPr txBox="1"/>
          <p:nvPr/>
        </p:nvSpPr>
        <p:spPr>
          <a:xfrm>
            <a:off x="107506" y="1268764"/>
            <a:ext cx="4608512" cy="3170099"/>
          </a:xfrm>
          <a:prstGeom prst="rect">
            <a:avLst/>
          </a:prstGeom>
          <a:noFill/>
          <a:ln>
            <a:noFill/>
          </a:ln>
        </p:spPr>
        <p:txBody>
          <a:bodyPr wrap="square" rtlCol="0">
            <a:spAutoFit/>
          </a:bodyPr>
          <a:lstStyle/>
          <a:p>
            <a:pPr marL="342900" indent="-342900" algn="l">
              <a:buFont typeface="Arial" pitchFamily="34" charset="0"/>
              <a:buChar char="•"/>
            </a:pPr>
            <a:r>
              <a:rPr lang="en-GB" sz="2000" b="0" smtClean="0"/>
              <a:t>Independent </a:t>
            </a:r>
            <a:r>
              <a:rPr lang="en-GB" sz="2000" b="0" dirty="0" smtClean="0"/>
              <a:t>2D </a:t>
            </a:r>
            <a:r>
              <a:rPr lang="en-GB" sz="2000" b="0" dirty="0"/>
              <a:t>visualisation </a:t>
            </a:r>
            <a:r>
              <a:rPr lang="en-GB" sz="2000" b="0" dirty="0" smtClean="0"/>
              <a:t>tool </a:t>
            </a:r>
            <a:r>
              <a:rPr lang="en-GB" b="0" dirty="0" smtClean="0"/>
              <a:t>(see "</a:t>
            </a:r>
            <a:r>
              <a:rPr lang="en-GB" b="0" dirty="0" err="1" smtClean="0"/>
              <a:t>GRAPHi</a:t>
            </a:r>
            <a:r>
              <a:rPr lang="en-GB" b="0" dirty="0"/>
              <a:t>" </a:t>
            </a:r>
            <a:r>
              <a:rPr lang="en-GB" b="0" dirty="0" smtClean="0"/>
              <a:t>subfolder)</a:t>
            </a:r>
            <a:endParaRPr lang="en-GB" sz="2000" b="0" dirty="0"/>
          </a:p>
          <a:p>
            <a:pPr marL="342900" indent="-342900" algn="l">
              <a:buFont typeface="Arial" pitchFamily="34" charset="0"/>
              <a:buChar char="•"/>
            </a:pPr>
            <a:r>
              <a:rPr lang="en-GB" sz="2000" b="0" dirty="0" smtClean="0"/>
              <a:t>Supports CSV and MS Excel files</a:t>
            </a:r>
          </a:p>
          <a:p>
            <a:pPr marL="342900" indent="-342900" algn="l">
              <a:buFont typeface="Arial" pitchFamily="34" charset="0"/>
              <a:buChar char="•"/>
            </a:pPr>
            <a:r>
              <a:rPr lang="en-GB" sz="2000" b="0" dirty="0" smtClean="0"/>
              <a:t>User </a:t>
            </a:r>
            <a:r>
              <a:rPr lang="en-GB" sz="2000" b="0" smtClean="0"/>
              <a:t>Manual included </a:t>
            </a:r>
            <a:r>
              <a:rPr lang="en-GB" sz="2000" b="0" dirty="0" smtClean="0"/>
              <a:t>("?" button)</a:t>
            </a:r>
          </a:p>
          <a:p>
            <a:pPr marL="342900" indent="-342900" algn="l">
              <a:buFont typeface="Arial" pitchFamily="34" charset="0"/>
              <a:buChar char="•"/>
            </a:pPr>
            <a:r>
              <a:rPr lang="en-GB" sz="2000" b="0" smtClean="0"/>
              <a:t>Located in </a:t>
            </a:r>
            <a:r>
              <a:rPr lang="en-GB" sz="2000" b="0" dirty="0" smtClean="0"/>
              <a:t>"</a:t>
            </a:r>
            <a:r>
              <a:rPr lang="en-GB" sz="2000" b="0" dirty="0" err="1" smtClean="0"/>
              <a:t>GRAPHi</a:t>
            </a:r>
            <a:r>
              <a:rPr lang="en-GB" sz="2000" b="0" dirty="0" smtClean="0"/>
              <a:t>" subfolder</a:t>
            </a:r>
          </a:p>
          <a:p>
            <a:pPr marL="342900" indent="-342900" algn="l">
              <a:buFont typeface="Arial" pitchFamily="34" charset="0"/>
              <a:buChar char="•"/>
            </a:pPr>
            <a:r>
              <a:rPr lang="en-GB" sz="2000" b="0" dirty="0" smtClean="0"/>
              <a:t>Note: </a:t>
            </a:r>
            <a:r>
              <a:rPr lang="en-GB" sz="2000" b="0" dirty="0" err="1" smtClean="0"/>
              <a:t>GRAPHi</a:t>
            </a:r>
            <a:r>
              <a:rPr lang="en-GB" sz="2000" b="0" dirty="0" smtClean="0"/>
              <a:t> is not a permanent part of VECTO and will be provided by TUG for a limited time only</a:t>
            </a:r>
            <a:endParaRPr lang="en-GB" sz="2000" b="0" dirty="0"/>
          </a:p>
        </p:txBody>
      </p:sp>
    </p:spTree>
    <p:extLst>
      <p:ext uri="{BB962C8B-B14F-4D97-AF65-F5344CB8AC3E}">
        <p14:creationId xmlns:p14="http://schemas.microsoft.com/office/powerpoint/2010/main" val="3482396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(1/5)</a:t>
            </a:r>
            <a:endParaRPr lang="en-GB" sz="2800" dirty="0"/>
          </a:p>
        </p:txBody>
      </p:sp>
      <p:sp>
        <p:nvSpPr>
          <p:cNvPr id="6" name="Pfeil nach unten 5"/>
          <p:cNvSpPr/>
          <p:nvPr/>
        </p:nvSpPr>
        <p:spPr bwMode="auto">
          <a:xfrm rot="5400000">
            <a:off x="5803491" y="3448741"/>
            <a:ext cx="445945" cy="648072"/>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7" name="Rechteck 6"/>
          <p:cNvSpPr/>
          <p:nvPr/>
        </p:nvSpPr>
        <p:spPr bwMode="auto">
          <a:xfrm>
            <a:off x="5469908" y="3681778"/>
            <a:ext cx="14972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6422508" y="3311111"/>
            <a:ext cx="2376263" cy="923330"/>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Use the "+" Button to add files (excel or csv)</a:t>
            </a:r>
            <a:endParaRPr lang="en-GB" sz="1800" dirty="0" smtClean="0">
              <a:solidFill>
                <a:srgbClr val="C00000"/>
              </a:solidFill>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t>
            </a:r>
            <a:r>
              <a:rPr lang="en-GB" dirty="0" smtClean="0"/>
              <a:t>files</a:t>
            </a:r>
          </a:p>
        </p:txBody>
      </p:sp>
      <p:sp>
        <p:nvSpPr>
          <p:cNvPr id="9" name="Textfeld 8"/>
          <p:cNvSpPr txBox="1"/>
          <p:nvPr/>
        </p:nvSpPr>
        <p:spPr>
          <a:xfrm>
            <a:off x="611561" y="5445228"/>
            <a:ext cx="7560840" cy="646331"/>
          </a:xfrm>
          <a:prstGeom prst="rect">
            <a:avLst/>
          </a:prstGeom>
          <a:noFill/>
          <a:ln>
            <a:noFill/>
          </a:ln>
        </p:spPr>
        <p:txBody>
          <a:bodyPr wrap="square" rtlCol="0">
            <a:spAutoFit/>
          </a:bodyPr>
          <a:lstStyle/>
          <a:p>
            <a:pPr algn="l"/>
            <a:r>
              <a:rPr lang="en-GB" sz="1800" dirty="0" smtClean="0"/>
              <a:t>Once a file is loaded, </a:t>
            </a:r>
            <a:r>
              <a:rPr lang="en-GB" sz="1800" smtClean="0"/>
              <a:t>it remains in </a:t>
            </a:r>
            <a:r>
              <a:rPr lang="en-GB" sz="1800" dirty="0" smtClean="0"/>
              <a:t>memory </a:t>
            </a:r>
            <a:r>
              <a:rPr lang="en-GB" sz="1800" smtClean="0"/>
              <a:t>without accessing </a:t>
            </a:r>
            <a:r>
              <a:rPr lang="en-GB" sz="1800" dirty="0" smtClean="0"/>
              <a:t>the file on the hard drive (unless manually reloaded).</a:t>
            </a:r>
          </a:p>
        </p:txBody>
      </p:sp>
    </p:spTree>
    <p:extLst>
      <p:ext uri="{BB962C8B-B14F-4D97-AF65-F5344CB8AC3E}">
        <p14:creationId xmlns:p14="http://schemas.microsoft.com/office/powerpoint/2010/main" val="3823647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70" y="1988840"/>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(2/5)</a:t>
            </a:r>
            <a:endParaRPr lang="en-GB" sz="2800" dirty="0"/>
          </a:p>
        </p:txBody>
      </p:sp>
      <p:sp>
        <p:nvSpPr>
          <p:cNvPr id="11" name="Textfeld 10"/>
          <p:cNvSpPr txBox="1"/>
          <p:nvPr/>
        </p:nvSpPr>
        <p:spPr>
          <a:xfrm>
            <a:off x="1259632" y="2148711"/>
            <a:ext cx="708848" cy="338554"/>
          </a:xfrm>
          <a:prstGeom prst="rect">
            <a:avLst/>
          </a:prstGeom>
          <a:noFill/>
        </p:spPr>
        <p:txBody>
          <a:bodyPr wrap="none" rtlCol="0">
            <a:spAutoFit/>
          </a:bodyPr>
          <a:lstStyle/>
          <a:p>
            <a:pPr algn="l"/>
            <a:r>
              <a:rPr lang="de-AT" sz="1600" smtClean="0">
                <a:solidFill>
                  <a:srgbClr val="C00000"/>
                </a:solidFill>
              </a:rPr>
              <a:t>Move</a:t>
            </a:r>
            <a:endParaRPr lang="en-GB" sz="1600" dirty="0">
              <a:solidFill>
                <a:srgbClr val="C00000"/>
              </a:solidFill>
            </a:endParaRPr>
          </a:p>
        </p:txBody>
      </p:sp>
      <p:sp>
        <p:nvSpPr>
          <p:cNvPr id="13" name="Textfeld 12"/>
          <p:cNvSpPr txBox="1"/>
          <p:nvPr/>
        </p:nvSpPr>
        <p:spPr>
          <a:xfrm>
            <a:off x="1237203" y="3274758"/>
            <a:ext cx="742511" cy="338554"/>
          </a:xfrm>
          <a:prstGeom prst="rect">
            <a:avLst/>
          </a:prstGeom>
          <a:noFill/>
        </p:spPr>
        <p:txBody>
          <a:bodyPr wrap="none" rtlCol="0">
            <a:spAutoFit/>
          </a:bodyPr>
          <a:lstStyle/>
          <a:p>
            <a:pPr algn="l"/>
            <a:r>
              <a:rPr lang="de-AT" smtClean="0">
                <a:solidFill>
                  <a:srgbClr val="C00000"/>
                </a:solidFill>
              </a:rPr>
              <a:t>Zoom</a:t>
            </a:r>
            <a:endParaRPr lang="de-AT" sz="1600" dirty="0" smtClean="0">
              <a:solidFill>
                <a:srgbClr val="C00000"/>
              </a:solidFill>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98" y="2061368"/>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feld 9"/>
          <p:cNvSpPr txBox="1"/>
          <p:nvPr/>
        </p:nvSpPr>
        <p:spPr>
          <a:xfrm>
            <a:off x="107504" y="2588480"/>
            <a:ext cx="1207382" cy="276999"/>
          </a:xfrm>
          <a:prstGeom prst="rect">
            <a:avLst/>
          </a:prstGeom>
          <a:noFill/>
        </p:spPr>
        <p:txBody>
          <a:bodyPr wrap="none" rtlCol="0">
            <a:spAutoFit/>
          </a:bodyPr>
          <a:lstStyle/>
          <a:p>
            <a:r>
              <a:rPr lang="de-AT" sz="1200" smtClean="0">
                <a:latin typeface="Courier New" pitchFamily="49" charset="0"/>
                <a:cs typeface="Courier New" pitchFamily="49" charset="0"/>
              </a:rPr>
              <a:t>[Drag&amp;Drop]</a:t>
            </a:r>
            <a:endParaRPr lang="en-GB" sz="1200" dirty="0">
              <a:latin typeface="Courier New" pitchFamily="49" charset="0"/>
              <a:cs typeface="Courier New" pitchFamily="49" charset="0"/>
            </a:endParaRPr>
          </a:p>
        </p:txBody>
      </p:sp>
      <p:pic>
        <p:nvPicPr>
          <p:cNvPr id="1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96" y="3262341"/>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Nach unten gekrümmter Pfeil 13"/>
          <p:cNvSpPr/>
          <p:nvPr/>
        </p:nvSpPr>
        <p:spPr bwMode="auto">
          <a:xfrm rot="19131084" flipH="1">
            <a:off x="334880" y="3322102"/>
            <a:ext cx="244551" cy="111552"/>
          </a:xfrm>
          <a:prstGeom prst="curvedDownArrow">
            <a:avLst>
              <a:gd name="adj1" fmla="val 56092"/>
              <a:gd name="adj2" fmla="val 109613"/>
              <a:gd name="adj3" fmla="val 39942"/>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spcBef>
                <a:spcPct val="30000"/>
              </a:spcBef>
            </a:pPr>
            <a:endParaRPr lang="en-GB" sz="2000">
              <a:latin typeface="Arial" pitchFamily="34" charset="0"/>
            </a:endParaRPr>
          </a:p>
        </p:txBody>
      </p:sp>
      <p:sp>
        <p:nvSpPr>
          <p:cNvPr id="16" name="Textfeld 15"/>
          <p:cNvSpPr txBox="1"/>
          <p:nvPr/>
        </p:nvSpPr>
        <p:spPr>
          <a:xfrm>
            <a:off x="3203848" y="5127263"/>
            <a:ext cx="5891540" cy="369332"/>
          </a:xfrm>
          <a:prstGeom prst="rect">
            <a:avLst/>
          </a:prstGeom>
          <a:solidFill>
            <a:srgbClr val="FFFFFF">
              <a:alpha val="60000"/>
            </a:srgbClr>
          </a:solidFill>
          <a:ln>
            <a:noFill/>
          </a:ln>
        </p:spPr>
        <p:txBody>
          <a:bodyPr wrap="square" rtlCol="0">
            <a:spAutoFit/>
          </a:bodyPr>
          <a:lstStyle/>
          <a:p>
            <a:pPr algn="l"/>
            <a:r>
              <a:rPr lang="en-GB" sz="1800" smtClean="0">
                <a:solidFill>
                  <a:srgbClr val="C00000"/>
                </a:solidFill>
              </a:rPr>
              <a:t>Hold cursor over x-axis to zoom/move x-axis only!!!</a:t>
            </a:r>
            <a:endParaRPr lang="en-GB" sz="1800" dirty="0" smtClean="0">
              <a:solidFill>
                <a:srgbClr val="C00000"/>
              </a:solidFill>
            </a:endParaRPr>
          </a:p>
        </p:txBody>
      </p:sp>
      <p:pic>
        <p:nvPicPr>
          <p:cNvPr id="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81" y="4293616"/>
            <a:ext cx="885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feld 17"/>
          <p:cNvSpPr txBox="1"/>
          <p:nvPr/>
        </p:nvSpPr>
        <p:spPr>
          <a:xfrm>
            <a:off x="1151086" y="4200055"/>
            <a:ext cx="1465466" cy="800219"/>
          </a:xfrm>
          <a:prstGeom prst="rect">
            <a:avLst/>
          </a:prstGeom>
          <a:noFill/>
        </p:spPr>
        <p:txBody>
          <a:bodyPr wrap="none" rtlCol="0">
            <a:spAutoFit/>
          </a:bodyPr>
          <a:lstStyle/>
          <a:p>
            <a:pPr algn="l">
              <a:spcBef>
                <a:spcPts val="0"/>
              </a:spcBef>
            </a:pPr>
            <a:r>
              <a:rPr lang="de-AT" sz="1600" smtClean="0">
                <a:solidFill>
                  <a:srgbClr val="C00000"/>
                </a:solidFill>
              </a:rPr>
              <a:t>Zoom-Box</a:t>
            </a:r>
            <a:endParaRPr lang="de-AT" sz="1600" dirty="0" smtClean="0">
              <a:solidFill>
                <a:srgbClr val="C00000"/>
              </a:solidFill>
            </a:endParaRPr>
          </a:p>
          <a:p>
            <a:pPr algn="l">
              <a:spcBef>
                <a:spcPts val="0"/>
              </a:spcBef>
            </a:pPr>
            <a:r>
              <a:rPr lang="de-AT" sz="1000" b="0" dirty="0" smtClean="0">
                <a:solidFill>
                  <a:srgbClr val="C00000"/>
                </a:solidFill>
              </a:rPr>
              <a:t>Click 1</a:t>
            </a:r>
            <a:r>
              <a:rPr lang="de-AT" sz="1000" b="0" smtClean="0">
                <a:solidFill>
                  <a:srgbClr val="C00000"/>
                </a:solidFill>
              </a:rPr>
              <a:t>: 1</a:t>
            </a:r>
            <a:r>
              <a:rPr lang="de-AT" sz="1000" b="0" baseline="30000" smtClean="0">
                <a:solidFill>
                  <a:srgbClr val="C00000"/>
                </a:solidFill>
              </a:rPr>
              <a:t>st</a:t>
            </a:r>
            <a:r>
              <a:rPr lang="de-AT" sz="1000" b="0" smtClean="0">
                <a:solidFill>
                  <a:srgbClr val="C00000"/>
                </a:solidFill>
              </a:rPr>
              <a:t> corner</a:t>
            </a:r>
            <a:endParaRPr lang="de-AT" sz="1000" b="0" dirty="0" smtClean="0">
              <a:solidFill>
                <a:srgbClr val="C00000"/>
              </a:solidFill>
            </a:endParaRPr>
          </a:p>
          <a:p>
            <a:pPr algn="l">
              <a:spcBef>
                <a:spcPts val="0"/>
              </a:spcBef>
            </a:pPr>
            <a:r>
              <a:rPr lang="de-AT" sz="1000" b="0" dirty="0" smtClean="0">
                <a:solidFill>
                  <a:srgbClr val="C00000"/>
                </a:solidFill>
              </a:rPr>
              <a:t>Click 2</a:t>
            </a:r>
            <a:r>
              <a:rPr lang="de-AT" sz="1000" b="0" smtClean="0">
                <a:solidFill>
                  <a:srgbClr val="C00000"/>
                </a:solidFill>
              </a:rPr>
              <a:t>: 2</a:t>
            </a:r>
            <a:r>
              <a:rPr lang="de-AT" sz="1000" b="0" baseline="30000" smtClean="0">
                <a:solidFill>
                  <a:srgbClr val="C00000"/>
                </a:solidFill>
              </a:rPr>
              <a:t>nd</a:t>
            </a:r>
            <a:r>
              <a:rPr lang="de-AT" sz="1000" b="0" smtClean="0">
                <a:solidFill>
                  <a:srgbClr val="C00000"/>
                </a:solidFill>
              </a:rPr>
              <a:t> corner</a:t>
            </a:r>
          </a:p>
          <a:p>
            <a:pPr algn="l">
              <a:spcBef>
                <a:spcPts val="0"/>
              </a:spcBef>
            </a:pPr>
            <a:r>
              <a:rPr lang="de-AT" sz="1000" b="0" smtClean="0">
                <a:solidFill>
                  <a:srgbClr val="C00000"/>
                </a:solidFill>
              </a:rPr>
              <a:t>(Right-Click to Cancel)</a:t>
            </a:r>
            <a:endParaRPr lang="en-GB" sz="1000" b="0" dirty="0">
              <a:solidFill>
                <a:srgbClr val="C00000"/>
              </a:solidFill>
            </a:endParaRPr>
          </a:p>
        </p:txBody>
      </p:sp>
      <p:pic>
        <p:nvPicPr>
          <p:cNvPr id="1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9609" y="4919252"/>
            <a:ext cx="260383" cy="2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feld 18"/>
          <p:cNvSpPr txBox="1"/>
          <p:nvPr/>
        </p:nvSpPr>
        <p:spPr>
          <a:xfrm>
            <a:off x="0" y="1218238"/>
            <a:ext cx="9144000" cy="338554"/>
          </a:xfrm>
          <a:prstGeom prst="rect">
            <a:avLst/>
          </a:prstGeom>
          <a:noFill/>
          <a:ln>
            <a:noFill/>
          </a:ln>
        </p:spPr>
        <p:txBody>
          <a:bodyPr wrap="square" rtlCol="0">
            <a:spAutoFit/>
          </a:bodyPr>
          <a:lstStyle/>
          <a:p>
            <a:r>
              <a:rPr lang="en-GB" smtClean="0"/>
              <a:t>Mouse Controls</a:t>
            </a:r>
            <a:endParaRPr lang="en-GB" dirty="0" smtClean="0"/>
          </a:p>
        </p:txBody>
      </p:sp>
    </p:spTree>
    <p:extLst>
      <p:ext uri="{BB962C8B-B14F-4D97-AF65-F5344CB8AC3E}">
        <p14:creationId xmlns:p14="http://schemas.microsoft.com/office/powerpoint/2010/main" val="9196889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65839"/>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(3/5)</a:t>
            </a:r>
            <a:endParaRPr lang="en-GB" sz="2800" dirty="0"/>
          </a:p>
        </p:txBody>
      </p:sp>
      <p:sp>
        <p:nvSpPr>
          <p:cNvPr id="7" name="Rechteck 6"/>
          <p:cNvSpPr/>
          <p:nvPr/>
        </p:nvSpPr>
        <p:spPr bwMode="auto">
          <a:xfrm>
            <a:off x="1954589" y="2426220"/>
            <a:ext cx="347286"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1043608" y="1700810"/>
            <a:ext cx="3888432" cy="276999"/>
          </a:xfrm>
          <a:prstGeom prst="rect">
            <a:avLst/>
          </a:prstGeom>
          <a:solidFill>
            <a:srgbClr val="FFFFFF">
              <a:alpha val="60000"/>
            </a:srgbClr>
          </a:solidFill>
          <a:ln>
            <a:noFill/>
          </a:ln>
        </p:spPr>
        <p:txBody>
          <a:bodyPr wrap="square" rtlCol="0">
            <a:spAutoFit/>
          </a:bodyPr>
          <a:lstStyle/>
          <a:p>
            <a:pPr algn="l"/>
            <a:r>
              <a:rPr lang="en-GB" sz="1200" smtClean="0">
                <a:solidFill>
                  <a:srgbClr val="C00000"/>
                </a:solidFill>
              </a:rPr>
              <a:t>Save/Load Session (.GRAPHi file)</a:t>
            </a:r>
            <a:endParaRPr lang="en-GB" sz="1200" dirty="0" smtClean="0">
              <a:solidFill>
                <a:srgbClr val="C00000"/>
              </a:solidFill>
            </a:endParaRPr>
          </a:p>
        </p:txBody>
      </p:sp>
      <p:sp>
        <p:nvSpPr>
          <p:cNvPr id="6" name="Pfeil nach unten 5"/>
          <p:cNvSpPr/>
          <p:nvPr/>
        </p:nvSpPr>
        <p:spPr bwMode="auto">
          <a:xfrm>
            <a:off x="1900474" y="1977807"/>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0" y="1218238"/>
            <a:ext cx="9144000" cy="338554"/>
          </a:xfrm>
          <a:prstGeom prst="rect">
            <a:avLst/>
          </a:prstGeom>
          <a:noFill/>
          <a:ln>
            <a:noFill/>
          </a:ln>
        </p:spPr>
        <p:txBody>
          <a:bodyPr wrap="square" rtlCol="0">
            <a:spAutoFit/>
          </a:bodyPr>
          <a:lstStyle/>
          <a:p>
            <a:r>
              <a:rPr lang="en-GB" smtClean="0"/>
              <a:t>Opening and Saving </a:t>
            </a:r>
            <a:r>
              <a:rPr lang="en-GB" dirty="0" smtClean="0"/>
              <a:t>Sessions</a:t>
            </a:r>
          </a:p>
        </p:txBody>
      </p:sp>
      <p:sp>
        <p:nvSpPr>
          <p:cNvPr id="9" name="Textfeld 8"/>
          <p:cNvSpPr txBox="1"/>
          <p:nvPr/>
        </p:nvSpPr>
        <p:spPr>
          <a:xfrm>
            <a:off x="611561" y="5445226"/>
            <a:ext cx="7560840" cy="923330"/>
          </a:xfrm>
          <a:prstGeom prst="rect">
            <a:avLst/>
          </a:prstGeom>
          <a:noFill/>
          <a:ln>
            <a:noFill/>
          </a:ln>
        </p:spPr>
        <p:txBody>
          <a:bodyPr wrap="square" rtlCol="0">
            <a:spAutoFit/>
          </a:bodyPr>
          <a:lstStyle/>
          <a:p>
            <a:pPr algn="l"/>
            <a:r>
              <a:rPr lang="en-GB" sz="1800" dirty="0"/>
              <a:t>Session files </a:t>
            </a:r>
            <a:r>
              <a:rPr lang="en-GB" sz="1800" dirty="0" smtClean="0"/>
              <a:t>(.</a:t>
            </a:r>
            <a:r>
              <a:rPr lang="en-GB" sz="1800" dirty="0" err="1" smtClean="0"/>
              <a:t>GRAPHi</a:t>
            </a:r>
            <a:r>
              <a:rPr lang="en-GB" sz="1800" smtClean="0"/>
              <a:t>) include </a:t>
            </a:r>
            <a:r>
              <a:rPr lang="en-GB" sz="1800" dirty="0" smtClean="0"/>
              <a:t>all data to restore a session. Source files are saved </a:t>
            </a:r>
            <a:r>
              <a:rPr lang="en-GB" sz="1800" dirty="0"/>
              <a:t>only</a:t>
            </a:r>
            <a:r>
              <a:rPr lang="en-GB" sz="1800" dirty="0" smtClean="0"/>
              <a:t> as reference, i.e. </a:t>
            </a:r>
            <a:r>
              <a:rPr lang="en-GB" sz="1800" smtClean="0"/>
              <a:t>the original </a:t>
            </a:r>
            <a:r>
              <a:rPr lang="en-GB" sz="1800" dirty="0" smtClean="0"/>
              <a:t>files must be </a:t>
            </a:r>
            <a:r>
              <a:rPr lang="en-GB" sz="1800" dirty="0" err="1" smtClean="0"/>
              <a:t>accessable</a:t>
            </a:r>
            <a:r>
              <a:rPr lang="en-GB" sz="1800" dirty="0" smtClean="0"/>
              <a:t>.</a:t>
            </a:r>
          </a:p>
        </p:txBody>
      </p:sp>
    </p:spTree>
    <p:extLst>
      <p:ext uri="{BB962C8B-B14F-4D97-AF65-F5344CB8AC3E}">
        <p14:creationId xmlns:p14="http://schemas.microsoft.com/office/powerpoint/2010/main" val="31917567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(4/5)</a:t>
            </a:r>
            <a:endParaRPr lang="en-GB" sz="2800" dirty="0"/>
          </a:p>
        </p:txBody>
      </p:sp>
      <p:sp>
        <p:nvSpPr>
          <p:cNvPr id="7" name="Rechteck 6"/>
          <p:cNvSpPr/>
          <p:nvPr/>
        </p:nvSpPr>
        <p:spPr bwMode="auto">
          <a:xfrm>
            <a:off x="1643441" y="2491317"/>
            <a:ext cx="185361"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4" name="Textfeld 3"/>
          <p:cNvSpPr txBox="1"/>
          <p:nvPr/>
        </p:nvSpPr>
        <p:spPr>
          <a:xfrm>
            <a:off x="467544" y="1673576"/>
            <a:ext cx="1656184"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Add Window</a:t>
            </a:r>
            <a:endParaRPr lang="en-GB" sz="1400" dirty="0" smtClean="0">
              <a:solidFill>
                <a:srgbClr val="C00000"/>
              </a:solidFill>
            </a:endParaRPr>
          </a:p>
        </p:txBody>
      </p:sp>
      <p:sp>
        <p:nvSpPr>
          <p:cNvPr id="6" name="Pfeil nach unten 5"/>
          <p:cNvSpPr/>
          <p:nvPr/>
        </p:nvSpPr>
        <p:spPr bwMode="auto">
          <a:xfrm rot="19959453">
            <a:off x="1311637"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dirty="0" smtClean="0">
                <a:solidFill>
                  <a:srgbClr val="C00000"/>
                </a:solidFill>
              </a:rPr>
              <a:t>Sync </a:t>
            </a:r>
            <a:r>
              <a:rPr lang="en-GB" sz="1400" smtClean="0">
                <a:solidFill>
                  <a:srgbClr val="C00000"/>
                </a:solidFill>
              </a:rPr>
              <a:t>open windows </a:t>
            </a:r>
            <a:r>
              <a:rPr lang="en-GB" sz="1400" dirty="0" smtClean="0">
                <a:solidFill>
                  <a:srgbClr val="C00000"/>
                </a:solidFill>
              </a:rPr>
              <a:t>(x-axis, left and right y-axis)</a:t>
            </a:r>
          </a:p>
        </p:txBody>
      </p:sp>
      <p:sp>
        <p:nvSpPr>
          <p:cNvPr id="9" name="Rechteck 8"/>
          <p:cNvSpPr/>
          <p:nvPr/>
        </p:nvSpPr>
        <p:spPr bwMode="auto">
          <a:xfrm>
            <a:off x="2324102" y="2491317"/>
            <a:ext cx="438150"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324102"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Windows and Syncing</a:t>
            </a:r>
            <a:endParaRPr lang="en-GB" dirty="0" smtClean="0"/>
          </a:p>
        </p:txBody>
      </p:sp>
      <p:sp>
        <p:nvSpPr>
          <p:cNvPr id="12" name="Textfeld 11"/>
          <p:cNvSpPr txBox="1"/>
          <p:nvPr/>
        </p:nvSpPr>
        <p:spPr>
          <a:xfrm>
            <a:off x="611561" y="5507944"/>
            <a:ext cx="7560840" cy="646331"/>
          </a:xfrm>
          <a:prstGeom prst="rect">
            <a:avLst/>
          </a:prstGeom>
          <a:noFill/>
          <a:ln>
            <a:noFill/>
          </a:ln>
        </p:spPr>
        <p:txBody>
          <a:bodyPr wrap="square" rtlCol="0">
            <a:spAutoFit/>
          </a:bodyPr>
          <a:lstStyle/>
          <a:p>
            <a:pPr algn="l"/>
            <a:r>
              <a:rPr lang="en-GB" sz="1800" smtClean="0"/>
              <a:t>Syncing </a:t>
            </a:r>
            <a:r>
              <a:rPr lang="en-GB" sz="1800" dirty="0" smtClean="0"/>
              <a:t>means changes to the synced </a:t>
            </a:r>
            <a:r>
              <a:rPr lang="en-GB" sz="1800" smtClean="0"/>
              <a:t>axes in one window </a:t>
            </a:r>
            <a:r>
              <a:rPr lang="en-GB" sz="1800" dirty="0" smtClean="0"/>
              <a:t>are reflected by all </a:t>
            </a:r>
            <a:r>
              <a:rPr lang="en-GB" sz="1800" smtClean="0"/>
              <a:t>other windows </a:t>
            </a:r>
            <a:r>
              <a:rPr lang="en-GB" sz="1800" dirty="0" smtClean="0"/>
              <a:t>which have the same axes synced.</a:t>
            </a:r>
          </a:p>
        </p:txBody>
      </p:sp>
    </p:spTree>
    <p:extLst>
      <p:ext uri="{BB962C8B-B14F-4D97-AF65-F5344CB8AC3E}">
        <p14:creationId xmlns:p14="http://schemas.microsoft.com/office/powerpoint/2010/main" val="39545655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30936"/>
            <a:ext cx="5609258" cy="311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a:spLocks noGrp="1" noChangeArrowheads="1"/>
          </p:cNvSpPr>
          <p:nvPr>
            <p:ph type="title" idx="4294967295"/>
          </p:nvPr>
        </p:nvSpPr>
        <p:spPr>
          <a:xfrm>
            <a:off x="0" y="778669"/>
            <a:ext cx="9144000" cy="346075"/>
          </a:xfrm>
        </p:spPr>
        <p:txBody>
          <a:bodyPr/>
          <a:lstStyle/>
          <a:p>
            <a:pPr eaLnBrk="1" hangingPunct="1"/>
            <a:r>
              <a:rPr lang="en-GB" sz="2800" smtClean="0"/>
              <a:t>GRAPHi</a:t>
            </a:r>
            <a:r>
              <a:rPr lang="en-GB" sz="2800"/>
              <a:t> </a:t>
            </a:r>
            <a:r>
              <a:rPr lang="en-GB" sz="2800" smtClean="0"/>
              <a:t>Quick Start (5/5)</a:t>
            </a:r>
            <a:endParaRPr lang="en-GB" sz="2800" dirty="0"/>
          </a:p>
        </p:txBody>
      </p:sp>
      <p:sp>
        <p:nvSpPr>
          <p:cNvPr id="8" name="Textfeld 7"/>
          <p:cNvSpPr txBox="1"/>
          <p:nvPr/>
        </p:nvSpPr>
        <p:spPr>
          <a:xfrm>
            <a:off x="2195736" y="1682868"/>
            <a:ext cx="4464496" cy="307777"/>
          </a:xfrm>
          <a:prstGeom prst="rect">
            <a:avLst/>
          </a:prstGeom>
          <a:solidFill>
            <a:srgbClr val="FFFFFF">
              <a:alpha val="60000"/>
            </a:srgbClr>
          </a:solidFill>
          <a:ln>
            <a:noFill/>
          </a:ln>
        </p:spPr>
        <p:txBody>
          <a:bodyPr wrap="square" rtlCol="0">
            <a:spAutoFit/>
          </a:bodyPr>
          <a:lstStyle/>
          <a:p>
            <a:pPr algn="l"/>
            <a:r>
              <a:rPr lang="en-GB" sz="1400" smtClean="0">
                <a:solidFill>
                  <a:srgbClr val="C00000"/>
                </a:solidFill>
              </a:rPr>
              <a:t>The User Manual can be opened here</a:t>
            </a:r>
            <a:endParaRPr lang="en-GB" sz="1400" dirty="0" smtClean="0">
              <a:solidFill>
                <a:srgbClr val="C00000"/>
              </a:solidFill>
            </a:endParaRPr>
          </a:p>
        </p:txBody>
      </p:sp>
      <p:sp>
        <p:nvSpPr>
          <p:cNvPr id="9" name="Rechteck 8"/>
          <p:cNvSpPr/>
          <p:nvPr/>
        </p:nvSpPr>
        <p:spPr bwMode="auto">
          <a:xfrm>
            <a:off x="2913035" y="2499066"/>
            <a:ext cx="242915" cy="159529"/>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0" name="Pfeil nach unten 9"/>
          <p:cNvSpPr/>
          <p:nvPr/>
        </p:nvSpPr>
        <p:spPr bwMode="auto">
          <a:xfrm>
            <a:off x="2829913" y="2042904"/>
            <a:ext cx="445945" cy="418594"/>
          </a:xfrm>
          <a:prstGeom prst="downArrow">
            <a:avLst/>
          </a:prstGeom>
          <a:solidFill>
            <a:srgbClr val="990000"/>
          </a:solidFill>
          <a:ln w="19050" cap="flat" cmpd="sng" algn="ctr">
            <a:solidFill>
              <a:schemeClr val="tx1"/>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1" name="Textfeld 10"/>
          <p:cNvSpPr txBox="1"/>
          <p:nvPr/>
        </p:nvSpPr>
        <p:spPr>
          <a:xfrm>
            <a:off x="0" y="1218238"/>
            <a:ext cx="9144000" cy="338554"/>
          </a:xfrm>
          <a:prstGeom prst="rect">
            <a:avLst/>
          </a:prstGeom>
          <a:noFill/>
          <a:ln>
            <a:noFill/>
          </a:ln>
        </p:spPr>
        <p:txBody>
          <a:bodyPr wrap="square" rtlCol="0">
            <a:spAutoFit/>
          </a:bodyPr>
          <a:lstStyle/>
          <a:p>
            <a:r>
              <a:rPr lang="en-GB" smtClean="0"/>
              <a:t>User Manual</a:t>
            </a:r>
            <a:endParaRPr lang="en-GB" dirty="0" smtClean="0"/>
          </a:p>
        </p:txBody>
      </p:sp>
    </p:spTree>
    <p:extLst>
      <p:ext uri="{BB962C8B-B14F-4D97-AF65-F5344CB8AC3E}">
        <p14:creationId xmlns:p14="http://schemas.microsoft.com/office/powerpoint/2010/main" val="9428641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V1.2</a:t>
            </a:r>
            <a:endParaRPr lang="en-GB" sz="2800" dirty="0"/>
          </a:p>
        </p:txBody>
      </p:sp>
      <p:sp>
        <p:nvSpPr>
          <p:cNvPr id="5" name="Textfeld 4"/>
          <p:cNvSpPr txBox="1"/>
          <p:nvPr/>
        </p:nvSpPr>
        <p:spPr>
          <a:xfrm>
            <a:off x="179514" y="1414512"/>
            <a:ext cx="8784976" cy="3939540"/>
          </a:xfrm>
          <a:prstGeom prst="rect">
            <a:avLst/>
          </a:prstGeom>
          <a:noFill/>
          <a:ln>
            <a:noFill/>
          </a:ln>
        </p:spPr>
        <p:txBody>
          <a:bodyPr wrap="square" rtlCol="0">
            <a:spAutoFit/>
          </a:bodyPr>
          <a:lstStyle/>
          <a:p>
            <a:pPr algn="l">
              <a:spcBef>
                <a:spcPts val="600"/>
              </a:spcBef>
            </a:pPr>
            <a:r>
              <a:rPr lang="en-GB" sz="1200" dirty="0" smtClean="0"/>
              <a:t>VECTO 1.2</a:t>
            </a:r>
          </a:p>
          <a:p>
            <a:pPr marL="171450" indent="-171450" algn="l">
              <a:spcBef>
                <a:spcPts val="600"/>
              </a:spcBef>
              <a:buFont typeface="Arial" pitchFamily="34" charset="0"/>
              <a:buChar char="•"/>
            </a:pPr>
            <a:r>
              <a:rPr lang="en-GB" sz="1200" b="0" smtClean="0"/>
              <a:t>Engine </a:t>
            </a:r>
            <a:r>
              <a:rPr lang="en-GB" sz="1200" b="0" dirty="0"/>
              <a:t>Start/Stop </a:t>
            </a:r>
            <a:r>
              <a:rPr lang="en-GB" sz="1200" b="0" dirty="0" smtClean="0"/>
              <a:t>implemented</a:t>
            </a:r>
          </a:p>
          <a:p>
            <a:pPr marL="171450" indent="-171450" algn="l">
              <a:spcBef>
                <a:spcPts val="600"/>
              </a:spcBef>
              <a:buFont typeface="Arial" pitchFamily="34" charset="0"/>
              <a:buChar char="•"/>
            </a:pPr>
            <a:r>
              <a:rPr lang="en-GB" sz="1200" b="0" dirty="0" err="1" smtClean="0">
                <a:solidFill>
                  <a:srgbClr val="C00000"/>
                </a:solidFill>
              </a:rPr>
              <a:t>Bugfix</a:t>
            </a:r>
            <a:r>
              <a:rPr lang="en-GB" sz="1200" b="0" dirty="0" smtClean="0">
                <a:solidFill>
                  <a:srgbClr val="C00000"/>
                </a:solidFill>
              </a:rPr>
              <a:t>: Fixed </a:t>
            </a:r>
            <a:r>
              <a:rPr lang="en-GB" sz="1200" b="0">
                <a:solidFill>
                  <a:srgbClr val="C00000"/>
                </a:solidFill>
              </a:rPr>
              <a:t>error </a:t>
            </a:r>
            <a:r>
              <a:rPr lang="en-GB" sz="1200" b="0" smtClean="0">
                <a:solidFill>
                  <a:srgbClr val="C00000"/>
                </a:solidFill>
              </a:rPr>
              <a:t>in </a:t>
            </a:r>
            <a:r>
              <a:rPr lang="en-GB" sz="1200" b="0">
                <a:solidFill>
                  <a:srgbClr val="C00000"/>
                </a:solidFill>
              </a:rPr>
              <a:t>FC </a:t>
            </a:r>
            <a:r>
              <a:rPr lang="en-GB" sz="1200" b="0" smtClean="0">
                <a:solidFill>
                  <a:srgbClr val="C00000"/>
                </a:solidFill>
              </a:rPr>
              <a:t>interpolation (invalid </a:t>
            </a:r>
            <a:r>
              <a:rPr lang="en-GB" sz="1200" b="0" dirty="0">
                <a:solidFill>
                  <a:srgbClr val="C00000"/>
                </a:solidFill>
              </a:rPr>
              <a:t>extrapolation errors</a:t>
            </a:r>
            <a:r>
              <a:rPr lang="en-GB" sz="1200" b="0" dirty="0" smtClean="0">
                <a:solidFill>
                  <a:srgbClr val="C00000"/>
                </a:solidFill>
              </a:rPr>
              <a:t>)</a:t>
            </a:r>
          </a:p>
          <a:p>
            <a:pPr marL="171450" indent="-171450" algn="l">
              <a:spcBef>
                <a:spcPts val="600"/>
              </a:spcBef>
              <a:buFont typeface="Arial" pitchFamily="34" charset="0"/>
              <a:buChar char="•"/>
            </a:pPr>
            <a:r>
              <a:rPr lang="en-GB" sz="1200" b="0" dirty="0" smtClean="0">
                <a:solidFill>
                  <a:srgbClr val="C00000"/>
                </a:solidFill>
              </a:rPr>
              <a:t>FC </a:t>
            </a:r>
            <a:r>
              <a:rPr lang="en-GB" sz="1200" b="0" dirty="0">
                <a:solidFill>
                  <a:srgbClr val="C00000"/>
                </a:solidFill>
              </a:rPr>
              <a:t>Extrapolation will abort the calculation</a:t>
            </a:r>
          </a:p>
          <a:p>
            <a:pPr marL="171450" indent="-171450" algn="l">
              <a:spcBef>
                <a:spcPts val="600"/>
              </a:spcBef>
              <a:buFont typeface="Arial" pitchFamily="34" charset="0"/>
              <a:buChar char="•"/>
            </a:pPr>
            <a:r>
              <a:rPr lang="en-GB" sz="1200" b="0" dirty="0" smtClean="0"/>
              <a:t>Transmission </a:t>
            </a:r>
            <a:r>
              <a:rPr lang="en-GB" sz="1200" b="0" dirty="0"/>
              <a:t>Type </a:t>
            </a:r>
            <a:r>
              <a:rPr lang="en-GB" sz="1200" b="0"/>
              <a:t>selection </a:t>
            </a:r>
            <a:r>
              <a:rPr lang="en-GB" sz="1200" b="0" smtClean="0"/>
              <a:t>in </a:t>
            </a:r>
            <a:r>
              <a:rPr lang="en-GB" sz="1200" b="0" dirty="0"/>
              <a:t>Gearbox (.</a:t>
            </a:r>
            <a:r>
              <a:rPr lang="en-GB" sz="1200" b="0" dirty="0" err="1"/>
              <a:t>vgbx</a:t>
            </a:r>
            <a:r>
              <a:rPr lang="en-GB" sz="1200" b="0" dirty="0"/>
              <a:t>) file.</a:t>
            </a:r>
          </a:p>
          <a:p>
            <a:pPr marL="628650" lvl="1" indent="-171450" algn="l">
              <a:spcBef>
                <a:spcPts val="600"/>
              </a:spcBef>
              <a:buFont typeface="Arial" pitchFamily="34" charset="0"/>
              <a:buChar char="•"/>
            </a:pPr>
            <a:r>
              <a:rPr lang="en-GB" sz="1200" b="0" dirty="0" smtClean="0"/>
              <a:t>Enables/Disables </a:t>
            </a:r>
            <a:r>
              <a:rPr lang="en-GB" sz="1200" b="0" dirty="0"/>
              <a:t>transmission type-specific options </a:t>
            </a:r>
          </a:p>
          <a:p>
            <a:pPr marL="628650" lvl="1" indent="-171450" algn="l">
              <a:spcBef>
                <a:spcPts val="600"/>
              </a:spcBef>
              <a:buFont typeface="Arial" pitchFamily="34" charset="0"/>
              <a:buChar char="•"/>
            </a:pPr>
            <a:r>
              <a:rPr lang="en-GB" sz="1200" b="0" smtClean="0"/>
              <a:t>In </a:t>
            </a:r>
            <a:r>
              <a:rPr lang="en-GB" sz="1200" b="0" dirty="0"/>
              <a:t>Proof-Of-Concept mode "Custom" type is available with all options enabled.</a:t>
            </a:r>
          </a:p>
          <a:p>
            <a:pPr marL="171450" indent="-171450" algn="l">
              <a:spcBef>
                <a:spcPts val="600"/>
              </a:spcBef>
              <a:buFont typeface="Arial" pitchFamily="34" charset="0"/>
              <a:buChar char="•"/>
            </a:pPr>
            <a:r>
              <a:rPr lang="en-GB" sz="1200" b="0" dirty="0" smtClean="0"/>
              <a:t>Automatic </a:t>
            </a:r>
            <a:r>
              <a:rPr lang="en-GB" sz="1200" b="0" dirty="0"/>
              <a:t>Transmission mode with Torque converter</a:t>
            </a:r>
            <a:r>
              <a:rPr lang="en-GB" sz="1200" b="0"/>
              <a:t>: </a:t>
            </a:r>
            <a:r>
              <a:rPr lang="en-GB" sz="1200" b="0" smtClean="0"/>
              <a:t>Input </a:t>
            </a:r>
            <a:r>
              <a:rPr lang="en-GB" sz="1200" b="0"/>
              <a:t>parameters </a:t>
            </a:r>
            <a:r>
              <a:rPr lang="en-GB" sz="1200" b="0" smtClean="0"/>
              <a:t>in </a:t>
            </a:r>
            <a:r>
              <a:rPr lang="en-GB" sz="1200" b="0" dirty="0"/>
              <a:t>Gearbox file !!</a:t>
            </a:r>
            <a:r>
              <a:rPr lang="en-GB" sz="1200" b="0"/>
              <a:t>still </a:t>
            </a:r>
            <a:r>
              <a:rPr lang="en-GB" sz="1200" b="0" smtClean="0"/>
              <a:t>being </a:t>
            </a:r>
            <a:r>
              <a:rPr lang="en-GB" sz="1200" b="0" dirty="0"/>
              <a:t>tested!!</a:t>
            </a:r>
          </a:p>
          <a:p>
            <a:pPr marL="171450" indent="-171450" algn="l">
              <a:spcBef>
                <a:spcPts val="600"/>
              </a:spcBef>
              <a:buFont typeface="Arial" pitchFamily="34" charset="0"/>
              <a:buChar char="•"/>
            </a:pPr>
            <a:r>
              <a:rPr lang="en-GB" sz="1200" b="0" dirty="0" smtClean="0"/>
              <a:t>Option </a:t>
            </a:r>
            <a:r>
              <a:rPr lang="en-GB" sz="1200" b="0" dirty="0"/>
              <a:t>to open files with </a:t>
            </a:r>
            <a:r>
              <a:rPr lang="en-GB" sz="1200" b="0" dirty="0" err="1"/>
              <a:t>GRAPHi</a:t>
            </a:r>
            <a:r>
              <a:rPr lang="en-GB" sz="1200" b="0" dirty="0"/>
              <a:t> </a:t>
            </a:r>
            <a:r>
              <a:rPr lang="en-GB" sz="1200" b="0"/>
              <a:t>or </a:t>
            </a:r>
            <a:r>
              <a:rPr lang="en-GB" sz="1200" b="0" smtClean="0"/>
              <a:t>user-defined </a:t>
            </a:r>
            <a:r>
              <a:rPr lang="en-GB" sz="1200" b="0" dirty="0"/>
              <a:t>tool</a:t>
            </a:r>
          </a:p>
          <a:p>
            <a:pPr marL="171450" indent="-171450" algn="l">
              <a:spcBef>
                <a:spcPts val="600"/>
              </a:spcBef>
              <a:buFont typeface="Arial" pitchFamily="34" charset="0"/>
              <a:buChar char="•"/>
            </a:pPr>
            <a:r>
              <a:rPr lang="en-GB" sz="1200" b="0" dirty="0" smtClean="0"/>
              <a:t>User </a:t>
            </a:r>
            <a:r>
              <a:rPr lang="en-GB" sz="1200" b="0" dirty="0"/>
              <a:t>Manual updated</a:t>
            </a:r>
          </a:p>
          <a:p>
            <a:pPr marL="171450" indent="-171450" algn="l">
              <a:spcBef>
                <a:spcPts val="600"/>
              </a:spcBef>
              <a:buFont typeface="Arial" pitchFamily="34" charset="0"/>
              <a:buChar char="•"/>
            </a:pPr>
            <a:r>
              <a:rPr lang="en-GB" sz="1200" b="0" dirty="0" err="1" smtClean="0"/>
              <a:t>Bugfix</a:t>
            </a:r>
            <a:r>
              <a:rPr lang="en-GB" sz="1200" b="0" dirty="0"/>
              <a:t>: Files with relative paths were not located </a:t>
            </a:r>
            <a:r>
              <a:rPr lang="en-GB" sz="1200" b="0" dirty="0" smtClean="0"/>
              <a:t>correctly</a:t>
            </a:r>
          </a:p>
          <a:p>
            <a:pPr marL="171450" indent="-171450" algn="l">
              <a:spcBef>
                <a:spcPts val="600"/>
              </a:spcBef>
              <a:buFont typeface="Arial" pitchFamily="34" charset="0"/>
              <a:buChar char="•"/>
            </a:pPr>
            <a:r>
              <a:rPr lang="en-GB" sz="1200" b="0" dirty="0" smtClean="0"/>
              <a:t>Corrected </a:t>
            </a:r>
            <a:r>
              <a:rPr lang="en-GB" sz="1200" b="0"/>
              <a:t>comment </a:t>
            </a:r>
            <a:r>
              <a:rPr lang="en-GB" sz="1200" b="0" smtClean="0"/>
              <a:t>line </a:t>
            </a:r>
            <a:r>
              <a:rPr lang="en-GB" sz="1200" b="0" dirty="0"/>
              <a:t>for </a:t>
            </a:r>
            <a:r>
              <a:rPr lang="en-GB" sz="1200" b="0"/>
              <a:t>wheels </a:t>
            </a:r>
            <a:r>
              <a:rPr lang="en-GB" sz="1200" b="0" smtClean="0"/>
              <a:t>inertia </a:t>
            </a:r>
            <a:r>
              <a:rPr lang="en-GB" sz="1200" b="0" dirty="0"/>
              <a:t>and axle </a:t>
            </a:r>
            <a:r>
              <a:rPr lang="en-GB" sz="1200" b="0" err="1"/>
              <a:t>config</a:t>
            </a:r>
            <a:r>
              <a:rPr lang="en-GB" sz="1200" b="0"/>
              <a:t> </a:t>
            </a:r>
            <a:r>
              <a:rPr lang="en-GB" sz="1200" b="0" smtClean="0"/>
              <a:t>in </a:t>
            </a:r>
            <a:r>
              <a:rPr lang="en-GB" sz="1200" b="0" dirty="0"/>
              <a:t>.</a:t>
            </a:r>
            <a:r>
              <a:rPr lang="en-GB" sz="1200" b="0" dirty="0" err="1"/>
              <a:t>vveh</a:t>
            </a:r>
            <a:r>
              <a:rPr lang="en-GB" sz="1200" b="0" dirty="0"/>
              <a:t> file</a:t>
            </a:r>
          </a:p>
          <a:p>
            <a:pPr marL="171450" indent="-171450" algn="l">
              <a:spcBef>
                <a:spcPts val="600"/>
              </a:spcBef>
              <a:buFont typeface="Arial" pitchFamily="34" charset="0"/>
              <a:buChar char="•"/>
            </a:pPr>
            <a:r>
              <a:rPr lang="en-GB" sz="1200" b="0" dirty="0" smtClean="0"/>
              <a:t>Changed </a:t>
            </a:r>
            <a:r>
              <a:rPr lang="en-GB" sz="1200" b="0" dirty="0"/>
              <a:t>RRC </a:t>
            </a:r>
            <a:r>
              <a:rPr lang="en-GB" sz="1200" b="0"/>
              <a:t>unit </a:t>
            </a:r>
            <a:r>
              <a:rPr lang="en-GB" sz="1200" b="0" smtClean="0"/>
              <a:t>in </a:t>
            </a:r>
            <a:r>
              <a:rPr lang="en-GB" sz="1200" b="0" dirty="0"/>
              <a:t>GUI from [-] to [N/N]</a:t>
            </a:r>
          </a:p>
          <a:p>
            <a:pPr marL="171450" indent="-171450" algn="l">
              <a:spcBef>
                <a:spcPts val="600"/>
              </a:spcBef>
              <a:buFont typeface="Arial" pitchFamily="34" charset="0"/>
              <a:buChar char="•"/>
            </a:pPr>
            <a:r>
              <a:rPr lang="en-GB" sz="1200" b="0" dirty="0" err="1" smtClean="0">
                <a:solidFill>
                  <a:srgbClr val="C00000"/>
                </a:solidFill>
              </a:rPr>
              <a:t>Tranmission</a:t>
            </a:r>
            <a:r>
              <a:rPr lang="en-GB" sz="1200" b="0" dirty="0" smtClean="0">
                <a:solidFill>
                  <a:srgbClr val="C00000"/>
                </a:solidFill>
              </a:rPr>
              <a:t> </a:t>
            </a:r>
            <a:r>
              <a:rPr lang="en-GB" sz="1200" b="0" dirty="0">
                <a:solidFill>
                  <a:srgbClr val="C00000"/>
                </a:solidFill>
              </a:rPr>
              <a:t>Loss Maps are not converted to </a:t>
            </a:r>
            <a:r>
              <a:rPr lang="en-GB" sz="1200" b="0" dirty="0" err="1">
                <a:solidFill>
                  <a:srgbClr val="C00000"/>
                </a:solidFill>
              </a:rPr>
              <a:t>n,Pe</a:t>
            </a:r>
            <a:r>
              <a:rPr lang="en-GB" sz="1200" b="0" dirty="0">
                <a:solidFill>
                  <a:srgbClr val="C00000"/>
                </a:solidFill>
              </a:rPr>
              <a:t>-Maps anymore. Should </a:t>
            </a:r>
            <a:r>
              <a:rPr lang="en-GB" sz="1200" b="0">
                <a:solidFill>
                  <a:srgbClr val="C00000"/>
                </a:solidFill>
              </a:rPr>
              <a:t>fix </a:t>
            </a:r>
            <a:r>
              <a:rPr lang="en-GB" sz="1200" b="0" smtClean="0">
                <a:solidFill>
                  <a:srgbClr val="C00000"/>
                </a:solidFill>
              </a:rPr>
              <a:t>non-linear interpolation </a:t>
            </a:r>
            <a:r>
              <a:rPr lang="en-GB" sz="1200" b="0" dirty="0">
                <a:solidFill>
                  <a:srgbClr val="C00000"/>
                </a:solidFill>
              </a:rPr>
              <a:t>effects.</a:t>
            </a:r>
          </a:p>
          <a:p>
            <a:pPr marL="171450" indent="-171450" algn="l">
              <a:spcBef>
                <a:spcPts val="600"/>
              </a:spcBef>
              <a:buFont typeface="Arial" pitchFamily="34" charset="0"/>
              <a:buChar char="•"/>
            </a:pPr>
            <a:r>
              <a:rPr lang="en-GB" sz="1200" b="0" smtClean="0"/>
              <a:t>Engine </a:t>
            </a:r>
            <a:r>
              <a:rPr lang="en-GB" sz="1200" b="0" dirty="0"/>
              <a:t>Only Mode	</a:t>
            </a:r>
          </a:p>
        </p:txBody>
      </p:sp>
    </p:spTree>
    <p:extLst>
      <p:ext uri="{BB962C8B-B14F-4D97-AF65-F5344CB8AC3E}">
        <p14:creationId xmlns:p14="http://schemas.microsoft.com/office/powerpoint/2010/main" val="1607610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feld 24"/>
          <p:cNvSpPr txBox="1"/>
          <p:nvPr/>
        </p:nvSpPr>
        <p:spPr>
          <a:xfrm>
            <a:off x="251522" y="1196756"/>
            <a:ext cx="8496944" cy="4739759"/>
          </a:xfrm>
          <a:prstGeom prst="rect">
            <a:avLst/>
          </a:prstGeom>
          <a:noFill/>
          <a:ln>
            <a:noFill/>
          </a:ln>
        </p:spPr>
        <p:txBody>
          <a:bodyPr wrap="square" rtlCol="0">
            <a:spAutoFit/>
          </a:bodyPr>
          <a:lstStyle/>
          <a:p>
            <a:pPr marL="342900" indent="-342900" algn="l">
              <a:lnSpc>
                <a:spcPct val="150000"/>
              </a:lnSpc>
              <a:spcBef>
                <a:spcPts val="600"/>
              </a:spcBef>
              <a:buFont typeface="Arial" pitchFamily="34" charset="0"/>
              <a:buChar char="•"/>
            </a:pPr>
            <a:r>
              <a:rPr lang="en-GB" b="0" dirty="0" smtClean="0"/>
              <a:t>Automatic assignment of generic values</a:t>
            </a:r>
          </a:p>
          <a:p>
            <a:pPr lvl="1" algn="l">
              <a:lnSpc>
                <a:spcPct val="150000"/>
              </a:lnSpc>
              <a:spcBef>
                <a:spcPts val="600"/>
              </a:spcBef>
            </a:pPr>
            <a:r>
              <a:rPr lang="en-GB" dirty="0" smtClean="0"/>
              <a:t>Examples:</a:t>
            </a:r>
          </a:p>
          <a:p>
            <a:pPr marL="800100" lvl="1" indent="-342900" algn="l">
              <a:lnSpc>
                <a:spcPct val="150000"/>
              </a:lnSpc>
              <a:spcBef>
                <a:spcPts val="600"/>
              </a:spcBef>
              <a:buFont typeface="Arial" pitchFamily="34" charset="0"/>
              <a:buChar char="•"/>
            </a:pPr>
            <a:r>
              <a:rPr lang="en-GB" b="0" dirty="0" smtClean="0"/>
              <a:t>Mission profiles 	...</a:t>
            </a:r>
            <a:r>
              <a:rPr lang="en-GB" b="0" dirty="0"/>
              <a:t>based on HDV class</a:t>
            </a:r>
            <a:endParaRPr lang="en-GB" b="0" dirty="0" smtClean="0"/>
          </a:p>
          <a:p>
            <a:pPr marL="800100" lvl="1" indent="-342900" algn="l">
              <a:lnSpc>
                <a:spcPct val="150000"/>
              </a:lnSpc>
              <a:spcBef>
                <a:spcPts val="600"/>
              </a:spcBef>
              <a:buFont typeface="Arial" pitchFamily="34" charset="0"/>
              <a:buChar char="•"/>
            </a:pPr>
            <a:r>
              <a:rPr lang="en-GB" b="0" dirty="0" smtClean="0"/>
              <a:t>Loading		...based on HDV class and mission profile</a:t>
            </a:r>
          </a:p>
          <a:p>
            <a:pPr marL="800100" lvl="1" indent="-342900" algn="l">
              <a:lnSpc>
                <a:spcPct val="150000"/>
              </a:lnSpc>
              <a:spcBef>
                <a:spcPts val="600"/>
              </a:spcBef>
              <a:buFont typeface="Arial" pitchFamily="34" charset="0"/>
              <a:buChar char="•"/>
            </a:pPr>
            <a:r>
              <a:rPr lang="en-GB" b="0" dirty="0" smtClean="0"/>
              <a:t>Trailer RRC &amp; weight	...based </a:t>
            </a:r>
            <a:r>
              <a:rPr lang="en-GB" b="0" dirty="0"/>
              <a:t>on HDV class and mission </a:t>
            </a:r>
            <a:r>
              <a:rPr lang="en-GB" b="0" dirty="0" smtClean="0"/>
              <a:t>profile</a:t>
            </a:r>
          </a:p>
          <a:p>
            <a:pPr marL="800100" lvl="1" indent="-342900" algn="l">
              <a:lnSpc>
                <a:spcPct val="150000"/>
              </a:lnSpc>
              <a:spcBef>
                <a:spcPts val="600"/>
              </a:spcBef>
              <a:buFont typeface="Arial" pitchFamily="34" charset="0"/>
              <a:buChar char="•"/>
            </a:pPr>
            <a:r>
              <a:rPr lang="en-GB" b="0" dirty="0" smtClean="0"/>
              <a:t>Shift polygons	...based on full load curves</a:t>
            </a:r>
          </a:p>
          <a:p>
            <a:pPr marL="800100" lvl="1" indent="-342900" algn="l">
              <a:lnSpc>
                <a:spcPct val="150000"/>
              </a:lnSpc>
              <a:spcBef>
                <a:spcPts val="600"/>
              </a:spcBef>
              <a:buFont typeface="Arial" pitchFamily="34" charset="0"/>
              <a:buChar char="•"/>
            </a:pPr>
            <a:r>
              <a:rPr lang="en-GB" b="0" dirty="0" smtClean="0"/>
              <a:t>Engine inertia	...based on engine displacement</a:t>
            </a:r>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a:p>
            <a:pPr marL="342900" indent="-342900" algn="l">
              <a:lnSpc>
                <a:spcPct val="150000"/>
              </a:lnSpc>
              <a:spcBef>
                <a:spcPts val="600"/>
              </a:spcBef>
              <a:buFont typeface="Arial" pitchFamily="34" charset="0"/>
              <a:buChar char="•"/>
            </a:pPr>
            <a:endParaRPr lang="en-GB" sz="1400" b="0" dirty="0"/>
          </a:p>
          <a:p>
            <a:pPr marL="342900" indent="-342900" algn="l">
              <a:lnSpc>
                <a:spcPct val="150000"/>
              </a:lnSpc>
              <a:spcBef>
                <a:spcPts val="600"/>
              </a:spcBef>
              <a:buFont typeface="Arial" pitchFamily="34" charset="0"/>
              <a:buChar char="•"/>
            </a:pPr>
            <a:endParaRPr lang="en-GB" sz="1400" b="0" dirty="0" smtClean="0"/>
          </a:p>
        </p:txBody>
      </p:sp>
      <p:sp>
        <p:nvSpPr>
          <p:cNvPr id="20"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kern="0" dirty="0" smtClean="0"/>
              <a:t>Declaration Mode</a:t>
            </a:r>
            <a:endParaRPr lang="en-GB" sz="2800" kern="0" dirty="0"/>
          </a:p>
        </p:txBody>
      </p:sp>
    </p:spTree>
    <p:extLst>
      <p:ext uri="{BB962C8B-B14F-4D97-AF65-F5344CB8AC3E}">
        <p14:creationId xmlns:p14="http://schemas.microsoft.com/office/powerpoint/2010/main" val="3338804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94"/>
          <p:cNvSpPr txBox="1">
            <a:spLocks noChangeArrowheads="1"/>
          </p:cNvSpPr>
          <p:nvPr/>
        </p:nvSpPr>
        <p:spPr bwMode="auto">
          <a:xfrm>
            <a:off x="539554" y="1052740"/>
            <a:ext cx="813625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charset="0"/>
              </a:defRPr>
            </a:lvl1pPr>
            <a:lvl2pPr marL="742950" indent="-285750" eaLnBrk="0" hangingPunct="0">
              <a:defRPr sz="1600" b="1">
                <a:solidFill>
                  <a:schemeClr val="tx1"/>
                </a:solidFill>
                <a:latin typeface="Arial" charset="0"/>
              </a:defRPr>
            </a:lvl2pPr>
            <a:lvl3pPr marL="1143000" indent="-228600" eaLnBrk="0" hangingPunct="0">
              <a:defRPr sz="1600" b="1">
                <a:solidFill>
                  <a:schemeClr val="tx1"/>
                </a:solidFill>
                <a:latin typeface="Arial" charset="0"/>
              </a:defRPr>
            </a:lvl3pPr>
            <a:lvl4pPr marL="1600200" indent="-228600" eaLnBrk="0" hangingPunct="0">
              <a:defRPr sz="1600" b="1">
                <a:solidFill>
                  <a:schemeClr val="tx1"/>
                </a:solidFill>
                <a:latin typeface="Arial" charset="0"/>
              </a:defRPr>
            </a:lvl4pPr>
            <a:lvl5pPr marL="2057400" indent="-228600" eaLnBrk="0" hangingPunct="0">
              <a:defRPr sz="1600" b="1">
                <a:solidFill>
                  <a:schemeClr val="tx1"/>
                </a:solidFill>
                <a:latin typeface="Arial" charset="0"/>
              </a:defRPr>
            </a:lvl5pPr>
            <a:lvl6pPr marL="2514600" indent="-228600" algn="ctr" eaLnBrk="0" fontAlgn="base" hangingPunct="0">
              <a:spcBef>
                <a:spcPct val="50000"/>
              </a:spcBef>
              <a:spcAft>
                <a:spcPct val="0"/>
              </a:spcAft>
              <a:defRPr sz="1600" b="1">
                <a:solidFill>
                  <a:schemeClr val="tx1"/>
                </a:solidFill>
                <a:latin typeface="Arial" charset="0"/>
              </a:defRPr>
            </a:lvl6pPr>
            <a:lvl7pPr marL="2971800" indent="-228600" algn="ctr" eaLnBrk="0" fontAlgn="base" hangingPunct="0">
              <a:spcBef>
                <a:spcPct val="50000"/>
              </a:spcBef>
              <a:spcAft>
                <a:spcPct val="0"/>
              </a:spcAft>
              <a:defRPr sz="1600" b="1">
                <a:solidFill>
                  <a:schemeClr val="tx1"/>
                </a:solidFill>
                <a:latin typeface="Arial" charset="0"/>
              </a:defRPr>
            </a:lvl7pPr>
            <a:lvl8pPr marL="3429000" indent="-228600" algn="ctr" eaLnBrk="0" fontAlgn="base" hangingPunct="0">
              <a:spcBef>
                <a:spcPct val="50000"/>
              </a:spcBef>
              <a:spcAft>
                <a:spcPct val="0"/>
              </a:spcAft>
              <a:defRPr sz="1600" b="1">
                <a:solidFill>
                  <a:schemeClr val="tx1"/>
                </a:solidFill>
                <a:latin typeface="Arial" charset="0"/>
              </a:defRPr>
            </a:lvl8pPr>
            <a:lvl9pPr marL="3886200" indent="-228600" algn="ctr" eaLnBrk="0" fontAlgn="base" hangingPunct="0">
              <a:spcBef>
                <a:spcPct val="50000"/>
              </a:spcBef>
              <a:spcAft>
                <a:spcPct val="0"/>
              </a:spcAft>
              <a:defRPr sz="1600" b="1">
                <a:solidFill>
                  <a:schemeClr val="tx1"/>
                </a:solidFill>
                <a:latin typeface="Arial" charset="0"/>
              </a:defRPr>
            </a:lvl9pPr>
          </a:lstStyle>
          <a:p>
            <a:pPr eaLnBrk="1" hangingPunct="1"/>
            <a:r>
              <a:rPr lang="en-US" sz="3200" dirty="0" smtClean="0">
                <a:solidFill>
                  <a:srgbClr val="990000"/>
                </a:solidFill>
              </a:rPr>
              <a:t>VECTO 1.1 beta</a:t>
            </a:r>
          </a:p>
          <a:p>
            <a:pPr eaLnBrk="1" hangingPunct="1"/>
            <a:r>
              <a:rPr lang="en-US" sz="2000" dirty="0" smtClean="0">
                <a:solidFill>
                  <a:srgbClr val="990000"/>
                </a:solidFill>
              </a:rPr>
              <a:t>05.02.2013</a:t>
            </a:r>
            <a:endParaRPr lang="en-US" dirty="0" smtClean="0">
              <a:solidFill>
                <a:srgbClr val="99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endParaRPr lang="en-US" sz="2400" dirty="0" smtClean="0">
              <a:solidFill>
                <a:srgbClr val="C00000"/>
              </a:solidFill>
            </a:endParaRPr>
          </a:p>
          <a:p>
            <a:pPr eaLnBrk="1" hangingPunct="1"/>
            <a:r>
              <a:rPr lang="en-US" sz="2400" dirty="0">
                <a:solidFill>
                  <a:srgbClr val="990000"/>
                </a:solidFill>
              </a:rPr>
              <a:t>Update Notes</a:t>
            </a:r>
          </a:p>
          <a:p>
            <a:pPr eaLnBrk="1" hangingPunct="1"/>
            <a:endParaRPr lang="en-US" sz="2400" dirty="0" smtClean="0">
              <a:solidFill>
                <a:srgbClr val="C00000"/>
              </a:solidFill>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70" y="2420888"/>
            <a:ext cx="4176464" cy="162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639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New </a:t>
            </a:r>
            <a:r>
              <a:rPr lang="en-GB" sz="2800"/>
              <a:t>g</a:t>
            </a:r>
            <a:r>
              <a:rPr lang="en-GB" sz="2800" smtClean="0"/>
              <a:t>ear shift model for MT and AMT</a:t>
            </a:r>
            <a:endParaRPr lang="en-GB" sz="2800" dirty="0"/>
          </a:p>
        </p:txBody>
      </p:sp>
      <p:sp>
        <p:nvSpPr>
          <p:cNvPr id="5" name="Textfeld 4"/>
          <p:cNvSpPr txBox="1"/>
          <p:nvPr/>
        </p:nvSpPr>
        <p:spPr>
          <a:xfrm>
            <a:off x="251520" y="1758299"/>
            <a:ext cx="7560840" cy="2246769"/>
          </a:xfrm>
          <a:prstGeom prst="rect">
            <a:avLst/>
          </a:prstGeom>
          <a:noFill/>
          <a:ln>
            <a:noFill/>
          </a:ln>
        </p:spPr>
        <p:txBody>
          <a:bodyPr wrap="square" rtlCol="0">
            <a:spAutoFit/>
          </a:bodyPr>
          <a:lstStyle/>
          <a:p>
            <a:pPr algn="l"/>
            <a:r>
              <a:rPr lang="en-GB" sz="2000" dirty="0" smtClean="0"/>
              <a:t>Overview:</a:t>
            </a:r>
          </a:p>
          <a:p>
            <a:pPr marL="342900" indent="-342900" algn="l">
              <a:buFont typeface="Arial" pitchFamily="34" charset="0"/>
              <a:buChar char="•"/>
            </a:pPr>
            <a:r>
              <a:rPr lang="en-GB" sz="2000" b="0" smtClean="0"/>
              <a:t>Shifting </a:t>
            </a:r>
            <a:r>
              <a:rPr lang="en-GB" sz="2000" b="0" dirty="0" smtClean="0"/>
              <a:t>based </a:t>
            </a:r>
            <a:r>
              <a:rPr lang="en-GB" sz="2000" b="0" smtClean="0"/>
              <a:t>on used-defined </a:t>
            </a:r>
            <a:r>
              <a:rPr lang="en-GB" sz="2000" b="0" dirty="0" smtClean="0"/>
              <a:t>shift polygons</a:t>
            </a:r>
          </a:p>
          <a:p>
            <a:pPr marL="342900" indent="-342900" algn="l">
              <a:buFont typeface="Arial" pitchFamily="34" charset="0"/>
              <a:buChar char="•"/>
            </a:pPr>
            <a:r>
              <a:rPr lang="en-GB" sz="2000" b="0" smtClean="0"/>
              <a:t>Sequential shifting </a:t>
            </a:r>
            <a:r>
              <a:rPr lang="en-GB" sz="2000" b="0" dirty="0" smtClean="0"/>
              <a:t>or </a:t>
            </a:r>
            <a:r>
              <a:rPr lang="en-GB" sz="2000" b="0" smtClean="0"/>
              <a:t>gear skipping </a:t>
            </a:r>
            <a:endParaRPr lang="en-GB" sz="2000" b="0" dirty="0" smtClean="0"/>
          </a:p>
          <a:p>
            <a:pPr marL="342900" indent="-342900" algn="l">
              <a:buFont typeface="Arial" pitchFamily="34" charset="0"/>
              <a:buChar char="•"/>
            </a:pPr>
            <a:r>
              <a:rPr lang="en-GB" sz="2000" b="0" smtClean="0"/>
              <a:t>Optional shifting inside </a:t>
            </a:r>
            <a:r>
              <a:rPr lang="en-GB" sz="2000" b="0" dirty="0" smtClean="0"/>
              <a:t>polygons</a:t>
            </a:r>
          </a:p>
          <a:p>
            <a:pPr marL="342900" indent="-342900" algn="l">
              <a:buFont typeface="Arial" pitchFamily="34" charset="0"/>
              <a:buChar char="•"/>
            </a:pPr>
            <a:r>
              <a:rPr lang="en-GB" sz="2000" b="0" dirty="0" smtClean="0"/>
              <a:t>Customisable start gear calculation</a:t>
            </a:r>
            <a:endParaRPr lang="en-GB" sz="2000"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724279"/>
            <a:ext cx="2739390" cy="1533525"/>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641214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418531"/>
            <a:ext cx="5688632" cy="1877437"/>
          </a:xfrm>
          <a:prstGeom prst="rect">
            <a:avLst/>
          </a:prstGeom>
          <a:noFill/>
          <a:ln>
            <a:noFill/>
          </a:ln>
        </p:spPr>
        <p:txBody>
          <a:bodyPr wrap="square" rtlCol="0">
            <a:spAutoFit/>
          </a:bodyPr>
          <a:lstStyle/>
          <a:p>
            <a:pPr algn="l"/>
            <a:r>
              <a:rPr lang="de-AT" sz="2000" dirty="0" err="1" smtClean="0"/>
              <a:t>Shift</a:t>
            </a:r>
            <a:r>
              <a:rPr lang="de-AT" sz="2000" dirty="0" smtClean="0"/>
              <a:t> </a:t>
            </a:r>
            <a:r>
              <a:rPr lang="de-AT" sz="2000" dirty="0" err="1" smtClean="0"/>
              <a:t>polygons</a:t>
            </a:r>
            <a:r>
              <a:rPr lang="de-AT" sz="2000" dirty="0" smtClean="0"/>
              <a:t> file:</a:t>
            </a:r>
          </a:p>
          <a:p>
            <a:pPr marL="342900" indent="-342900" algn="l">
              <a:buFont typeface="Arial" pitchFamily="34" charset="0"/>
              <a:buChar char="•"/>
            </a:pPr>
            <a:r>
              <a:rPr lang="en-US" b="0" dirty="0" smtClean="0"/>
              <a:t>CSV file</a:t>
            </a:r>
            <a:r>
              <a:rPr lang="en-US" b="0" smtClean="0"/>
              <a:t>* defining </a:t>
            </a:r>
            <a:r>
              <a:rPr lang="en-US" b="0" dirty="0" smtClean="0"/>
              <a:t>up- and downshift rpms over torque</a:t>
            </a:r>
          </a:p>
          <a:p>
            <a:pPr marL="342900" indent="-342900" algn="l">
              <a:buFont typeface="Arial" pitchFamily="34" charset="0"/>
              <a:buChar char="•"/>
            </a:pPr>
            <a:r>
              <a:rPr lang="en-US" b="0" dirty="0" smtClean="0"/>
              <a:t>File must cover </a:t>
            </a:r>
            <a:r>
              <a:rPr lang="en-US" b="0" smtClean="0"/>
              <a:t>full engine range </a:t>
            </a:r>
            <a:r>
              <a:rPr lang="en-US" b="0" u="sng" smtClean="0"/>
              <a:t>including motoring</a:t>
            </a:r>
            <a:endParaRPr lang="en-US" b="0" u="sng" dirty="0" smtClean="0"/>
          </a:p>
          <a:p>
            <a:pPr marL="342900" indent="-342900" algn="l">
              <a:buFont typeface="Arial" pitchFamily="34" charset="0"/>
              <a:buChar char="•"/>
            </a:pPr>
            <a:r>
              <a:rPr lang="en-US" b="0" dirty="0" smtClean="0"/>
              <a:t>Two </a:t>
            </a:r>
            <a:r>
              <a:rPr lang="en-US" b="0" dirty="0"/>
              <a:t>or </a:t>
            </a:r>
            <a:r>
              <a:rPr lang="en-US" b="0" dirty="0" smtClean="0"/>
              <a:t>more rows required</a:t>
            </a:r>
            <a:endParaRPr lang="en-US" b="0" dirty="0"/>
          </a:p>
          <a:p>
            <a:pPr marL="342900" indent="-342900" algn="l">
              <a:buFont typeface="Arial" pitchFamily="34" charset="0"/>
              <a:buChar char="•"/>
            </a:pPr>
            <a:endParaRPr lang="en-US" b="0" dirty="0"/>
          </a:p>
        </p:txBody>
      </p:sp>
      <p:grpSp>
        <p:nvGrpSpPr>
          <p:cNvPr id="9" name="Group 16"/>
          <p:cNvGrpSpPr>
            <a:grpSpLocks/>
          </p:cNvGrpSpPr>
          <p:nvPr/>
        </p:nvGrpSpPr>
        <p:grpSpPr bwMode="auto">
          <a:xfrm>
            <a:off x="3095836" y="3002707"/>
            <a:ext cx="2957744" cy="2082481"/>
            <a:chOff x="2916238" y="989454"/>
            <a:chExt cx="5381625" cy="3838575"/>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989454"/>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2" name="Freeform 11"/>
            <p:cNvSpPr/>
            <p:nvPr/>
          </p:nvSpPr>
          <p:spPr>
            <a:xfrm>
              <a:off x="5124451" y="1419225"/>
              <a:ext cx="1123951" cy="3276601"/>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13" name="Freeform 12"/>
            <p:cNvSpPr/>
            <p:nvPr/>
          </p:nvSpPr>
          <p:spPr>
            <a:xfrm>
              <a:off x="5162551" y="1419225"/>
              <a:ext cx="2705099" cy="32861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z="1200" smtClean="0">
                  <a:ln>
                    <a:solidFill>
                      <a:sysClr val="windowText" lastClr="000000"/>
                    </a:solidFill>
                  </a:ln>
                </a:rPr>
                <a:t>Upshift</a:t>
              </a:r>
              <a:endParaRPr lang="en-US" sz="1400">
                <a:ln>
                  <a:solidFill>
                    <a:sysClr val="windowText" lastClr="000000"/>
                  </a:solidFill>
                </a:ln>
              </a:endParaRPr>
            </a:p>
          </p:txBody>
        </p:sp>
        <p:sp>
          <p:nvSpPr>
            <p:cNvPr id="14"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smtClean="0">
                  <a:ln>
                    <a:solidFill>
                      <a:sysClr val="windowText" lastClr="000000"/>
                    </a:solidFill>
                  </a:ln>
                </a:rPr>
                <a:t>Down-</a:t>
              </a:r>
              <a:endParaRPr lang="en-US" sz="1200">
                <a:ln>
                  <a:solidFill>
                    <a:sysClr val="windowText" lastClr="000000"/>
                  </a:solidFill>
                </a:ln>
              </a:endParaRPr>
            </a:p>
            <a:p>
              <a:pPr algn="ctr">
                <a:defRPr/>
              </a:pPr>
              <a:r>
                <a:rPr lang="en-US" sz="1200">
                  <a:ln>
                    <a:solidFill>
                      <a:sysClr val="windowText" lastClr="000000"/>
                    </a:solidFill>
                  </a:ln>
                </a:rPr>
                <a:t>shift</a:t>
              </a:r>
            </a:p>
          </p:txBody>
        </p:sp>
      </p:grpSp>
      <p:graphicFrame>
        <p:nvGraphicFramePr>
          <p:cNvPr id="8" name="Group 49"/>
          <p:cNvGraphicFramePr>
            <a:graphicFrameLocks noGrp="1"/>
          </p:cNvGraphicFramePr>
          <p:nvPr>
            <p:extLst>
              <p:ext uri="{D42A27DB-BD31-4B8C-83A1-F6EECF244321}">
                <p14:modId xmlns:p14="http://schemas.microsoft.com/office/powerpoint/2010/main" val="3419204833"/>
              </p:ext>
            </p:extLst>
          </p:nvPr>
        </p:nvGraphicFramePr>
        <p:xfrm>
          <a:off x="323530" y="3146719"/>
          <a:ext cx="2770871" cy="1600492"/>
        </p:xfrm>
        <a:graphic>
          <a:graphicData uri="http://schemas.openxmlformats.org/drawingml/2006/table">
            <a:tbl>
              <a:tblPr/>
              <a:tblGrid>
                <a:gridCol w="826655"/>
                <a:gridCol w="1080120"/>
                <a:gridCol w="864096"/>
              </a:tblGrid>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Torque</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Downshift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Upshift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88032">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c [Nm]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1" i="0" u="none" strike="noStrike" cap="none" normalizeH="0" baseline="0" smtClean="0">
                          <a:ln>
                            <a:noFill/>
                          </a:ln>
                          <a:solidFill>
                            <a:schemeClr val="bg1"/>
                          </a:solidFill>
                          <a:effectLst/>
                          <a:latin typeface="Arial" charset="0"/>
                          <a:cs typeface="Arial" charset="0"/>
                        </a:rPr>
                        <a:t>[rpm]</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50000"/>
                      </a:schemeClr>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650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500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700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950</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256107">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8000"/>
                        </a:lnSpc>
                        <a:spcBef>
                          <a:spcPct val="0"/>
                        </a:spcBef>
                        <a:spcAft>
                          <a:spcPct val="42000"/>
                        </a:spcAft>
                        <a:buClrTx/>
                        <a:buSzPct val="75000"/>
                        <a:buFontTx/>
                        <a:buNone/>
                        <a:tabLst/>
                      </a:pPr>
                      <a:r>
                        <a:rPr kumimoji="0" lang="en-US" sz="1000" b="0" i="0" u="none" strike="noStrike" cap="none" normalizeH="0" baseline="0" smtClean="0">
                          <a:ln>
                            <a:noFill/>
                          </a:ln>
                          <a:solidFill>
                            <a:schemeClr val="tx1"/>
                          </a:solidFill>
                          <a:effectLst/>
                          <a:latin typeface="Arial" charset="0"/>
                          <a:cs typeface="Arial" charset="0"/>
                        </a:rPr>
                        <a:t>...</a:t>
                      </a:r>
                    </a:p>
                  </a:txBody>
                  <a:tcPr marL="91410" marR="91410"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feld 1"/>
          <p:cNvSpPr txBox="1"/>
          <p:nvPr/>
        </p:nvSpPr>
        <p:spPr>
          <a:xfrm>
            <a:off x="104549" y="5229200"/>
            <a:ext cx="7851829" cy="1038746"/>
          </a:xfrm>
          <a:prstGeom prst="rect">
            <a:avLst/>
          </a:prstGeom>
          <a:noFill/>
          <a:ln>
            <a:noFill/>
          </a:ln>
        </p:spPr>
        <p:txBody>
          <a:bodyPr wrap="none" rtlCol="0">
            <a:spAutoFit/>
          </a:bodyPr>
          <a:lstStyle/>
          <a:p>
            <a:pPr algn="l"/>
            <a:r>
              <a:rPr lang="en-GB" sz="1200" dirty="0" smtClean="0"/>
              <a:t>*VECTO CSV Format:</a:t>
            </a:r>
          </a:p>
          <a:p>
            <a:pPr algn="l"/>
            <a:r>
              <a:rPr lang="en-GB" sz="1100" b="0" dirty="0"/>
              <a:t>List </a:t>
            </a:r>
            <a:r>
              <a:rPr lang="en-GB" sz="1100" b="0" dirty="0" smtClean="0"/>
              <a:t>Separator:		Comma </a:t>
            </a:r>
            <a:r>
              <a:rPr lang="en-GB" sz="1100" b="0" dirty="0"/>
              <a:t>","</a:t>
            </a:r>
          </a:p>
          <a:p>
            <a:pPr algn="l"/>
            <a:r>
              <a:rPr lang="en-GB" sz="1100" b="0" dirty="0"/>
              <a:t>Decimal-Mark:	</a:t>
            </a:r>
            <a:r>
              <a:rPr lang="en-GB" sz="1100" b="0" dirty="0" smtClean="0"/>
              <a:t>	Dot </a:t>
            </a:r>
            <a:r>
              <a:rPr lang="en-GB" sz="1100" b="0" dirty="0"/>
              <a:t>"."</a:t>
            </a:r>
          </a:p>
          <a:p>
            <a:pPr algn="l"/>
            <a:r>
              <a:rPr lang="en-GB" sz="1100" b="0" dirty="0" smtClean="0"/>
              <a:t>Comments/headers:</a:t>
            </a:r>
            <a:r>
              <a:rPr lang="en-GB" sz="1100" b="0" dirty="0"/>
              <a:t>	"c" at </a:t>
            </a:r>
            <a:r>
              <a:rPr lang="en-GB" sz="1100" b="0"/>
              <a:t>the </a:t>
            </a:r>
            <a:r>
              <a:rPr lang="en-GB" sz="1100" b="0" smtClean="0"/>
              <a:t>beginning </a:t>
            </a:r>
            <a:r>
              <a:rPr lang="en-GB" sz="1100" b="0" dirty="0"/>
              <a:t>of the </a:t>
            </a:r>
            <a:r>
              <a:rPr lang="en-GB" sz="1100" b="0"/>
              <a:t>comment </a:t>
            </a:r>
            <a:r>
              <a:rPr lang="en-GB" sz="1100" b="0" smtClean="0"/>
              <a:t>line</a:t>
            </a:r>
            <a:r>
              <a:rPr lang="en-GB" sz="1100" b="0" dirty="0"/>
              <a:t>. Number and position of </a:t>
            </a:r>
            <a:r>
              <a:rPr lang="en-GB" sz="1100" b="0"/>
              <a:t>comment </a:t>
            </a:r>
            <a:r>
              <a:rPr lang="en-GB" sz="1100" b="0" smtClean="0"/>
              <a:t>lines </a:t>
            </a:r>
            <a:r>
              <a:rPr lang="en-GB" sz="1100" b="0" dirty="0"/>
              <a:t>is not limited.</a:t>
            </a:r>
            <a:endParaRPr lang="en-GB" sz="1100" b="0"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18862" y="3886201"/>
            <a:ext cx="2739390" cy="298451"/>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97265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2"/>
            <a:ext cx="5688632" cy="1754326"/>
          </a:xfrm>
          <a:prstGeom prst="rect">
            <a:avLst/>
          </a:prstGeom>
          <a:noFill/>
          <a:ln>
            <a:noFill/>
          </a:ln>
        </p:spPr>
        <p:txBody>
          <a:bodyPr wrap="square" rtlCol="0">
            <a:spAutoFit/>
          </a:bodyPr>
          <a:lstStyle/>
          <a:p>
            <a:pPr algn="l"/>
            <a:r>
              <a:rPr lang="en-GB" sz="2000" dirty="0" smtClean="0"/>
              <a:t>Allow </a:t>
            </a:r>
            <a:r>
              <a:rPr lang="en-GB" sz="2000" smtClean="0"/>
              <a:t>shift-up inside </a:t>
            </a:r>
            <a:r>
              <a:rPr lang="en-GB" sz="2000" dirty="0" smtClean="0"/>
              <a:t>polygons</a:t>
            </a:r>
            <a:r>
              <a:rPr lang="en-GB" sz="1800" b="0" dirty="0" smtClean="0"/>
              <a:t> </a:t>
            </a:r>
            <a:r>
              <a:rPr lang="en-GB" b="0" dirty="0" smtClean="0"/>
              <a:t>(AMT)</a:t>
            </a:r>
            <a:r>
              <a:rPr lang="en-GB" sz="2000" dirty="0" smtClean="0"/>
              <a:t>:</a:t>
            </a:r>
          </a:p>
          <a:p>
            <a:pPr marL="342900" indent="-342900" algn="l">
              <a:buFont typeface="Arial" pitchFamily="34" charset="0"/>
              <a:buChar char="•"/>
            </a:pPr>
            <a:r>
              <a:rPr lang="en-GB" b="0" dirty="0" smtClean="0"/>
              <a:t>Only if </a:t>
            </a:r>
            <a:r>
              <a:rPr lang="en-GB" b="0" dirty="0" smtClean="0">
                <a:solidFill>
                  <a:srgbClr val="FF6600"/>
                </a:solidFill>
              </a:rPr>
              <a:t>torque reserve</a:t>
            </a:r>
            <a:r>
              <a:rPr lang="en-GB" b="0" dirty="0" smtClean="0"/>
              <a:t> is provided and </a:t>
            </a:r>
            <a:r>
              <a:rPr lang="en-GB" b="0" dirty="0" smtClean="0">
                <a:solidFill>
                  <a:srgbClr val="FF6600"/>
                </a:solidFill>
              </a:rPr>
              <a:t>rpm is still above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6480" y="4158248"/>
            <a:ext cx="14097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grpSp>
        <p:nvGrpSpPr>
          <p:cNvPr id="16" name="Group 16"/>
          <p:cNvGrpSpPr>
            <a:grpSpLocks/>
          </p:cNvGrpSpPr>
          <p:nvPr/>
        </p:nvGrpSpPr>
        <p:grpSpPr bwMode="auto">
          <a:xfrm>
            <a:off x="1064593" y="2924944"/>
            <a:ext cx="4091170" cy="2880320"/>
            <a:chOff x="2916238" y="1123950"/>
            <a:chExt cx="5381625" cy="3838575"/>
          </a:xfrm>
        </p:grpSpPr>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19"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dirty="0"/>
            </a:p>
          </p:txBody>
        </p:sp>
        <p:sp>
          <p:nvSpPr>
            <p:cNvPr id="20"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smtClean="0">
                <a:ln>
                  <a:solidFill>
                    <a:sysClr val="windowText" lastClr="000000"/>
                  </a:solidFill>
                </a:ln>
              </a:endParaRPr>
            </a:p>
            <a:p>
              <a:pPr algn="ctr">
                <a:defRPr/>
              </a:pPr>
              <a:r>
                <a:rPr lang="en-US" dirty="0" smtClean="0">
                  <a:ln>
                    <a:solidFill>
                      <a:sysClr val="windowText" lastClr="000000"/>
                    </a:solidFill>
                  </a:ln>
                </a:rPr>
                <a:t>Upshift</a:t>
              </a:r>
              <a:endParaRPr lang="en-US" sz="1400" dirty="0">
                <a:ln>
                  <a:solidFill>
                    <a:sysClr val="windowText" lastClr="000000"/>
                  </a:solidFill>
                </a:ln>
              </a:endParaRPr>
            </a:p>
          </p:txBody>
        </p:sp>
        <p:sp>
          <p:nvSpPr>
            <p:cNvPr id="21"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smtClean="0">
                  <a:ln>
                    <a:solidFill>
                      <a:sysClr val="windowText" lastClr="000000"/>
                    </a:solidFill>
                  </a:ln>
                </a:rPr>
                <a:t>Down-</a:t>
              </a:r>
              <a:endParaRPr lang="en-US" dirty="0">
                <a:ln>
                  <a:solidFill>
                    <a:sysClr val="windowText" lastClr="000000"/>
                  </a:solidFill>
                </a:ln>
              </a:endParaRPr>
            </a:p>
            <a:p>
              <a:pPr algn="ctr">
                <a:defRPr/>
              </a:pPr>
              <a:r>
                <a:rPr lang="en-US" dirty="0">
                  <a:ln>
                    <a:solidFill>
                      <a:sysClr val="windowText" lastClr="000000"/>
                    </a:solidFill>
                  </a:ln>
                </a:rPr>
                <a:t>shift</a:t>
              </a:r>
            </a:p>
          </p:txBody>
        </p:sp>
      </p:grpSp>
      <p:sp>
        <p:nvSpPr>
          <p:cNvPr id="3" name="Ellipse 2"/>
          <p:cNvSpPr/>
          <p:nvPr/>
        </p:nvSpPr>
        <p:spPr bwMode="auto">
          <a:xfrm>
            <a:off x="3393814" y="3917236"/>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2" name="Ellipse 21"/>
          <p:cNvSpPr/>
          <p:nvPr/>
        </p:nvSpPr>
        <p:spPr bwMode="auto">
          <a:xfrm>
            <a:off x="2717479" y="3644062"/>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cxnSp>
        <p:nvCxnSpPr>
          <p:cNvPr id="24" name="Gerade Verbindung mit Pfeil 23"/>
          <p:cNvCxnSpPr/>
          <p:nvPr/>
        </p:nvCxnSpPr>
        <p:spPr bwMode="auto">
          <a:xfrm flipH="1" flipV="1">
            <a:off x="2857766" y="3947369"/>
            <a:ext cx="504824" cy="21088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Gerade Verbindung mit Pfeil 22"/>
          <p:cNvCxnSpPr/>
          <p:nvPr/>
        </p:nvCxnSpPr>
        <p:spPr bwMode="auto">
          <a:xfrm flipV="1">
            <a:off x="2774156" y="3251996"/>
            <a:ext cx="0" cy="60801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Gerade Verbindung mit Pfeil 24"/>
          <p:cNvCxnSpPr/>
          <p:nvPr/>
        </p:nvCxnSpPr>
        <p:spPr bwMode="auto">
          <a:xfrm flipH="1">
            <a:off x="2509838" y="392773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feld 1"/>
          <p:cNvSpPr txBox="1"/>
          <p:nvPr/>
        </p:nvSpPr>
        <p:spPr>
          <a:xfrm>
            <a:off x="2772265" y="3321222"/>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2188425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65862" y="1384360"/>
            <a:ext cx="5688632" cy="2369880"/>
          </a:xfrm>
          <a:prstGeom prst="rect">
            <a:avLst/>
          </a:prstGeom>
          <a:noFill/>
          <a:ln>
            <a:noFill/>
          </a:ln>
        </p:spPr>
        <p:txBody>
          <a:bodyPr wrap="square" rtlCol="0">
            <a:spAutoFit/>
          </a:bodyPr>
          <a:lstStyle/>
          <a:p>
            <a:pPr algn="l"/>
            <a:r>
              <a:rPr lang="en-GB" sz="2000" dirty="0" smtClean="0"/>
              <a:t>Skip gears </a:t>
            </a:r>
            <a:r>
              <a:rPr lang="en-GB" b="0" dirty="0" smtClean="0"/>
              <a:t>(AMT, MT)</a:t>
            </a:r>
            <a:r>
              <a:rPr lang="en-GB" sz="2000" dirty="0" smtClean="0"/>
              <a:t>:</a:t>
            </a:r>
          </a:p>
          <a:p>
            <a:pPr marL="342900" indent="-342900" algn="l">
              <a:buClr>
                <a:schemeClr val="tx1"/>
              </a:buClr>
              <a:buFont typeface="Arial" pitchFamily="34" charset="0"/>
              <a:buChar char="•"/>
            </a:pPr>
            <a:r>
              <a:rPr lang="en-GB" b="0" dirty="0" smtClean="0"/>
              <a:t>Whenever gear shift </a:t>
            </a:r>
            <a:r>
              <a:rPr lang="en-GB" b="0" smtClean="0"/>
              <a:t>is initiated </a:t>
            </a:r>
            <a:r>
              <a:rPr lang="en-GB" b="0" dirty="0" smtClean="0"/>
              <a:t>(because rpm crosses up- or down- shift polygon) it is possible to skip gears</a:t>
            </a:r>
          </a:p>
          <a:p>
            <a:pPr marL="342900" indent="-342900" algn="l">
              <a:buClr>
                <a:schemeClr val="tx1"/>
              </a:buClr>
              <a:buFont typeface="Arial" pitchFamily="34" charset="0"/>
              <a:buChar char="•"/>
            </a:pPr>
            <a:r>
              <a:rPr lang="en-GB" b="0" dirty="0" smtClean="0">
                <a:solidFill>
                  <a:srgbClr val="FF6600"/>
                </a:solidFill>
              </a:rPr>
              <a:t>Torque reserve</a:t>
            </a:r>
            <a:r>
              <a:rPr lang="en-GB" b="0" dirty="0" smtClean="0"/>
              <a:t> must be provided and </a:t>
            </a:r>
            <a:r>
              <a:rPr lang="en-GB" b="0" dirty="0" smtClean="0">
                <a:solidFill>
                  <a:srgbClr val="FF6600"/>
                </a:solidFill>
              </a:rPr>
              <a:t>rpm </a:t>
            </a:r>
            <a:r>
              <a:rPr lang="en-GB" b="0" smtClean="0">
                <a:solidFill>
                  <a:srgbClr val="FF6600"/>
                </a:solidFill>
              </a:rPr>
              <a:t>must remain </a:t>
            </a:r>
            <a:r>
              <a:rPr lang="en-GB" b="0" dirty="0" smtClean="0">
                <a:solidFill>
                  <a:srgbClr val="FF6600"/>
                </a:solidFill>
              </a:rPr>
              <a:t>below Down-shift-rpm</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bwMode="auto">
          <a:xfrm>
            <a:off x="6121718" y="4310648"/>
            <a:ext cx="593408"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15" name="Rechteck 14"/>
          <p:cNvSpPr/>
          <p:nvPr/>
        </p:nvSpPr>
        <p:spPr bwMode="auto">
          <a:xfrm>
            <a:off x="7680960" y="4160520"/>
            <a:ext cx="108204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grpSp>
        <p:nvGrpSpPr>
          <p:cNvPr id="23" name="Group 16"/>
          <p:cNvGrpSpPr>
            <a:grpSpLocks/>
          </p:cNvGrpSpPr>
          <p:nvPr/>
        </p:nvGrpSpPr>
        <p:grpSpPr bwMode="auto">
          <a:xfrm>
            <a:off x="1064593" y="3140968"/>
            <a:ext cx="4091170" cy="2880320"/>
            <a:chOff x="2916238" y="1123950"/>
            <a:chExt cx="5381625" cy="3838575"/>
          </a:xfrm>
        </p:grpSpPr>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1123950"/>
              <a:ext cx="53816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reeform 9"/>
            <p:cNvSpPr/>
            <p:nvPr/>
          </p:nvSpPr>
          <p:spPr>
            <a:xfrm>
              <a:off x="3752851" y="1419225"/>
              <a:ext cx="1057275" cy="3286125"/>
            </a:xfrm>
            <a:custGeom>
              <a:avLst/>
              <a:gdLst>
                <a:gd name="connsiteX0" fmla="*/ 0 w 1057275"/>
                <a:gd name="connsiteY0" fmla="*/ 3286125 h 3286125"/>
                <a:gd name="connsiteX1" fmla="*/ 0 w 1057275"/>
                <a:gd name="connsiteY1" fmla="*/ 2590800 h 3286125"/>
                <a:gd name="connsiteX2" fmla="*/ 361950 w 1057275"/>
                <a:gd name="connsiteY2" fmla="*/ 1743075 h 3286125"/>
                <a:gd name="connsiteX3" fmla="*/ 1057275 w 1057275"/>
                <a:gd name="connsiteY3" fmla="*/ 1123950 h 3286125"/>
                <a:gd name="connsiteX4" fmla="*/ 1057275 w 1057275"/>
                <a:gd name="connsiteY4" fmla="*/ 0 h 328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86125">
                  <a:moveTo>
                    <a:pt x="0" y="3286125"/>
                  </a:moveTo>
                  <a:lnTo>
                    <a:pt x="0" y="2590800"/>
                  </a:lnTo>
                  <a:lnTo>
                    <a:pt x="361950" y="1743075"/>
                  </a:lnTo>
                  <a:lnTo>
                    <a:pt x="1057275" y="1123950"/>
                  </a:lnTo>
                  <a:lnTo>
                    <a:pt x="1057275"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7" name="Freeform 11"/>
            <p:cNvSpPr/>
            <p:nvPr/>
          </p:nvSpPr>
          <p:spPr>
            <a:xfrm>
              <a:off x="5124451" y="1562100"/>
              <a:ext cx="1123950" cy="3133725"/>
            </a:xfrm>
            <a:custGeom>
              <a:avLst/>
              <a:gdLst>
                <a:gd name="connsiteX0" fmla="*/ 0 w 1123950"/>
                <a:gd name="connsiteY0" fmla="*/ 3133725 h 3133725"/>
                <a:gd name="connsiteX1" fmla="*/ 0 w 1123950"/>
                <a:gd name="connsiteY1" fmla="*/ 2581275 h 3133725"/>
                <a:gd name="connsiteX2" fmla="*/ 1123950 w 1123950"/>
                <a:gd name="connsiteY2" fmla="*/ 1257300 h 3133725"/>
                <a:gd name="connsiteX3" fmla="*/ 1104900 w 1123950"/>
                <a:gd name="connsiteY3" fmla="*/ 0 h 3133725"/>
              </a:gdLst>
              <a:ahLst/>
              <a:cxnLst>
                <a:cxn ang="0">
                  <a:pos x="connsiteX0" y="connsiteY0"/>
                </a:cxn>
                <a:cxn ang="0">
                  <a:pos x="connsiteX1" y="connsiteY1"/>
                </a:cxn>
                <a:cxn ang="0">
                  <a:pos x="connsiteX2" y="connsiteY2"/>
                </a:cxn>
                <a:cxn ang="0">
                  <a:pos x="connsiteX3" y="connsiteY3"/>
                </a:cxn>
              </a:cxnLst>
              <a:rect l="l" t="t" r="r" b="b"/>
              <a:pathLst>
                <a:path w="1123950" h="3133725">
                  <a:moveTo>
                    <a:pt x="0" y="3133725"/>
                  </a:moveTo>
                  <a:lnTo>
                    <a:pt x="0" y="2581275"/>
                  </a:lnTo>
                  <a:lnTo>
                    <a:pt x="1123950" y="1257300"/>
                  </a:lnTo>
                  <a:lnTo>
                    <a:pt x="1104900" y="0"/>
                  </a:lnTo>
                </a:path>
              </a:pathLst>
            </a:cu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a:p>
          </p:txBody>
        </p:sp>
        <p:sp>
          <p:nvSpPr>
            <p:cNvPr id="28" name="Freeform 12"/>
            <p:cNvSpPr/>
            <p:nvPr/>
          </p:nvSpPr>
          <p:spPr>
            <a:xfrm>
              <a:off x="5162551" y="1609725"/>
              <a:ext cx="2705100" cy="3095625"/>
            </a:xfrm>
            <a:custGeom>
              <a:avLst/>
              <a:gdLst>
                <a:gd name="connsiteX0" fmla="*/ 0 w 2705100"/>
                <a:gd name="connsiteY0" fmla="*/ 3095625 h 3095625"/>
                <a:gd name="connsiteX1" fmla="*/ 0 w 2705100"/>
                <a:gd name="connsiteY1" fmla="*/ 2533650 h 3095625"/>
                <a:gd name="connsiteX2" fmla="*/ 1133475 w 2705100"/>
                <a:gd name="connsiteY2" fmla="*/ 1209675 h 3095625"/>
                <a:gd name="connsiteX3" fmla="*/ 1114425 w 2705100"/>
                <a:gd name="connsiteY3" fmla="*/ 0 h 3095625"/>
                <a:gd name="connsiteX4" fmla="*/ 2667000 w 2705100"/>
                <a:gd name="connsiteY4" fmla="*/ 9525 h 3095625"/>
                <a:gd name="connsiteX5" fmla="*/ 2705100 w 2705100"/>
                <a:gd name="connsiteY5" fmla="*/ 3048000 h 3095625"/>
                <a:gd name="connsiteX6" fmla="*/ 0 w 2705100"/>
                <a:gd name="connsiteY6" fmla="*/ 3095625 h 309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3095625">
                  <a:moveTo>
                    <a:pt x="0" y="3095625"/>
                  </a:moveTo>
                  <a:lnTo>
                    <a:pt x="0" y="2533650"/>
                  </a:lnTo>
                  <a:lnTo>
                    <a:pt x="1133475" y="1209675"/>
                  </a:lnTo>
                  <a:lnTo>
                    <a:pt x="1114425" y="0"/>
                  </a:lnTo>
                  <a:lnTo>
                    <a:pt x="2667000" y="9525"/>
                  </a:lnTo>
                  <a:lnTo>
                    <a:pt x="2705100" y="3048000"/>
                  </a:lnTo>
                  <a:lnTo>
                    <a:pt x="0" y="3095625"/>
                  </a:lnTo>
                  <a:close/>
                </a:path>
              </a:pathLst>
            </a:custGeom>
            <a:solidFill>
              <a:srgbClr val="4F81BD">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mtClean="0">
                <a:ln>
                  <a:solidFill>
                    <a:sysClr val="windowText" lastClr="000000"/>
                  </a:solidFill>
                </a:ln>
              </a:endParaRPr>
            </a:p>
            <a:p>
              <a:pPr algn="ctr">
                <a:defRPr/>
              </a:pPr>
              <a:r>
                <a:rPr lang="en-US" smtClean="0">
                  <a:ln>
                    <a:solidFill>
                      <a:sysClr val="windowText" lastClr="000000"/>
                    </a:solidFill>
                  </a:ln>
                </a:rPr>
                <a:t>Upshift</a:t>
              </a:r>
              <a:endParaRPr lang="en-US" sz="1400">
                <a:ln>
                  <a:solidFill>
                    <a:sysClr val="windowText" lastClr="000000"/>
                  </a:solidFill>
                </a:ln>
              </a:endParaRPr>
            </a:p>
          </p:txBody>
        </p:sp>
        <p:sp>
          <p:nvSpPr>
            <p:cNvPr id="29" name="Freeform 13"/>
            <p:cNvSpPr/>
            <p:nvPr/>
          </p:nvSpPr>
          <p:spPr>
            <a:xfrm>
              <a:off x="3390901" y="1476375"/>
              <a:ext cx="1381124" cy="3219450"/>
            </a:xfrm>
            <a:custGeom>
              <a:avLst/>
              <a:gdLst>
                <a:gd name="connsiteX0" fmla="*/ 333375 w 1381125"/>
                <a:gd name="connsiteY0" fmla="*/ 3209925 h 3219450"/>
                <a:gd name="connsiteX1" fmla="*/ 342900 w 1381125"/>
                <a:gd name="connsiteY1" fmla="*/ 2486025 h 3219450"/>
                <a:gd name="connsiteX2" fmla="*/ 714375 w 1381125"/>
                <a:gd name="connsiteY2" fmla="*/ 1619250 h 3219450"/>
                <a:gd name="connsiteX3" fmla="*/ 1381125 w 1381125"/>
                <a:gd name="connsiteY3" fmla="*/ 1038225 h 3219450"/>
                <a:gd name="connsiteX4" fmla="*/ 1381125 w 1381125"/>
                <a:gd name="connsiteY4" fmla="*/ 9525 h 3219450"/>
                <a:gd name="connsiteX5" fmla="*/ 9525 w 1381125"/>
                <a:gd name="connsiteY5" fmla="*/ 0 h 3219450"/>
                <a:gd name="connsiteX6" fmla="*/ 0 w 1381125"/>
                <a:gd name="connsiteY6" fmla="*/ 3219450 h 3219450"/>
                <a:gd name="connsiteX7" fmla="*/ 209550 w 1381125"/>
                <a:gd name="connsiteY7" fmla="*/ 3219450 h 3219450"/>
                <a:gd name="connsiteX8" fmla="*/ 333375 w 1381125"/>
                <a:gd name="connsiteY8" fmla="*/ 3209925 h 321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1125" h="3219450">
                  <a:moveTo>
                    <a:pt x="333375" y="3209925"/>
                  </a:moveTo>
                  <a:lnTo>
                    <a:pt x="342900" y="2486025"/>
                  </a:lnTo>
                  <a:lnTo>
                    <a:pt x="714375" y="1619250"/>
                  </a:lnTo>
                  <a:lnTo>
                    <a:pt x="1381125" y="1038225"/>
                  </a:lnTo>
                  <a:lnTo>
                    <a:pt x="1381125" y="9525"/>
                  </a:lnTo>
                  <a:lnTo>
                    <a:pt x="9525" y="0"/>
                  </a:lnTo>
                  <a:lnTo>
                    <a:pt x="0" y="3219450"/>
                  </a:lnTo>
                  <a:lnTo>
                    <a:pt x="209550" y="3219450"/>
                  </a:lnTo>
                  <a:lnTo>
                    <a:pt x="333375" y="3209925"/>
                  </a:lnTo>
                  <a:close/>
                </a:path>
              </a:pathLst>
            </a:custGeom>
            <a:solidFill>
              <a:srgbClr val="4F81B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mtClean="0">
                  <a:ln>
                    <a:solidFill>
                      <a:sysClr val="windowText" lastClr="000000"/>
                    </a:solidFill>
                  </a:ln>
                </a:rPr>
                <a:t>Down-</a:t>
              </a:r>
              <a:endParaRPr lang="en-US">
                <a:ln>
                  <a:solidFill>
                    <a:sysClr val="windowText" lastClr="000000"/>
                  </a:solidFill>
                </a:ln>
              </a:endParaRPr>
            </a:p>
            <a:p>
              <a:pPr algn="ctr">
                <a:defRPr/>
              </a:pPr>
              <a:r>
                <a:rPr lang="en-US">
                  <a:ln>
                    <a:solidFill>
                      <a:sysClr val="windowText" lastClr="000000"/>
                    </a:solidFill>
                  </a:ln>
                </a:rPr>
                <a:t>shift</a:t>
              </a:r>
            </a:p>
          </p:txBody>
        </p:sp>
      </p:grpSp>
      <p:sp>
        <p:nvSpPr>
          <p:cNvPr id="30" name="Ellipse 29"/>
          <p:cNvSpPr/>
          <p:nvPr/>
        </p:nvSpPr>
        <p:spPr bwMode="auto">
          <a:xfrm>
            <a:off x="3673617" y="4314108"/>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
        <p:nvSpPr>
          <p:cNvPr id="31" name="Ellipse 30"/>
          <p:cNvSpPr/>
          <p:nvPr/>
        </p:nvSpPr>
        <p:spPr bwMode="auto">
          <a:xfrm>
            <a:off x="3131552" y="40943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32" name="Gerade Verbindung mit Pfeil 31"/>
          <p:cNvCxnSpPr/>
          <p:nvPr/>
        </p:nvCxnSpPr>
        <p:spPr bwMode="auto">
          <a:xfrm flipH="1" flipV="1">
            <a:off x="3276600" y="4403787"/>
            <a:ext cx="373063" cy="166689"/>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mit Pfeil 32"/>
          <p:cNvCxnSpPr/>
          <p:nvPr/>
        </p:nvCxnSpPr>
        <p:spPr bwMode="auto">
          <a:xfrm flipH="1" flipV="1">
            <a:off x="2843808" y="4206060"/>
            <a:ext cx="255482" cy="112563"/>
          </a:xfrm>
          <a:prstGeom prst="straightConnector1">
            <a:avLst/>
          </a:prstGeom>
          <a:solidFill>
            <a:schemeClr val="accent1"/>
          </a:solidFill>
          <a:ln w="28575"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Ellipse 33"/>
          <p:cNvSpPr/>
          <p:nvPr/>
        </p:nvSpPr>
        <p:spPr bwMode="auto">
          <a:xfrm>
            <a:off x="2699752" y="3878485"/>
            <a:ext cx="122515" cy="562630"/>
          </a:xfrm>
          <a:prstGeom prst="ellipse">
            <a:avLst/>
          </a:prstGeom>
          <a:solidFill>
            <a:srgbClr val="C00000"/>
          </a:solidFill>
          <a:ln w="19050" cap="flat" cmpd="sng" algn="ctr">
            <a:no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cxnSp>
        <p:nvCxnSpPr>
          <p:cNvPr id="19" name="Gerade Verbindung mit Pfeil 18"/>
          <p:cNvCxnSpPr/>
          <p:nvPr/>
        </p:nvCxnSpPr>
        <p:spPr bwMode="auto">
          <a:xfrm flipV="1">
            <a:off x="2755106" y="3457736"/>
            <a:ext cx="0" cy="618964"/>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mit Pfeil 19"/>
          <p:cNvCxnSpPr/>
          <p:nvPr/>
        </p:nvCxnSpPr>
        <p:spPr bwMode="auto">
          <a:xfrm flipH="1">
            <a:off x="2490790" y="4149981"/>
            <a:ext cx="202258" cy="0"/>
          </a:xfrm>
          <a:prstGeom prst="straightConnector1">
            <a:avLst/>
          </a:prstGeom>
          <a:solidFill>
            <a:schemeClr val="accent1"/>
          </a:solidFill>
          <a:ln w="12700" cap="flat" cmpd="sng" algn="ctr">
            <a:solidFill>
              <a:srgbClr val="FF6600"/>
            </a:solidFill>
            <a:prstDash val="solid"/>
            <a:round/>
            <a:headEnd type="triangle" w="sm" len="me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feld 20"/>
          <p:cNvSpPr txBox="1"/>
          <p:nvPr/>
        </p:nvSpPr>
        <p:spPr>
          <a:xfrm>
            <a:off x="2787830" y="3536389"/>
            <a:ext cx="3082386" cy="461665"/>
          </a:xfrm>
          <a:prstGeom prst="rect">
            <a:avLst/>
          </a:prstGeom>
          <a:noFill/>
          <a:ln>
            <a:noFill/>
          </a:ln>
        </p:spPr>
        <p:txBody>
          <a:bodyPr wrap="square" rtlCol="0">
            <a:spAutoFit/>
          </a:bodyPr>
          <a:lstStyle/>
          <a:p>
            <a:pPr algn="l"/>
            <a:r>
              <a:rPr lang="de-AT" sz="1200" i="1" smtClean="0">
                <a:solidFill>
                  <a:srgbClr val="FF6600"/>
                </a:solidFill>
              </a:rPr>
              <a:t>Min </a:t>
            </a:r>
            <a:r>
              <a:rPr lang="de-AT" sz="1200" i="1" dirty="0" smtClean="0">
                <a:solidFill>
                  <a:srgbClr val="FF6600"/>
                </a:solidFill>
              </a:rPr>
              <a:t>% </a:t>
            </a:r>
            <a:r>
              <a:rPr lang="de-AT" sz="1200" i="1" dirty="0" err="1" smtClean="0">
                <a:solidFill>
                  <a:srgbClr val="FF6600"/>
                </a:solidFill>
              </a:rPr>
              <a:t>from</a:t>
            </a:r>
            <a:r>
              <a:rPr lang="de-AT" sz="1200" i="1" dirty="0" smtClean="0">
                <a:solidFill>
                  <a:srgbClr val="FF6600"/>
                </a:solidFill>
              </a:rPr>
              <a:t> max. positive </a:t>
            </a:r>
            <a:r>
              <a:rPr lang="de-AT" sz="1200" i="1" dirty="0" err="1" smtClean="0">
                <a:solidFill>
                  <a:srgbClr val="FF6600"/>
                </a:solidFill>
              </a:rPr>
              <a:t>torque</a:t>
            </a:r>
            <a:r>
              <a:rPr lang="de-AT" sz="1200" i="1" dirty="0" smtClean="0">
                <a:solidFill>
                  <a:srgbClr val="FF6600"/>
                </a:solidFill>
              </a:rPr>
              <a:t> </a:t>
            </a:r>
            <a:r>
              <a:rPr lang="de-AT" sz="1200" i="1" dirty="0" err="1" smtClean="0">
                <a:solidFill>
                  <a:srgbClr val="FF6600"/>
                </a:solidFill>
              </a:rPr>
              <a:t>at</a:t>
            </a:r>
            <a:r>
              <a:rPr lang="de-AT" sz="1200" i="1" dirty="0" smtClean="0">
                <a:solidFill>
                  <a:srgbClr val="FF6600"/>
                </a:solidFill>
              </a:rPr>
              <a:t> </a:t>
            </a:r>
            <a:r>
              <a:rPr lang="de-AT" sz="1200" i="1" err="1" smtClean="0">
                <a:solidFill>
                  <a:srgbClr val="FF6600"/>
                </a:solidFill>
              </a:rPr>
              <a:t>actual</a:t>
            </a:r>
            <a:r>
              <a:rPr lang="de-AT" sz="1200" i="1" smtClean="0">
                <a:solidFill>
                  <a:srgbClr val="FF6600"/>
                </a:solidFill>
              </a:rPr>
              <a:t> engine </a:t>
            </a:r>
            <a:r>
              <a:rPr lang="de-AT" sz="1200" i="1" dirty="0" err="1" smtClean="0">
                <a:solidFill>
                  <a:srgbClr val="FF6600"/>
                </a:solidFill>
              </a:rPr>
              <a:t>speed</a:t>
            </a:r>
            <a:endParaRPr lang="de-AT" sz="1200" i="1" dirty="0" smtClean="0">
              <a:solidFill>
                <a:srgbClr val="FF6600"/>
              </a:solidFill>
            </a:endParaRPr>
          </a:p>
        </p:txBody>
      </p:sp>
    </p:spTree>
    <p:extLst>
      <p:ext uri="{BB962C8B-B14F-4D97-AF65-F5344CB8AC3E}">
        <p14:creationId xmlns:p14="http://schemas.microsoft.com/office/powerpoint/2010/main" val="9871069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a:t>
            </a:r>
            <a:r>
              <a:rPr lang="en-GB" sz="2800" dirty="0" err="1" smtClean="0"/>
              <a:t>vgbx</a:t>
            </a:r>
            <a:r>
              <a:rPr lang="en-GB" sz="2800" dirty="0" smtClean="0"/>
              <a:t> file</a:t>
            </a:r>
            <a:endParaRPr lang="en-GB" sz="2800" dirty="0"/>
          </a:p>
        </p:txBody>
      </p:sp>
      <p:sp>
        <p:nvSpPr>
          <p:cNvPr id="5" name="Textfeld 4"/>
          <p:cNvSpPr txBox="1"/>
          <p:nvPr/>
        </p:nvSpPr>
        <p:spPr>
          <a:xfrm>
            <a:off x="251522" y="1386646"/>
            <a:ext cx="5688632" cy="2246769"/>
          </a:xfrm>
          <a:prstGeom prst="rect">
            <a:avLst/>
          </a:prstGeom>
          <a:noFill/>
          <a:ln>
            <a:noFill/>
          </a:ln>
        </p:spPr>
        <p:txBody>
          <a:bodyPr wrap="square" rtlCol="0">
            <a:spAutoFit/>
          </a:bodyPr>
          <a:lstStyle/>
          <a:p>
            <a:pPr algn="l"/>
            <a:r>
              <a:rPr lang="en-GB" sz="2000" smtClean="0"/>
              <a:t>Minimum </a:t>
            </a:r>
            <a:r>
              <a:rPr lang="en-GB" sz="2000" dirty="0" smtClean="0"/>
              <a:t>time between two gear shifts:</a:t>
            </a:r>
          </a:p>
          <a:p>
            <a:pPr marL="342900" indent="-342900" algn="l">
              <a:buFont typeface="Arial" pitchFamily="34" charset="0"/>
              <a:buChar char="•"/>
            </a:pPr>
            <a:r>
              <a:rPr lang="en-GB" b="0" dirty="0" smtClean="0"/>
              <a:t>Limits the time between two gear </a:t>
            </a:r>
            <a:r>
              <a:rPr lang="en-GB" b="0" smtClean="0"/>
              <a:t>shifts in </a:t>
            </a:r>
            <a:r>
              <a:rPr lang="en-GB" b="0" dirty="0" smtClean="0"/>
              <a:t>whole seconds</a:t>
            </a:r>
          </a:p>
          <a:p>
            <a:pPr marL="342900" indent="-342900" algn="l">
              <a:buFont typeface="Arial" pitchFamily="34" charset="0"/>
              <a:buChar char="•"/>
            </a:pPr>
            <a:r>
              <a:rPr lang="en-GB" b="0" dirty="0" smtClean="0"/>
              <a:t>Rule will be ignored if rpms are too high/low</a:t>
            </a:r>
          </a:p>
          <a:p>
            <a:pPr marL="342900" indent="-342900" algn="l">
              <a:buFont typeface="Arial" pitchFamily="34" charset="0"/>
              <a:buChar char="•"/>
            </a:pPr>
            <a:r>
              <a:rPr lang="en-GB" b="0" dirty="0" smtClean="0"/>
              <a:t>High values may cause high </a:t>
            </a:r>
            <a:r>
              <a:rPr lang="en-GB" b="0" smtClean="0"/>
              <a:t>rpms during </a:t>
            </a:r>
            <a:r>
              <a:rPr lang="en-GB" b="0" dirty="0" smtClean="0"/>
              <a:t>acceleration</a:t>
            </a:r>
          </a:p>
          <a:p>
            <a:pPr marL="342900" indent="-342900" algn="l">
              <a:buFont typeface="Arial" pitchFamily="34" charset="0"/>
              <a:buChar char="•"/>
            </a:pPr>
            <a:endParaRPr lang="en-GB" b="0" dirty="0" smtClean="0"/>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985000" y="4318140"/>
            <a:ext cx="1778000" cy="177532"/>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529034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30" y="3721634"/>
            <a:ext cx="50292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New </a:t>
            </a:r>
            <a:r>
              <a:rPr lang="en-GB" sz="2800" smtClean="0"/>
              <a:t>parameters in </a:t>
            </a:r>
            <a:r>
              <a:rPr lang="en-GB" sz="2800" dirty="0" smtClean="0"/>
              <a:t>.vgbx file</a:t>
            </a:r>
            <a:endParaRPr lang="en-GB" sz="2800" dirty="0"/>
          </a:p>
        </p:txBody>
      </p:sp>
      <p:sp>
        <p:nvSpPr>
          <p:cNvPr id="5" name="Textfeld 4"/>
          <p:cNvSpPr txBox="1"/>
          <p:nvPr/>
        </p:nvSpPr>
        <p:spPr>
          <a:xfrm>
            <a:off x="251522" y="1386646"/>
            <a:ext cx="5688632" cy="2354491"/>
          </a:xfrm>
          <a:prstGeom prst="rect">
            <a:avLst/>
          </a:prstGeom>
          <a:noFill/>
          <a:ln>
            <a:noFill/>
          </a:ln>
        </p:spPr>
        <p:txBody>
          <a:bodyPr wrap="square" rtlCol="0">
            <a:spAutoFit/>
          </a:bodyPr>
          <a:lstStyle/>
          <a:p>
            <a:pPr algn="l"/>
            <a:r>
              <a:rPr lang="en-GB" sz="2000" dirty="0" smtClean="0"/>
              <a:t>Start gear</a:t>
            </a:r>
            <a:r>
              <a:rPr lang="en-GB" b="0" dirty="0" smtClean="0"/>
              <a:t> (first gear after vehicle standstill)</a:t>
            </a:r>
            <a:r>
              <a:rPr lang="en-GB" sz="2000" dirty="0" smtClean="0"/>
              <a:t>:</a:t>
            </a:r>
          </a:p>
          <a:p>
            <a:pPr marL="342900" indent="-342900" algn="l">
              <a:buFont typeface="Arial" pitchFamily="34" charset="0"/>
              <a:buChar char="•"/>
            </a:pPr>
            <a:r>
              <a:rPr lang="en-GB" b="0" smtClean="0"/>
              <a:t>Calculated using </a:t>
            </a:r>
            <a:r>
              <a:rPr lang="en-GB" b="0" dirty="0" smtClean="0"/>
              <a:t>a fictional load case with:</a:t>
            </a:r>
          </a:p>
          <a:p>
            <a:pPr marL="800100" lvl="1" indent="-342900" algn="l">
              <a:spcBef>
                <a:spcPts val="600"/>
              </a:spcBef>
              <a:buFont typeface="Arial" pitchFamily="34" charset="0"/>
              <a:buChar char="•"/>
            </a:pPr>
            <a:r>
              <a:rPr lang="en-GB" b="0" dirty="0" smtClean="0"/>
              <a:t>Reference speed</a:t>
            </a:r>
          </a:p>
          <a:p>
            <a:pPr marL="800100" lvl="1" indent="-342900" algn="l">
              <a:spcBef>
                <a:spcPts val="600"/>
              </a:spcBef>
              <a:buFont typeface="Arial" pitchFamily="34" charset="0"/>
              <a:buChar char="•"/>
            </a:pPr>
            <a:r>
              <a:rPr lang="en-GB" b="0" dirty="0" smtClean="0"/>
              <a:t>Reference acceleration</a:t>
            </a:r>
          </a:p>
          <a:p>
            <a:pPr marL="800100" lvl="1" indent="-342900" algn="l">
              <a:spcBef>
                <a:spcPts val="600"/>
              </a:spcBef>
              <a:buFont typeface="Arial" pitchFamily="34" charset="0"/>
              <a:buChar char="•"/>
            </a:pPr>
            <a:r>
              <a:rPr lang="en-GB" b="0" dirty="0" smtClean="0"/>
              <a:t>Actual road gradient, transm. losses and aux. power demand</a:t>
            </a:r>
          </a:p>
          <a:p>
            <a:pPr marL="342900" indent="-342900" algn="l">
              <a:buFont typeface="Arial" pitchFamily="34" charset="0"/>
              <a:buChar char="•"/>
            </a:pPr>
            <a:endParaRPr lang="en-GB" b="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430066"/>
            <a:ext cx="2962774" cy="424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hteck 14"/>
          <p:cNvSpPr/>
          <p:nvPr/>
        </p:nvSpPr>
        <p:spPr bwMode="auto">
          <a:xfrm>
            <a:off x="6156326" y="4556265"/>
            <a:ext cx="2644775" cy="692010"/>
          </a:xfrm>
          <a:prstGeom prst="rect">
            <a:avLst/>
          </a:prstGeom>
          <a:noFill/>
          <a:ln w="3810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3" name="Textfeld 2"/>
          <p:cNvSpPr txBox="1"/>
          <p:nvPr/>
        </p:nvSpPr>
        <p:spPr>
          <a:xfrm>
            <a:off x="387537" y="5044146"/>
            <a:ext cx="660758"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uphill</a:t>
            </a:r>
          </a:p>
        </p:txBody>
      </p:sp>
      <p:sp>
        <p:nvSpPr>
          <p:cNvPr id="11" name="Textfeld 10"/>
          <p:cNvSpPr txBox="1"/>
          <p:nvPr/>
        </p:nvSpPr>
        <p:spPr>
          <a:xfrm>
            <a:off x="251520" y="4586921"/>
            <a:ext cx="909223" cy="307777"/>
          </a:xfrm>
          <a:prstGeom prst="rect">
            <a:avLst/>
          </a:prstGeom>
          <a:solidFill>
            <a:srgbClr val="F8F8F8">
              <a:alpha val="63137"/>
            </a:srgbClr>
          </a:solidFill>
          <a:ln>
            <a:noFill/>
          </a:ln>
        </p:spPr>
        <p:txBody>
          <a:bodyPr wrap="none" rtlCol="0">
            <a:spAutoFit/>
          </a:bodyPr>
          <a:lstStyle/>
          <a:p>
            <a:pPr algn="l"/>
            <a:r>
              <a:rPr lang="en-GB" sz="1400" dirty="0" smtClean="0">
                <a:solidFill>
                  <a:srgbClr val="C00000"/>
                </a:solidFill>
              </a:rPr>
              <a:t>downhill</a:t>
            </a:r>
          </a:p>
        </p:txBody>
      </p:sp>
      <p:sp>
        <p:nvSpPr>
          <p:cNvPr id="9" name="Pfeil nach rechts 8"/>
          <p:cNvSpPr/>
          <p:nvPr/>
        </p:nvSpPr>
        <p:spPr bwMode="auto">
          <a:xfrm rot="1929065">
            <a:off x="1039589" y="5186608"/>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2" name="Pfeil nach rechts 1"/>
          <p:cNvSpPr/>
          <p:nvPr/>
        </p:nvSpPr>
        <p:spPr bwMode="auto">
          <a:xfrm rot="1929065">
            <a:off x="1058638" y="4772272"/>
            <a:ext cx="377331" cy="272283"/>
          </a:xfrm>
          <a:prstGeom prst="rightArrow">
            <a:avLst/>
          </a:prstGeom>
          <a:solidFill>
            <a:srgbClr val="FF5757"/>
          </a:solidFill>
          <a:ln w="19050" cap="flat" cmpd="sng" algn="ctr">
            <a:solidFill>
              <a:srgbClr val="C00000"/>
            </a:solidFill>
            <a:prstDash val="solid"/>
            <a:round/>
            <a:headEnd type="none" w="med" len="med"/>
            <a:tailEnd type="triangle" w="med" len="med"/>
          </a:ln>
          <a:effectLst/>
          <a:ex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3000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pitchFamily="34" charset="0"/>
            </a:endParaRPr>
          </a:p>
        </p:txBody>
      </p:sp>
      <p:sp>
        <p:nvSpPr>
          <p:cNvPr id="7" name="Pfeil nach rechts 6"/>
          <p:cNvSpPr/>
          <p:nvPr/>
        </p:nvSpPr>
        <p:spPr bwMode="auto">
          <a:xfrm>
            <a:off x="3392807" y="2133600"/>
            <a:ext cx="305192" cy="628650"/>
          </a:xfrm>
          <a:prstGeom prst="rightArrow">
            <a:avLst>
              <a:gd name="adj1" fmla="val 50000"/>
              <a:gd name="adj2" fmla="val 64981"/>
            </a:avLst>
          </a:prstGeom>
          <a:solidFill>
            <a:srgbClr val="FF5757"/>
          </a:solidFill>
          <a:ln w="19050" cap="flat" cmpd="sng" algn="ctr">
            <a:solidFill>
              <a:srgbClr val="C00000"/>
            </a:solidFill>
            <a:prstDash val="solid"/>
            <a:round/>
            <a:headEnd type="none" w="med" len="med"/>
            <a:tailEnd type="triangle" w="med" len="med"/>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ct val="30000"/>
              </a:spcBef>
            </a:pPr>
            <a:endParaRPr lang="en-GB" sz="2000" dirty="0">
              <a:latin typeface="Arial" pitchFamily="34" charset="0"/>
            </a:endParaRPr>
          </a:p>
        </p:txBody>
      </p:sp>
      <p:sp>
        <p:nvSpPr>
          <p:cNvPr id="8" name="Textfeld 7"/>
          <p:cNvSpPr txBox="1"/>
          <p:nvPr/>
        </p:nvSpPr>
        <p:spPr>
          <a:xfrm>
            <a:off x="3685453" y="2148058"/>
            <a:ext cx="2255080" cy="584775"/>
          </a:xfrm>
          <a:prstGeom prst="rect">
            <a:avLst/>
          </a:prstGeom>
          <a:noFill/>
          <a:ln>
            <a:noFill/>
          </a:ln>
        </p:spPr>
        <p:txBody>
          <a:bodyPr wrap="square" rtlCol="0">
            <a:spAutoFit/>
          </a:bodyPr>
          <a:lstStyle/>
          <a:p>
            <a:pPr algn="l"/>
            <a:r>
              <a:rPr lang="en-GB" smtClean="0"/>
              <a:t>independent </a:t>
            </a:r>
            <a:r>
              <a:rPr lang="en-GB" dirty="0"/>
              <a:t>from </a:t>
            </a:r>
            <a:r>
              <a:rPr lang="en-GB" dirty="0" smtClean="0"/>
              <a:t>target speed</a:t>
            </a:r>
          </a:p>
        </p:txBody>
      </p:sp>
      <p:sp>
        <p:nvSpPr>
          <p:cNvPr id="10" name="Textfeld 9"/>
          <p:cNvSpPr txBox="1"/>
          <p:nvPr/>
        </p:nvSpPr>
        <p:spPr>
          <a:xfrm>
            <a:off x="827586" y="3501008"/>
            <a:ext cx="4305987" cy="276999"/>
          </a:xfrm>
          <a:prstGeom prst="rect">
            <a:avLst/>
          </a:prstGeom>
          <a:noFill/>
          <a:ln>
            <a:noFill/>
          </a:ln>
        </p:spPr>
        <p:txBody>
          <a:bodyPr wrap="none" rtlCol="0">
            <a:spAutoFit/>
          </a:bodyPr>
          <a:lstStyle/>
          <a:p>
            <a:pPr algn="l"/>
            <a:r>
              <a:rPr lang="en-GB" sz="1200" b="0" i="1" smtClean="0"/>
              <a:t>Example: Half-loaded articulated truck, 80km/h target speed:</a:t>
            </a:r>
            <a:endParaRPr lang="en-GB" sz="1200" b="0" i="1" dirty="0" smtClean="0"/>
          </a:p>
        </p:txBody>
      </p:sp>
    </p:spTree>
    <p:extLst>
      <p:ext uri="{BB962C8B-B14F-4D97-AF65-F5344CB8AC3E}">
        <p14:creationId xmlns:p14="http://schemas.microsoft.com/office/powerpoint/2010/main" val="2869991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Important notes</a:t>
            </a:r>
            <a:endParaRPr lang="en-GB" sz="2800" dirty="0"/>
          </a:p>
        </p:txBody>
      </p:sp>
      <p:sp>
        <p:nvSpPr>
          <p:cNvPr id="3" name="Textfeld 2"/>
          <p:cNvSpPr txBox="1"/>
          <p:nvPr/>
        </p:nvSpPr>
        <p:spPr>
          <a:xfrm>
            <a:off x="251520" y="1386644"/>
            <a:ext cx="8352928" cy="4031873"/>
          </a:xfrm>
          <a:prstGeom prst="rect">
            <a:avLst/>
          </a:prstGeom>
          <a:noFill/>
          <a:ln>
            <a:noFill/>
          </a:ln>
        </p:spPr>
        <p:txBody>
          <a:bodyPr wrap="square" rtlCol="0">
            <a:spAutoFit/>
          </a:bodyPr>
          <a:lstStyle/>
          <a:p>
            <a:pPr marL="342900" indent="-342900" algn="l">
              <a:buFont typeface="Arial" pitchFamily="34" charset="0"/>
              <a:buChar char="•"/>
            </a:pPr>
            <a:r>
              <a:rPr lang="en-GB" b="0" dirty="0"/>
              <a:t>The demo data </a:t>
            </a:r>
            <a:r>
              <a:rPr lang="en-GB" b="0" dirty="0" smtClean="0"/>
              <a:t>is updated </a:t>
            </a:r>
            <a:r>
              <a:rPr lang="en-GB" b="0" dirty="0"/>
              <a:t>for VECTO 1.1 and ready to run with the </a:t>
            </a:r>
            <a:r>
              <a:rPr lang="en-GB" b="0" dirty="0" smtClean="0"/>
              <a:t>new gear </a:t>
            </a:r>
            <a:r>
              <a:rPr lang="en-GB" b="0" dirty="0"/>
              <a:t>shift </a:t>
            </a:r>
            <a:r>
              <a:rPr lang="en-GB" b="0" dirty="0" smtClean="0"/>
              <a:t>model</a:t>
            </a:r>
            <a:endParaRPr lang="en-GB" b="0" dirty="0"/>
          </a:p>
          <a:p>
            <a:pPr marL="342900" indent="-342900" algn="l">
              <a:buFont typeface="Arial" pitchFamily="34" charset="0"/>
              <a:buChar char="•"/>
            </a:pPr>
            <a:r>
              <a:rPr lang="en-GB" b="0" dirty="0" smtClean="0"/>
              <a:t>Format of .</a:t>
            </a:r>
            <a:r>
              <a:rPr lang="en-GB" b="0" dirty="0" err="1" smtClean="0"/>
              <a:t>vecto</a:t>
            </a:r>
            <a:r>
              <a:rPr lang="en-GB" b="0" dirty="0" smtClean="0"/>
              <a:t> files has changed:</a:t>
            </a:r>
          </a:p>
          <a:p>
            <a:pPr marL="800100" lvl="1" indent="-342900" algn="l">
              <a:buFont typeface="Arial" pitchFamily="34" charset="0"/>
              <a:buChar char="•"/>
            </a:pPr>
            <a:r>
              <a:rPr lang="en-GB" b="0" dirty="0" smtClean="0"/>
              <a:t>Old .</a:t>
            </a:r>
            <a:r>
              <a:rPr lang="en-GB" b="0" dirty="0" err="1" smtClean="0"/>
              <a:t>vecto</a:t>
            </a:r>
            <a:r>
              <a:rPr lang="en-GB" b="0" dirty="0" smtClean="0"/>
              <a:t> files (V1.0) can be used with VECTO 1.1.</a:t>
            </a:r>
          </a:p>
          <a:p>
            <a:pPr marL="800100" lvl="1" indent="-342900" algn="l">
              <a:buFont typeface="Arial" pitchFamily="34" charset="0"/>
              <a:buChar char="•"/>
            </a:pPr>
            <a:r>
              <a:rPr lang="en-GB" b="0" dirty="0" smtClean="0"/>
              <a:t>New .</a:t>
            </a:r>
            <a:r>
              <a:rPr lang="en-GB" b="0" dirty="0" err="1" smtClean="0"/>
              <a:t>vecto</a:t>
            </a:r>
            <a:r>
              <a:rPr lang="en-GB" b="0" dirty="0" smtClean="0"/>
              <a:t> files (V1.1) can NOT be used with </a:t>
            </a:r>
            <a:r>
              <a:rPr lang="en-GB" b="0" dirty="0"/>
              <a:t>VECTO </a:t>
            </a:r>
            <a:r>
              <a:rPr lang="en-GB" b="0" dirty="0" smtClean="0"/>
              <a:t>1.0.</a:t>
            </a:r>
          </a:p>
          <a:p>
            <a:pPr marL="342900" indent="-342900" algn="l">
              <a:buFont typeface="Arial" pitchFamily="34" charset="0"/>
              <a:buChar char="•"/>
            </a:pPr>
            <a:r>
              <a:rPr lang="en-GB" b="0" dirty="0" smtClean="0"/>
              <a:t>Format of .</a:t>
            </a:r>
            <a:r>
              <a:rPr lang="en-GB" b="0" dirty="0" err="1" smtClean="0"/>
              <a:t>vgbx</a:t>
            </a:r>
            <a:r>
              <a:rPr lang="en-GB" b="0" dirty="0" smtClean="0"/>
              <a:t> files has changed:</a:t>
            </a:r>
          </a:p>
          <a:p>
            <a:pPr marL="800100" lvl="1" indent="-342900" algn="l">
              <a:buFont typeface="Arial" pitchFamily="34" charset="0"/>
              <a:buChar char="•"/>
            </a:pPr>
            <a:r>
              <a:rPr lang="en-GB" b="0" dirty="0" smtClean="0"/>
              <a:t>Old .</a:t>
            </a:r>
            <a:r>
              <a:rPr lang="en-GB" b="0" dirty="0" err="1" smtClean="0"/>
              <a:t>vgbx</a:t>
            </a:r>
            <a:r>
              <a:rPr lang="en-GB" b="0" dirty="0" smtClean="0"/>
              <a:t> files (V1.0) can be </a:t>
            </a:r>
            <a:r>
              <a:rPr lang="en-GB" b="0" smtClean="0"/>
              <a:t>opened in </a:t>
            </a:r>
            <a:r>
              <a:rPr lang="en-GB" b="0" dirty="0" smtClean="0"/>
              <a:t>the gearbox editor but gear shift parameters must be set </a:t>
            </a:r>
            <a:r>
              <a:rPr lang="en-GB" b="0" smtClean="0"/>
              <a:t>before starting </a:t>
            </a:r>
            <a:r>
              <a:rPr lang="en-GB" b="0" dirty="0" smtClean="0"/>
              <a:t>calculation.</a:t>
            </a:r>
          </a:p>
          <a:p>
            <a:pPr marL="800100" lvl="1" indent="-342900" algn="l">
              <a:buFont typeface="Arial" pitchFamily="34" charset="0"/>
              <a:buChar char="•"/>
            </a:pPr>
            <a:r>
              <a:rPr lang="en-GB" b="0" dirty="0" smtClean="0"/>
              <a:t>New .</a:t>
            </a:r>
            <a:r>
              <a:rPr lang="en-GB" b="0" dirty="0" err="1" smtClean="0"/>
              <a:t>vgbx</a:t>
            </a:r>
            <a:r>
              <a:rPr lang="en-GB" b="0" dirty="0" smtClean="0"/>
              <a:t> files (V1.1) can be used with VECTO 1.0 </a:t>
            </a:r>
            <a:r>
              <a:rPr lang="en-GB" b="0" smtClean="0"/>
              <a:t>but saving </a:t>
            </a:r>
            <a:r>
              <a:rPr lang="en-GB" b="0" dirty="0" smtClean="0"/>
              <a:t>files will remove the new parameters.</a:t>
            </a:r>
          </a:p>
          <a:p>
            <a:pPr marL="342900" indent="-342900" algn="l">
              <a:buFont typeface="Arial" pitchFamily="34" charset="0"/>
              <a:buChar char="•"/>
            </a:pPr>
            <a:r>
              <a:rPr lang="en-GB" b="0" dirty="0" smtClean="0"/>
              <a:t>The old gear shift model is NOT </a:t>
            </a:r>
            <a:r>
              <a:rPr lang="en-GB" b="0" smtClean="0"/>
              <a:t>available in </a:t>
            </a:r>
            <a:r>
              <a:rPr lang="en-GB" b="0" dirty="0" smtClean="0"/>
              <a:t>VECTO 1.1.</a:t>
            </a:r>
          </a:p>
          <a:p>
            <a:pPr marL="342900" indent="-342900" algn="l">
              <a:buFont typeface="Arial" pitchFamily="34" charset="0"/>
              <a:buChar char="•"/>
            </a:pPr>
            <a:r>
              <a:rPr lang="en-GB" b="0" dirty="0" smtClean="0"/>
              <a:t>The User Manual and Quick Start Guide do not cover the new gear shift model yet.</a:t>
            </a:r>
            <a:endParaRPr lang="en-GB" b="0" dirty="0"/>
          </a:p>
        </p:txBody>
      </p:sp>
    </p:spTree>
    <p:extLst>
      <p:ext uri="{BB962C8B-B14F-4D97-AF65-F5344CB8AC3E}">
        <p14:creationId xmlns:p14="http://schemas.microsoft.com/office/powerpoint/2010/main" val="22262116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smtClean="0"/>
              <a:t>Full Changelog V1.1 beta</a:t>
            </a:r>
            <a:endParaRPr lang="en-GB" sz="2800" dirty="0"/>
          </a:p>
        </p:txBody>
      </p:sp>
      <p:sp>
        <p:nvSpPr>
          <p:cNvPr id="5" name="Textfeld 4"/>
          <p:cNvSpPr txBox="1"/>
          <p:nvPr/>
        </p:nvSpPr>
        <p:spPr>
          <a:xfrm>
            <a:off x="179514" y="1414512"/>
            <a:ext cx="8784976" cy="4985980"/>
          </a:xfrm>
          <a:prstGeom prst="rect">
            <a:avLst/>
          </a:prstGeom>
          <a:noFill/>
          <a:ln>
            <a:noFill/>
          </a:ln>
        </p:spPr>
        <p:txBody>
          <a:bodyPr wrap="square" rtlCol="0">
            <a:spAutoFit/>
          </a:bodyPr>
          <a:lstStyle/>
          <a:p>
            <a:pPr algn="l">
              <a:spcBef>
                <a:spcPts val="600"/>
              </a:spcBef>
            </a:pPr>
            <a:r>
              <a:rPr lang="en-GB" sz="1200" dirty="0" smtClean="0"/>
              <a:t>VECTO 1.1 beta</a:t>
            </a:r>
          </a:p>
          <a:p>
            <a:pPr algn="l">
              <a:spcBef>
                <a:spcPts val="600"/>
              </a:spcBef>
            </a:pPr>
            <a:r>
              <a:rPr lang="en-GB" sz="1200" b="0" dirty="0" smtClean="0"/>
              <a:t>- </a:t>
            </a:r>
            <a:r>
              <a:rPr lang="en-GB" sz="1200" b="0" dirty="0"/>
              <a:t>Speed values below 0.09km/h are set to 0km/h</a:t>
            </a:r>
          </a:p>
          <a:p>
            <a:pPr algn="l">
              <a:spcBef>
                <a:spcPts val="600"/>
              </a:spcBef>
            </a:pPr>
            <a:r>
              <a:rPr lang="en-GB" sz="1200" b="0" dirty="0"/>
              <a:t>- </a:t>
            </a:r>
            <a:r>
              <a:rPr lang="en-GB" sz="1200" b="0" dirty="0" smtClean="0"/>
              <a:t>New gear </a:t>
            </a:r>
            <a:r>
              <a:rPr lang="en-GB" sz="1200" b="0" dirty="0"/>
              <a:t>shift </a:t>
            </a:r>
            <a:r>
              <a:rPr lang="en-GB" sz="1200" b="0" dirty="0" smtClean="0"/>
              <a:t>model</a:t>
            </a:r>
            <a:endParaRPr lang="en-GB" sz="1200" b="0" dirty="0"/>
          </a:p>
          <a:p>
            <a:pPr marL="447675" indent="-447675" algn="l">
              <a:spcBef>
                <a:spcPts val="600"/>
              </a:spcBef>
            </a:pPr>
            <a:r>
              <a:rPr lang="en-GB" sz="1200" b="0" dirty="0" smtClean="0"/>
              <a:t>	- </a:t>
            </a:r>
            <a:r>
              <a:rPr lang="en-GB" sz="1200" b="0" dirty="0"/>
              <a:t>Replaces old gear shift model!</a:t>
            </a:r>
          </a:p>
          <a:p>
            <a:pPr marL="447675" indent="-447675" algn="l">
              <a:spcBef>
                <a:spcPts val="600"/>
              </a:spcBef>
            </a:pPr>
            <a:r>
              <a:rPr lang="en-GB" sz="1200" b="0" dirty="0"/>
              <a:t>	</a:t>
            </a:r>
            <a:r>
              <a:rPr lang="en-GB" sz="1200" b="0" dirty="0" smtClean="0"/>
              <a:t>- </a:t>
            </a:r>
            <a:r>
              <a:rPr lang="en-GB" sz="1200" b="0" dirty="0"/>
              <a:t>New </a:t>
            </a:r>
            <a:r>
              <a:rPr lang="en-GB" sz="1200" b="0"/>
              <a:t>parameters </a:t>
            </a:r>
            <a:r>
              <a:rPr lang="en-GB" sz="1200" b="0" smtClean="0"/>
              <a:t>in </a:t>
            </a:r>
            <a:r>
              <a:rPr lang="en-GB" sz="1200" b="0" dirty="0"/>
              <a:t>.</a:t>
            </a:r>
            <a:r>
              <a:rPr lang="en-GB" sz="1200" b="0" dirty="0" err="1"/>
              <a:t>vgbx</a:t>
            </a:r>
            <a:r>
              <a:rPr lang="en-GB" sz="1200" b="0" dirty="0"/>
              <a:t> </a:t>
            </a:r>
            <a:r>
              <a:rPr lang="en-GB" sz="1200" b="0"/>
              <a:t>file </a:t>
            </a:r>
            <a:r>
              <a:rPr lang="en-GB" sz="1200" b="0" smtClean="0"/>
              <a:t>including </a:t>
            </a:r>
            <a:r>
              <a:rPr lang="en-GB" sz="1200" b="0" dirty="0"/>
              <a:t>path to gear shift polygons file</a:t>
            </a:r>
          </a:p>
          <a:p>
            <a:pPr marL="447675" indent="-447675" algn="l">
              <a:spcBef>
                <a:spcPts val="600"/>
              </a:spcBef>
            </a:pPr>
            <a:r>
              <a:rPr lang="en-GB" sz="1200" b="0" dirty="0"/>
              <a:t>	</a:t>
            </a:r>
            <a:r>
              <a:rPr lang="en-GB" sz="1200" b="0" dirty="0" smtClean="0"/>
              <a:t>- </a:t>
            </a:r>
            <a:r>
              <a:rPr lang="en-GB" sz="1200" b="0" dirty="0"/>
              <a:t>Old gear shift model parameters removed from .</a:t>
            </a:r>
            <a:r>
              <a:rPr lang="en-GB" sz="1200" b="0" dirty="0" err="1"/>
              <a:t>vecto</a:t>
            </a:r>
            <a:r>
              <a:rPr lang="en-GB" sz="1200" b="0" dirty="0"/>
              <a:t> file</a:t>
            </a:r>
          </a:p>
          <a:p>
            <a:pPr algn="l">
              <a:spcBef>
                <a:spcPts val="600"/>
              </a:spcBef>
            </a:pPr>
            <a:r>
              <a:rPr lang="en-GB" sz="1200" b="0" dirty="0"/>
              <a:t>- </a:t>
            </a:r>
            <a:r>
              <a:rPr lang="en-GB" sz="1200" b="0"/>
              <a:t>Command </a:t>
            </a:r>
            <a:r>
              <a:rPr lang="en-GB" sz="1200" b="0" smtClean="0"/>
              <a:t>Line </a:t>
            </a:r>
            <a:r>
              <a:rPr lang="en-GB" sz="1200" b="0"/>
              <a:t>Arguments </a:t>
            </a:r>
            <a:r>
              <a:rPr lang="en-GB" sz="1200" b="0" smtClean="0"/>
              <a:t>processing </a:t>
            </a:r>
            <a:r>
              <a:rPr lang="en-GB" sz="1200" b="0" dirty="0" smtClean="0"/>
              <a:t>(see User Manual):</a:t>
            </a:r>
            <a:endParaRPr lang="en-GB" sz="1200" b="0" dirty="0"/>
          </a:p>
          <a:p>
            <a:pPr marL="447675" indent="-447675" algn="l">
              <a:spcBef>
                <a:spcPts val="600"/>
              </a:spcBef>
            </a:pPr>
            <a:r>
              <a:rPr lang="en-GB" sz="1200" b="0" dirty="0"/>
              <a:t>	</a:t>
            </a:r>
            <a:r>
              <a:rPr lang="en-GB" sz="1200" b="0" dirty="0" smtClean="0"/>
              <a:t>- </a:t>
            </a:r>
            <a:r>
              <a:rPr lang="en-GB" sz="1200" b="0" dirty="0"/>
              <a:t>Changed prefix form "/" to "-"</a:t>
            </a:r>
          </a:p>
          <a:p>
            <a:pPr marL="447675" indent="-447675" algn="l">
              <a:spcBef>
                <a:spcPts val="600"/>
              </a:spcBef>
            </a:pPr>
            <a:r>
              <a:rPr lang="en-GB" sz="1200" b="0" dirty="0"/>
              <a:t>	</a:t>
            </a:r>
            <a:r>
              <a:rPr lang="en-GB" sz="1200" b="0" dirty="0" smtClean="0"/>
              <a:t>- </a:t>
            </a:r>
            <a:r>
              <a:rPr lang="en-GB" sz="1200" b="0" dirty="0" err="1"/>
              <a:t>Bugfix</a:t>
            </a:r>
            <a:r>
              <a:rPr lang="en-GB" sz="1200" b="0" dirty="0"/>
              <a:t>: Argument "-run" was not processed</a:t>
            </a:r>
          </a:p>
          <a:p>
            <a:pPr marL="447675" indent="-447675" algn="l">
              <a:spcBef>
                <a:spcPts val="600"/>
              </a:spcBef>
            </a:pPr>
            <a:r>
              <a:rPr lang="en-GB" sz="1200" b="0" dirty="0"/>
              <a:t>	</a:t>
            </a:r>
            <a:r>
              <a:rPr lang="en-GB" sz="1200" b="0" dirty="0" smtClean="0"/>
              <a:t>- </a:t>
            </a:r>
            <a:r>
              <a:rPr lang="en-GB" sz="1200" b="0" dirty="0"/>
              <a:t>Job files </a:t>
            </a:r>
            <a:r>
              <a:rPr lang="en-GB" sz="1200" b="0"/>
              <a:t>and </a:t>
            </a:r>
            <a:r>
              <a:rPr lang="en-GB" sz="1200" b="0" smtClean="0"/>
              <a:t>driving </a:t>
            </a:r>
            <a:r>
              <a:rPr lang="en-GB" sz="1200" b="0" dirty="0"/>
              <a:t>cycles can be added via </a:t>
            </a:r>
            <a:r>
              <a:rPr lang="en-GB" sz="1200" b="0"/>
              <a:t>command </a:t>
            </a:r>
            <a:r>
              <a:rPr lang="en-GB" sz="1200" b="0" smtClean="0"/>
              <a:t>line</a:t>
            </a:r>
            <a:endParaRPr lang="en-GB" sz="1200" b="0" dirty="0"/>
          </a:p>
          <a:p>
            <a:pPr marL="447675" indent="-447675" algn="l">
              <a:spcBef>
                <a:spcPts val="600"/>
              </a:spcBef>
            </a:pPr>
            <a:r>
              <a:rPr lang="en-GB" sz="1200" b="0" dirty="0"/>
              <a:t>	</a:t>
            </a:r>
            <a:r>
              <a:rPr lang="en-GB" sz="1200" b="0" dirty="0" smtClean="0"/>
              <a:t>- </a:t>
            </a:r>
            <a:r>
              <a:rPr lang="en-GB" sz="1200" b="0" dirty="0"/>
              <a:t>Files without path are </a:t>
            </a:r>
            <a:r>
              <a:rPr lang="en-GB" sz="1200" b="0"/>
              <a:t>expected </a:t>
            </a:r>
            <a:r>
              <a:rPr lang="en-GB" sz="1200" b="0" smtClean="0"/>
              <a:t>in </a:t>
            </a:r>
            <a:r>
              <a:rPr lang="en-GB" sz="1200" b="0"/>
              <a:t>the </a:t>
            </a:r>
            <a:r>
              <a:rPr lang="en-GB" sz="1200" b="0" smtClean="0"/>
              <a:t>Working </a:t>
            </a:r>
            <a:r>
              <a:rPr lang="en-GB" sz="1200" b="0" dirty="0" smtClean="0"/>
              <a:t>Directory</a:t>
            </a:r>
            <a:endParaRPr lang="en-GB" sz="1200" b="0" dirty="0"/>
          </a:p>
          <a:p>
            <a:pPr algn="l">
              <a:spcBef>
                <a:spcPts val="600"/>
              </a:spcBef>
            </a:pPr>
            <a:r>
              <a:rPr lang="en-GB" sz="1200" b="0" dirty="0"/>
              <a:t>- User Manual update for </a:t>
            </a:r>
            <a:r>
              <a:rPr lang="en-GB" sz="1200" b="0"/>
              <a:t>command </a:t>
            </a:r>
            <a:r>
              <a:rPr lang="en-GB" sz="1200" b="0" smtClean="0"/>
              <a:t>line </a:t>
            </a:r>
            <a:r>
              <a:rPr lang="en-GB" sz="1200" b="0" dirty="0"/>
              <a:t>arguments</a:t>
            </a:r>
          </a:p>
          <a:p>
            <a:pPr algn="l">
              <a:spcBef>
                <a:spcPts val="600"/>
              </a:spcBef>
            </a:pPr>
            <a:r>
              <a:rPr lang="en-GB" sz="1200" b="0" dirty="0"/>
              <a:t>- Various </a:t>
            </a:r>
            <a:r>
              <a:rPr lang="en-GB" sz="1200" b="0"/>
              <a:t>fixes </a:t>
            </a:r>
            <a:r>
              <a:rPr lang="en-GB" sz="1200" b="0" smtClean="0"/>
              <a:t>in </a:t>
            </a:r>
            <a:r>
              <a:rPr lang="en-GB" sz="1200" b="0" dirty="0"/>
              <a:t>GUI</a:t>
            </a:r>
          </a:p>
          <a:p>
            <a:pPr algn="l">
              <a:spcBef>
                <a:spcPts val="600"/>
              </a:spcBef>
            </a:pPr>
            <a:r>
              <a:rPr lang="en-GB" sz="1200" b="0" dirty="0"/>
              <a:t>- </a:t>
            </a:r>
            <a:r>
              <a:rPr lang="en-GB" sz="1200" b="0" dirty="0" err="1"/>
              <a:t>Bugfix</a:t>
            </a:r>
            <a:r>
              <a:rPr lang="en-GB" sz="1200" b="0" dirty="0"/>
              <a:t>: </a:t>
            </a:r>
            <a:r>
              <a:rPr lang="en-GB" sz="1200" b="0"/>
              <a:t>Error </a:t>
            </a:r>
            <a:r>
              <a:rPr lang="en-GB" sz="1200" b="0" smtClean="0"/>
              <a:t>in </a:t>
            </a:r>
            <a:r>
              <a:rPr lang="en-GB" sz="1200" b="0" dirty="0"/>
              <a:t>Cycle Conversion (distance- to time-based) </a:t>
            </a:r>
            <a:r>
              <a:rPr lang="en-GB" sz="1200" b="0"/>
              <a:t>when </a:t>
            </a:r>
            <a:r>
              <a:rPr lang="en-GB" sz="1200" b="0" smtClean="0"/>
              <a:t>using </a:t>
            </a:r>
            <a:r>
              <a:rPr lang="en-GB" sz="1200" b="0" dirty="0"/>
              <a:t>Aux </a:t>
            </a:r>
            <a:r>
              <a:rPr lang="en-GB" sz="1200" b="0"/>
              <a:t>Power </a:t>
            </a:r>
            <a:r>
              <a:rPr lang="en-GB" sz="1200" b="0" smtClean="0"/>
              <a:t>Input</a:t>
            </a:r>
            <a:r>
              <a:rPr lang="en-GB" sz="1200" b="0" dirty="0"/>
              <a:t>.</a:t>
            </a:r>
          </a:p>
          <a:p>
            <a:pPr algn="l">
              <a:spcBef>
                <a:spcPts val="600"/>
              </a:spcBef>
            </a:pPr>
            <a:r>
              <a:rPr lang="en-GB" sz="1200" b="0" dirty="0"/>
              <a:t>- Distance Correction is now active </a:t>
            </a:r>
            <a:r>
              <a:rPr lang="en-GB" sz="1200" b="0"/>
              <a:t>only </a:t>
            </a:r>
            <a:r>
              <a:rPr lang="en-GB" sz="1200" b="0" smtClean="0"/>
              <a:t>in </a:t>
            </a:r>
            <a:r>
              <a:rPr lang="en-GB" sz="1200" b="0" dirty="0"/>
              <a:t>acceleration and cruise phases.</a:t>
            </a:r>
          </a:p>
          <a:p>
            <a:pPr algn="l">
              <a:spcBef>
                <a:spcPts val="600"/>
              </a:spcBef>
            </a:pPr>
            <a:r>
              <a:rPr lang="en-GB" sz="1200" b="0" dirty="0"/>
              <a:t>- Fixed </a:t>
            </a:r>
            <a:r>
              <a:rPr lang="en-GB" sz="1200" b="0"/>
              <a:t>cycles </a:t>
            </a:r>
            <a:r>
              <a:rPr lang="en-GB" sz="1200" b="0" smtClean="0"/>
              <a:t>starting </a:t>
            </a:r>
            <a:r>
              <a:rPr lang="en-GB" sz="1200" b="0" dirty="0"/>
              <a:t>with vehicle speed = 0</a:t>
            </a:r>
            <a:r>
              <a:rPr lang="en-GB" sz="1200" b="0"/>
              <a:t>. </a:t>
            </a:r>
            <a:r>
              <a:rPr lang="en-GB" sz="1200" b="0" smtClean="0"/>
              <a:t>In </a:t>
            </a:r>
            <a:r>
              <a:rPr lang="en-GB" sz="1200" b="0" dirty="0" smtClean="0"/>
              <a:t>V1.0 </a:t>
            </a:r>
            <a:r>
              <a:rPr lang="en-GB" sz="1200" b="0" dirty="0"/>
              <a:t>the first and second time step were averaged to speed values &gt; </a:t>
            </a:r>
            <a:r>
              <a:rPr lang="en-GB" sz="1200" b="0" dirty="0" smtClean="0"/>
              <a:t>0.</a:t>
            </a:r>
          </a:p>
          <a:p>
            <a:pPr algn="l">
              <a:spcBef>
                <a:spcPts val="600"/>
              </a:spcBef>
            </a:pPr>
            <a:r>
              <a:rPr lang="en-GB" sz="1200" b="0" dirty="0" smtClean="0"/>
              <a:t>- Demo </a:t>
            </a:r>
            <a:r>
              <a:rPr lang="en-GB" sz="1200" b="0" dirty="0"/>
              <a:t>data updated for new gear shift </a:t>
            </a:r>
            <a:r>
              <a:rPr lang="en-GB" sz="1200" b="0" dirty="0" smtClean="0"/>
              <a:t>model</a:t>
            </a:r>
          </a:p>
          <a:p>
            <a:pPr algn="l">
              <a:spcBef>
                <a:spcPts val="600"/>
              </a:spcBef>
            </a:pPr>
            <a:r>
              <a:rPr lang="en-GB" sz="1200" b="0" dirty="0" smtClean="0"/>
              <a:t>- </a:t>
            </a:r>
            <a:r>
              <a:rPr lang="en-GB" sz="1200" b="0"/>
              <a:t>New </a:t>
            </a:r>
            <a:r>
              <a:rPr lang="en-GB" sz="1200" b="0" smtClean="0"/>
              <a:t>independent licensing </a:t>
            </a:r>
            <a:r>
              <a:rPr lang="en-GB" sz="1200" b="0" dirty="0" err="1"/>
              <a:t>dll</a:t>
            </a:r>
            <a:r>
              <a:rPr lang="en-GB" sz="1200" b="0" dirty="0"/>
              <a:t> replaces TUG's version</a:t>
            </a:r>
          </a:p>
          <a:p>
            <a:pPr algn="l">
              <a:spcBef>
                <a:spcPts val="600"/>
              </a:spcBef>
            </a:pPr>
            <a:endParaRPr lang="en-GB" sz="1200" b="0" dirty="0"/>
          </a:p>
        </p:txBody>
      </p:sp>
    </p:spTree>
    <p:extLst>
      <p:ext uri="{BB962C8B-B14F-4D97-AF65-F5344CB8AC3E}">
        <p14:creationId xmlns:p14="http://schemas.microsoft.com/office/powerpoint/2010/main" val="1368421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sp>
        <p:nvSpPr>
          <p:cNvPr id="21" name="Textfeld 20"/>
          <p:cNvSpPr txBox="1"/>
          <p:nvPr/>
        </p:nvSpPr>
        <p:spPr>
          <a:xfrm>
            <a:off x="251522" y="1642735"/>
            <a:ext cx="8496944" cy="1969770"/>
          </a:xfrm>
          <a:prstGeom prst="rect">
            <a:avLst/>
          </a:prstGeom>
          <a:noFill/>
          <a:ln>
            <a:noFill/>
          </a:ln>
        </p:spPr>
        <p:txBody>
          <a:bodyPr wrap="square" rtlCol="0">
            <a:spAutoFit/>
          </a:bodyPr>
          <a:lstStyle/>
          <a:p>
            <a:pPr algn="l">
              <a:spcBef>
                <a:spcPts val="600"/>
              </a:spcBef>
            </a:pPr>
            <a:r>
              <a:rPr lang="en-GB" dirty="0" smtClean="0"/>
              <a:t>Auxiliary power demand is constant for the whole mission profile but when Start/Stop is enabled there is no idling consumption. Therefore:</a:t>
            </a:r>
          </a:p>
          <a:p>
            <a:pPr marL="800100" lvl="1" indent="-342900" algn="l">
              <a:lnSpc>
                <a:spcPct val="250000"/>
              </a:lnSpc>
              <a:spcBef>
                <a:spcPts val="600"/>
              </a:spcBef>
              <a:buFont typeface="Wingdings" panose="05000000000000000000" pitchFamily="2" charset="2"/>
              <a:buChar char="Ø"/>
            </a:pPr>
            <a:r>
              <a:rPr lang="en-GB" dirty="0" smtClean="0"/>
              <a:t>Reduced engine-on time has to be considered</a:t>
            </a:r>
          </a:p>
          <a:p>
            <a:pPr marL="800100" lvl="1" indent="-342900" algn="l">
              <a:lnSpc>
                <a:spcPct val="250000"/>
              </a:lnSpc>
              <a:spcBef>
                <a:spcPts val="600"/>
              </a:spcBef>
              <a:buFont typeface="Wingdings" panose="05000000000000000000" pitchFamily="2" charset="2"/>
              <a:buChar char="Ø"/>
            </a:pPr>
            <a:r>
              <a:rPr lang="en-GB" dirty="0" smtClean="0"/>
              <a:t>Auxiliary </a:t>
            </a:r>
            <a:r>
              <a:rPr lang="en-GB" dirty="0"/>
              <a:t>energy </a:t>
            </a:r>
            <a:r>
              <a:rPr lang="en-GB" dirty="0" smtClean="0"/>
              <a:t>balance must be equal to vehicles without Start/Stop</a:t>
            </a:r>
          </a:p>
        </p:txBody>
      </p:sp>
    </p:spTree>
    <p:extLst>
      <p:ext uri="{BB962C8B-B14F-4D97-AF65-F5344CB8AC3E}">
        <p14:creationId xmlns:p14="http://schemas.microsoft.com/office/powerpoint/2010/main" val="39007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feld 7"/>
          <p:cNvSpPr txBox="1"/>
          <p:nvPr/>
        </p:nvSpPr>
        <p:spPr>
          <a:xfrm>
            <a:off x="107504" y="1052736"/>
            <a:ext cx="8856984" cy="5386090"/>
          </a:xfrm>
          <a:prstGeom prst="rect">
            <a:avLst/>
          </a:prstGeom>
          <a:noFill/>
          <a:ln>
            <a:noFill/>
          </a:ln>
        </p:spPr>
        <p:txBody>
          <a:bodyPr wrap="square" rtlCol="0">
            <a:spAutoFit/>
          </a:bodyPr>
          <a:lstStyle/>
          <a:p>
            <a:pPr algn="l">
              <a:lnSpc>
                <a:spcPct val="150000"/>
              </a:lnSpc>
              <a:spcBef>
                <a:spcPts val="600"/>
              </a:spcBef>
            </a:pPr>
            <a:r>
              <a:rPr lang="en-GB" sz="1400" dirty="0" smtClean="0"/>
              <a:t>VECTO Start/Stop FC Correction:</a:t>
            </a:r>
          </a:p>
          <a:p>
            <a:pPr marL="800100" lvl="1" indent="-342900" algn="l">
              <a:lnSpc>
                <a:spcPct val="150000"/>
              </a:lnSpc>
              <a:spcBef>
                <a:spcPts val="600"/>
              </a:spcBef>
              <a:buFont typeface="+mj-lt"/>
              <a:buAutoNum type="arabicPeriod"/>
            </a:pPr>
            <a:r>
              <a:rPr lang="en-GB" sz="1400" b="0" dirty="0" smtClean="0"/>
              <a:t>From </a:t>
            </a:r>
            <a:r>
              <a:rPr lang="en-GB" sz="1400" b="0" dirty="0"/>
              <a:t>all 1Hz data points of the VECTO simulation, a linear regression curve (y=k*</a:t>
            </a:r>
            <a:r>
              <a:rPr lang="en-GB" sz="1400" b="0" dirty="0" err="1"/>
              <a:t>x+d</a:t>
            </a:r>
            <a:r>
              <a:rPr lang="en-GB" sz="1400" b="0" dirty="0"/>
              <a:t>) for fuel </a:t>
            </a:r>
            <a:r>
              <a:rPr lang="en-GB" sz="1400" b="0" dirty="0" smtClean="0"/>
              <a:t>consumption (g/h) over </a:t>
            </a:r>
            <a:r>
              <a:rPr lang="en-GB" sz="1400" b="0" dirty="0"/>
              <a:t>engine power </a:t>
            </a:r>
            <a:r>
              <a:rPr lang="en-GB" sz="1400" b="0" dirty="0" smtClean="0"/>
              <a:t>(kW) </a:t>
            </a:r>
            <a:r>
              <a:rPr lang="en-GB" sz="1400" b="0" dirty="0"/>
              <a:t>is </a:t>
            </a:r>
            <a:r>
              <a:rPr lang="en-GB" sz="1400" b="0" dirty="0" smtClean="0"/>
              <a:t>calculated.</a:t>
            </a:r>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endParaRPr lang="en-GB" sz="1400" b="0" dirty="0" smtClean="0"/>
          </a:p>
          <a:p>
            <a:pPr marL="800100" lvl="1" indent="-342900" algn="l">
              <a:lnSpc>
                <a:spcPct val="150000"/>
              </a:lnSpc>
              <a:spcBef>
                <a:spcPts val="600"/>
              </a:spcBef>
              <a:buFont typeface="+mj-lt"/>
              <a:buAutoNum type="arabicPeriod"/>
            </a:pPr>
            <a:endParaRPr lang="en-GB" sz="1400" b="0" dirty="0"/>
          </a:p>
          <a:p>
            <a:pPr marL="800100" lvl="1" indent="-342900" algn="l">
              <a:lnSpc>
                <a:spcPct val="150000"/>
              </a:lnSpc>
              <a:spcBef>
                <a:spcPts val="600"/>
              </a:spcBef>
              <a:buFont typeface="+mj-lt"/>
              <a:buAutoNum type="arabicPeriod"/>
            </a:pPr>
            <a:r>
              <a:rPr lang="en-GB" sz="1400" b="0" dirty="0" smtClean="0"/>
              <a:t>From </a:t>
            </a:r>
            <a:r>
              <a:rPr lang="en-GB" sz="1400" b="0" dirty="0"/>
              <a:t>the difference between the energy consumed by the auxiliaries in the simulation with Start/Stop function and the target value </a:t>
            </a:r>
            <a:r>
              <a:rPr lang="en-GB" sz="1400" b="0" dirty="0" smtClean="0"/>
              <a:t>(kWh), a </a:t>
            </a:r>
            <a:r>
              <a:rPr lang="en-GB" sz="1400" b="0" dirty="0"/>
              <a:t>cycle average change in mechanical power “</a:t>
            </a:r>
            <a:r>
              <a:rPr lang="en-GB" sz="1400" b="0" dirty="0" err="1"/>
              <a:t>ΔPe</a:t>
            </a:r>
            <a:r>
              <a:rPr lang="en-GB" sz="1400" b="0" dirty="0"/>
              <a:t>” </a:t>
            </a:r>
            <a:r>
              <a:rPr lang="en-GB" sz="1400" b="0" dirty="0" smtClean="0"/>
              <a:t>(kW) </a:t>
            </a:r>
            <a:r>
              <a:rPr lang="en-GB" sz="1400" b="0" dirty="0"/>
              <a:t>of the internal combustion engine is </a:t>
            </a:r>
            <a:r>
              <a:rPr lang="en-GB" sz="1400" b="0" dirty="0" smtClean="0"/>
              <a:t>calculated.</a:t>
            </a:r>
            <a:endParaRPr lang="en-GB" sz="1400" b="0" dirty="0"/>
          </a:p>
          <a:p>
            <a:pPr marL="800100" lvl="1" indent="-342900" algn="l">
              <a:lnSpc>
                <a:spcPct val="150000"/>
              </a:lnSpc>
              <a:spcBef>
                <a:spcPts val="600"/>
              </a:spcBef>
              <a:buFont typeface="+mj-lt"/>
              <a:buAutoNum type="arabicPeriod"/>
            </a:pPr>
            <a:r>
              <a:rPr lang="en-GB" sz="1400" b="0" dirty="0" smtClean="0"/>
              <a:t>The </a:t>
            </a:r>
            <a:r>
              <a:rPr lang="en-GB" sz="1400" b="0" dirty="0"/>
              <a:t>correction of the fuel consumption is performed for all 1Hz time steps </a:t>
            </a:r>
            <a:r>
              <a:rPr lang="en-GB" sz="1400" b="0" dirty="0" smtClean="0"/>
              <a:t>using</a:t>
            </a:r>
            <a:r>
              <a:rPr lang="en-GB" sz="1400" b="0" dirty="0"/>
              <a:t> </a:t>
            </a:r>
            <a:r>
              <a:rPr lang="en-GB" sz="1400" b="0" dirty="0" smtClean="0"/>
              <a:t>ΔFC (g/h) </a:t>
            </a:r>
            <a:r>
              <a:rPr lang="en-GB" sz="1400" b="0" dirty="0"/>
              <a:t>= </a:t>
            </a:r>
            <a:r>
              <a:rPr lang="en-GB" sz="1400" b="0" dirty="0" err="1"/>
              <a:t>ΔPe</a:t>
            </a:r>
            <a:r>
              <a:rPr lang="en-GB" sz="1400" b="0" dirty="0"/>
              <a:t> * </a:t>
            </a:r>
            <a:r>
              <a:rPr lang="en-GB" sz="1400" b="0" dirty="0" smtClean="0"/>
              <a:t>k</a:t>
            </a:r>
          </a:p>
          <a:p>
            <a:pPr lvl="1" algn="l">
              <a:lnSpc>
                <a:spcPct val="150000"/>
              </a:lnSpc>
              <a:spcBef>
                <a:spcPts val="600"/>
              </a:spcBef>
            </a:pPr>
            <a:r>
              <a:rPr lang="en-GB" sz="1400" b="0" dirty="0" smtClean="0"/>
              <a:t>The correction considers the use of brake energy, hence ΔFC=0 if braking power ≥ </a:t>
            </a:r>
            <a:r>
              <a:rPr lang="en-GB" sz="1400" b="0" dirty="0" err="1"/>
              <a:t>ΔPe</a:t>
            </a:r>
            <a:endParaRPr lang="en-GB" sz="1400" b="0" dirty="0" smtClean="0"/>
          </a:p>
        </p:txBody>
      </p:sp>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Start/Stop FC Correction</a:t>
            </a:r>
            <a:endParaRPr lang="en-GB" sz="2800" kern="0" dirty="0"/>
          </a:p>
        </p:txBody>
      </p:sp>
      <p:pic>
        <p:nvPicPr>
          <p:cNvPr id="9" name="Grafik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201228"/>
            <a:ext cx="3744416" cy="2307892"/>
          </a:xfrm>
          <a:prstGeom prst="rect">
            <a:avLst/>
          </a:prstGeom>
          <a:noFill/>
        </p:spPr>
      </p:pic>
    </p:spTree>
    <p:extLst>
      <p:ext uri="{BB962C8B-B14F-4D97-AF65-F5344CB8AC3E}">
        <p14:creationId xmlns:p14="http://schemas.microsoft.com/office/powerpoint/2010/main" val="148034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p:cNvSpPr txBox="1">
            <a:spLocks noChangeArrowheads="1"/>
          </p:cNvSpPr>
          <p:nvPr/>
        </p:nvSpPr>
        <p:spPr bwMode="auto">
          <a:xfrm>
            <a:off x="0" y="778669"/>
            <a:ext cx="9144000" cy="3460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rgbClr val="990000"/>
                </a:solidFill>
                <a:latin typeface="+mj-lt"/>
                <a:ea typeface="+mj-ea"/>
                <a:cs typeface="+mj-cs"/>
              </a:defRPr>
            </a:lvl1pPr>
            <a:lvl2pPr algn="ctr" rtl="0" eaLnBrk="0" fontAlgn="base" hangingPunct="0">
              <a:spcBef>
                <a:spcPct val="0"/>
              </a:spcBef>
              <a:spcAft>
                <a:spcPct val="0"/>
              </a:spcAft>
              <a:defRPr sz="2400" b="1">
                <a:solidFill>
                  <a:srgbClr val="990000"/>
                </a:solidFill>
                <a:latin typeface="Arial" pitchFamily="34" charset="0"/>
              </a:defRPr>
            </a:lvl2pPr>
            <a:lvl3pPr algn="ctr" rtl="0" eaLnBrk="0" fontAlgn="base" hangingPunct="0">
              <a:spcBef>
                <a:spcPct val="0"/>
              </a:spcBef>
              <a:spcAft>
                <a:spcPct val="0"/>
              </a:spcAft>
              <a:defRPr sz="2400" b="1">
                <a:solidFill>
                  <a:srgbClr val="990000"/>
                </a:solidFill>
                <a:latin typeface="Arial" pitchFamily="34" charset="0"/>
              </a:defRPr>
            </a:lvl3pPr>
            <a:lvl4pPr algn="ctr" rtl="0" eaLnBrk="0" fontAlgn="base" hangingPunct="0">
              <a:spcBef>
                <a:spcPct val="0"/>
              </a:spcBef>
              <a:spcAft>
                <a:spcPct val="0"/>
              </a:spcAft>
              <a:defRPr sz="2400" b="1">
                <a:solidFill>
                  <a:srgbClr val="990000"/>
                </a:solidFill>
                <a:latin typeface="Arial" pitchFamily="34" charset="0"/>
              </a:defRPr>
            </a:lvl4pPr>
            <a:lvl5pPr algn="ctr" rtl="0" eaLnBrk="0" fontAlgn="base" hangingPunct="0">
              <a:spcBef>
                <a:spcPct val="0"/>
              </a:spcBef>
              <a:spcAft>
                <a:spcPct val="0"/>
              </a:spcAft>
              <a:defRPr sz="2400" b="1">
                <a:solidFill>
                  <a:srgbClr val="990000"/>
                </a:solidFill>
                <a:latin typeface="Arial" pitchFamily="34" charset="0"/>
              </a:defRPr>
            </a:lvl5pPr>
            <a:lvl6pPr marL="457200" algn="ctr" rtl="0" fontAlgn="base">
              <a:spcBef>
                <a:spcPct val="0"/>
              </a:spcBef>
              <a:spcAft>
                <a:spcPct val="0"/>
              </a:spcAft>
              <a:defRPr sz="2400" b="1">
                <a:solidFill>
                  <a:srgbClr val="990000"/>
                </a:solidFill>
                <a:latin typeface="Arial" pitchFamily="34" charset="0"/>
              </a:defRPr>
            </a:lvl6pPr>
            <a:lvl7pPr marL="914400" algn="ctr" rtl="0" fontAlgn="base">
              <a:spcBef>
                <a:spcPct val="0"/>
              </a:spcBef>
              <a:spcAft>
                <a:spcPct val="0"/>
              </a:spcAft>
              <a:defRPr sz="2400" b="1">
                <a:solidFill>
                  <a:srgbClr val="990000"/>
                </a:solidFill>
                <a:latin typeface="Arial" pitchFamily="34" charset="0"/>
              </a:defRPr>
            </a:lvl7pPr>
            <a:lvl8pPr marL="1371600" algn="ctr" rtl="0" fontAlgn="base">
              <a:spcBef>
                <a:spcPct val="0"/>
              </a:spcBef>
              <a:spcAft>
                <a:spcPct val="0"/>
              </a:spcAft>
              <a:defRPr sz="2400" b="1">
                <a:solidFill>
                  <a:srgbClr val="990000"/>
                </a:solidFill>
                <a:latin typeface="Arial" pitchFamily="34" charset="0"/>
              </a:defRPr>
            </a:lvl8pPr>
            <a:lvl9pPr marL="1828800" algn="ctr" rtl="0" fontAlgn="base">
              <a:spcBef>
                <a:spcPct val="0"/>
              </a:spcBef>
              <a:spcAft>
                <a:spcPct val="0"/>
              </a:spcAft>
              <a:defRPr sz="2400" b="1">
                <a:solidFill>
                  <a:srgbClr val="990000"/>
                </a:solidFill>
                <a:latin typeface="Arial" pitchFamily="34" charset="0"/>
              </a:defRPr>
            </a:lvl9pPr>
          </a:lstStyle>
          <a:p>
            <a:pPr eaLnBrk="1" hangingPunct="1"/>
            <a:r>
              <a:rPr lang="en-GB" sz="2800" dirty="0" smtClean="0"/>
              <a:t>WHTC Correction</a:t>
            </a:r>
            <a:endParaRPr lang="en-GB" sz="2800" kern="0" dirty="0"/>
          </a:p>
        </p:txBody>
      </p:sp>
      <p:sp>
        <p:nvSpPr>
          <p:cNvPr id="21" name="Textfeld 20"/>
          <p:cNvSpPr txBox="1"/>
          <p:nvPr/>
        </p:nvSpPr>
        <p:spPr>
          <a:xfrm>
            <a:off x="251522" y="1196756"/>
            <a:ext cx="8496944" cy="4878771"/>
          </a:xfrm>
          <a:prstGeom prst="rect">
            <a:avLst/>
          </a:prstGeom>
          <a:noFill/>
          <a:ln>
            <a:noFill/>
          </a:ln>
        </p:spPr>
        <p:txBody>
          <a:bodyPr wrap="square" rtlCol="0">
            <a:spAutoFit/>
          </a:bodyPr>
          <a:lstStyle/>
          <a:p>
            <a:pPr marL="342900" indent="-342900" algn="l">
              <a:lnSpc>
                <a:spcPct val="150000"/>
              </a:lnSpc>
              <a:spcBef>
                <a:spcPts val="600"/>
              </a:spcBef>
              <a:buFont typeface="+mj-lt"/>
              <a:buAutoNum type="arabicPeriod"/>
            </a:pPr>
            <a:r>
              <a:rPr lang="en-GB" b="0" dirty="0" smtClean="0"/>
              <a:t>WHTC measurement results are defined in the Engine File</a:t>
            </a:r>
          </a:p>
          <a:p>
            <a:pPr marL="342900" indent="-342900" algn="l">
              <a:lnSpc>
                <a:spcPct val="150000"/>
              </a:lnSpc>
              <a:spcBef>
                <a:spcPts val="600"/>
              </a:spcBef>
              <a:buFont typeface="+mj-lt"/>
              <a:buAutoNum type="arabicPeriod"/>
            </a:pPr>
            <a:r>
              <a:rPr lang="en-GB" b="0" dirty="0" smtClean="0"/>
              <a:t>VECTO calculates WHTC with stationary FC map</a:t>
            </a:r>
          </a:p>
          <a:p>
            <a:pPr marL="342900" indent="-342900" algn="l">
              <a:lnSpc>
                <a:spcPct val="150000"/>
              </a:lnSpc>
              <a:spcBef>
                <a:spcPts val="600"/>
              </a:spcBef>
              <a:buFont typeface="+mj-lt"/>
              <a:buAutoNum type="arabicPeriod"/>
            </a:pPr>
            <a:r>
              <a:rPr lang="en-GB" b="0" dirty="0" smtClean="0"/>
              <a:t>Correction factor is calculated as measurement / calculation ratio </a:t>
            </a:r>
            <a:r>
              <a:rPr lang="en-GB" b="0" dirty="0"/>
              <a:t>using </a:t>
            </a:r>
            <a:r>
              <a:rPr lang="en-GB" b="0" dirty="0" smtClean="0"/>
              <a:t>weighting factors</a:t>
            </a:r>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endParaRPr lang="en-GB" b="0" dirty="0"/>
          </a:p>
          <a:p>
            <a:pPr marL="342900" indent="-342900" algn="l">
              <a:lnSpc>
                <a:spcPct val="150000"/>
              </a:lnSpc>
              <a:spcBef>
                <a:spcPts val="600"/>
              </a:spcBef>
              <a:buFont typeface="+mj-lt"/>
              <a:buAutoNum type="arabicPeriod"/>
            </a:pPr>
            <a:endParaRPr lang="en-GB" b="0" dirty="0" smtClean="0"/>
          </a:p>
          <a:p>
            <a:pPr marL="342900" indent="-342900" algn="l">
              <a:lnSpc>
                <a:spcPct val="150000"/>
              </a:lnSpc>
              <a:spcBef>
                <a:spcPts val="600"/>
              </a:spcBef>
              <a:buFont typeface="+mj-lt"/>
              <a:buAutoNum type="arabicPeriod"/>
            </a:pPr>
            <a:r>
              <a:rPr lang="en-GB" b="0" dirty="0" smtClean="0"/>
              <a:t>The correction factor is multiplied to the VECTO FC results</a:t>
            </a: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813" r="32461"/>
          <a:stretch/>
        </p:blipFill>
        <p:spPr bwMode="auto">
          <a:xfrm>
            <a:off x="899592" y="2492896"/>
            <a:ext cx="251027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hteck 1"/>
          <p:cNvSpPr/>
          <p:nvPr/>
        </p:nvSpPr>
        <p:spPr>
          <a:xfrm>
            <a:off x="1187624" y="3356992"/>
            <a:ext cx="7128792" cy="1708160"/>
          </a:xfrm>
          <a:prstGeom prst="rect">
            <a:avLst/>
          </a:prstGeom>
        </p:spPr>
        <p:txBody>
          <a:bodyPr wrap="square">
            <a:spAutoFit/>
          </a:bodyPr>
          <a:lstStyle/>
          <a:p>
            <a:pPr algn="l">
              <a:lnSpc>
                <a:spcPct val="150000"/>
              </a:lnSpc>
              <a:spcBef>
                <a:spcPts val="0"/>
              </a:spcBef>
              <a:tabLst>
                <a:tab pos="720000" algn="l"/>
              </a:tabLst>
            </a:pPr>
            <a:r>
              <a:rPr lang="en-GB" sz="1400" b="0" dirty="0" smtClean="0"/>
              <a:t>CF</a:t>
            </a:r>
            <a:r>
              <a:rPr lang="en-GB" sz="1400" b="0" baseline="-25000" dirty="0" smtClean="0"/>
              <a:t>WHTC</a:t>
            </a:r>
            <a:r>
              <a:rPr lang="en-GB" sz="1400" b="0" dirty="0" smtClean="0"/>
              <a:t>	= WHTC Correction Factor [-]</a:t>
            </a:r>
          </a:p>
          <a:p>
            <a:pPr algn="l">
              <a:lnSpc>
                <a:spcPct val="150000"/>
              </a:lnSpc>
              <a:spcBef>
                <a:spcPts val="0"/>
              </a:spcBef>
              <a:tabLst>
                <a:tab pos="720000" algn="l"/>
              </a:tabLst>
            </a:pPr>
            <a:r>
              <a:rPr lang="en-GB" sz="1400" b="0" dirty="0" err="1" smtClean="0"/>
              <a:t>i</a:t>
            </a:r>
            <a:r>
              <a:rPr lang="en-GB" sz="1400" b="0" dirty="0" smtClean="0"/>
              <a:t>	= index for each part (Urban, Rural, Motorway)</a:t>
            </a:r>
          </a:p>
          <a:p>
            <a:pPr algn="l">
              <a:lnSpc>
                <a:spcPct val="150000"/>
              </a:lnSpc>
              <a:spcBef>
                <a:spcPts val="0"/>
              </a:spcBef>
              <a:tabLst>
                <a:tab pos="720000" algn="l"/>
              </a:tabLst>
            </a:pPr>
            <a:r>
              <a:rPr lang="en-GB" sz="1400" b="0" dirty="0" smtClean="0"/>
              <a:t>f</a:t>
            </a:r>
            <a:r>
              <a:rPr lang="en-GB" sz="1400" b="0" baseline="-25000" dirty="0" smtClean="0"/>
              <a:t>i</a:t>
            </a:r>
            <a:r>
              <a:rPr lang="en-GB" sz="1400" b="0" dirty="0" smtClean="0"/>
              <a:t>	= Weighting factor per part [-]</a:t>
            </a:r>
          </a:p>
          <a:p>
            <a:pPr algn="l">
              <a:lnSpc>
                <a:spcPct val="150000"/>
              </a:lnSpc>
              <a:spcBef>
                <a:spcPts val="0"/>
              </a:spcBef>
              <a:tabLst>
                <a:tab pos="720000" algn="l"/>
              </a:tabLst>
            </a:pPr>
            <a:r>
              <a:rPr lang="en-GB" sz="1400" b="0" dirty="0" err="1" smtClean="0"/>
              <a:t>FC</a:t>
            </a:r>
            <a:r>
              <a:rPr lang="en-GB" sz="1400" b="0" baseline="-25000" dirty="0" err="1" smtClean="0"/>
              <a:t>meas_i</a:t>
            </a:r>
            <a:r>
              <a:rPr lang="en-GB" sz="1400" b="0" dirty="0" smtClean="0"/>
              <a:t>	= WHTC measurement result per part (input parameter) [g/kWh]</a:t>
            </a:r>
          </a:p>
          <a:p>
            <a:pPr algn="l">
              <a:lnSpc>
                <a:spcPct val="150000"/>
              </a:lnSpc>
              <a:spcBef>
                <a:spcPts val="0"/>
              </a:spcBef>
              <a:tabLst>
                <a:tab pos="720000" algn="l"/>
              </a:tabLst>
            </a:pPr>
            <a:r>
              <a:rPr lang="en-GB" sz="1400" b="0" dirty="0" err="1" smtClean="0"/>
              <a:t>FC</a:t>
            </a:r>
            <a:r>
              <a:rPr lang="en-GB" sz="1400" b="0" baseline="-25000" dirty="0" err="1" smtClean="0"/>
              <a:t>calc_i</a:t>
            </a:r>
            <a:r>
              <a:rPr lang="en-GB" sz="1400" b="0" dirty="0" smtClean="0"/>
              <a:t>	= Calculated FC per part [g/kWh]</a:t>
            </a:r>
            <a:endParaRPr lang="en-GB" sz="1400" b="0" dirty="0"/>
          </a:p>
        </p:txBody>
      </p:sp>
    </p:spTree>
    <p:extLst>
      <p:ext uri="{BB962C8B-B14F-4D97-AF65-F5344CB8AC3E}">
        <p14:creationId xmlns:p14="http://schemas.microsoft.com/office/powerpoint/2010/main" val="711567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idx="4294967295"/>
          </p:nvPr>
        </p:nvSpPr>
        <p:spPr>
          <a:xfrm>
            <a:off x="0" y="778669"/>
            <a:ext cx="9144000" cy="346075"/>
          </a:xfrm>
        </p:spPr>
        <p:txBody>
          <a:bodyPr/>
          <a:lstStyle/>
          <a:p>
            <a:pPr eaLnBrk="1" hangingPunct="1"/>
            <a:r>
              <a:rPr lang="en-GB" sz="2800" dirty="0" smtClean="0"/>
              <a:t>Full </a:t>
            </a:r>
            <a:r>
              <a:rPr lang="en-GB" sz="2800" dirty="0" err="1" smtClean="0"/>
              <a:t>Changelog</a:t>
            </a:r>
            <a:r>
              <a:rPr lang="en-GB" sz="2800" dirty="0" smtClean="0"/>
              <a:t> </a:t>
            </a:r>
            <a:r>
              <a:rPr lang="en-GB" sz="2800" dirty="0" smtClean="0"/>
              <a:t>V2.0</a:t>
            </a:r>
            <a:endParaRPr lang="en-GB" sz="2800" dirty="0"/>
          </a:p>
        </p:txBody>
      </p:sp>
      <p:sp>
        <p:nvSpPr>
          <p:cNvPr id="5" name="Textfeld 4"/>
          <p:cNvSpPr txBox="1"/>
          <p:nvPr/>
        </p:nvSpPr>
        <p:spPr>
          <a:xfrm>
            <a:off x="179514" y="1414512"/>
            <a:ext cx="8784976" cy="3154710"/>
          </a:xfrm>
          <a:prstGeom prst="rect">
            <a:avLst/>
          </a:prstGeom>
          <a:noFill/>
          <a:ln>
            <a:noFill/>
          </a:ln>
        </p:spPr>
        <p:txBody>
          <a:bodyPr wrap="square" rtlCol="0">
            <a:spAutoFit/>
          </a:bodyPr>
          <a:lstStyle/>
          <a:p>
            <a:pPr marL="171450" indent="-171450" algn="l">
              <a:spcBef>
                <a:spcPts val="600"/>
              </a:spcBef>
              <a:buFont typeface="Arial" pitchFamily="34" charset="0"/>
              <a:buChar char="•"/>
            </a:pPr>
            <a:r>
              <a:rPr lang="en-GB" sz="1200" b="0" dirty="0" err="1" smtClean="0">
                <a:solidFill>
                  <a:srgbClr val="C00000"/>
                </a:solidFill>
              </a:rPr>
              <a:t>Bugfix</a:t>
            </a:r>
            <a:r>
              <a:rPr lang="en-GB" sz="1200" b="0" dirty="0">
                <a:solidFill>
                  <a:srgbClr val="C00000"/>
                </a:solidFill>
              </a:rPr>
              <a:t>: </a:t>
            </a:r>
            <a:r>
              <a:rPr lang="en-GB" sz="1200" b="0" dirty="0" smtClean="0">
                <a:solidFill>
                  <a:srgbClr val="C00000"/>
                </a:solidFill>
              </a:rPr>
              <a:t>FC extrapolation will not abort calculation. Invalid FC values are marked in output as "ERROR"</a:t>
            </a:r>
          </a:p>
          <a:p>
            <a:pPr marL="171450" indent="-171450" algn="l">
              <a:spcBef>
                <a:spcPts val="600"/>
              </a:spcBef>
              <a:buFont typeface="Arial" pitchFamily="34" charset="0"/>
              <a:buChar char="•"/>
            </a:pPr>
            <a:r>
              <a:rPr lang="en-IE" sz="1200" b="0" dirty="0" smtClean="0"/>
              <a:t>Updated </a:t>
            </a:r>
            <a:r>
              <a:rPr lang="en-IE" sz="1200" b="0" dirty="0"/>
              <a:t>CSV file format. Now only one header with units </a:t>
            </a:r>
            <a:r>
              <a:rPr lang="en-IE" sz="1200" b="0" dirty="0" smtClean="0"/>
              <a:t>included</a:t>
            </a:r>
            <a:endParaRPr lang="en-IE" sz="1200" b="0" dirty="0"/>
          </a:p>
          <a:p>
            <a:pPr marL="171450" indent="-171450" algn="l">
              <a:spcBef>
                <a:spcPts val="600"/>
              </a:spcBef>
              <a:buFont typeface="Arial" pitchFamily="34" charset="0"/>
              <a:buChar char="•"/>
            </a:pPr>
            <a:r>
              <a:rPr lang="en-IE" sz="1200" b="0" dirty="0" smtClean="0"/>
              <a:t>Changed </a:t>
            </a:r>
            <a:r>
              <a:rPr lang="en-IE" sz="1200" b="0" dirty="0"/>
              <a:t>input file comment symbol form "c" to </a:t>
            </a:r>
            <a:r>
              <a:rPr lang="en-IE" sz="1200" b="0" dirty="0" smtClean="0"/>
              <a:t>"#"</a:t>
            </a:r>
            <a:endParaRPr lang="en-IE" sz="1200" b="0" dirty="0"/>
          </a:p>
          <a:p>
            <a:pPr marL="171450" indent="-171450" algn="l">
              <a:spcBef>
                <a:spcPts val="600"/>
              </a:spcBef>
              <a:buFont typeface="Arial" pitchFamily="34" charset="0"/>
              <a:buChar char="•"/>
            </a:pPr>
            <a:r>
              <a:rPr lang="en-IE" sz="1200" b="0" dirty="0" smtClean="0"/>
              <a:t>Replaced </a:t>
            </a:r>
            <a:r>
              <a:rPr lang="en-IE" sz="1200" b="0" dirty="0"/>
              <a:t>old Demo/Default Data with "Demo Vehicles"</a:t>
            </a:r>
          </a:p>
          <a:p>
            <a:pPr marL="171450" indent="-171450" algn="l">
              <a:spcBef>
                <a:spcPts val="600"/>
              </a:spcBef>
              <a:buFont typeface="Arial" pitchFamily="34" charset="0"/>
              <a:buChar char="•"/>
            </a:pPr>
            <a:r>
              <a:rPr lang="en-IE" sz="1200" b="0" dirty="0" smtClean="0"/>
              <a:t>Updated </a:t>
            </a:r>
            <a:r>
              <a:rPr lang="en-IE" sz="1200" b="0" dirty="0"/>
              <a:t>User Manual</a:t>
            </a:r>
          </a:p>
          <a:p>
            <a:pPr marL="171450" indent="-171450" algn="l">
              <a:spcBef>
                <a:spcPts val="600"/>
              </a:spcBef>
              <a:buFont typeface="Arial" pitchFamily="34" charset="0"/>
              <a:buChar char="•"/>
            </a:pPr>
            <a:r>
              <a:rPr lang="en-IE" sz="1200" b="0" dirty="0" smtClean="0"/>
              <a:t>Introduced Declaration </a:t>
            </a:r>
            <a:r>
              <a:rPr lang="en-IE" sz="1200" b="0" dirty="0"/>
              <a:t>Mode</a:t>
            </a:r>
          </a:p>
          <a:p>
            <a:pPr marL="171450" indent="-171450" algn="l">
              <a:spcBef>
                <a:spcPts val="600"/>
              </a:spcBef>
              <a:buFont typeface="Arial" pitchFamily="34" charset="0"/>
              <a:buChar char="•"/>
            </a:pPr>
            <a:r>
              <a:rPr lang="en-IE" sz="1200" b="0" dirty="0" smtClean="0"/>
              <a:t>Updated </a:t>
            </a:r>
            <a:r>
              <a:rPr lang="en-IE" sz="1200" b="0" dirty="0"/>
              <a:t>GUI including Charts</a:t>
            </a:r>
          </a:p>
          <a:p>
            <a:pPr marL="171450" indent="-171450" algn="l">
              <a:spcBef>
                <a:spcPts val="600"/>
              </a:spcBef>
              <a:buFont typeface="Arial" pitchFamily="34" charset="0"/>
              <a:buChar char="•"/>
            </a:pPr>
            <a:r>
              <a:rPr lang="en-IE" sz="1200" b="0" dirty="0" smtClean="0"/>
              <a:t>New </a:t>
            </a:r>
            <a:r>
              <a:rPr lang="en-IE" sz="1200" b="0" dirty="0"/>
              <a:t>internal Graph for VMOD files (replaces </a:t>
            </a:r>
            <a:r>
              <a:rPr lang="en-IE" sz="1200" b="0" dirty="0" err="1"/>
              <a:t>GRAPHi</a:t>
            </a:r>
            <a:r>
              <a:rPr lang="en-IE" sz="1200" b="0" dirty="0"/>
              <a:t>)</a:t>
            </a:r>
          </a:p>
          <a:p>
            <a:pPr marL="171450" indent="-171450" algn="l">
              <a:spcBef>
                <a:spcPts val="600"/>
              </a:spcBef>
              <a:buFont typeface="Arial" pitchFamily="34" charset="0"/>
              <a:buChar char="•"/>
            </a:pPr>
            <a:r>
              <a:rPr lang="en-IE" sz="1200" b="0" dirty="0" smtClean="0"/>
              <a:t>Shift </a:t>
            </a:r>
            <a:r>
              <a:rPr lang="en-IE" sz="1200" b="0" dirty="0"/>
              <a:t>polygons can be set separately for each gear</a:t>
            </a:r>
          </a:p>
          <a:p>
            <a:pPr marL="171450" indent="-171450" algn="l">
              <a:spcBef>
                <a:spcPts val="600"/>
              </a:spcBef>
              <a:buFont typeface="Arial" pitchFamily="34" charset="0"/>
              <a:buChar char="•"/>
            </a:pPr>
            <a:r>
              <a:rPr lang="en-IE" sz="1200" b="0" dirty="0" smtClean="0"/>
              <a:t>Removed </a:t>
            </a:r>
            <a:r>
              <a:rPr lang="en-IE" sz="1200" b="0" dirty="0"/>
              <a:t>rated power (not used anymore)</a:t>
            </a:r>
          </a:p>
          <a:p>
            <a:pPr marL="171450" indent="-171450" algn="l">
              <a:spcBef>
                <a:spcPts val="600"/>
              </a:spcBef>
              <a:buFont typeface="Arial" pitchFamily="34" charset="0"/>
              <a:buChar char="•"/>
            </a:pPr>
            <a:r>
              <a:rPr lang="en-IE" sz="1200" b="0" dirty="0" smtClean="0"/>
              <a:t>Removed </a:t>
            </a:r>
            <a:r>
              <a:rPr lang="en-IE" sz="1200" b="0" dirty="0"/>
              <a:t>rated engine speed form engine file. Now calculated form </a:t>
            </a:r>
            <a:r>
              <a:rPr lang="en-IE" sz="1200" b="0" dirty="0" err="1"/>
              <a:t>vfld</a:t>
            </a:r>
            <a:r>
              <a:rPr lang="en-IE" sz="1200" b="0" dirty="0"/>
              <a:t> file.</a:t>
            </a:r>
          </a:p>
          <a:p>
            <a:pPr marL="171450" indent="-171450" algn="l">
              <a:spcBef>
                <a:spcPts val="600"/>
              </a:spcBef>
              <a:buFont typeface="Arial" pitchFamily="34" charset="0"/>
              <a:buChar char="•"/>
            </a:pPr>
            <a:endParaRPr lang="en-GB" sz="1200" b="0" dirty="0" smtClean="0"/>
          </a:p>
        </p:txBody>
      </p:sp>
    </p:spTree>
    <p:extLst>
      <p:ext uri="{BB962C8B-B14F-4D97-AF65-F5344CB8AC3E}">
        <p14:creationId xmlns:p14="http://schemas.microsoft.com/office/powerpoint/2010/main" val="35705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914400" rtl="0" eaLnBrk="1" fontAlgn="base" latinLnBrk="0" hangingPunct="1">
          <a:lnSpc>
            <a:spcPct val="100000"/>
          </a:lnSpc>
          <a:spcBef>
            <a:spcPct val="30000"/>
          </a:spcBef>
          <a:spcAft>
            <a:spcPct val="0"/>
          </a:spcAft>
          <a:buClrTx/>
          <a:buSzTx/>
          <a:buFontTx/>
          <a:buNone/>
          <a:tabLst/>
          <a:defRPr b="0">
            <a:latin typeface="Arial" pitchFamily="34" charset="0"/>
          </a:defRPr>
        </a:defPPr>
      </a:lstStyle>
    </a:spDef>
    <a:lnDef>
      <a:spPr bwMode="auto">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ln>
          <a:noFill/>
        </a:ln>
      </a:spPr>
      <a:bodyPr wrap="none" rtlCol="0">
        <a:spAutoFit/>
      </a:bodyPr>
      <a:lstStyle>
        <a:defPPr algn="l">
          <a:spcBef>
            <a:spcPts val="0"/>
          </a:spcBef>
          <a:defRPr sz="1800" b="0" dirty="0" err="1" smtClean="0"/>
        </a:defPPr>
      </a:lstStyle>
    </a:tx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3533</Words>
  <Application>Microsoft Office PowerPoint</Application>
  <PresentationFormat>On-screen Show (4:3)</PresentationFormat>
  <Paragraphs>587</Paragraphs>
  <Slides>58</Slides>
  <Notes>3</Notes>
  <HiddenSlides>2</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Changelog V1.4 (1/3)</vt:lpstr>
      <vt:lpstr>Full Changelog V1.4 (2/3)</vt:lpstr>
      <vt:lpstr>Full Changelog V1.4 (3/3)</vt:lpstr>
      <vt:lpstr>PowerPoint Presentation</vt:lpstr>
      <vt:lpstr>PowerPoint Presentation</vt:lpstr>
      <vt:lpstr>Driver Model</vt:lpstr>
      <vt:lpstr>VECTO Editor - Driver Tab</vt:lpstr>
      <vt:lpstr>VECTO Editor - Driver Tab</vt:lpstr>
      <vt:lpstr>VECTO Editor - Driver Tab</vt:lpstr>
      <vt:lpstr>PowerPoint Presentation</vt:lpstr>
      <vt:lpstr>Gearbox updates</vt:lpstr>
      <vt:lpstr>Gearbox updates</vt:lpstr>
      <vt:lpstr>Gearbox updates</vt:lpstr>
      <vt:lpstr>Gearbox updates</vt:lpstr>
      <vt:lpstr>Gearbox updates</vt:lpstr>
      <vt:lpstr>Torque Converter Calculation</vt:lpstr>
      <vt:lpstr>Engine Only Mode (.vecto file)</vt:lpstr>
      <vt:lpstr>Engine Start / Stop (.vecto file)</vt:lpstr>
      <vt:lpstr>New "Open file" button</vt:lpstr>
      <vt:lpstr>Visualizer (GRAPHi)</vt:lpstr>
      <vt:lpstr>GRAPHi Quick Start (1/5)</vt:lpstr>
      <vt:lpstr>GRAPHi Quick Start (2/5)</vt:lpstr>
      <vt:lpstr>GRAPHi Quick Start (3/5)</vt:lpstr>
      <vt:lpstr>GRAPHi Quick Start (4/5)</vt:lpstr>
      <vt:lpstr>GRAPHi Quick Start (5/5)</vt:lpstr>
      <vt:lpstr>Full Changelog V1.2</vt:lpstr>
      <vt:lpstr>PowerPoint Presentation</vt:lpstr>
      <vt:lpstr>New gear shift model for MT and AMT</vt:lpstr>
      <vt:lpstr>New parameters in .vgbx file</vt:lpstr>
      <vt:lpstr>New parameters in .vgbx file</vt:lpstr>
      <vt:lpstr>New parameters in .vgbx file</vt:lpstr>
      <vt:lpstr>New parameters in .vgbx file</vt:lpstr>
      <vt:lpstr>New parameters in .vgbx file</vt:lpstr>
      <vt:lpstr>Important notes</vt:lpstr>
      <vt:lpstr>Full Changelog V1.1 beta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martinrexeis</dc:creator>
  <cp:lastModifiedBy>ankostis</cp:lastModifiedBy>
  <cp:revision>1027</cp:revision>
  <cp:lastPrinted>2013-01-22T12:03:30Z</cp:lastPrinted>
  <dcterms:created xsi:type="dcterms:W3CDTF">2010-01-07T15:28:02Z</dcterms:created>
  <dcterms:modified xsi:type="dcterms:W3CDTF">2014-05-15T11:17:41Z</dcterms:modified>
</cp:coreProperties>
</file>