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7" r:id="rId5"/>
    <p:sldId id="259" r:id="rId6"/>
    <p:sldId id="308" r:id="rId7"/>
    <p:sldId id="260" r:id="rId8"/>
    <p:sldId id="261" r:id="rId9"/>
    <p:sldId id="262" r:id="rId10"/>
    <p:sldId id="306" r:id="rId11"/>
    <p:sldId id="307" r:id="rId12"/>
    <p:sldId id="265" r:id="rId13"/>
    <p:sldId id="267" r:id="rId14"/>
    <p:sldId id="304" r:id="rId15"/>
    <p:sldId id="305" r:id="rId16"/>
    <p:sldId id="298" r:id="rId17"/>
    <p:sldId id="294" r:id="rId18"/>
    <p:sldId id="302" r:id="rId19"/>
    <p:sldId id="303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>
        <p:scale>
          <a:sx n="100" d="100"/>
          <a:sy n="100" d="100"/>
        </p:scale>
        <p:origin x="-1860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27/09/2013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83613" y="2025178"/>
            <a:ext cx="578747" cy="21173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814559" y="280357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095875" y="2809222"/>
            <a:ext cx="147099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296408" y="2809222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498940" y="2809222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5698443" y="2809222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905500" y="2809222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807531" y="1751332"/>
            <a:ext cx="3540238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53625" y="1607206"/>
            <a:ext cx="6539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118681" y="3072570"/>
            <a:ext cx="4281684" cy="68815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102520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234267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386717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763138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097880" y="3817145"/>
            <a:ext cx="4333399" cy="11591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307556" y="1607206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64" y="2852936"/>
            <a:ext cx="41640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5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Update Notes.pptx</a:t>
            </a:r>
            <a:endParaRPr lang="en-GB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7" y="566295"/>
            <a:ext cx="84804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61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26413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79512" y="133372"/>
            <a:ext cx="335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Original in Update Notes.pptx</a:t>
            </a:r>
            <a:endParaRPr lang="en-GB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17032"/>
            <a:ext cx="4108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8" y="1995607"/>
            <a:ext cx="3196379" cy="342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960168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094574" y="2197950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235720" y="2197950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1383555" y="2197951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553220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1681868" y="2684001"/>
            <a:ext cx="229699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693552" y="3232269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006164" y="3381374"/>
            <a:ext cx="2954215" cy="9810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1006164" y="4545569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006457" y="4850369"/>
            <a:ext cx="2953922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3006415" y="5077122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501714" y="5077122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1693552" y="3068960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1693552" y="2900685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388219" y="3073985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3388219" y="2905710"/>
            <a:ext cx="351148" cy="11418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9" y="1050766"/>
            <a:ext cx="358883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565983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700389" y="125984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851061" y="125984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1008223" y="125984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1179674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975558" y="1755144"/>
            <a:ext cx="681618" cy="1416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461458" y="1755144"/>
            <a:ext cx="448255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543126" y="1759907"/>
            <a:ext cx="219074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713745" y="2088519"/>
            <a:ext cx="367293" cy="794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361445" y="2083756"/>
            <a:ext cx="1567443" cy="9798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247851" y="3117218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3247851" y="3274380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1704801" y="3109280"/>
            <a:ext cx="366712" cy="2924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652288" y="3636330"/>
            <a:ext cx="3276600" cy="3098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52288" y="4131630"/>
            <a:ext cx="3276600" cy="36703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974801" y="4616135"/>
            <a:ext cx="452437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3483595" y="4616134"/>
            <a:ext cx="457199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/>
                        </a:rPr>
                        <m:t>𝑅𝑅𝐶</m:t>
                      </m:r>
                      <m:r>
                        <a:rPr lang="de-A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A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e-AT" i="1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𝑅𝑅𝐶</m:t>
                              </m:r>
                            </m:e>
                            <m:sub>
                              <m:r>
                                <a:rPr lang="de-AT" i="1">
                                  <a:latin typeface="Cambria Math"/>
                                </a:rPr>
                                <m:t>𝐼𝑆𝑂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de-AT" i="1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de-AT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AT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AT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.</m:t>
                                      </m:r>
                                      <m:r>
                                        <a:rPr lang="de-AT" i="1">
                                          <a:latin typeface="Cambria Math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AT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de-AT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AT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sub>
                                          </m:s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.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𝑧𝐼𝑆𝑂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de-AT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de-AT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79924"/>
                <a:ext cx="4511748" cy="850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780359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4023475" y="1916832"/>
            <a:ext cx="188485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045443" y="3645024"/>
            <a:ext cx="310533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3771448" y="36160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3771448" y="3011182"/>
            <a:ext cx="504055" cy="31132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feld 1"/>
          <p:cNvSpPr txBox="1"/>
          <p:nvPr/>
        </p:nvSpPr>
        <p:spPr>
          <a:xfrm>
            <a:off x="3668316" y="2885103"/>
            <a:ext cx="31359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Coasting with Brakes applied if </a:t>
            </a:r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is reached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2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105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47206"/>
            <a:ext cx="4838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3203848" y="191683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232554" y="3656227"/>
            <a:ext cx="0" cy="6081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5400000">
            <a:off x="2968028" y="114453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Geschweifte Klammer rechts 25"/>
          <p:cNvSpPr/>
          <p:nvPr/>
        </p:nvSpPr>
        <p:spPr>
          <a:xfrm rot="16200000">
            <a:off x="2968030" y="4119559"/>
            <a:ext cx="504055" cy="89651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/>
          <p:cNvSpPr txBox="1"/>
          <p:nvPr/>
        </p:nvSpPr>
        <p:spPr>
          <a:xfrm>
            <a:off x="4850879" y="2899430"/>
            <a:ext cx="147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Engine idling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71986" y="2926090"/>
            <a:ext cx="21440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Overspeed</a:t>
            </a:r>
            <a:r>
              <a:rPr lang="en-GB" b="1" dirty="0" smtClean="0">
                <a:solidFill>
                  <a:srgbClr val="FF0000"/>
                </a:solidFill>
              </a:rPr>
              <a:t> reached: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Coasting &amp; Braking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4377508" y="3602414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4377508" y="613275"/>
            <a:ext cx="504055" cy="19224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629535" y="3326990"/>
            <a:ext cx="685047" cy="9374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4650226" y="1844824"/>
            <a:ext cx="42583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61789" y="1561418"/>
            <a:ext cx="4807214" cy="2995656"/>
            <a:chOff x="1398172" y="1297893"/>
            <a:chExt cx="6680375" cy="4162932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2118252" y="2233997"/>
              <a:ext cx="0" cy="2808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/>
            <p:cNvCxnSpPr/>
            <p:nvPr/>
          </p:nvCxnSpPr>
          <p:spPr>
            <a:xfrm>
              <a:off x="2118252" y="5039465"/>
              <a:ext cx="4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398172" y="2049332"/>
              <a:ext cx="72008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V</a:t>
              </a:r>
              <a:endParaRPr lang="de-AT" sz="1200" b="1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222707" y="5075892"/>
              <a:ext cx="1008112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time</a:t>
              </a:r>
              <a:endParaRPr lang="de-AT" sz="1200" b="1"/>
            </a:p>
          </p:txBody>
        </p:sp>
        <p:cxnSp>
          <p:nvCxnSpPr>
            <p:cNvPr id="7" name="Gerade Verbindung 6"/>
            <p:cNvCxnSpPr/>
            <p:nvPr/>
          </p:nvCxnSpPr>
          <p:spPr>
            <a:xfrm>
              <a:off x="2478292" y="2666045"/>
              <a:ext cx="3024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502628" y="4394237"/>
              <a:ext cx="129614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5502628" y="2666045"/>
              <a:ext cx="0" cy="17281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118253" y="2378013"/>
              <a:ext cx="908396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1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222707" y="4106205"/>
              <a:ext cx="1008112" cy="363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smtClean="0">
                  <a:solidFill>
                    <a:srgbClr val="0070C0"/>
                  </a:solidFill>
                </a:rPr>
                <a:t>Vset</a:t>
              </a:r>
              <a:r>
                <a:rPr lang="de-AT" sz="1100" baseline="-25000" dirty="0" smtClean="0">
                  <a:solidFill>
                    <a:srgbClr val="0070C0"/>
                  </a:solidFill>
                </a:rPr>
                <a:t>2</a:t>
              </a:r>
              <a:endParaRPr lang="de-AT" sz="1100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206484" y="2677711"/>
              <a:ext cx="1290495" cy="1716526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5367908" y="2859829"/>
              <a:ext cx="2710639" cy="83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100" dirty="0" err="1" smtClean="0">
                  <a:solidFill>
                    <a:schemeClr val="accent2"/>
                  </a:solidFill>
                </a:rPr>
                <a:t>Deceleration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according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dirty="0" err="1" smtClean="0">
                  <a:solidFill>
                    <a:schemeClr val="accent2"/>
                  </a:solidFill>
                </a:rPr>
                <a:t>to</a:t>
              </a:r>
              <a:r>
                <a:rPr lang="de-AT" sz="1100" dirty="0" smtClean="0">
                  <a:solidFill>
                    <a:schemeClr val="accent2"/>
                  </a:solidFill>
                </a:rPr>
                <a:t> 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a</a:t>
              </a:r>
              <a:r>
                <a:rPr lang="de-AT" sz="1100" b="1" baseline="-25000" dirty="0" err="1" smtClean="0">
                  <a:solidFill>
                    <a:schemeClr val="accent2"/>
                  </a:solidFill>
                </a:rPr>
                <a:t>brake</a:t>
              </a:r>
              <a:r>
                <a:rPr lang="de-AT" sz="1100" b="1" dirty="0" smtClean="0">
                  <a:solidFill>
                    <a:schemeClr val="accent2"/>
                  </a:solidFill>
                </a:rPr>
                <a:t>=f(v)-</a:t>
              </a:r>
              <a:r>
                <a:rPr lang="de-AT" sz="1100" b="1" dirty="0" err="1" smtClean="0">
                  <a:solidFill>
                    <a:schemeClr val="accent2"/>
                  </a:solidFill>
                </a:rPr>
                <a:t>curve</a:t>
              </a:r>
              <a:r>
                <a:rPr lang="de-AT" sz="1100" dirty="0" smtClean="0">
                  <a:solidFill>
                    <a:schemeClr val="accent2"/>
                  </a:solidFill>
                </a:rPr>
                <a:t/>
              </a:r>
              <a:br>
                <a:rPr lang="de-AT" sz="1100" dirty="0" smtClean="0">
                  <a:solidFill>
                    <a:schemeClr val="accent2"/>
                  </a:solidFill>
                </a:rPr>
              </a:br>
              <a:r>
                <a:rPr lang="de-AT" sz="1100" dirty="0" smtClean="0">
                  <a:solidFill>
                    <a:schemeClr val="accent2"/>
                  </a:solidFill>
                </a:rPr>
                <a:t> e.g. = -1m/s²</a:t>
              </a:r>
              <a:endParaRPr lang="de-AT" sz="1100" baseline="-25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>
              <a:off x="4838552" y="3257916"/>
              <a:ext cx="1058710" cy="24245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H="1">
              <a:off x="3026648" y="2306005"/>
              <a:ext cx="24667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5502628" y="1714201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3026648" y="1729434"/>
              <a:ext cx="0" cy="9444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2810624" y="1297893"/>
              <a:ext cx="2880320" cy="113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b="1" smtClean="0"/>
                <a:t>T = </a:t>
              </a:r>
              <a:br>
                <a:rPr lang="de-AT" sz="1200" b="1" smtClean="0"/>
              </a:br>
              <a:r>
                <a:rPr lang="de-AT" sz="1200" b="1" smtClean="0"/>
                <a:t>(vset</a:t>
              </a:r>
              <a:r>
                <a:rPr lang="de-AT" sz="1200" b="1" baseline="-25000" smtClean="0"/>
                <a:t>1</a:t>
              </a:r>
              <a:r>
                <a:rPr lang="de-AT" sz="1200" b="1" smtClean="0"/>
                <a:t>-vset</a:t>
              </a:r>
              <a:r>
                <a:rPr lang="de-AT" sz="1200" b="1" baseline="-25000" smtClean="0"/>
                <a:t>2</a:t>
              </a:r>
              <a:r>
                <a:rPr lang="de-AT" sz="1200" b="1" smtClean="0"/>
                <a:t>) / a</a:t>
              </a:r>
              <a:r>
                <a:rPr lang="de-AT" sz="1200" b="1" baseline="-25000" smtClean="0"/>
                <a:t>lookahead</a:t>
              </a:r>
              <a:r>
                <a:rPr lang="de-AT" sz="1200" b="1" smtClean="0"/>
                <a:t/>
              </a:r>
              <a:br>
                <a:rPr lang="de-AT" sz="1200" b="1" smtClean="0"/>
              </a:br>
              <a:r>
                <a:rPr lang="de-AT" sz="1100" smtClean="0"/>
                <a:t>e.g. a</a:t>
              </a:r>
              <a:r>
                <a:rPr lang="de-AT" sz="1100" baseline="-25000" smtClean="0"/>
                <a:t>lookahead</a:t>
              </a:r>
              <a:r>
                <a:rPr lang="de-AT" sz="1100" smtClean="0"/>
                <a:t> = -0.5m/s²</a:t>
              </a:r>
            </a:p>
            <a:p>
              <a:pPr algn="ctr"/>
              <a:endParaRPr lang="de-AT" sz="1200" b="1" baseline="-25000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3040590" y="2674180"/>
              <a:ext cx="1435274" cy="371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458512" y="3045479"/>
              <a:ext cx="1005645" cy="134851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5464157" y="4414753"/>
              <a:ext cx="133026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flipV="1">
              <a:off x="2120592" y="2686947"/>
              <a:ext cx="919998" cy="7551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2900285" y="4169502"/>
              <a:ext cx="1705063" cy="89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resulting vehicle speed course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23" idx="0"/>
            </p:cNvCxnSpPr>
            <p:nvPr/>
          </p:nvCxnSpPr>
          <p:spPr>
            <a:xfrm flipV="1">
              <a:off x="3752817" y="3810551"/>
              <a:ext cx="1240992" cy="3589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3104773" y="3070636"/>
              <a:ext cx="1250068" cy="64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smtClean="0">
                  <a:solidFill>
                    <a:srgbClr val="FF0000"/>
                  </a:solidFill>
                </a:rPr>
                <a:t>coasting phase</a:t>
              </a:r>
              <a:endParaRPr lang="de-AT" sz="12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 flipV="1">
              <a:off x="3026648" y="2695391"/>
              <a:ext cx="0" cy="746679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/>
            <p:nvPr/>
          </p:nvCxnSpPr>
          <p:spPr>
            <a:xfrm flipV="1">
              <a:off x="4449276" y="3054716"/>
              <a:ext cx="8117" cy="387354"/>
            </a:xfrm>
            <a:prstGeom prst="straightConnector1">
              <a:avLst/>
            </a:prstGeom>
            <a:ln w="3175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>
              <a:off x="3022291" y="3363023"/>
              <a:ext cx="142698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76" y="3512481"/>
            <a:ext cx="818912" cy="67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3216524" y="3430387"/>
            <a:ext cx="974277" cy="828675"/>
          </a:xfrm>
          <a:prstGeom prst="rect">
            <a:avLst/>
          </a:prstGeom>
          <a:noFill/>
          <a:ln w="28575" cap="flat" cmpd="sng" algn="ctr">
            <a:solidFill>
              <a:srgbClr val="7183AB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349186" y="4286972"/>
            <a:ext cx="6594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Engine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" t="2779" r="2674" b="2869"/>
          <a:stretch/>
        </p:blipFill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34" y="3289464"/>
            <a:ext cx="4738141" cy="11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unten 6"/>
          <p:cNvSpPr/>
          <p:nvPr/>
        </p:nvSpPr>
        <p:spPr bwMode="auto">
          <a:xfrm>
            <a:off x="8182810" y="2856121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Pfeil nach unten 7"/>
          <p:cNvSpPr/>
          <p:nvPr/>
        </p:nvSpPr>
        <p:spPr bwMode="auto">
          <a:xfrm>
            <a:off x="6387328" y="2859307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966788" y="2394456"/>
            <a:ext cx="1154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GB" sz="1200" smtClean="0"/>
              <a:t>Longitudinal dynamics</a:t>
            </a:r>
          </a:p>
        </p:txBody>
      </p:sp>
      <p:sp>
        <p:nvSpPr>
          <p:cNvPr id="10" name="Pfeil nach unten 9"/>
          <p:cNvSpPr/>
          <p:nvPr/>
        </p:nvSpPr>
        <p:spPr bwMode="auto">
          <a:xfrm>
            <a:off x="4522764" y="2908444"/>
            <a:ext cx="576064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66587" y="2394456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Transmission losses added</a:t>
            </a:r>
          </a:p>
        </p:txBody>
      </p:sp>
      <p:sp>
        <p:nvSpPr>
          <p:cNvPr id="12" name="Pfeil nach unten 11"/>
          <p:cNvSpPr/>
          <p:nvPr/>
        </p:nvSpPr>
        <p:spPr bwMode="auto">
          <a:xfrm rot="5400000">
            <a:off x="6560464" y="-37746"/>
            <a:ext cx="195732" cy="4583889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426" y="1848009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mtClean="0"/>
              <a:t>Quasi stationary backwards calculation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226422" y="2582308"/>
            <a:ext cx="9001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200" smtClean="0"/>
              <a:t>Iteration</a:t>
            </a:r>
          </a:p>
        </p:txBody>
      </p:sp>
      <p:sp>
        <p:nvSpPr>
          <p:cNvPr id="15" name="Pfeil nach unten 14"/>
          <p:cNvSpPr/>
          <p:nvPr/>
        </p:nvSpPr>
        <p:spPr bwMode="auto">
          <a:xfrm rot="16200000">
            <a:off x="3605927" y="2450702"/>
            <a:ext cx="288032" cy="1105242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220640" y="4441089"/>
            <a:ext cx="1459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</a:t>
            </a:r>
            <a:r>
              <a:rPr lang="en-GB" sz="1100" b="0" smtClean="0"/>
              <a:t>converter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010944" y="4441089"/>
            <a:ext cx="102785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 smtClean="0"/>
              <a:t>Transmission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92188" y="2211868"/>
            <a:ext cx="2843642" cy="244445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92188" y="1968816"/>
            <a:ext cx="32952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100" b="0"/>
              <a:t>Torque converter </a:t>
            </a:r>
            <a:r>
              <a:rPr lang="en-GB" sz="1100" b="0" smtClean="0"/>
              <a:t>characteristic (.vtcc file)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r="35174"/>
          <a:stretch/>
        </p:blipFill>
        <p:spPr bwMode="auto">
          <a:xfrm>
            <a:off x="1654322" y="548680"/>
            <a:ext cx="2279001" cy="5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36" y="2047890"/>
            <a:ext cx="35242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97848"/>
            <a:ext cx="3200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3528" y="1691516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.vaux file</a:t>
            </a:r>
            <a:endParaRPr lang="en-GB"/>
          </a:p>
        </p:txBody>
      </p:sp>
      <p:cxnSp>
        <p:nvCxnSpPr>
          <p:cNvPr id="7" name="Gerade Verbindung mit Pfeil 6"/>
          <p:cNvCxnSpPr>
            <a:endCxn id="8" idx="1"/>
          </p:cNvCxnSpPr>
          <p:nvPr/>
        </p:nvCxnSpPr>
        <p:spPr>
          <a:xfrm flipV="1">
            <a:off x="1528571" y="2533957"/>
            <a:ext cx="2348433" cy="38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77004" y="2395457"/>
            <a:ext cx="83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TransRatio</a:t>
            </a:r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9" name="Gerade Verbindung mit Pfeil 8"/>
          <p:cNvCxnSpPr>
            <a:endCxn id="10" idx="1"/>
          </p:cNvCxnSpPr>
          <p:nvPr/>
        </p:nvCxnSpPr>
        <p:spPr>
          <a:xfrm flipV="1">
            <a:off x="1515661" y="2897801"/>
            <a:ext cx="2361343" cy="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77004" y="2759301"/>
            <a:ext cx="717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endCxn id="12" idx="1"/>
          </p:cNvCxnSpPr>
          <p:nvPr/>
        </p:nvCxnSpPr>
        <p:spPr>
          <a:xfrm>
            <a:off x="1515660" y="3329849"/>
            <a:ext cx="2361343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7003" y="3191349"/>
            <a:ext cx="745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rgbClr val="7030A0"/>
                </a:solidFill>
              </a:rPr>
              <a:t>EffToSply</a:t>
            </a:r>
            <a:endParaRPr lang="en-GB">
              <a:solidFill>
                <a:srgbClr val="7030A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5936" y="3761897"/>
            <a:ext cx="3524250" cy="21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851920" y="4548469"/>
            <a:ext cx="46650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318427" y="4409969"/>
            <a:ext cx="109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smtClean="0">
                <a:solidFill>
                  <a:srgbClr val="FF0000"/>
                </a:solidFill>
              </a:rPr>
              <a:t>AuxMap(</a:t>
            </a:r>
            <a:r>
              <a:rPr lang="en-GB" sz="1200" smtClean="0">
                <a:solidFill>
                  <a:srgbClr val="FF0000"/>
                </a:solidFill>
              </a:rPr>
              <a:t>n,Pe</a:t>
            </a:r>
            <a:r>
              <a:rPr lang="en-GB" sz="1200" b="1" smtClean="0">
                <a:solidFill>
                  <a:srgbClr val="FF0000"/>
                </a:solidFill>
              </a:rPr>
              <a:t>)</a:t>
            </a:r>
            <a:endParaRPr lang="en-GB" b="1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24128" y="1611512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.vdri file</a:t>
            </a:r>
            <a:endParaRPr lang="en-GB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8604448" y="5358182"/>
            <a:ext cx="0" cy="50405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316416" y="5888305"/>
            <a:ext cx="66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tx2"/>
                </a:solidFill>
              </a:rPr>
              <a:t>Psupply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901744" y="3779748"/>
            <a:ext cx="64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b="1" smtClean="0"/>
              <a:t>P</a:t>
            </a:r>
            <a:r>
              <a:rPr lang="en-GB" sz="1800" b="1" baseline="-25000" smtClean="0"/>
              <a:t>AuxDemand</a:t>
            </a:r>
            <a:r>
              <a:rPr lang="en-GB" sz="1800" b="1" smtClean="0"/>
              <a:t> is directly added to the engine's power demand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3528" y="1424267"/>
            <a:ext cx="2601866" cy="5809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1) n</a:t>
            </a:r>
            <a:r>
              <a:rPr lang="en-GB" b="0" baseline="-25000" smtClean="0"/>
              <a:t>Aux </a:t>
            </a:r>
            <a:r>
              <a:rPr lang="en-GB" b="0" smtClean="0"/>
              <a:t>= n</a:t>
            </a:r>
            <a:r>
              <a:rPr lang="en-GB" b="0" baseline="-25000" smtClean="0"/>
              <a:t>Eng</a:t>
            </a:r>
            <a:r>
              <a:rPr lang="en-GB" b="0" smtClean="0"/>
              <a:t> * </a:t>
            </a:r>
            <a:r>
              <a:rPr lang="en-GB" smtClean="0">
                <a:solidFill>
                  <a:srgbClr val="00B050"/>
                </a:solidFill>
              </a:rPr>
              <a:t>TransRatio</a:t>
            </a:r>
          </a:p>
          <a:p>
            <a:pPr algn="l"/>
            <a:r>
              <a:rPr lang="en-GB" sz="1050" b="0" smtClean="0"/>
              <a:t>with</a:t>
            </a:r>
            <a:r>
              <a:rPr lang="en-GB" sz="1050" b="0"/>
              <a:t>: </a:t>
            </a:r>
            <a:r>
              <a:rPr lang="en-GB" sz="1050" b="0" smtClean="0"/>
              <a:t>n</a:t>
            </a:r>
            <a:r>
              <a:rPr lang="en-GB" sz="1050" b="0" baseline="-25000" smtClean="0"/>
              <a:t>Eng</a:t>
            </a:r>
            <a:r>
              <a:rPr lang="en-GB" sz="1050" b="0" smtClean="0"/>
              <a:t> </a:t>
            </a:r>
            <a:r>
              <a:rPr lang="en-GB" sz="1050" b="0"/>
              <a:t>= engine </a:t>
            </a:r>
            <a:r>
              <a:rPr lang="en-GB" sz="1050" b="0" smtClean="0"/>
              <a:t>speed</a:t>
            </a:r>
            <a:endParaRPr lang="en-GB" sz="1200" b="0"/>
          </a:p>
        </p:txBody>
      </p:sp>
      <p:sp>
        <p:nvSpPr>
          <p:cNvPr id="22" name="Textfeld 21"/>
          <p:cNvSpPr txBox="1"/>
          <p:nvPr/>
        </p:nvSpPr>
        <p:spPr>
          <a:xfrm>
            <a:off x="323527" y="2132856"/>
            <a:ext cx="31293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2) P</a:t>
            </a:r>
            <a:r>
              <a:rPr lang="en-GB" b="0" baseline="-25000" smtClean="0"/>
              <a:t>AuxOut </a:t>
            </a:r>
            <a:r>
              <a:rPr lang="en-GB" b="0" smtClean="0"/>
              <a:t>= </a:t>
            </a:r>
            <a:r>
              <a:rPr lang="en-GB" smtClean="0">
                <a:solidFill>
                  <a:schemeClr val="tx2"/>
                </a:solidFill>
              </a:rPr>
              <a:t>Psupply </a:t>
            </a:r>
            <a:r>
              <a:rPr lang="en-GB" smtClean="0"/>
              <a:t>/ </a:t>
            </a:r>
            <a:r>
              <a:rPr lang="en-GB" smtClean="0">
                <a:solidFill>
                  <a:srgbClr val="7030A0"/>
                </a:solidFill>
              </a:rPr>
              <a:t>EffToSply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2404" y="2661080"/>
            <a:ext cx="3087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dirty="0"/>
              <a:t>3</a:t>
            </a:r>
            <a:r>
              <a:rPr lang="en-GB" b="0" dirty="0" smtClean="0"/>
              <a:t>) </a:t>
            </a:r>
            <a:r>
              <a:rPr lang="en-GB" b="0" dirty="0" err="1" smtClean="0"/>
              <a:t>P</a:t>
            </a:r>
            <a:r>
              <a:rPr lang="en-GB" b="0" baseline="-25000" dirty="0" err="1" smtClean="0"/>
              <a:t>AuxIn</a:t>
            </a:r>
            <a:r>
              <a:rPr lang="en-GB" b="0" baseline="-25000" dirty="0" smtClean="0"/>
              <a:t> </a:t>
            </a:r>
            <a:r>
              <a:rPr lang="en-GB" b="0" dirty="0" smtClean="0"/>
              <a:t>= </a:t>
            </a:r>
            <a:r>
              <a:rPr lang="en-GB" dirty="0" err="1" smtClean="0">
                <a:solidFill>
                  <a:srgbClr val="FF0000"/>
                </a:solidFill>
              </a:rPr>
              <a:t>AuxMap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b="0" dirty="0" err="1"/>
              <a:t>n</a:t>
            </a:r>
            <a:r>
              <a:rPr lang="en-GB" b="0" baseline="-25000" dirty="0" err="1"/>
              <a:t>Aux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0" dirty="0" err="1"/>
              <a:t>P</a:t>
            </a:r>
            <a:r>
              <a:rPr lang="en-GB" b="0" baseline="-25000" dirty="0" err="1"/>
              <a:t>AuxOut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>
              <a:solidFill>
                <a:srgbClr val="00B05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3203684"/>
            <a:ext cx="30980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b="0" smtClean="0"/>
              <a:t>4) </a:t>
            </a:r>
            <a:r>
              <a:rPr lang="en-GB" smtClean="0"/>
              <a:t>P</a:t>
            </a:r>
            <a:r>
              <a:rPr lang="en-GB" baseline="-25000" smtClean="0"/>
              <a:t>AuxDemand</a:t>
            </a:r>
            <a:r>
              <a:rPr lang="en-GB" b="0" baseline="-25000" smtClean="0"/>
              <a:t> </a:t>
            </a:r>
            <a:r>
              <a:rPr lang="en-GB" b="0"/>
              <a:t>= P</a:t>
            </a:r>
            <a:r>
              <a:rPr lang="en-GB" b="0" baseline="-25000"/>
              <a:t>AuxIn</a:t>
            </a:r>
            <a:r>
              <a:rPr lang="en-GB" b="0" smtClean="0"/>
              <a:t> </a:t>
            </a:r>
            <a:r>
              <a:rPr lang="en-GB"/>
              <a:t>/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EffToEng</a:t>
            </a:r>
            <a:endParaRPr lang="en-GB" smtClean="0">
              <a:solidFill>
                <a:srgbClr val="00B050"/>
              </a:solidFill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467543" y="3820398"/>
            <a:ext cx="404441" cy="2880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5" y="1556792"/>
            <a:ext cx="4433187" cy="27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2146300" y="311472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63930" y="3122754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269706" y="3122754"/>
            <a:ext cx="152400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464671" y="3120373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671318" y="3120373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875993" y="3120373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2146300" y="2062482"/>
            <a:ext cx="4182419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098795" y="1919149"/>
            <a:ext cx="499150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275856" y="1916832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58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7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9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6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65" y="1556792"/>
            <a:ext cx="4433297" cy="305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205551" y="2094232"/>
            <a:ext cx="880549" cy="18414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210314" y="2328863"/>
            <a:ext cx="880549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210314" y="2456182"/>
            <a:ext cx="1065542" cy="1060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529526" y="2322832"/>
            <a:ext cx="705042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334514" y="2122807"/>
            <a:ext cx="965678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095500" y="1916832"/>
            <a:ext cx="51752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13025" y="1916832"/>
            <a:ext cx="6628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205551" y="3162299"/>
            <a:ext cx="1214321" cy="12144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205551" y="3317082"/>
            <a:ext cx="1214321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99" y="1978228"/>
            <a:ext cx="3176958" cy="24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1984136" y="2407127"/>
            <a:ext cx="2882154" cy="16640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747900" y="2883756"/>
            <a:ext cx="235407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3335790" y="2762250"/>
            <a:ext cx="1517198" cy="56673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406623" y="3545458"/>
            <a:ext cx="30421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603498" y="3811700"/>
            <a:ext cx="31674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2098684" y="4149291"/>
            <a:ext cx="647234" cy="159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484167" y="3548633"/>
            <a:ext cx="30480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066863" y="3112356"/>
            <a:ext cx="1019237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13" y="1122894"/>
            <a:ext cx="4329376" cy="425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2427288" y="133415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561694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712366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2869528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040979" y="133415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477441" y="2171104"/>
            <a:ext cx="471487" cy="1335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6338083" y="2165027"/>
            <a:ext cx="190500" cy="49185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498078" y="2696566"/>
            <a:ext cx="4029785" cy="93186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498078" y="3697460"/>
            <a:ext cx="4029785" cy="1115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5603228" y="5028530"/>
            <a:ext cx="46180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117578" y="5028529"/>
            <a:ext cx="45545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038624" y="1991716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476622" y="2342753"/>
            <a:ext cx="471487" cy="130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477441" y="2511028"/>
            <a:ext cx="471487" cy="1333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2506390" y="1832967"/>
            <a:ext cx="697458" cy="12442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:\TE-Em\Projekte\I_2012_08_HDV_CO2_LOT3\Arbeitsordner\Engine Only\Testcycle.xlsx_Range_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8" b="2911"/>
          <a:stretch/>
        </p:blipFill>
        <p:spPr bwMode="auto">
          <a:xfrm>
            <a:off x="947212" y="1443163"/>
            <a:ext cx="1368152" cy="32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auto">
          <a:xfrm>
            <a:off x="1617622" y="3315371"/>
            <a:ext cx="697742" cy="69635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699792" y="3519530"/>
            <a:ext cx="37418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200" b="1" dirty="0" smtClean="0"/>
              <a:t>Engine motoring operation.</a:t>
            </a:r>
            <a:r>
              <a:rPr lang="en-GB" sz="1200" b="0" dirty="0" smtClean="0"/>
              <a:t> Can also be used with &lt;Me&gt;</a:t>
            </a:r>
          </a:p>
        </p:txBody>
      </p:sp>
      <p:sp>
        <p:nvSpPr>
          <p:cNvPr id="9" name="Pfeil nach unten 8"/>
          <p:cNvSpPr/>
          <p:nvPr/>
        </p:nvSpPr>
        <p:spPr bwMode="auto">
          <a:xfrm rot="16200000">
            <a:off x="2434657" y="3496634"/>
            <a:ext cx="288032" cy="333825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43" y="577384"/>
            <a:ext cx="4337994" cy="42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1391244" y="1449315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435694" y="1771650"/>
            <a:ext cx="4026894" cy="12981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435694" y="1938338"/>
            <a:ext cx="2406728" cy="80486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1435694" y="2809632"/>
            <a:ext cx="2406728" cy="7200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435694" y="3673728"/>
            <a:ext cx="2406728" cy="57606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75" y="836712"/>
            <a:ext cx="3213149" cy="117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713012" y="1131587"/>
            <a:ext cx="795338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760762" y="1131587"/>
            <a:ext cx="30480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467469" y="1474487"/>
            <a:ext cx="2960167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4922812" y="1688799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4413224" y="1693562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37" y="2852936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64" y="461817"/>
            <a:ext cx="2962772" cy="507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1265692" y="66242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1400098" y="66242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550770" y="66242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707932" y="66242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1879383" y="66242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986247" y="1145025"/>
            <a:ext cx="2051915" cy="14148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864645" y="2795588"/>
            <a:ext cx="371475" cy="12731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3405188" y="2800350"/>
            <a:ext cx="266032" cy="12255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330131" y="1478280"/>
            <a:ext cx="2714381" cy="127253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087972" y="5185960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585654" y="5185960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356253" y="3210564"/>
            <a:ext cx="2644719" cy="1419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981298" y="1307307"/>
            <a:ext cx="1406900" cy="1357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356254" y="3397007"/>
            <a:ext cx="1212793" cy="12814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1356254" y="3565282"/>
            <a:ext cx="831794" cy="1256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422935" y="3398906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422935" y="3565282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1356253" y="3730382"/>
            <a:ext cx="2644719" cy="6000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1361450" y="4517137"/>
            <a:ext cx="550373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1361451" y="4776028"/>
            <a:ext cx="2639522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175285" y="4941956"/>
            <a:ext cx="427644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Bildschirmpräsentation (4:3)</PresentationFormat>
  <Paragraphs>37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110</cp:revision>
  <dcterms:created xsi:type="dcterms:W3CDTF">2012-10-30T07:59:54Z</dcterms:created>
  <dcterms:modified xsi:type="dcterms:W3CDTF">2013-09-27T08:11:41Z</dcterms:modified>
</cp:coreProperties>
</file>