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575" r:id="rId2"/>
    <p:sldId id="600" r:id="rId3"/>
    <p:sldId id="633" r:id="rId4"/>
    <p:sldId id="629" r:id="rId5"/>
    <p:sldId id="632" r:id="rId6"/>
    <p:sldId id="630" r:id="rId7"/>
    <p:sldId id="631" r:id="rId8"/>
    <p:sldId id="628" r:id="rId9"/>
    <p:sldId id="634" r:id="rId10"/>
    <p:sldId id="624" r:id="rId11"/>
    <p:sldId id="625" r:id="rId12"/>
    <p:sldId id="604" r:id="rId13"/>
    <p:sldId id="605" r:id="rId14"/>
    <p:sldId id="606" r:id="rId15"/>
    <p:sldId id="609" r:id="rId16"/>
    <p:sldId id="610" r:id="rId17"/>
    <p:sldId id="611" r:id="rId18"/>
    <p:sldId id="608" r:id="rId19"/>
    <p:sldId id="612" r:id="rId20"/>
    <p:sldId id="613" r:id="rId21"/>
    <p:sldId id="623" r:id="rId22"/>
    <p:sldId id="601" r:id="rId23"/>
    <p:sldId id="622" r:id="rId24"/>
    <p:sldId id="619" r:id="rId25"/>
    <p:sldId id="620" r:id="rId26"/>
    <p:sldId id="621" r:id="rId27"/>
    <p:sldId id="599" r:id="rId28"/>
    <p:sldId id="598" r:id="rId29"/>
    <p:sldId id="593" r:id="rId30"/>
    <p:sldId id="595" r:id="rId31"/>
    <p:sldId id="596" r:id="rId32"/>
    <p:sldId id="597" r:id="rId33"/>
    <p:sldId id="592" r:id="rId34"/>
    <p:sldId id="576" r:id="rId35"/>
    <p:sldId id="577" r:id="rId36"/>
    <p:sldId id="578" r:id="rId37"/>
    <p:sldId id="579" r:id="rId38"/>
    <p:sldId id="581" r:id="rId39"/>
    <p:sldId id="580" r:id="rId40"/>
    <p:sldId id="582" r:id="rId41"/>
    <p:sldId id="586" r:id="rId42"/>
    <p:sldId id="584" r:id="rId43"/>
    <p:sldId id="583" r:id="rId44"/>
    <p:sldId id="587" r:id="rId45"/>
    <p:sldId id="588" r:id="rId46"/>
    <p:sldId id="589" r:id="rId47"/>
    <p:sldId id="590" r:id="rId48"/>
    <p:sldId id="591" r:id="rId49"/>
    <p:sldId id="585" r:id="rId50"/>
    <p:sldId id="551" r:id="rId51"/>
    <p:sldId id="561" r:id="rId52"/>
    <p:sldId id="568" r:id="rId53"/>
    <p:sldId id="569" r:id="rId54"/>
    <p:sldId id="570" r:id="rId55"/>
    <p:sldId id="571" r:id="rId56"/>
    <p:sldId id="572" r:id="rId57"/>
    <p:sldId id="574" r:id="rId58"/>
    <p:sldId id="573" r:id="rId59"/>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289" autoAdjust="0"/>
  </p:normalViewPr>
  <p:slideViewPr>
    <p:cSldViewPr>
      <p:cViewPr>
        <p:scale>
          <a:sx n="100" d="100"/>
          <a:sy n="100" d="100"/>
        </p:scale>
        <p:origin x="-1932" y="-684"/>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notesViewPr>
    <p:cSldViewPr>
      <p:cViewPr varScale="1">
        <p:scale>
          <a:sx n="94" d="100"/>
          <a:sy n="94" d="100"/>
        </p:scale>
        <p:origin x="-3690" y="-96"/>
      </p:cViewPr>
      <p:guideLst>
        <p:guide orient="horz" pos="3132"/>
        <p:guide pos="214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a:t>
            </a:fld>
            <a:endParaRPr lang="de-AT"/>
          </a:p>
        </p:txBody>
      </p:sp>
      <p:sp>
        <p:nvSpPr>
          <p:cNvPr id="2" name="Footer Placeholder 1"/>
          <p:cNvSpPr>
            <a:spLocks noGrp="1"/>
          </p:cNvSpPr>
          <p:nvPr>
            <p:ph type="ftr" sz="quarter" idx="2"/>
          </p:nvPr>
        </p:nvSpPr>
        <p:spPr>
          <a:xfrm>
            <a:off x="0" y="9445625"/>
            <a:ext cx="2949575" cy="496888"/>
          </a:xfrm>
          <a:prstGeom prst="rect">
            <a:avLst/>
          </a:prstGeom>
        </p:spPr>
        <p:txBody>
          <a:bodyPr vert="horz" lIns="91440" tIns="45720" rIns="91440" bIns="45720" rtlCol="0" anchor="b"/>
          <a:lstStyle>
            <a:lvl1pPr algn="l">
              <a:defRPr sz="1200"/>
            </a:lvl1pPr>
          </a:lstStyle>
          <a:p>
            <a:endParaRPr lang="en-IE"/>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3</a:t>
            </a:fld>
            <a:endParaRPr lang="de-AT"/>
          </a:p>
        </p:txBody>
      </p:sp>
    </p:spTree>
    <p:extLst>
      <p:ext uri="{BB962C8B-B14F-4D97-AF65-F5344CB8AC3E}">
        <p14:creationId xmlns:p14="http://schemas.microsoft.com/office/powerpoint/2010/main" val="85097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4</a:t>
            </a:fld>
            <a:endParaRPr lang="de-AT"/>
          </a:p>
        </p:txBody>
      </p:sp>
    </p:spTree>
    <p:extLst>
      <p:ext uri="{BB962C8B-B14F-4D97-AF65-F5344CB8AC3E}">
        <p14:creationId xmlns:p14="http://schemas.microsoft.com/office/powerpoint/2010/main" val="85097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8</a:t>
            </a:fld>
            <a:endParaRPr lang="de-AT"/>
          </a:p>
        </p:txBody>
      </p:sp>
    </p:spTree>
    <p:extLst>
      <p:ext uri="{BB962C8B-B14F-4D97-AF65-F5344CB8AC3E}">
        <p14:creationId xmlns:p14="http://schemas.microsoft.com/office/powerpoint/2010/main" val="85097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9"/>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5"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5"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Tabelle">
    <p:spTree>
      <p:nvGrpSpPr>
        <p:cNvPr id="1" name=""/>
        <p:cNvGrpSpPr/>
        <p:nvPr/>
      </p:nvGrpSpPr>
      <p:grpSpPr>
        <a:xfrm>
          <a:off x="0" y="0"/>
          <a:ext cx="0" cy="0"/>
          <a:chOff x="0" y="0"/>
          <a:chExt cx="0" cy="0"/>
        </a:xfrm>
      </p:grpSpPr>
      <p:sp>
        <p:nvSpPr>
          <p:cNvPr id="3" name="Tabellenplatzhalter 2"/>
          <p:cNvSpPr>
            <a:spLocks noGrp="1"/>
          </p:cNvSpPr>
          <p:nvPr>
            <p:ph type="tbl" idx="1"/>
          </p:nvPr>
        </p:nvSpPr>
        <p:spPr>
          <a:xfrm>
            <a:off x="468315" y="1582738"/>
            <a:ext cx="8218487" cy="4543425"/>
          </a:xfrm>
        </p:spPr>
        <p:txBody>
          <a:bodyPr/>
          <a:lstStyle/>
          <a:p>
            <a:pPr lvl="0"/>
            <a:endParaRPr lang="de-AT" noProof="0" smtClean="0"/>
          </a:p>
        </p:txBody>
      </p:sp>
      <p:sp>
        <p:nvSpPr>
          <p:cNvPr id="4" name="Title 3"/>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4"/>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5"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5"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5"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42"/>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2"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a:t>
            </a:r>
            <a:r>
              <a:rPr lang="en-US" sz="1100" b="0" baseline="0" dirty="0" smtClean="0">
                <a:latin typeface="Verdana" pitchFamily="34" charset="0"/>
              </a:rPr>
              <a:t>Release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a:t>
            </a:r>
            <a:r>
              <a:rPr lang="en-US" sz="3200" dirty="0" smtClean="0">
                <a:solidFill>
                  <a:srgbClr val="990000"/>
                </a:solidFill>
              </a:rPr>
              <a:t>2.0.1</a:t>
            </a:r>
            <a:r>
              <a:rPr lang="en-US" sz="3200" smtClean="0">
                <a:solidFill>
                  <a:srgbClr val="990000"/>
                </a:solidFill>
              </a:rPr>
              <a:t/>
            </a:r>
            <a:br>
              <a:rPr lang="en-US" sz="3200" smtClean="0">
                <a:solidFill>
                  <a:srgbClr val="990000"/>
                </a:solidFill>
              </a:rPr>
            </a:br>
            <a:r>
              <a:rPr lang="en-US" sz="2000" smtClean="0">
                <a:solidFill>
                  <a:srgbClr val="990000"/>
                </a:solidFill>
              </a:rPr>
              <a:t>19.04.2014</a:t>
            </a:r>
            <a:endParaRPr lang="en-US" sz="2000" dirty="0" smtClean="0">
              <a:solidFill>
                <a:srgbClr val="990000"/>
              </a:solidFill>
            </a:endParaRPr>
          </a:p>
          <a:p>
            <a:pPr eaLnBrk="1" hangingPunct="1"/>
            <a:endParaRPr lang="en-US" sz="2000" dirty="0" smtClean="0">
              <a:solidFill>
                <a:srgbClr val="990000"/>
              </a:solidFill>
            </a:endParaRP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smtClean="0">
                <a:solidFill>
                  <a:srgbClr val="990000"/>
                </a:solidFill>
              </a:rPr>
              <a:t>Release Notes</a:t>
            </a:r>
            <a:endParaRPr lang="en-US" sz="2400" dirty="0">
              <a:solidFill>
                <a:srgbClr val="99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 RC4</a:t>
            </a:r>
          </a:p>
          <a:p>
            <a:pPr eaLnBrk="1" hangingPunct="1"/>
            <a:r>
              <a:rPr lang="en-US" sz="2000" dirty="0" smtClean="0">
                <a:solidFill>
                  <a:srgbClr val="990000"/>
                </a:solidFill>
              </a:rPr>
              <a:t>10.10.2013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39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2" y="1313471"/>
            <a:ext cx="8496944" cy="3354765"/>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smtClean="0"/>
              <a:t>in Gearbox/Torque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Load-dependent rolling resistance coefficients</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2899889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2" y="1340772"/>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4"/>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21"/>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8" y="3853522"/>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9"/>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7" y="5373220"/>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3" y="3591306"/>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2" y="1631126"/>
            <a:ext cx="8496944" cy="2800767"/>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distance</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4"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9" y="2959669"/>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2"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91"/>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6"/>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30" y="3148469"/>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4"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8"/>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61"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8" y="4077076"/>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10"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8" y="1412780"/>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5"/>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63"/>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3" y="2401301"/>
            <a:ext cx="6559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5"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501" y="3179683"/>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6"/>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51"/>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40"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6" y="2790725"/>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9"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20" y="2871582"/>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7"/>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4"/>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8"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2"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4" y="2616336"/>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31"/>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20"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4"/>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8"/>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3"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8" y="3063592"/>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8" y="2346428"/>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9" y="2093316"/>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8"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11"/>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5"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4" y="2370315"/>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7" y="3544994"/>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9"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9" y="3068964"/>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2"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4"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9"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2" y="3512045"/>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9"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41"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2" y="4788815"/>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6"/>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8" y="2696097"/>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6" y="2869125"/>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4"/>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80"/>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5"/>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63"/>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3" y="2401301"/>
            <a:ext cx="6559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5"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501" y="3179683"/>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6"/>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8"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6"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4" y="3107005"/>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60" y="2529323"/>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4"/>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10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6"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100"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6" y="3201755"/>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8" y="3063592"/>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8" y="2346428"/>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9" y="2093316"/>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8"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11"/>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5"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4" y="2370315"/>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2" y="3515364"/>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4"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11" y="2786170"/>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11"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7" y="2650068"/>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3"/>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30"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2" y="3512045"/>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7"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80"/>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2"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4"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33"/>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9"/>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30" y="3567502"/>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3" y="3356996"/>
            <a:ext cx="1169936"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6"/>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2" y="5799751"/>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4"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40"/>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8"/>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a:t>
            </a:r>
            <a:r>
              <a:rPr lang="en-GB" sz="2800" kern="0" dirty="0" smtClean="0"/>
              <a:t>2.0.1</a:t>
            </a:r>
            <a:endParaRPr lang="en-GB" sz="2800" kern="0" dirty="0"/>
          </a:p>
        </p:txBody>
      </p:sp>
      <p:sp>
        <p:nvSpPr>
          <p:cNvPr id="6" name="Textfeld 5"/>
          <p:cNvSpPr txBox="1"/>
          <p:nvPr/>
        </p:nvSpPr>
        <p:spPr>
          <a:xfrm>
            <a:off x="251522" y="1313471"/>
            <a:ext cx="8496944" cy="4878259"/>
          </a:xfrm>
          <a:prstGeom prst="rect">
            <a:avLst/>
          </a:prstGeom>
          <a:noFill/>
          <a:ln>
            <a:noFill/>
          </a:ln>
        </p:spPr>
        <p:txBody>
          <a:bodyPr wrap="square" rtlCol="0">
            <a:spAutoFit/>
          </a:bodyPr>
          <a:lstStyle/>
          <a:p>
            <a:pPr algn="l">
              <a:lnSpc>
                <a:spcPct val="150000"/>
              </a:lnSpc>
              <a:spcBef>
                <a:spcPts val="600"/>
              </a:spcBef>
            </a:pPr>
            <a:r>
              <a:rPr lang="en-GB" sz="1800" dirty="0" smtClean="0"/>
              <a:t>Important </a:t>
            </a:r>
            <a:r>
              <a:rPr lang="en-GB" sz="1800" dirty="0" smtClean="0"/>
              <a:t>additions and enhancements:</a:t>
            </a:r>
          </a:p>
          <a:p>
            <a:pPr marL="342900" indent="-342900" algn="l">
              <a:lnSpc>
                <a:spcPct val="150000"/>
              </a:lnSpc>
              <a:spcBef>
                <a:spcPts val="600"/>
              </a:spcBef>
              <a:buFont typeface="Arial" pitchFamily="34" charset="0"/>
              <a:buChar char="•"/>
            </a:pPr>
            <a:r>
              <a:rPr lang="en-GB" dirty="0" smtClean="0"/>
              <a:t>Declaration Mode</a:t>
            </a:r>
          </a:p>
          <a:p>
            <a:pPr marL="800100" lvl="1" indent="-342900" algn="l">
              <a:spcBef>
                <a:spcPts val="600"/>
              </a:spcBef>
              <a:buFont typeface="Arial" pitchFamily="34" charset="0"/>
              <a:buChar char="•"/>
            </a:pPr>
            <a:r>
              <a:rPr lang="en-GB" sz="1400" b="0" dirty="0" smtClean="0"/>
              <a:t>Sets generic parameters for calculation </a:t>
            </a:r>
          </a:p>
          <a:p>
            <a:pPr marL="800100" lvl="1" indent="-342900" algn="l">
              <a:spcBef>
                <a:spcPts val="600"/>
              </a:spcBef>
              <a:buFont typeface="Arial" pitchFamily="34" charset="0"/>
              <a:buChar char="•"/>
            </a:pPr>
            <a:r>
              <a:rPr lang="en-GB" sz="1400" b="0" dirty="0" smtClean="0"/>
              <a:t>L</a:t>
            </a:r>
            <a:r>
              <a:rPr lang="en-GB" b="0" dirty="0" smtClean="0"/>
              <a:t>ocks non-user input parameters in GUI</a:t>
            </a:r>
          </a:p>
          <a:p>
            <a:pPr marL="342900" indent="-342900" algn="l">
              <a:lnSpc>
                <a:spcPct val="150000"/>
              </a:lnSpc>
              <a:spcBef>
                <a:spcPts val="600"/>
              </a:spcBef>
              <a:buFont typeface="Arial" pitchFamily="34" charset="0"/>
              <a:buChar char="•"/>
            </a:pPr>
            <a:r>
              <a:rPr lang="en-GB" dirty="0" smtClean="0"/>
              <a:t>New input parameters and charts (with GUI updates)</a:t>
            </a:r>
            <a:endParaRPr lang="en-GB" dirty="0" smtClean="0"/>
          </a:p>
          <a:p>
            <a:pPr marL="342900" indent="-342900" algn="l">
              <a:lnSpc>
                <a:spcPct val="150000"/>
              </a:lnSpc>
              <a:spcBef>
                <a:spcPts val="600"/>
              </a:spcBef>
              <a:buFont typeface="Arial" pitchFamily="34" charset="0"/>
              <a:buChar char="•"/>
            </a:pPr>
            <a:r>
              <a:rPr lang="en-GB" dirty="0" smtClean="0"/>
              <a:t>New internal visualizer for fast post processing</a:t>
            </a:r>
            <a:r>
              <a:rPr lang="en-GB" sz="1200" b="0" dirty="0" smtClean="0"/>
              <a:t> (replaces closed external tool </a:t>
            </a:r>
            <a:r>
              <a:rPr lang="en-GB" sz="1200" b="0" dirty="0" err="1" smtClean="0"/>
              <a:t>GRAPHi</a:t>
            </a:r>
            <a:r>
              <a:rPr lang="en-GB" sz="1200" b="0" dirty="0" smtClean="0"/>
              <a:t>)</a:t>
            </a:r>
          </a:p>
          <a:p>
            <a:pPr marL="342900" indent="-342900" algn="l">
              <a:lnSpc>
                <a:spcPct val="150000"/>
              </a:lnSpc>
              <a:spcBef>
                <a:spcPts val="600"/>
              </a:spcBef>
              <a:buFont typeface="Arial" pitchFamily="34" charset="0"/>
              <a:buChar char="•"/>
            </a:pPr>
            <a:r>
              <a:rPr lang="en-GB" dirty="0" smtClean="0"/>
              <a:t>WHTC Correction</a:t>
            </a:r>
          </a:p>
          <a:p>
            <a:pPr marL="342900" indent="-342900" algn="l">
              <a:lnSpc>
                <a:spcPct val="150000"/>
              </a:lnSpc>
              <a:spcBef>
                <a:spcPts val="600"/>
              </a:spcBef>
              <a:buFont typeface="Arial" pitchFamily="34" charset="0"/>
              <a:buChar char="•"/>
            </a:pPr>
            <a:r>
              <a:rPr lang="en-GB" dirty="0" smtClean="0"/>
              <a:t>Start/Stop auxiliary </a:t>
            </a:r>
            <a:r>
              <a:rPr lang="en-GB" dirty="0" smtClean="0"/>
              <a:t>correction</a:t>
            </a:r>
          </a:p>
          <a:p>
            <a:pPr algn="l">
              <a:lnSpc>
                <a:spcPct val="150000"/>
              </a:lnSpc>
              <a:spcBef>
                <a:spcPts val="600"/>
              </a:spcBef>
            </a:pPr>
            <a:r>
              <a:rPr lang="en-GB" sz="1800" dirty="0"/>
              <a:t>Incompatible changes since previous release (V1.4):</a:t>
            </a:r>
          </a:p>
          <a:p>
            <a:pPr marL="800100" lvl="1" indent="-342900" algn="l">
              <a:lnSpc>
                <a:spcPct val="150000"/>
              </a:lnSpc>
              <a:spcBef>
                <a:spcPts val="600"/>
              </a:spcBef>
              <a:buFont typeface="Arial" pitchFamily="34" charset="0"/>
              <a:buChar char="•"/>
            </a:pPr>
            <a:r>
              <a:rPr lang="en-GB" dirty="0"/>
              <a:t>File-format changes for </a:t>
            </a:r>
            <a:r>
              <a:rPr lang="en-GB" dirty="0" err="1"/>
              <a:t>Input/Output</a:t>
            </a:r>
            <a:r>
              <a:rPr lang="en-GB" dirty="0"/>
              <a:t> files</a:t>
            </a:r>
          </a:p>
          <a:p>
            <a:pPr marL="1257300" lvl="2" indent="-342900" algn="l">
              <a:spcBef>
                <a:spcPts val="600"/>
              </a:spcBef>
              <a:buFont typeface="Arial" pitchFamily="34" charset="0"/>
              <a:buChar char="•"/>
            </a:pPr>
            <a:r>
              <a:rPr lang="en-IE" sz="1400" b="0" dirty="0"/>
              <a:t>Old file-formats scrapped; CSV and JSON used everywhere</a:t>
            </a:r>
          </a:p>
          <a:p>
            <a:pPr marL="1257300" lvl="2" indent="-342900" algn="l">
              <a:spcBef>
                <a:spcPts val="600"/>
              </a:spcBef>
              <a:buFont typeface="Arial" pitchFamily="34" charset="0"/>
              <a:buChar char="•"/>
            </a:pPr>
            <a:r>
              <a:rPr lang="en-IE" sz="1400" b="0" dirty="0"/>
              <a:t>CSVs: Use "#" for </a:t>
            </a:r>
            <a:r>
              <a:rPr lang="en-IE" sz="1400" b="0" dirty="0" smtClean="0"/>
              <a:t>comments, </a:t>
            </a:r>
            <a:r>
              <a:rPr lang="en-IE" sz="1400" b="0" dirty="0"/>
              <a:t>one and only one header-line required</a:t>
            </a:r>
            <a:endParaRPr lang="en-GB" dirty="0" smtClean="0"/>
          </a:p>
        </p:txBody>
      </p:sp>
    </p:spTree>
    <p:extLst>
      <p:ext uri="{BB962C8B-B14F-4D97-AF65-F5344CB8AC3E}">
        <p14:creationId xmlns:p14="http://schemas.microsoft.com/office/powerpoint/2010/main" val="1818809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61"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7"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1"/>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9"/>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8"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2"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26" y="2694040"/>
            <a:ext cx="2880322" cy="172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Load-dependent rolling resistance </a:t>
            </a:r>
            <a:r>
              <a:rPr lang="en-GB" sz="2800" dirty="0" smtClean="0"/>
              <a:t>coefficient</a:t>
            </a:r>
            <a:endParaRPr lang="en-GB" sz="2800" dirty="0"/>
          </a:p>
        </p:txBody>
      </p:sp>
      <p:sp>
        <p:nvSpPr>
          <p:cNvPr id="5" name="Textfeld 4"/>
          <p:cNvSpPr txBox="1"/>
          <p:nvPr/>
        </p:nvSpPr>
        <p:spPr>
          <a:xfrm>
            <a:off x="251522" y="1412776"/>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For each axle the RRC* and test load </a:t>
            </a:r>
            <a:r>
              <a:rPr lang="en-GB" sz="2000" b="0" dirty="0" err="1" smtClean="0"/>
              <a:t>F</a:t>
            </a:r>
            <a:r>
              <a:rPr lang="en-GB" sz="2000" b="0" baseline="-25000" dirty="0" err="1" smtClean="0"/>
              <a:t>z</a:t>
            </a:r>
            <a:r>
              <a:rPr lang="en-GB" sz="2000" b="0" dirty="0" smtClean="0"/>
              <a:t>* are defined</a:t>
            </a:r>
            <a:endParaRPr lang="en-GB" sz="20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08" y="2120662"/>
            <a:ext cx="2625290" cy="287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6633225" y="3268150"/>
            <a:ext cx="2295821"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axle </a:t>
            </a:r>
            <a:r>
              <a:rPr lang="en-GB" sz="1100" dirty="0" err="1" smtClean="0">
                <a:solidFill>
                  <a:srgbClr val="C00000"/>
                </a:solidFill>
              </a:rPr>
              <a:t>config</a:t>
            </a:r>
            <a:r>
              <a:rPr lang="en-GB" sz="1100" dirty="0" smtClean="0">
                <a:solidFill>
                  <a:srgbClr val="C00000"/>
                </a:solidFill>
              </a:rPr>
              <a:t>.</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776" y="3117202"/>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5397132" y="319685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Rechteck 10"/>
          <p:cNvSpPr/>
          <p:nvPr/>
        </p:nvSpPr>
        <p:spPr bwMode="auto">
          <a:xfrm>
            <a:off x="2521676" y="2968368"/>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542638" y="2393560"/>
            <a:ext cx="1617751" cy="446276"/>
          </a:xfrm>
          <a:prstGeom prst="rect">
            <a:avLst/>
          </a:prstGeom>
          <a:noFill/>
          <a:ln>
            <a:noFill/>
          </a:ln>
        </p:spPr>
        <p:txBody>
          <a:bodyPr wrap="none" rtlCol="0">
            <a:spAutoFit/>
          </a:bodyPr>
          <a:lstStyle/>
          <a:p>
            <a:pPr algn="l">
              <a:spcBef>
                <a:spcPts val="0"/>
              </a:spcBef>
            </a:pPr>
            <a:r>
              <a:rPr lang="en-GB" sz="1200" b="0" dirty="0" smtClean="0"/>
              <a:t>Relative axle load </a:t>
            </a:r>
            <a:r>
              <a:rPr lang="en-GB" sz="1200" dirty="0" smtClean="0"/>
              <a:t>s</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(share of total weight)</a:t>
            </a:r>
            <a:endParaRPr lang="en-GB" sz="1200" b="0" dirty="0" smtClean="0"/>
          </a:p>
        </p:txBody>
      </p:sp>
      <p:cxnSp>
        <p:nvCxnSpPr>
          <p:cNvPr id="15" name="Gerade Verbindung 14"/>
          <p:cNvCxnSpPr/>
          <p:nvPr/>
        </p:nvCxnSpPr>
        <p:spPr bwMode="auto">
          <a:xfrm>
            <a:off x="1801594" y="2832537"/>
            <a:ext cx="613944" cy="22326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2521676" y="3256713"/>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9" name="Textfeld 18"/>
          <p:cNvSpPr txBox="1"/>
          <p:nvPr/>
        </p:nvSpPr>
        <p:spPr>
          <a:xfrm>
            <a:off x="929764" y="3107532"/>
            <a:ext cx="849913" cy="276999"/>
          </a:xfrm>
          <a:prstGeom prst="rect">
            <a:avLst/>
          </a:prstGeom>
          <a:noFill/>
          <a:ln>
            <a:noFill/>
          </a:ln>
        </p:spPr>
        <p:txBody>
          <a:bodyPr wrap="none" rtlCol="0">
            <a:spAutoFit/>
          </a:bodyPr>
          <a:lstStyle/>
          <a:p>
            <a:pPr algn="l">
              <a:spcBef>
                <a:spcPts val="0"/>
              </a:spcBef>
            </a:pPr>
            <a:r>
              <a:rPr lang="en-GB" sz="1200" dirty="0" smtClean="0"/>
              <a:t>RRC</a:t>
            </a:r>
            <a:r>
              <a:rPr lang="en-GB" sz="1200" baseline="-25000" dirty="0" smtClean="0"/>
              <a:t>ISO(</a:t>
            </a:r>
            <a:r>
              <a:rPr lang="en-GB" sz="1200" baseline="-25000" dirty="0" err="1" smtClean="0"/>
              <a:t>i</a:t>
            </a:r>
            <a:r>
              <a:rPr lang="en-GB" sz="1200" baseline="-25000" dirty="0" smtClean="0"/>
              <a:t>)</a:t>
            </a:r>
            <a:r>
              <a:rPr lang="en-GB" sz="1200" b="0" dirty="0" smtClean="0"/>
              <a:t>*</a:t>
            </a:r>
            <a:endParaRPr lang="en-GB" sz="1200" baseline="-25000" dirty="0" smtClean="0"/>
          </a:p>
        </p:txBody>
      </p:sp>
      <p:sp>
        <p:nvSpPr>
          <p:cNvPr id="20" name="Textfeld 19"/>
          <p:cNvSpPr txBox="1"/>
          <p:nvPr/>
        </p:nvSpPr>
        <p:spPr>
          <a:xfrm>
            <a:off x="251522" y="5949280"/>
            <a:ext cx="8496944" cy="369332"/>
          </a:xfrm>
          <a:prstGeom prst="rect">
            <a:avLst/>
          </a:prstGeom>
          <a:noFill/>
          <a:ln>
            <a:noFill/>
          </a:ln>
        </p:spPr>
        <p:txBody>
          <a:bodyPr wrap="square" rtlCol="0">
            <a:spAutoFit/>
          </a:bodyPr>
          <a:lstStyle/>
          <a:p>
            <a:pPr algn="l">
              <a:spcBef>
                <a:spcPts val="0"/>
              </a:spcBef>
            </a:pPr>
            <a:r>
              <a:rPr lang="en-GB" sz="1800" b="0" dirty="0"/>
              <a:t>* according to ISO </a:t>
            </a:r>
            <a:r>
              <a:rPr lang="en-GB" sz="1800" b="0" dirty="0" smtClean="0"/>
              <a:t>28580</a:t>
            </a:r>
            <a:r>
              <a:rPr lang="en-GB" sz="1800" b="0" dirty="0"/>
              <a:t> </a:t>
            </a:r>
            <a:r>
              <a:rPr lang="en-GB" sz="1800" b="0" dirty="0" smtClean="0"/>
              <a:t>(</a:t>
            </a:r>
            <a:r>
              <a:rPr lang="en-GB" sz="1800" b="0" dirty="0"/>
              <a:t>Test </a:t>
            </a:r>
            <a:r>
              <a:rPr lang="en-GB" sz="1800" b="0" dirty="0" smtClean="0"/>
              <a:t>load: 85</a:t>
            </a:r>
            <a:r>
              <a:rPr lang="en-GB" sz="1800" b="0" dirty="0"/>
              <a:t>% of max. load capacity)</a:t>
            </a:r>
          </a:p>
        </p:txBody>
      </p:sp>
      <p:cxnSp>
        <p:nvCxnSpPr>
          <p:cNvPr id="21" name="Gerade Verbindung 20"/>
          <p:cNvCxnSpPr>
            <a:stCxn id="19" idx="3"/>
          </p:cNvCxnSpPr>
          <p:nvPr/>
        </p:nvCxnSpPr>
        <p:spPr bwMode="auto">
          <a:xfrm>
            <a:off x="1779677" y="3246032"/>
            <a:ext cx="641989" cy="94431"/>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hteck 22"/>
          <p:cNvSpPr/>
          <p:nvPr/>
        </p:nvSpPr>
        <p:spPr bwMode="auto">
          <a:xfrm>
            <a:off x="3935543" y="3256069"/>
            <a:ext cx="1125905"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23"/>
          <p:cNvCxnSpPr/>
          <p:nvPr/>
        </p:nvCxnSpPr>
        <p:spPr bwMode="auto">
          <a:xfrm>
            <a:off x="3508202" y="2555541"/>
            <a:ext cx="597648" cy="608287"/>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99924" y="2278542"/>
            <a:ext cx="663964" cy="276999"/>
          </a:xfrm>
          <a:prstGeom prst="rect">
            <a:avLst/>
          </a:prstGeom>
          <a:noFill/>
          <a:ln>
            <a:noFill/>
          </a:ln>
        </p:spPr>
        <p:txBody>
          <a:bodyPr wrap="none" rtlCol="0">
            <a:spAutoFit/>
          </a:bodyPr>
          <a:lstStyle/>
          <a:p>
            <a:pPr algn="l">
              <a:spcBef>
                <a:spcPts val="0"/>
              </a:spcBef>
            </a:pPr>
            <a:r>
              <a:rPr lang="en-GB" sz="1200" dirty="0" err="1" smtClean="0"/>
              <a:t>F</a:t>
            </a:r>
            <a:r>
              <a:rPr lang="en-GB" sz="1200" baseline="-25000" dirty="0" err="1" smtClean="0"/>
              <a:t>zISO</a:t>
            </a:r>
            <a:r>
              <a:rPr lang="en-GB" sz="1200" baseline="-25000" dirty="0" smtClean="0"/>
              <a:t>(</a:t>
            </a:r>
            <a:r>
              <a:rPr lang="en-GB" sz="1200" baseline="-25000" dirty="0" err="1" smtClean="0"/>
              <a:t>i</a:t>
            </a:r>
            <a:r>
              <a:rPr lang="en-GB" sz="1200" baseline="-25000" dirty="0" smtClean="0"/>
              <a:t>)</a:t>
            </a:r>
            <a:r>
              <a:rPr lang="en-GB" sz="1200" b="0" dirty="0" smtClean="0"/>
              <a:t>*</a:t>
            </a:r>
            <a:endParaRPr lang="en-GB" sz="1200" baseline="-25000" dirty="0" smtClean="0"/>
          </a:p>
        </p:txBody>
      </p:sp>
      <p:cxnSp>
        <p:nvCxnSpPr>
          <p:cNvPr id="29" name="Gerade Verbindung 28"/>
          <p:cNvCxnSpPr/>
          <p:nvPr/>
        </p:nvCxnSpPr>
        <p:spPr bwMode="auto">
          <a:xfrm flipH="1">
            <a:off x="4499992" y="2120662"/>
            <a:ext cx="278326" cy="73901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3532772" y="1812890"/>
            <a:ext cx="2304542" cy="615553"/>
          </a:xfrm>
          <a:prstGeom prst="rect">
            <a:avLst/>
          </a:prstGeom>
          <a:noFill/>
          <a:ln>
            <a:noFill/>
          </a:ln>
        </p:spPr>
        <p:txBody>
          <a:bodyPr wrap="none" rtlCol="0">
            <a:spAutoFit/>
          </a:bodyPr>
          <a:lstStyle/>
          <a:p>
            <a:pPr algn="l">
              <a:spcBef>
                <a:spcPts val="0"/>
              </a:spcBef>
            </a:pPr>
            <a:r>
              <a:rPr lang="en-GB" sz="1200" b="0" dirty="0" smtClean="0"/>
              <a:t>Twin Tyres =&gt; nr. of wheels </a:t>
            </a:r>
            <a:r>
              <a:rPr lang="en-GB" sz="1200" dirty="0" smtClean="0"/>
              <a:t>w</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  yes =&gt; </a:t>
            </a:r>
            <a:r>
              <a:rPr lang="en-GB" sz="1100" dirty="0"/>
              <a:t>w</a:t>
            </a:r>
            <a:r>
              <a:rPr lang="en-GB" sz="1100" baseline="-25000" dirty="0"/>
              <a:t>(</a:t>
            </a:r>
            <a:r>
              <a:rPr lang="en-GB" sz="1100" baseline="-25000" dirty="0" err="1"/>
              <a:t>i</a:t>
            </a:r>
            <a:r>
              <a:rPr lang="en-GB" sz="1100" baseline="-25000" dirty="0"/>
              <a:t>) </a:t>
            </a:r>
            <a:r>
              <a:rPr lang="en-GB" sz="1100" b="0" dirty="0" smtClean="0"/>
              <a:t>= 4</a:t>
            </a:r>
          </a:p>
          <a:p>
            <a:pPr algn="l">
              <a:spcBef>
                <a:spcPts val="0"/>
              </a:spcBef>
            </a:pPr>
            <a:r>
              <a:rPr lang="en-GB" sz="1100" b="0" dirty="0" smtClean="0"/>
              <a:t>  no =&gt; </a:t>
            </a:r>
            <a:r>
              <a:rPr lang="en-GB" sz="1100" dirty="0"/>
              <a:t>w</a:t>
            </a:r>
            <a:r>
              <a:rPr lang="en-GB" sz="1100" baseline="-25000" dirty="0"/>
              <a:t>(</a:t>
            </a:r>
            <a:r>
              <a:rPr lang="en-GB" sz="1100" baseline="-25000" dirty="0" err="1"/>
              <a:t>i</a:t>
            </a:r>
            <a:r>
              <a:rPr lang="en-GB" sz="1100" baseline="-25000" dirty="0"/>
              <a:t>) </a:t>
            </a:r>
            <a:r>
              <a:rPr lang="en-GB" sz="1100" b="0" dirty="0"/>
              <a:t>= </a:t>
            </a:r>
            <a:r>
              <a:rPr lang="en-GB" sz="1100" b="0" dirty="0" smtClean="0"/>
              <a:t>2</a:t>
            </a:r>
          </a:p>
        </p:txBody>
      </p:sp>
      <p:sp>
        <p:nvSpPr>
          <p:cNvPr id="35" name="Rechteck 34"/>
          <p:cNvSpPr/>
          <p:nvPr/>
        </p:nvSpPr>
        <p:spPr bwMode="auto">
          <a:xfrm>
            <a:off x="4232529" y="2968368"/>
            <a:ext cx="593403"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37" y="4895009"/>
            <a:ext cx="4078019" cy="7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251522" y="4581128"/>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Total RRC calculation</a:t>
            </a:r>
            <a:endParaRPr lang="en-GB" sz="2000" b="0" dirty="0"/>
          </a:p>
        </p:txBody>
      </p:sp>
      <p:sp>
        <p:nvSpPr>
          <p:cNvPr id="25" name="Textfeld 24"/>
          <p:cNvSpPr txBox="1"/>
          <p:nvPr/>
        </p:nvSpPr>
        <p:spPr>
          <a:xfrm>
            <a:off x="5102232" y="5188995"/>
            <a:ext cx="2119491" cy="646331"/>
          </a:xfrm>
          <a:prstGeom prst="rect">
            <a:avLst/>
          </a:prstGeom>
          <a:noFill/>
          <a:ln>
            <a:noFill/>
          </a:ln>
        </p:spPr>
        <p:txBody>
          <a:bodyPr wrap="none" rtlCol="0">
            <a:spAutoFit/>
          </a:bodyPr>
          <a:lstStyle/>
          <a:p>
            <a:pPr algn="l">
              <a:spcBef>
                <a:spcPts val="0"/>
              </a:spcBef>
            </a:pPr>
            <a:r>
              <a:rPr lang="en-US" sz="1200" b="0" dirty="0" smtClean="0"/>
              <a:t>m [kg]  = total vehicle weight</a:t>
            </a:r>
          </a:p>
          <a:p>
            <a:pPr algn="l">
              <a:spcBef>
                <a:spcPts val="0"/>
              </a:spcBef>
            </a:pPr>
            <a:r>
              <a:rPr lang="de-AT" sz="1200" b="0" dirty="0" smtClean="0"/>
              <a:t>g </a:t>
            </a:r>
            <a:r>
              <a:rPr lang="de-AT" sz="1200" b="0" dirty="0"/>
              <a:t>[m/s²] = 9.81</a:t>
            </a:r>
            <a:endParaRPr lang="en-GB" sz="1200" dirty="0"/>
          </a:p>
          <a:p>
            <a:pPr algn="l">
              <a:spcBef>
                <a:spcPts val="0"/>
              </a:spcBef>
            </a:pPr>
            <a:r>
              <a:rPr lang="el-GR" sz="1200" b="0" dirty="0" smtClean="0"/>
              <a:t>β</a:t>
            </a:r>
            <a:r>
              <a:rPr lang="de-AT" sz="1200" b="0" dirty="0" smtClean="0"/>
              <a:t> [-]  = 0.9</a:t>
            </a:r>
            <a:endParaRPr lang="de-AT" sz="1200" b="0" dirty="0"/>
          </a:p>
        </p:txBody>
      </p:sp>
    </p:spTree>
    <p:extLst>
      <p:ext uri="{BB962C8B-B14F-4D97-AF65-F5344CB8AC3E}">
        <p14:creationId xmlns:p14="http://schemas.microsoft.com/office/powerpoint/2010/main" val="3129092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41" y="2746091"/>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7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9" y="4019884"/>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90"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4" y="5589244"/>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4" y="6076209"/>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9"/>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4" y="1414512"/>
            <a:ext cx="8784976" cy="415498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p>
          <a:p>
            <a:pPr marL="171450" indent="-171450" algn="l">
              <a:spcBef>
                <a:spcPts val="600"/>
              </a:spcBef>
              <a:buFont typeface="Arial" pitchFamily="34" charset="0"/>
              <a:buChar char="•"/>
            </a:pPr>
            <a:r>
              <a:rPr lang="en-GB" sz="1200" b="0" dirty="0" smtClean="0"/>
              <a:t>Load-dependent </a:t>
            </a:r>
            <a:r>
              <a:rPr lang="en-GB" sz="1200" b="0" dirty="0"/>
              <a:t>rolling resistance coefficient</a:t>
            </a:r>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4"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4"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2" y="1313471"/>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2"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6"/>
            <a:ext cx="8496944" cy="3323987"/>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Declaration Mode is (de-)activated in the GUI as global parameter, i.e. is active for all following calculations</a:t>
            </a:r>
          </a:p>
          <a:p>
            <a:pPr marL="342900" indent="-342900" algn="l">
              <a:lnSpc>
                <a:spcPct val="150000"/>
              </a:lnSpc>
              <a:spcBef>
                <a:spcPts val="600"/>
              </a:spcBef>
              <a:buFont typeface="Arial" pitchFamily="34" charset="0"/>
              <a:buChar char="•"/>
            </a:pPr>
            <a:r>
              <a:rPr lang="en-GB" b="0" dirty="0" smtClean="0"/>
              <a:t>When active all non- user-input parameters are locked</a:t>
            </a:r>
          </a:p>
          <a:p>
            <a:pPr lvl="1" algn="l">
              <a:lnSpc>
                <a:spcPct val="150000"/>
              </a:lnSpc>
              <a:spcBef>
                <a:spcPts val="600"/>
              </a:spcBef>
            </a:pPr>
            <a:r>
              <a:rPr lang="en-GB" dirty="0" smtClean="0"/>
              <a:t>Example: Axle configuration in vehicle file:</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689" y="1691880"/>
            <a:ext cx="11239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412"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59"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feld 22"/>
          <p:cNvSpPr txBox="1"/>
          <p:nvPr/>
        </p:nvSpPr>
        <p:spPr>
          <a:xfrm>
            <a:off x="1229800" y="2840411"/>
            <a:ext cx="3126177" cy="276999"/>
          </a:xfrm>
          <a:prstGeom prst="rect">
            <a:avLst/>
          </a:prstGeom>
          <a:noFill/>
        </p:spPr>
        <p:txBody>
          <a:bodyPr wrap="none" rtlCol="0">
            <a:spAutoFit/>
          </a:bodyPr>
          <a:lstStyle/>
          <a:p>
            <a:r>
              <a:rPr lang="en-GB" sz="1200" b="0" dirty="0" smtClean="0"/>
              <a:t>Declaration Mode OFF (Engineering Mode)</a:t>
            </a:r>
            <a:endParaRPr lang="en-GB" sz="1200" b="0" dirty="0"/>
          </a:p>
        </p:txBody>
      </p:sp>
      <p:sp>
        <p:nvSpPr>
          <p:cNvPr id="45" name="Textfeld 44"/>
          <p:cNvSpPr txBox="1"/>
          <p:nvPr/>
        </p:nvSpPr>
        <p:spPr>
          <a:xfrm>
            <a:off x="5972432" y="2840412"/>
            <a:ext cx="1659430" cy="276999"/>
          </a:xfrm>
          <a:prstGeom prst="rect">
            <a:avLst/>
          </a:prstGeom>
          <a:noFill/>
        </p:spPr>
        <p:txBody>
          <a:bodyPr wrap="none" rtlCol="0">
            <a:spAutoFit/>
          </a:bodyPr>
          <a:lstStyle/>
          <a:p>
            <a:r>
              <a:rPr lang="en-GB" sz="1200" b="0" dirty="0" smtClean="0"/>
              <a:t>Declaration Mode ON</a:t>
            </a:r>
            <a:endParaRPr lang="en-GB" sz="1200" b="0" dirty="0"/>
          </a:p>
        </p:txBody>
      </p:sp>
      <p:sp>
        <p:nvSpPr>
          <p:cNvPr id="46" name="Textfeld 45"/>
          <p:cNvSpPr txBox="1"/>
          <p:nvPr/>
        </p:nvSpPr>
        <p:spPr>
          <a:xfrm>
            <a:off x="1111410" y="5482163"/>
            <a:ext cx="3172558" cy="523220"/>
          </a:xfrm>
          <a:prstGeom prst="rect">
            <a:avLst/>
          </a:prstGeom>
          <a:noFill/>
        </p:spPr>
        <p:txBody>
          <a:bodyPr wrap="square" rtlCol="0">
            <a:spAutoFit/>
          </a:bodyPr>
          <a:lstStyle/>
          <a:p>
            <a:pPr algn="l"/>
            <a:r>
              <a:rPr lang="en-GB" sz="1400" b="0" dirty="0" smtClean="0"/>
              <a:t>Relative axle load and wheels inertia are user-defined</a:t>
            </a:r>
            <a:endParaRPr lang="en-GB" sz="1400" b="0" dirty="0"/>
          </a:p>
        </p:txBody>
      </p:sp>
      <p:sp>
        <p:nvSpPr>
          <p:cNvPr id="47" name="Textfeld 46"/>
          <p:cNvSpPr txBox="1"/>
          <p:nvPr/>
        </p:nvSpPr>
        <p:spPr>
          <a:xfrm>
            <a:off x="5215866" y="5478432"/>
            <a:ext cx="3820630" cy="846386"/>
          </a:xfrm>
          <a:prstGeom prst="rect">
            <a:avLst/>
          </a:prstGeom>
          <a:noFill/>
        </p:spPr>
        <p:txBody>
          <a:bodyPr wrap="square" rtlCol="0">
            <a:spAutoFit/>
          </a:bodyPr>
          <a:lstStyle/>
          <a:p>
            <a:pPr algn="l"/>
            <a:r>
              <a:rPr lang="en-GB" sz="1400" b="0" dirty="0" smtClean="0"/>
              <a:t>Relative axle load is set according to HDV class and mission profile.</a:t>
            </a:r>
          </a:p>
          <a:p>
            <a:pPr algn="l"/>
            <a:r>
              <a:rPr lang="en-GB" sz="1400" b="0" dirty="0" smtClean="0"/>
              <a:t>Wheels inertia depends on selected wheels</a:t>
            </a:r>
            <a:endParaRPr lang="en-GB" sz="1400" b="0" dirty="0"/>
          </a:p>
        </p:txBody>
      </p:sp>
      <p:sp>
        <p:nvSpPr>
          <p:cNvPr id="24" name="Rechteck 23"/>
          <p:cNvSpPr/>
          <p:nvPr/>
        </p:nvSpPr>
        <p:spPr bwMode="auto">
          <a:xfrm>
            <a:off x="1229803" y="3752850"/>
            <a:ext cx="1496632"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49" name="Rechteck 48"/>
          <p:cNvSpPr/>
          <p:nvPr/>
        </p:nvSpPr>
        <p:spPr bwMode="auto">
          <a:xfrm>
            <a:off x="2826447" y="3752850"/>
            <a:ext cx="1457523"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27" name="Gerade Verbindung mit Pfeil 26"/>
          <p:cNvCxnSpPr/>
          <p:nvPr/>
        </p:nvCxnSpPr>
        <p:spPr bwMode="auto">
          <a:xfrm>
            <a:off x="6457672" y="3614291"/>
            <a:ext cx="945777" cy="204677"/>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19265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21"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21"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4"/>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9"/>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71"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40"/>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9"/>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smtClean="0"/>
              <a:t>Default settings 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described in 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9"/>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11" y="4976816"/>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80"/>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9"/>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2" y="1758299"/>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53"/>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7"/>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9"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72"/>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2"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22"/>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2" y="5165484"/>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50" y="5083390"/>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6" y="1196754"/>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71"/>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6" y="4495311"/>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498497"/>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4" y="4047459"/>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90" y="4547634"/>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9"/>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5"/>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2" y="3501008"/>
            <a:ext cx="4041491"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11"/>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4887039"/>
            <a:ext cx="2843642" cy="400110"/>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6"/>
            <a:ext cx="8496944" cy="4739759"/>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Automatic assignment of generic values</a:t>
            </a:r>
          </a:p>
          <a:p>
            <a:pPr lvl="1" algn="l">
              <a:lnSpc>
                <a:spcPct val="150000"/>
              </a:lnSpc>
              <a:spcBef>
                <a:spcPts val="600"/>
              </a:spcBef>
            </a:pPr>
            <a:r>
              <a:rPr lang="en-GB" dirty="0" smtClean="0"/>
              <a:t>Examples:</a:t>
            </a:r>
          </a:p>
          <a:p>
            <a:pPr marL="800100" lvl="1" indent="-342900" algn="l">
              <a:lnSpc>
                <a:spcPct val="150000"/>
              </a:lnSpc>
              <a:spcBef>
                <a:spcPts val="600"/>
              </a:spcBef>
              <a:buFont typeface="Arial" pitchFamily="34" charset="0"/>
              <a:buChar char="•"/>
            </a:pPr>
            <a:r>
              <a:rPr lang="en-GB" b="0" dirty="0" smtClean="0"/>
              <a:t>Mission profiles 	...</a:t>
            </a:r>
            <a:r>
              <a:rPr lang="en-GB" b="0" dirty="0"/>
              <a:t>based on HDV class</a:t>
            </a:r>
            <a:endParaRPr lang="en-GB" b="0" dirty="0" smtClean="0"/>
          </a:p>
          <a:p>
            <a:pPr marL="800100" lvl="1" indent="-342900" algn="l">
              <a:lnSpc>
                <a:spcPct val="150000"/>
              </a:lnSpc>
              <a:spcBef>
                <a:spcPts val="600"/>
              </a:spcBef>
              <a:buFont typeface="Arial" pitchFamily="34" charset="0"/>
              <a:buChar char="•"/>
            </a:pPr>
            <a:r>
              <a:rPr lang="en-GB" b="0" dirty="0" smtClean="0"/>
              <a:t>Loading		...based on HDV class and mission profile</a:t>
            </a:r>
          </a:p>
          <a:p>
            <a:pPr marL="800100" lvl="1" indent="-342900" algn="l">
              <a:lnSpc>
                <a:spcPct val="150000"/>
              </a:lnSpc>
              <a:spcBef>
                <a:spcPts val="600"/>
              </a:spcBef>
              <a:buFont typeface="Arial" pitchFamily="34" charset="0"/>
              <a:buChar char="•"/>
            </a:pPr>
            <a:r>
              <a:rPr lang="en-GB" b="0" dirty="0" smtClean="0"/>
              <a:t>Trailer RRC &amp; weight	...based </a:t>
            </a:r>
            <a:r>
              <a:rPr lang="en-GB" b="0" dirty="0"/>
              <a:t>on HDV class and mission </a:t>
            </a:r>
            <a:r>
              <a:rPr lang="en-GB" b="0" dirty="0" smtClean="0"/>
              <a:t>profile</a:t>
            </a:r>
          </a:p>
          <a:p>
            <a:pPr marL="800100" lvl="1" indent="-342900" algn="l">
              <a:lnSpc>
                <a:spcPct val="150000"/>
              </a:lnSpc>
              <a:spcBef>
                <a:spcPts val="600"/>
              </a:spcBef>
              <a:buFont typeface="Arial" pitchFamily="34" charset="0"/>
              <a:buChar char="•"/>
            </a:pPr>
            <a:r>
              <a:rPr lang="en-GB" b="0" dirty="0" smtClean="0"/>
              <a:t>Shift polygons	...based on full load curves</a:t>
            </a:r>
          </a:p>
          <a:p>
            <a:pPr marL="800100" lvl="1" indent="-342900" algn="l">
              <a:lnSpc>
                <a:spcPct val="150000"/>
              </a:lnSpc>
              <a:spcBef>
                <a:spcPts val="600"/>
              </a:spcBef>
              <a:buFont typeface="Arial" pitchFamily="34" charset="0"/>
              <a:buChar char="•"/>
            </a:pPr>
            <a:r>
              <a:rPr lang="en-GB" b="0" dirty="0" smtClean="0"/>
              <a:t>Engine inertia	...based on engine displacement</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spTree>
    <p:extLst>
      <p:ext uri="{BB962C8B-B14F-4D97-AF65-F5344CB8AC3E}">
        <p14:creationId xmlns:p14="http://schemas.microsoft.com/office/powerpoint/2010/main" val="3338804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2"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21" y="1758299"/>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21" y="2162177"/>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8"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6"/>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4" y="1917186"/>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36504"/>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92"/>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7"/>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7"/>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4"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40"/>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6" y="1268764"/>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91"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8" y="3681778"/>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8"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8"/>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3"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80"/>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5"/>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20"/>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10"/>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4"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6"/>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41" y="2491317"/>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6"/>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7"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8"/>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2" y="2491317"/>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2"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4"/>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8"/>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6"/>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3"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4"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WHTC Correction</a:t>
            </a:r>
            <a:endParaRPr lang="en-GB" sz="2800" kern="0" dirty="0"/>
          </a:p>
        </p:txBody>
      </p:sp>
      <p:sp>
        <p:nvSpPr>
          <p:cNvPr id="21" name="Textfeld 20"/>
          <p:cNvSpPr txBox="1"/>
          <p:nvPr/>
        </p:nvSpPr>
        <p:spPr>
          <a:xfrm>
            <a:off x="251522" y="1196756"/>
            <a:ext cx="8496944" cy="4878771"/>
          </a:xfrm>
          <a:prstGeom prst="rect">
            <a:avLst/>
          </a:prstGeom>
          <a:noFill/>
          <a:ln>
            <a:noFill/>
          </a:ln>
        </p:spPr>
        <p:txBody>
          <a:bodyPr wrap="square" rtlCol="0">
            <a:spAutoFit/>
          </a:bodyPr>
          <a:lstStyle/>
          <a:p>
            <a:pPr marL="342900" indent="-342900" algn="l">
              <a:lnSpc>
                <a:spcPct val="150000"/>
              </a:lnSpc>
              <a:spcBef>
                <a:spcPts val="600"/>
              </a:spcBef>
              <a:buFont typeface="+mj-lt"/>
              <a:buAutoNum type="arabicPeriod"/>
            </a:pPr>
            <a:r>
              <a:rPr lang="en-GB" b="0" dirty="0" smtClean="0"/>
              <a:t>WHTC measurement results are defined in the Engine File</a:t>
            </a:r>
          </a:p>
          <a:p>
            <a:pPr marL="342900" indent="-342900" algn="l">
              <a:lnSpc>
                <a:spcPct val="150000"/>
              </a:lnSpc>
              <a:spcBef>
                <a:spcPts val="600"/>
              </a:spcBef>
              <a:buFont typeface="+mj-lt"/>
              <a:buAutoNum type="arabicPeriod"/>
            </a:pPr>
            <a:r>
              <a:rPr lang="en-GB" b="0" dirty="0" smtClean="0"/>
              <a:t>VECTO calculates WHTC with stationary FC map</a:t>
            </a:r>
          </a:p>
          <a:p>
            <a:pPr marL="342900" indent="-342900" algn="l">
              <a:lnSpc>
                <a:spcPct val="150000"/>
              </a:lnSpc>
              <a:spcBef>
                <a:spcPts val="600"/>
              </a:spcBef>
              <a:buFont typeface="+mj-lt"/>
              <a:buAutoNum type="arabicPeriod"/>
            </a:pPr>
            <a:r>
              <a:rPr lang="en-GB" b="0" dirty="0" smtClean="0"/>
              <a:t>Correction factor is calculated as measurement / calculation ratio </a:t>
            </a:r>
            <a:r>
              <a:rPr lang="en-GB" b="0" dirty="0"/>
              <a:t>using </a:t>
            </a:r>
            <a:r>
              <a:rPr lang="en-GB" b="0" dirty="0" smtClean="0"/>
              <a:t>weighting factors</a:t>
            </a:r>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r>
              <a:rPr lang="en-GB" b="0" dirty="0" smtClean="0"/>
              <a:t>The correction factor is multiplied to the VECTO FC results</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813" r="32461"/>
          <a:stretch/>
        </p:blipFill>
        <p:spPr bwMode="auto">
          <a:xfrm>
            <a:off x="899592" y="2492896"/>
            <a:ext cx="251027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hteck 1"/>
          <p:cNvSpPr/>
          <p:nvPr/>
        </p:nvSpPr>
        <p:spPr>
          <a:xfrm>
            <a:off x="1187624" y="3356992"/>
            <a:ext cx="7128792" cy="1708160"/>
          </a:xfrm>
          <a:prstGeom prst="rect">
            <a:avLst/>
          </a:prstGeom>
        </p:spPr>
        <p:txBody>
          <a:bodyPr wrap="square">
            <a:spAutoFit/>
          </a:bodyPr>
          <a:lstStyle/>
          <a:p>
            <a:pPr algn="l">
              <a:lnSpc>
                <a:spcPct val="150000"/>
              </a:lnSpc>
              <a:spcBef>
                <a:spcPts val="0"/>
              </a:spcBef>
              <a:tabLst>
                <a:tab pos="720000" algn="l"/>
              </a:tabLst>
            </a:pPr>
            <a:r>
              <a:rPr lang="en-GB" sz="1400" b="0" dirty="0" smtClean="0"/>
              <a:t>CF</a:t>
            </a:r>
            <a:r>
              <a:rPr lang="en-GB" sz="1400" b="0" baseline="-25000" dirty="0" smtClean="0"/>
              <a:t>WHTC</a:t>
            </a:r>
            <a:r>
              <a:rPr lang="en-GB" sz="1400" b="0" dirty="0" smtClean="0"/>
              <a:t>	= WHTC Correction Factor [-]</a:t>
            </a:r>
          </a:p>
          <a:p>
            <a:pPr algn="l">
              <a:lnSpc>
                <a:spcPct val="150000"/>
              </a:lnSpc>
              <a:spcBef>
                <a:spcPts val="0"/>
              </a:spcBef>
              <a:tabLst>
                <a:tab pos="720000" algn="l"/>
              </a:tabLst>
            </a:pPr>
            <a:r>
              <a:rPr lang="en-GB" sz="1400" b="0" dirty="0" err="1" smtClean="0"/>
              <a:t>i</a:t>
            </a:r>
            <a:r>
              <a:rPr lang="en-GB" sz="1400" b="0" dirty="0" smtClean="0"/>
              <a:t>	= index for each part (Urban, Rural, Motorway)</a:t>
            </a:r>
          </a:p>
          <a:p>
            <a:pPr algn="l">
              <a:lnSpc>
                <a:spcPct val="150000"/>
              </a:lnSpc>
              <a:spcBef>
                <a:spcPts val="0"/>
              </a:spcBef>
              <a:tabLst>
                <a:tab pos="720000" algn="l"/>
              </a:tabLst>
            </a:pPr>
            <a:r>
              <a:rPr lang="en-GB" sz="1400" b="0" dirty="0" smtClean="0"/>
              <a:t>f</a:t>
            </a:r>
            <a:r>
              <a:rPr lang="en-GB" sz="1400" b="0" baseline="-25000" dirty="0" smtClean="0"/>
              <a:t>i</a:t>
            </a:r>
            <a:r>
              <a:rPr lang="en-GB" sz="1400" b="0" dirty="0" smtClean="0"/>
              <a:t>	= Weighting factor per part [-]</a:t>
            </a:r>
          </a:p>
          <a:p>
            <a:pPr algn="l">
              <a:lnSpc>
                <a:spcPct val="150000"/>
              </a:lnSpc>
              <a:spcBef>
                <a:spcPts val="0"/>
              </a:spcBef>
              <a:tabLst>
                <a:tab pos="720000" algn="l"/>
              </a:tabLst>
            </a:pPr>
            <a:r>
              <a:rPr lang="en-GB" sz="1400" b="0" dirty="0" err="1" smtClean="0"/>
              <a:t>FC</a:t>
            </a:r>
            <a:r>
              <a:rPr lang="en-GB" sz="1400" b="0" baseline="-25000" dirty="0" err="1" smtClean="0"/>
              <a:t>meas_i</a:t>
            </a:r>
            <a:r>
              <a:rPr lang="en-GB" sz="1400" b="0" dirty="0" smtClean="0"/>
              <a:t>	= WHTC measurement result per part (input parameter) [g/kWh]</a:t>
            </a:r>
          </a:p>
          <a:p>
            <a:pPr algn="l">
              <a:lnSpc>
                <a:spcPct val="150000"/>
              </a:lnSpc>
              <a:spcBef>
                <a:spcPts val="0"/>
              </a:spcBef>
              <a:tabLst>
                <a:tab pos="720000" algn="l"/>
              </a:tabLst>
            </a:pPr>
            <a:r>
              <a:rPr lang="en-GB" sz="1400" b="0" dirty="0" err="1" smtClean="0"/>
              <a:t>FC</a:t>
            </a:r>
            <a:r>
              <a:rPr lang="en-GB" sz="1400" b="0" baseline="-25000" dirty="0" err="1" smtClean="0"/>
              <a:t>calc_i</a:t>
            </a:r>
            <a:r>
              <a:rPr lang="en-GB" sz="1400" b="0" dirty="0" smtClean="0"/>
              <a:t>	= Calculated FC per part [g/kWh]</a:t>
            </a:r>
            <a:endParaRPr lang="en-GB" sz="1400" b="0" dirty="0"/>
          </a:p>
        </p:txBody>
      </p:sp>
    </p:spTree>
    <p:extLst>
      <p:ext uri="{BB962C8B-B14F-4D97-AF65-F5344CB8AC3E}">
        <p14:creationId xmlns:p14="http://schemas.microsoft.com/office/powerpoint/2010/main" val="7115674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40"/>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9"/>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2" y="3724279"/>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418531"/>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7"/>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30"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9"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2" y="3886201"/>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4" y="3917236"/>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9" y="3644062"/>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9"/>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22"/>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8"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7" y="4314108"/>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2" y="4094385"/>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7"/>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60"/>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2" y="3878485"/>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90"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2" y="1386646"/>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4"/>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386646"/>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6"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7" y="5044146"/>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21"/>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9" y="518660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8" y="4772272"/>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7"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8"/>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6"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4"/>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4"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sp>
        <p:nvSpPr>
          <p:cNvPr id="21" name="Textfeld 20"/>
          <p:cNvSpPr txBox="1"/>
          <p:nvPr/>
        </p:nvSpPr>
        <p:spPr>
          <a:xfrm>
            <a:off x="251522" y="1642735"/>
            <a:ext cx="8496944" cy="1969770"/>
          </a:xfrm>
          <a:prstGeom prst="rect">
            <a:avLst/>
          </a:prstGeom>
          <a:noFill/>
          <a:ln>
            <a:noFill/>
          </a:ln>
        </p:spPr>
        <p:txBody>
          <a:bodyPr wrap="square" rtlCol="0">
            <a:spAutoFit/>
          </a:bodyPr>
          <a:lstStyle/>
          <a:p>
            <a:pPr algn="l">
              <a:spcBef>
                <a:spcPts val="600"/>
              </a:spcBef>
            </a:pPr>
            <a:r>
              <a:rPr lang="en-GB" dirty="0" smtClean="0"/>
              <a:t>Auxiliary power demand is constant for the whole mission profile but when Start/Stop is enabled there is no idling consumption. Therefore:</a:t>
            </a:r>
          </a:p>
          <a:p>
            <a:pPr marL="800100" lvl="1" indent="-342900" algn="l">
              <a:lnSpc>
                <a:spcPct val="250000"/>
              </a:lnSpc>
              <a:spcBef>
                <a:spcPts val="600"/>
              </a:spcBef>
              <a:buFont typeface="Wingdings" panose="05000000000000000000" pitchFamily="2" charset="2"/>
              <a:buChar char="Ø"/>
            </a:pPr>
            <a:r>
              <a:rPr lang="en-GB" dirty="0" smtClean="0"/>
              <a:t>Reduced engine-on time has to be considered</a:t>
            </a:r>
          </a:p>
          <a:p>
            <a:pPr marL="800100" lvl="1" indent="-342900" algn="l">
              <a:lnSpc>
                <a:spcPct val="250000"/>
              </a:lnSpc>
              <a:spcBef>
                <a:spcPts val="600"/>
              </a:spcBef>
              <a:buFont typeface="Wingdings" panose="05000000000000000000" pitchFamily="2" charset="2"/>
              <a:buChar char="Ø"/>
            </a:pPr>
            <a:r>
              <a:rPr lang="en-GB" dirty="0" smtClean="0"/>
              <a:t>Auxiliary </a:t>
            </a:r>
            <a:r>
              <a:rPr lang="en-GB" dirty="0"/>
              <a:t>energy </a:t>
            </a:r>
            <a:r>
              <a:rPr lang="en-GB" dirty="0" smtClean="0"/>
              <a:t>balance must be equal to vehicles without Start/Stop</a:t>
            </a:r>
          </a:p>
        </p:txBody>
      </p:sp>
    </p:spTree>
    <p:extLst>
      <p:ext uri="{BB962C8B-B14F-4D97-AF65-F5344CB8AC3E}">
        <p14:creationId xmlns:p14="http://schemas.microsoft.com/office/powerpoint/2010/main" val="39007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107504" y="1052736"/>
            <a:ext cx="8856984" cy="5386090"/>
          </a:xfrm>
          <a:prstGeom prst="rect">
            <a:avLst/>
          </a:prstGeom>
          <a:noFill/>
          <a:ln>
            <a:noFill/>
          </a:ln>
        </p:spPr>
        <p:txBody>
          <a:bodyPr wrap="square" rtlCol="0">
            <a:spAutoFit/>
          </a:bodyPr>
          <a:lstStyle/>
          <a:p>
            <a:pPr algn="l">
              <a:lnSpc>
                <a:spcPct val="150000"/>
              </a:lnSpc>
              <a:spcBef>
                <a:spcPts val="600"/>
              </a:spcBef>
            </a:pPr>
            <a:r>
              <a:rPr lang="en-GB" sz="1400" dirty="0" smtClean="0"/>
              <a:t>VECTO Start/Stop FC Correction:</a:t>
            </a:r>
          </a:p>
          <a:p>
            <a:pPr marL="800100" lvl="1" indent="-342900" algn="l">
              <a:lnSpc>
                <a:spcPct val="150000"/>
              </a:lnSpc>
              <a:spcBef>
                <a:spcPts val="600"/>
              </a:spcBef>
              <a:buFont typeface="+mj-lt"/>
              <a:buAutoNum type="arabicPeriod"/>
            </a:pPr>
            <a:r>
              <a:rPr lang="en-GB" sz="1400" b="0" dirty="0" smtClean="0"/>
              <a:t>From </a:t>
            </a:r>
            <a:r>
              <a:rPr lang="en-GB" sz="1400" b="0" dirty="0"/>
              <a:t>all 1Hz data points of the VECTO simulation, a linear regression curve (y=k*</a:t>
            </a:r>
            <a:r>
              <a:rPr lang="en-GB" sz="1400" b="0" dirty="0" err="1"/>
              <a:t>x+d</a:t>
            </a:r>
            <a:r>
              <a:rPr lang="en-GB" sz="1400" b="0" dirty="0"/>
              <a:t>) for fuel </a:t>
            </a:r>
            <a:r>
              <a:rPr lang="en-GB" sz="1400" b="0" dirty="0" smtClean="0"/>
              <a:t>consumption (g/h) over </a:t>
            </a:r>
            <a:r>
              <a:rPr lang="en-GB" sz="1400" b="0" dirty="0"/>
              <a:t>engine power </a:t>
            </a:r>
            <a:r>
              <a:rPr lang="en-GB" sz="1400" b="0" dirty="0" smtClean="0"/>
              <a:t>(kW) </a:t>
            </a:r>
            <a:r>
              <a:rPr lang="en-GB" sz="1400" b="0" dirty="0"/>
              <a:t>is </a:t>
            </a:r>
            <a:r>
              <a:rPr lang="en-GB" sz="1400" b="0" dirty="0" smtClean="0"/>
              <a:t>calculated.</a:t>
            </a:r>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r>
              <a:rPr lang="en-GB" sz="1400" b="0" dirty="0" smtClean="0"/>
              <a:t>From </a:t>
            </a:r>
            <a:r>
              <a:rPr lang="en-GB" sz="1400" b="0" dirty="0"/>
              <a:t>the difference between the energy consumed by the auxiliaries in the simulation with Start/Stop function and the target value </a:t>
            </a:r>
            <a:r>
              <a:rPr lang="en-GB" sz="1400" b="0" dirty="0" smtClean="0"/>
              <a:t>(kWh), a </a:t>
            </a:r>
            <a:r>
              <a:rPr lang="en-GB" sz="1400" b="0" dirty="0"/>
              <a:t>cycle average change in mechanical power “</a:t>
            </a:r>
            <a:r>
              <a:rPr lang="en-GB" sz="1400" b="0" dirty="0" err="1"/>
              <a:t>ΔPe</a:t>
            </a:r>
            <a:r>
              <a:rPr lang="en-GB" sz="1400" b="0" dirty="0"/>
              <a:t>” </a:t>
            </a:r>
            <a:r>
              <a:rPr lang="en-GB" sz="1400" b="0" dirty="0" smtClean="0"/>
              <a:t>(kW) </a:t>
            </a:r>
            <a:r>
              <a:rPr lang="en-GB" sz="1400" b="0" dirty="0"/>
              <a:t>of the internal combustion engine is </a:t>
            </a:r>
            <a:r>
              <a:rPr lang="en-GB" sz="1400" b="0" dirty="0" smtClean="0"/>
              <a:t>calculated.</a:t>
            </a:r>
            <a:endParaRPr lang="en-GB" sz="1400" b="0" dirty="0"/>
          </a:p>
          <a:p>
            <a:pPr marL="800100" lvl="1" indent="-342900" algn="l">
              <a:lnSpc>
                <a:spcPct val="150000"/>
              </a:lnSpc>
              <a:spcBef>
                <a:spcPts val="600"/>
              </a:spcBef>
              <a:buFont typeface="+mj-lt"/>
              <a:buAutoNum type="arabicPeriod"/>
            </a:pPr>
            <a:r>
              <a:rPr lang="en-GB" sz="1400" b="0" dirty="0" smtClean="0"/>
              <a:t>The </a:t>
            </a:r>
            <a:r>
              <a:rPr lang="en-GB" sz="1400" b="0" dirty="0"/>
              <a:t>correction of the fuel consumption is performed for all 1Hz time steps </a:t>
            </a:r>
            <a:r>
              <a:rPr lang="en-GB" sz="1400" b="0" dirty="0" smtClean="0"/>
              <a:t>using</a:t>
            </a:r>
            <a:r>
              <a:rPr lang="en-GB" sz="1400" b="0" dirty="0"/>
              <a:t> </a:t>
            </a:r>
            <a:r>
              <a:rPr lang="en-GB" sz="1400" b="0" dirty="0" smtClean="0"/>
              <a:t>ΔFC (g/h) </a:t>
            </a:r>
            <a:r>
              <a:rPr lang="en-GB" sz="1400" b="0" dirty="0"/>
              <a:t>= </a:t>
            </a:r>
            <a:r>
              <a:rPr lang="en-GB" sz="1400" b="0" dirty="0" err="1"/>
              <a:t>ΔPe</a:t>
            </a:r>
            <a:r>
              <a:rPr lang="en-GB" sz="1400" b="0" dirty="0"/>
              <a:t> * </a:t>
            </a:r>
            <a:r>
              <a:rPr lang="en-GB" sz="1400" b="0" dirty="0" smtClean="0"/>
              <a:t>k</a:t>
            </a:r>
          </a:p>
          <a:p>
            <a:pPr lvl="1" algn="l">
              <a:lnSpc>
                <a:spcPct val="150000"/>
              </a:lnSpc>
              <a:spcBef>
                <a:spcPts val="600"/>
              </a:spcBef>
            </a:pPr>
            <a:r>
              <a:rPr lang="en-GB" sz="1400" b="0" dirty="0" smtClean="0"/>
              <a:t>The correction considers the use of brake energy, hence ΔFC=0 if braking power ≥ </a:t>
            </a:r>
            <a:r>
              <a:rPr lang="en-GB" sz="1400" b="0" dirty="0" err="1"/>
              <a:t>ΔPe</a:t>
            </a:r>
            <a:endParaRPr lang="en-GB" sz="1400" b="0" dirty="0" smtClean="0"/>
          </a:p>
        </p:txBody>
      </p:sp>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pic>
        <p:nvPicPr>
          <p:cNvPr id="9" name="Grafik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201228"/>
            <a:ext cx="3744416" cy="2307892"/>
          </a:xfrm>
          <a:prstGeom prst="rect">
            <a:avLst/>
          </a:prstGeom>
          <a:noFill/>
        </p:spPr>
      </p:pic>
    </p:spTree>
    <p:extLst>
      <p:ext uri="{BB962C8B-B14F-4D97-AF65-F5344CB8AC3E}">
        <p14:creationId xmlns:p14="http://schemas.microsoft.com/office/powerpoint/2010/main" val="148034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2"/>
            <a:ext cx="8496944" cy="3231654"/>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IE" sz="1800" dirty="0"/>
              <a:t>Old format </a:t>
            </a:r>
            <a:r>
              <a:rPr lang="en-IE" sz="1800" dirty="0" smtClean="0"/>
              <a:t>scrapped; </a:t>
            </a:r>
            <a:r>
              <a:rPr lang="en-IE" sz="1800" dirty="0"/>
              <a:t>only JSON and CSV is </a:t>
            </a:r>
            <a:r>
              <a:rPr lang="en-IE" sz="1800" dirty="0" smtClean="0"/>
              <a:t>supported</a:t>
            </a:r>
            <a:endParaRPr lang="en-IE" sz="1800" dirty="0"/>
          </a:p>
          <a:p>
            <a:pPr marL="342900" indent="-342900" algn="l">
              <a:lnSpc>
                <a:spcPct val="150000"/>
              </a:lnSpc>
              <a:spcBef>
                <a:spcPts val="600"/>
              </a:spcBef>
              <a:buFont typeface="Arial" pitchFamily="34" charset="0"/>
              <a:buChar char="•"/>
            </a:pPr>
            <a:r>
              <a:rPr lang="en-IE" sz="1800" dirty="0" smtClean="0"/>
              <a:t>CSVs: New </a:t>
            </a:r>
            <a:r>
              <a:rPr lang="en-IE" sz="1800" dirty="0"/>
              <a:t>comment symbol </a:t>
            </a:r>
            <a:r>
              <a:rPr lang="en-IE" sz="1800" dirty="0" smtClean="0"/>
              <a:t>is "#" (instead </a:t>
            </a:r>
            <a:r>
              <a:rPr lang="en-IE" sz="1800" dirty="0"/>
              <a:t>of "</a:t>
            </a:r>
            <a:r>
              <a:rPr lang="en-IE" sz="1800" dirty="0" smtClean="0"/>
              <a:t>c“)</a:t>
            </a:r>
          </a:p>
          <a:p>
            <a:pPr marL="342900" indent="-342900" algn="l">
              <a:lnSpc>
                <a:spcPct val="150000"/>
              </a:lnSpc>
              <a:spcBef>
                <a:spcPts val="600"/>
              </a:spcBef>
              <a:buFont typeface="Arial" pitchFamily="34" charset="0"/>
              <a:buChar char="•"/>
            </a:pPr>
            <a:r>
              <a:rPr lang="en-IE" sz="1800" dirty="0" smtClean="0"/>
              <a:t>CSVs: One and only one header-line is required (which must not be a comment line)</a:t>
            </a:r>
          </a:p>
          <a:p>
            <a:pPr marL="342900" indent="-342900" algn="l">
              <a:lnSpc>
                <a:spcPct val="150000"/>
              </a:lnSpc>
              <a:spcBef>
                <a:spcPts val="600"/>
              </a:spcBef>
              <a:buFont typeface="Arial" pitchFamily="34" charset="0"/>
              <a:buChar char="•"/>
            </a:pPr>
            <a:r>
              <a:rPr lang="en-IE" sz="1800" dirty="0" smtClean="0"/>
              <a:t>The formats are described in </a:t>
            </a:r>
            <a:r>
              <a:rPr lang="en-IE" sz="1800" dirty="0"/>
              <a:t>the HTML User Manual under </a:t>
            </a:r>
            <a:r>
              <a:rPr lang="en-IE" sz="1800" dirty="0" smtClean="0"/>
              <a:t>“Input </a:t>
            </a:r>
            <a:r>
              <a:rPr lang="en-IE" sz="1800" dirty="0"/>
              <a:t>and Output </a:t>
            </a:r>
            <a:r>
              <a:rPr lang="en-IE" sz="1800" dirty="0" smtClean="0"/>
              <a:t>Files” &gt; “CSV Format” </a:t>
            </a:r>
            <a:r>
              <a:rPr lang="en-IE" sz="1800" dirty="0"/>
              <a:t>and in each input file page of the user manual.</a:t>
            </a:r>
            <a:endParaRPr lang="en-GB" sz="18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File-format changes</a:t>
            </a:r>
            <a:endParaRPr lang="en-GB" sz="2800" kern="0" dirty="0"/>
          </a:p>
        </p:txBody>
      </p:sp>
    </p:spTree>
    <p:extLst>
      <p:ext uri="{BB962C8B-B14F-4D97-AF65-F5344CB8AC3E}">
        <p14:creationId xmlns:p14="http://schemas.microsoft.com/office/powerpoint/2010/main" val="1434757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V2.0</a:t>
            </a:r>
            <a:endParaRPr lang="en-GB" sz="2800" dirty="0"/>
          </a:p>
        </p:txBody>
      </p:sp>
      <p:sp>
        <p:nvSpPr>
          <p:cNvPr id="5" name="Textfeld 4"/>
          <p:cNvSpPr txBox="1"/>
          <p:nvPr/>
        </p:nvSpPr>
        <p:spPr>
          <a:xfrm>
            <a:off x="179514" y="1414512"/>
            <a:ext cx="8784976" cy="3154710"/>
          </a:xfrm>
          <a:prstGeom prst="rect">
            <a:avLst/>
          </a:prstGeom>
          <a:noFill/>
          <a:ln>
            <a:noFill/>
          </a:ln>
        </p:spPr>
        <p:txBody>
          <a:bodyPr wrap="square" rtlCol="0">
            <a:spAutoFit/>
          </a:bodyPr>
          <a:lstStyle/>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a:t>
            </a:r>
            <a:r>
              <a:rPr lang="en-GB" sz="1200" b="0" dirty="0" smtClean="0">
                <a:solidFill>
                  <a:srgbClr val="C00000"/>
                </a:solidFill>
              </a:rPr>
              <a:t>FC extrapolation will not abort calculation. Invalid FC values are marked in output as "ERROR"</a:t>
            </a:r>
          </a:p>
          <a:p>
            <a:pPr marL="171450" indent="-171450" algn="l">
              <a:spcBef>
                <a:spcPts val="600"/>
              </a:spcBef>
              <a:buFont typeface="Arial" pitchFamily="34" charset="0"/>
              <a:buChar char="•"/>
            </a:pPr>
            <a:r>
              <a:rPr lang="en-IE" sz="1200" b="0" dirty="0" smtClean="0"/>
              <a:t>Updated </a:t>
            </a:r>
            <a:r>
              <a:rPr lang="en-IE" sz="1200" b="0" dirty="0"/>
              <a:t>CSV file format. Now only one header with units </a:t>
            </a:r>
            <a:r>
              <a:rPr lang="en-IE" sz="1200" b="0" dirty="0" smtClean="0"/>
              <a:t>included</a:t>
            </a:r>
            <a:endParaRPr lang="en-IE" sz="1200" b="0" dirty="0"/>
          </a:p>
          <a:p>
            <a:pPr marL="171450" indent="-171450" algn="l">
              <a:spcBef>
                <a:spcPts val="600"/>
              </a:spcBef>
              <a:buFont typeface="Arial" pitchFamily="34" charset="0"/>
              <a:buChar char="•"/>
            </a:pPr>
            <a:r>
              <a:rPr lang="en-IE" sz="1200" b="0" dirty="0" smtClean="0"/>
              <a:t>Changed </a:t>
            </a:r>
            <a:r>
              <a:rPr lang="en-IE" sz="1200" b="0" dirty="0"/>
              <a:t>input file comment symbol form "c" to </a:t>
            </a:r>
            <a:r>
              <a:rPr lang="en-IE" sz="1200" b="0" dirty="0" smtClean="0"/>
              <a:t>"#"</a:t>
            </a:r>
            <a:endParaRPr lang="en-IE" sz="1200" b="0" dirty="0"/>
          </a:p>
          <a:p>
            <a:pPr marL="171450" indent="-171450" algn="l">
              <a:spcBef>
                <a:spcPts val="600"/>
              </a:spcBef>
              <a:buFont typeface="Arial" pitchFamily="34" charset="0"/>
              <a:buChar char="•"/>
            </a:pPr>
            <a:r>
              <a:rPr lang="en-IE" sz="1200" b="0" dirty="0" smtClean="0"/>
              <a:t>Replaced </a:t>
            </a:r>
            <a:r>
              <a:rPr lang="en-IE" sz="1200" b="0" dirty="0"/>
              <a:t>old Demo/Default Data with "Demo Vehicles"</a:t>
            </a:r>
          </a:p>
          <a:p>
            <a:pPr marL="171450" indent="-171450" algn="l">
              <a:spcBef>
                <a:spcPts val="600"/>
              </a:spcBef>
              <a:buFont typeface="Arial" pitchFamily="34" charset="0"/>
              <a:buChar char="•"/>
            </a:pPr>
            <a:r>
              <a:rPr lang="en-IE" sz="1200" b="0" dirty="0" smtClean="0"/>
              <a:t>Updated </a:t>
            </a:r>
            <a:r>
              <a:rPr lang="en-IE" sz="1200" b="0" dirty="0"/>
              <a:t>User Manual</a:t>
            </a:r>
          </a:p>
          <a:p>
            <a:pPr marL="171450" indent="-171450" algn="l">
              <a:spcBef>
                <a:spcPts val="600"/>
              </a:spcBef>
              <a:buFont typeface="Arial" pitchFamily="34" charset="0"/>
              <a:buChar char="•"/>
            </a:pPr>
            <a:r>
              <a:rPr lang="en-IE" sz="1200" b="0" dirty="0" smtClean="0"/>
              <a:t>Introduced Declaration </a:t>
            </a:r>
            <a:r>
              <a:rPr lang="en-IE" sz="1200" b="0" dirty="0"/>
              <a:t>Mode</a:t>
            </a:r>
          </a:p>
          <a:p>
            <a:pPr marL="171450" indent="-171450" algn="l">
              <a:spcBef>
                <a:spcPts val="600"/>
              </a:spcBef>
              <a:buFont typeface="Arial" pitchFamily="34" charset="0"/>
              <a:buChar char="•"/>
            </a:pPr>
            <a:r>
              <a:rPr lang="en-IE" sz="1200" b="0" dirty="0" smtClean="0"/>
              <a:t>Updated </a:t>
            </a:r>
            <a:r>
              <a:rPr lang="en-IE" sz="1200" b="0" dirty="0"/>
              <a:t>GUI including Charts</a:t>
            </a:r>
          </a:p>
          <a:p>
            <a:pPr marL="171450" indent="-171450" algn="l">
              <a:spcBef>
                <a:spcPts val="600"/>
              </a:spcBef>
              <a:buFont typeface="Arial" pitchFamily="34" charset="0"/>
              <a:buChar char="•"/>
            </a:pPr>
            <a:r>
              <a:rPr lang="en-IE" sz="1200" b="0" dirty="0" smtClean="0"/>
              <a:t>New </a:t>
            </a:r>
            <a:r>
              <a:rPr lang="en-IE" sz="1200" b="0" dirty="0"/>
              <a:t>internal Graph for VMOD files (replaces </a:t>
            </a:r>
            <a:r>
              <a:rPr lang="en-IE" sz="1200" b="0" dirty="0" err="1"/>
              <a:t>GRAPHi</a:t>
            </a:r>
            <a:r>
              <a:rPr lang="en-IE" sz="1200" b="0" dirty="0"/>
              <a:t>)</a:t>
            </a:r>
          </a:p>
          <a:p>
            <a:pPr marL="171450" indent="-171450" algn="l">
              <a:spcBef>
                <a:spcPts val="600"/>
              </a:spcBef>
              <a:buFont typeface="Arial" pitchFamily="34" charset="0"/>
              <a:buChar char="•"/>
            </a:pPr>
            <a:r>
              <a:rPr lang="en-IE" sz="1200" b="0" dirty="0" smtClean="0"/>
              <a:t>Shift </a:t>
            </a:r>
            <a:r>
              <a:rPr lang="en-IE" sz="1200" b="0" dirty="0"/>
              <a:t>polygons can be set separately for each gear</a:t>
            </a:r>
          </a:p>
          <a:p>
            <a:pPr marL="171450" indent="-171450" algn="l">
              <a:spcBef>
                <a:spcPts val="600"/>
              </a:spcBef>
              <a:buFont typeface="Arial" pitchFamily="34" charset="0"/>
              <a:buChar char="•"/>
            </a:pPr>
            <a:r>
              <a:rPr lang="en-IE" sz="1200" b="0" dirty="0" smtClean="0"/>
              <a:t>Removed </a:t>
            </a:r>
            <a:r>
              <a:rPr lang="en-IE" sz="1200" b="0" dirty="0"/>
              <a:t>rated power (not used anymore)</a:t>
            </a:r>
          </a:p>
          <a:p>
            <a:pPr marL="171450" indent="-171450" algn="l">
              <a:spcBef>
                <a:spcPts val="600"/>
              </a:spcBef>
              <a:buFont typeface="Arial" pitchFamily="34" charset="0"/>
              <a:buChar char="•"/>
            </a:pPr>
            <a:r>
              <a:rPr lang="en-IE" sz="1200" b="0" dirty="0" smtClean="0"/>
              <a:t>Removed </a:t>
            </a:r>
            <a:r>
              <a:rPr lang="en-IE" sz="1200" b="0" dirty="0"/>
              <a:t>rated engine speed form engine file. Now calculated form </a:t>
            </a:r>
            <a:r>
              <a:rPr lang="en-IE" sz="1200" b="0" dirty="0" err="1"/>
              <a:t>vfld</a:t>
            </a:r>
            <a:r>
              <a:rPr lang="en-IE" sz="1200" b="0" dirty="0"/>
              <a:t> file.</a:t>
            </a:r>
          </a:p>
          <a:p>
            <a:pPr marL="171450" indent="-171450" algn="l">
              <a:spcBef>
                <a:spcPts val="600"/>
              </a:spcBef>
              <a:buFont typeface="Arial" pitchFamily="34" charset="0"/>
              <a:buChar char="•"/>
            </a:pPr>
            <a:endParaRPr lang="en-GB" sz="1200" b="0" dirty="0" smtClean="0"/>
          </a:p>
        </p:txBody>
      </p:sp>
    </p:spTree>
    <p:extLst>
      <p:ext uri="{BB962C8B-B14F-4D97-AF65-F5344CB8AC3E}">
        <p14:creationId xmlns:p14="http://schemas.microsoft.com/office/powerpoint/2010/main" val="357055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TotalTime>
  <Words>3536</Words>
  <Application>Microsoft Office PowerPoint</Application>
  <PresentationFormat>On-screen Show (4:3)</PresentationFormat>
  <Paragraphs>587</Paragraphs>
  <Slides>58</Slides>
  <Notes>3</Notes>
  <HiddenSlides>2</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Changelog V2.0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Changelog V1.4 (1/3)</vt:lpstr>
      <vt:lpstr>Full Changelog V1.4 (2/3)</vt:lpstr>
      <vt:lpstr>Full Changelog V1.4 (3/3)</vt:lpstr>
      <vt:lpstr>PowerPoint Presentation</vt:lpstr>
      <vt:lpstr>PowerPoint Presentation</vt:lpstr>
      <vt:lpstr>Driver Model</vt:lpstr>
      <vt:lpstr>VECTO Editor - Driver Tab</vt:lpstr>
      <vt:lpstr>VECTO Editor - Driver Tab</vt:lpstr>
      <vt:lpstr>VECTO Editor - Driver Tab</vt:lpstr>
      <vt:lpstr>PowerPoint Presentation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 Presentation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kanagnos</cp:lastModifiedBy>
  <cp:revision>1036</cp:revision>
  <cp:lastPrinted>2013-01-22T12:03:30Z</cp:lastPrinted>
  <dcterms:created xsi:type="dcterms:W3CDTF">2010-01-07T15:28:02Z</dcterms:created>
  <dcterms:modified xsi:type="dcterms:W3CDTF">2014-05-17T15:22:45Z</dcterms:modified>
</cp:coreProperties>
</file>