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3" r:id="rId1"/>
  </p:sldMasterIdLst>
  <p:sldIdLst>
    <p:sldId id="256" r:id="rId2"/>
    <p:sldId id="272" r:id="rId3"/>
    <p:sldId id="257" r:id="rId4"/>
    <p:sldId id="280" r:id="rId5"/>
    <p:sldId id="258" r:id="rId6"/>
    <p:sldId id="273" r:id="rId7"/>
    <p:sldId id="274" r:id="rId8"/>
    <p:sldId id="275" r:id="rId9"/>
    <p:sldId id="276" r:id="rId10"/>
    <p:sldId id="277" r:id="rId11"/>
    <p:sldId id="282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81" r:id="rId21"/>
    <p:sldId id="269" r:id="rId22"/>
    <p:sldId id="270" r:id="rId23"/>
    <p:sldId id="279" r:id="rId24"/>
    <p:sldId id="278" r:id="rId25"/>
    <p:sldId id="271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8" r:id="rId41"/>
    <p:sldId id="304" r:id="rId42"/>
    <p:sldId id="311" r:id="rId43"/>
    <p:sldId id="312" r:id="rId44"/>
    <p:sldId id="305" r:id="rId45"/>
    <p:sldId id="309" r:id="rId46"/>
    <p:sldId id="308" r:id="rId47"/>
    <p:sldId id="307" r:id="rId48"/>
    <p:sldId id="306" r:id="rId49"/>
    <p:sldId id="299" r:id="rId50"/>
    <p:sldId id="300" r:id="rId51"/>
    <p:sldId id="297" r:id="rId52"/>
    <p:sldId id="301" r:id="rId53"/>
    <p:sldId id="313" r:id="rId54"/>
    <p:sldId id="302" r:id="rId55"/>
    <p:sldId id="303" r:id="rId56"/>
    <p:sldId id="310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4660"/>
  </p:normalViewPr>
  <p:slideViewPr>
    <p:cSldViewPr snapToGrid="0">
      <p:cViewPr varScale="1">
        <p:scale>
          <a:sx n="64" d="100"/>
          <a:sy n="64" d="100"/>
        </p:scale>
        <p:origin x="67" y="14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30DC7E-DF31-446C-AA78-61A8E961A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TCP/IP socket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92117A-8114-4EA1-BB66-DB4E464450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NPtr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757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07EF-44BF-1AB3-31AB-A53933A71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D0900-4612-ECFD-2671-A279160F0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Byte ordering</a:t>
            </a:r>
            <a:endParaRPr lang="ko-KR" altLang="en-US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6139D6A-684B-6D33-D41A-527D3B63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ADBEFD1-926C-23BF-630A-47D69E9E31AA}"/>
              </a:ext>
            </a:extLst>
          </p:cNvPr>
          <p:cNvSpPr txBox="1">
            <a:spLocks/>
          </p:cNvSpPr>
          <p:nvPr/>
        </p:nvSpPr>
        <p:spPr>
          <a:xfrm>
            <a:off x="935665" y="1117599"/>
            <a:ext cx="10646732" cy="5463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  <a:defRPr/>
            </a:pPr>
            <a:r>
              <a:rPr lang="ko-KR" altLang="en-US" sz="1800" dirty="0" err="1"/>
              <a:t>ㆍ</a:t>
            </a:r>
            <a:r>
              <a:rPr lang="en-US" altLang="ko-KR" sz="1800" dirty="0"/>
              <a:t>1byte </a:t>
            </a:r>
            <a:r>
              <a:rPr lang="ko-KR" altLang="en-US" sz="1800" dirty="0"/>
              <a:t>이상의 데이터를 정렬하는 방식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ㆍ CPU</a:t>
            </a:r>
            <a:r>
              <a:rPr lang="ko-KR" altLang="en-US" sz="1800" dirty="0"/>
              <a:t>가 저장하는 방식에 따라 전달된 데이터의 값이 달라진다</a:t>
            </a:r>
            <a:r>
              <a:rPr lang="en-US" altLang="ko-KR" sz="1800" dirty="0"/>
              <a:t>.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 err="1"/>
              <a:t>ㆍbig</a:t>
            </a:r>
            <a:r>
              <a:rPr lang="en-US" altLang="ko-KR" sz="1800" dirty="0"/>
              <a:t>-endian</a:t>
            </a:r>
            <a:r>
              <a:rPr lang="ko-KR" altLang="en-US" sz="1800" dirty="0"/>
              <a:t>은 큰 값부터 저장하는 방식</a:t>
            </a:r>
            <a:r>
              <a:rPr lang="en-US" altLang="ko-KR" sz="1800" dirty="0"/>
              <a:t>(AMD </a:t>
            </a:r>
            <a:r>
              <a:rPr lang="ko-KR" altLang="en-US" sz="1800" dirty="0"/>
              <a:t>계열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litter-endian</a:t>
            </a:r>
            <a:r>
              <a:rPr lang="ko-KR" altLang="en-US" sz="1800" dirty="0"/>
              <a:t>은 작은 값부터 저장하는 방식</a:t>
            </a:r>
            <a:r>
              <a:rPr lang="en-US" altLang="ko-KR" sz="1800" dirty="0"/>
              <a:t>(INTEL</a:t>
            </a:r>
            <a:r>
              <a:rPr lang="ko-KR" altLang="en-US" sz="1800" dirty="0"/>
              <a:t> 계열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ㆍ</a:t>
            </a:r>
            <a:r>
              <a:rPr lang="ko-KR" altLang="en-US" sz="1800" dirty="0"/>
              <a:t>바이트 정렬이 고려되어야 할 때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a. </a:t>
            </a:r>
            <a:r>
              <a:rPr lang="ko-KR" altLang="en-US" sz="1800" dirty="0"/>
              <a:t>프로토콜 구현 시 </a:t>
            </a:r>
            <a:r>
              <a:rPr lang="en-US" altLang="ko-KR" sz="1800" dirty="0"/>
              <a:t>– IP</a:t>
            </a:r>
            <a:r>
              <a:rPr lang="ko-KR" altLang="en-US" sz="1800" dirty="0"/>
              <a:t>와 </a:t>
            </a:r>
            <a:r>
              <a:rPr lang="en-US" altLang="ko-KR" sz="1800" dirty="0"/>
              <a:t>port</a:t>
            </a:r>
            <a:r>
              <a:rPr lang="ko-KR" altLang="en-US" sz="1800" dirty="0"/>
              <a:t>의 해석이 달라질 수 있다</a:t>
            </a:r>
            <a:r>
              <a:rPr lang="en-US" altLang="ko-KR" sz="1800" dirty="0"/>
              <a:t>.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b. </a:t>
            </a:r>
            <a:r>
              <a:rPr lang="ko-KR" altLang="en-US" sz="1800" dirty="0"/>
              <a:t>응용 프로그램 데이터 통신 시 </a:t>
            </a:r>
            <a:r>
              <a:rPr lang="en-US" altLang="ko-KR" sz="1800" dirty="0"/>
              <a:t>– </a:t>
            </a:r>
            <a:r>
              <a:rPr lang="ko-KR" altLang="en-US" sz="1800" dirty="0"/>
              <a:t>호스트 간 데이터 전송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→ </a:t>
            </a:r>
            <a:r>
              <a:rPr lang="ko-KR" altLang="en-US" sz="1800" dirty="0"/>
              <a:t>네트워크 바이트 정렬을 사용한다</a:t>
            </a:r>
            <a:r>
              <a:rPr lang="en-US" altLang="ko-KR" sz="1800" dirty="0"/>
              <a:t>.(</a:t>
            </a:r>
            <a:r>
              <a:rPr lang="ko-KR" altLang="en-US" sz="1800" dirty="0"/>
              <a:t>빅 </a:t>
            </a:r>
            <a:r>
              <a:rPr lang="ko-KR" altLang="en-US" sz="1800" dirty="0" err="1"/>
              <a:t>엔디안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ㆍ</a:t>
            </a:r>
            <a:r>
              <a:rPr lang="ko-KR" altLang="en-US" sz="1800" dirty="0"/>
              <a:t>바이트 변환 함수</a:t>
            </a:r>
            <a:endParaRPr lang="en-US" altLang="ko-KR" sz="1800" dirty="0"/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short </a:t>
            </a:r>
            <a:r>
              <a:rPr lang="en-US" altLang="ko-KR" sz="1800" dirty="0" err="1"/>
              <a:t>htons</a:t>
            </a:r>
            <a:r>
              <a:rPr lang="en-US" altLang="ko-KR" sz="1800" dirty="0"/>
              <a:t>(unsigned short);	h → n (short)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short </a:t>
            </a:r>
            <a:r>
              <a:rPr lang="en-US" altLang="ko-KR" sz="1800" dirty="0" err="1"/>
              <a:t>ntohs</a:t>
            </a:r>
            <a:r>
              <a:rPr lang="en-US" altLang="ko-KR" sz="1800" dirty="0"/>
              <a:t>(unsigned short);	n → h (</a:t>
            </a:r>
            <a:r>
              <a:rPr lang="en-US" altLang="ko-KR" sz="1800" dirty="0" err="1"/>
              <a:t>ushort</a:t>
            </a:r>
            <a:r>
              <a:rPr lang="en-US" altLang="ko-KR" sz="1800" dirty="0"/>
              <a:t>)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long </a:t>
            </a:r>
            <a:r>
              <a:rPr lang="en-US" altLang="ko-KR" sz="1800" dirty="0" err="1"/>
              <a:t>htonl</a:t>
            </a:r>
            <a:r>
              <a:rPr lang="en-US" altLang="ko-KR" sz="1800" dirty="0"/>
              <a:t>(</a:t>
            </a:r>
            <a:r>
              <a:rPr lang="en-US" altLang="ko-KR" sz="1800" dirty="0" err="1"/>
              <a:t>unsingned</a:t>
            </a:r>
            <a:r>
              <a:rPr lang="en-US" altLang="ko-KR" sz="1800" dirty="0"/>
              <a:t> long);	n → n (</a:t>
            </a:r>
            <a:r>
              <a:rPr lang="en-US" altLang="ko-KR" sz="1800" dirty="0" err="1"/>
              <a:t>ulong</a:t>
            </a:r>
            <a:r>
              <a:rPr lang="en-US" altLang="ko-KR" sz="1800" dirty="0"/>
              <a:t>) </a:t>
            </a:r>
          </a:p>
          <a:p>
            <a:pPr marL="0" indent="0">
              <a:buFont typeface="Corbel" pitchFamily="34" charset="0"/>
              <a:buNone/>
              <a:defRPr/>
            </a:pPr>
            <a:r>
              <a:rPr lang="en-US" altLang="ko-KR" sz="1800" dirty="0"/>
              <a:t>     unsigned long </a:t>
            </a:r>
            <a:r>
              <a:rPr lang="en-US" altLang="ko-KR" sz="1800" dirty="0" err="1"/>
              <a:t>ntohl</a:t>
            </a:r>
            <a:r>
              <a:rPr lang="en-US" altLang="ko-KR" sz="1800" dirty="0"/>
              <a:t>(unsigned long);	            	n → h (</a:t>
            </a:r>
            <a:r>
              <a:rPr lang="en-US" altLang="ko-KR" sz="1800" dirty="0" err="1"/>
              <a:t>ulong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648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3F42-3470-32B7-F945-12E066A96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4DD41-BA01-79BA-AA18-8EB6F47A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238" y="499819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문자열 정보 처리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746A520-2DEA-8B6E-113F-290370045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83AC035-0C08-930C-10B5-8B6A9F1DD2AB}"/>
              </a:ext>
            </a:extLst>
          </p:cNvPr>
          <p:cNvSpPr txBox="1">
            <a:spLocks/>
          </p:cNvSpPr>
          <p:nvPr/>
        </p:nvSpPr>
        <p:spPr>
          <a:xfrm>
            <a:off x="499730" y="1117599"/>
            <a:ext cx="11082667" cy="54639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1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  <a:defRPr/>
            </a:pPr>
            <a:endParaRPr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63290-ADB1-1C94-4F44-E77A5076B16E}"/>
              </a:ext>
            </a:extLst>
          </p:cNvPr>
          <p:cNvSpPr txBox="1"/>
          <p:nvPr/>
        </p:nvSpPr>
        <p:spPr>
          <a:xfrm>
            <a:off x="860612" y="1308847"/>
            <a:ext cx="1046306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arpa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in_addr_t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(const char* string);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빅엔디안으로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변환된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32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비트 정수 값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INADDR_NONE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8457C1-EE51-A37F-F973-8867C7FBFB3E}"/>
              </a:ext>
            </a:extLst>
          </p:cNvPr>
          <p:cNvSpPr txBox="1"/>
          <p:nvPr/>
        </p:nvSpPr>
        <p:spPr>
          <a:xfrm>
            <a:off x="860612" y="3122987"/>
            <a:ext cx="1046306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arpa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/*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문자열을 정수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로 변환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*/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inet_aton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(const char* string, struct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true(1),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false(0)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3A59-C339-884C-72B1-1D8B9DEDDB96}"/>
              </a:ext>
            </a:extLst>
          </p:cNvPr>
          <p:cNvSpPr txBox="1"/>
          <p:nvPr/>
        </p:nvSpPr>
        <p:spPr>
          <a:xfrm>
            <a:off x="860612" y="4937128"/>
            <a:ext cx="10463062" cy="120032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arpa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/*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정수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문자열 주소로 변환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*/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Char*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inet_ntoa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(struct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adr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변환된 문자열의 주소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403038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파일열기</a:t>
            </a:r>
            <a:r>
              <a:rPr lang="en-US" altLang="ko-KR" sz="2400" dirty="0"/>
              <a:t>/</a:t>
            </a:r>
            <a:r>
              <a:rPr lang="ko-KR" altLang="en-US" sz="2400" dirty="0"/>
              <a:t>닫기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22844-0C52-4FD9-BFC1-AE6B28F3B9EC}"/>
              </a:ext>
            </a:extLst>
          </p:cNvPr>
          <p:cNvSpPr txBox="1"/>
          <p:nvPr/>
        </p:nvSpPr>
        <p:spPr>
          <a:xfrm>
            <a:off x="860612" y="1308847"/>
            <a:ext cx="5153975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fcntl.h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open(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const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char *path,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flag);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파일디스크립터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24592-C56B-4F9D-80B1-9336E6B42C8B}"/>
              </a:ext>
            </a:extLst>
          </p:cNvPr>
          <p:cNvSpPr txBox="1"/>
          <p:nvPr/>
        </p:nvSpPr>
        <p:spPr>
          <a:xfrm>
            <a:off x="860611" y="2700423"/>
            <a:ext cx="5798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path	</a:t>
            </a:r>
            <a:r>
              <a:rPr lang="ko-KR" altLang="en-US" dirty="0">
                <a:latin typeface="+mn-ea"/>
              </a:rPr>
              <a:t>파일 이름을 나타내는 문자열의 주소 값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Flag		</a:t>
            </a:r>
            <a:r>
              <a:rPr lang="ko-KR" altLang="en-US" dirty="0">
                <a:latin typeface="+mn-ea"/>
              </a:rPr>
              <a:t>파일의 오픈 모드 정보 전달</a:t>
            </a:r>
            <a:endParaRPr lang="en-US" altLang="ko-KR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244CCC1-6DB0-4C81-8D0F-176AFC074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404668"/>
              </p:ext>
            </p:extLst>
          </p:nvPr>
        </p:nvGraphicFramePr>
        <p:xfrm>
          <a:off x="2016760" y="3538001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17109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40441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오픈모드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15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O_CREAT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필요하면 파일을 생성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4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O_TRUNC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데이터 전부 삭제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660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O_APEND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기존 데이터 보존하고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이어서 저장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O_RDONLY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읽기 전용으로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9994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O_WRONLY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쓰기 전용으로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334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O_RDWR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읽기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쓰기 겸용으로 파일 오픈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38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E1E2959-80CC-4E32-B11B-1378B4ABACD8}"/>
              </a:ext>
            </a:extLst>
          </p:cNvPr>
          <p:cNvSpPr txBox="1"/>
          <p:nvPr/>
        </p:nvSpPr>
        <p:spPr>
          <a:xfrm>
            <a:off x="6658993" y="1334584"/>
            <a:ext cx="3685624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unistd.h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close(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fd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</p:spTree>
    <p:extLst>
      <p:ext uri="{BB962C8B-B14F-4D97-AF65-F5344CB8AC3E}">
        <p14:creationId xmlns:p14="http://schemas.microsoft.com/office/powerpoint/2010/main" val="294800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파일</a:t>
            </a:r>
            <a:r>
              <a:rPr lang="en-US" altLang="ko-KR" sz="2400" dirty="0"/>
              <a:t> </a:t>
            </a:r>
            <a:r>
              <a:rPr lang="ko-KR" altLang="en-US" sz="2400" dirty="0"/>
              <a:t>쓰기</a:t>
            </a:r>
            <a:r>
              <a:rPr lang="en-US" altLang="ko-KR" sz="2400" dirty="0"/>
              <a:t>/</a:t>
            </a:r>
            <a:r>
              <a:rPr lang="ko-KR" altLang="en-US" sz="2400" dirty="0"/>
              <a:t>읽기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6660328" cy="1184798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&lt;unistd.h&gt;</a:t>
            </a:r>
          </a:p>
          <a:p>
            <a:pPr lvl="0">
              <a:defRPr/>
            </a:pPr>
            <a:endParaRPr lang="en-US" altLang="ko-KR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ssize_t  write( int  fd, const  void *buf,  size_t  nbytes);</a:t>
            </a:r>
          </a:p>
          <a:p>
            <a:pPr lvl="0">
              <a:defRPr/>
            </a:pP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⇒ 성공 시 전달한 바이트 수</a:t>
            </a: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24592-C56B-4F9D-80B1-9336E6B42C8B}"/>
              </a:ext>
            </a:extLst>
          </p:cNvPr>
          <p:cNvSpPr txBox="1"/>
          <p:nvPr/>
        </p:nvSpPr>
        <p:spPr>
          <a:xfrm>
            <a:off x="860611" y="2700423"/>
            <a:ext cx="91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fd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데이터 전송대상의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    		</a:t>
            </a:r>
            <a:r>
              <a:rPr lang="ko-KR" altLang="en-US" dirty="0">
                <a:latin typeface="+mn-ea"/>
              </a:rPr>
              <a:t>전송할 데이터가 저장된 버퍼의 주소 값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b="1" dirty="0">
                <a:latin typeface="+mn-ea"/>
              </a:rPr>
              <a:t>전송할 데이터의 바이트 수 전달</a:t>
            </a:r>
            <a:endParaRPr lang="en-US" altLang="ko-KR" b="1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E1D9B7-18EB-40D7-9A2B-ED15CB45EAF4}"/>
              </a:ext>
            </a:extLst>
          </p:cNvPr>
          <p:cNvSpPr txBox="1"/>
          <p:nvPr/>
        </p:nvSpPr>
        <p:spPr>
          <a:xfrm>
            <a:off x="860611" y="4064254"/>
            <a:ext cx="6678431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#include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&lt;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unistd.h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ssize_t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read(int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fd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 void *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buf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,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size_t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nbytes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);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⇒ 성공 시 수신한 바이트 수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파일끝은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0),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실패 시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-1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772FFA-360D-4C33-BFB1-D8B5F931963A}"/>
              </a:ext>
            </a:extLst>
          </p:cNvPr>
          <p:cNvSpPr txBox="1"/>
          <p:nvPr/>
        </p:nvSpPr>
        <p:spPr>
          <a:xfrm>
            <a:off x="860612" y="5434272"/>
            <a:ext cx="9187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+mn-ea"/>
              </a:rPr>
              <a:t>fd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데이터 수신대상의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수신한 데이터를 저장할 버퍼의 </a:t>
            </a:r>
            <a:r>
              <a:rPr lang="ko-KR" altLang="en-US" dirty="0" err="1">
                <a:latin typeface="+mn-ea"/>
              </a:rPr>
              <a:t>주소값</a:t>
            </a:r>
            <a:r>
              <a:rPr lang="ko-KR" altLang="en-US" dirty="0">
                <a:latin typeface="+mn-ea"/>
              </a:rPr>
              <a:t> 전달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b="1" dirty="0">
                <a:latin typeface="+mn-ea"/>
              </a:rPr>
              <a:t>수신할 최대 바이트 수 전달</a:t>
            </a:r>
            <a:endParaRPr lang="en-US" altLang="ko-KR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9EA5C-D6EF-8F98-5995-9AB44020A580}"/>
              </a:ext>
            </a:extLst>
          </p:cNvPr>
          <p:cNvSpPr txBox="1"/>
          <p:nvPr/>
        </p:nvSpPr>
        <p:spPr>
          <a:xfrm>
            <a:off x="8406882" y="4749263"/>
            <a:ext cx="2147063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Read </a:t>
            </a:r>
            <a:r>
              <a:rPr lang="ko-KR" altLang="en-US" dirty="0"/>
              <a:t>에서 에러처리</a:t>
            </a:r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nread</a:t>
            </a:r>
            <a:r>
              <a:rPr lang="ko-KR" altLang="en-US" dirty="0"/>
              <a:t> </a:t>
            </a:r>
            <a:r>
              <a:rPr lang="en-US" altLang="ko-KR" dirty="0"/>
              <a:t>&lt;</a:t>
            </a:r>
            <a:r>
              <a:rPr lang="ko-KR" altLang="en-US" dirty="0"/>
              <a:t> </a:t>
            </a:r>
            <a:r>
              <a:rPr lang="en-US" altLang="ko-KR" dirty="0"/>
              <a:t>1)</a:t>
            </a:r>
            <a:r>
              <a:rPr lang="ko-KR" altLang="en-US" dirty="0"/>
              <a:t> </a:t>
            </a:r>
            <a:r>
              <a:rPr lang="en-US" altLang="ko-KR" dirty="0"/>
              <a:t>{</a:t>
            </a:r>
          </a:p>
          <a:p>
            <a:r>
              <a:rPr lang="en-US" altLang="ko-KR" dirty="0"/>
              <a:t>	Error();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DDE4F-0CBD-CFC8-5917-B3C3D19C9905}"/>
              </a:ext>
            </a:extLst>
          </p:cNvPr>
          <p:cNvSpPr txBox="1"/>
          <p:nvPr/>
        </p:nvSpPr>
        <p:spPr>
          <a:xfrm>
            <a:off x="7968343" y="1308847"/>
            <a:ext cx="3740126" cy="2585323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Write </a:t>
            </a:r>
            <a:r>
              <a:rPr lang="ko-KR" altLang="en-US" dirty="0"/>
              <a:t>에서 에러처리</a:t>
            </a:r>
            <a:endParaRPr lang="en-US" altLang="ko-KR" dirty="0"/>
          </a:p>
          <a:p>
            <a:r>
              <a:rPr lang="en-US" altLang="ko-KR" dirty="0"/>
              <a:t>if(</a:t>
            </a:r>
            <a:r>
              <a:rPr lang="en-US" altLang="ko-KR" dirty="0" err="1"/>
              <a:t>nwrite</a:t>
            </a:r>
            <a:r>
              <a:rPr lang="en-US" altLang="ko-KR" dirty="0"/>
              <a:t> &lt; 1) {</a:t>
            </a:r>
          </a:p>
          <a:p>
            <a:r>
              <a:rPr lang="en-US" altLang="ko-KR" dirty="0"/>
              <a:t>	Error();</a:t>
            </a:r>
          </a:p>
          <a:p>
            <a:r>
              <a:rPr lang="en-US" altLang="ko-KR" dirty="0"/>
              <a:t>} else if (</a:t>
            </a:r>
            <a:r>
              <a:rPr lang="en-US" altLang="ko-KR" dirty="0" err="1"/>
              <a:t>nwrite</a:t>
            </a:r>
            <a:r>
              <a:rPr lang="en-US" altLang="ko-KR" dirty="0"/>
              <a:t> &lt; </a:t>
            </a:r>
            <a:r>
              <a:rPr lang="en-US" altLang="ko-KR" dirty="0" err="1"/>
              <a:t>nbytes</a:t>
            </a:r>
            <a:r>
              <a:rPr lang="en-US" altLang="ko-KR" dirty="0"/>
              <a:t>) {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WouldBlock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 err="1"/>
              <a:t>wouldBolck</a:t>
            </a:r>
            <a:r>
              <a:rPr lang="ko-KR" altLang="en-US" dirty="0"/>
              <a:t>는 운영체제 </a:t>
            </a:r>
            <a:r>
              <a:rPr lang="ko-KR" altLang="en-US" dirty="0" err="1"/>
              <a:t>내부버퍼가</a:t>
            </a:r>
            <a:endParaRPr lang="en-US" altLang="ko-KR" dirty="0"/>
          </a:p>
          <a:p>
            <a:r>
              <a:rPr lang="ko-KR" altLang="en-US" dirty="0" err="1"/>
              <a:t>꽉찬상태로</a:t>
            </a:r>
            <a:r>
              <a:rPr lang="ko-KR" altLang="en-US" dirty="0"/>
              <a:t> </a:t>
            </a:r>
            <a:r>
              <a:rPr lang="ko-KR" altLang="en-US" dirty="0" err="1"/>
              <a:t>보내고자하는</a:t>
            </a:r>
            <a:r>
              <a:rPr lang="ko-KR" altLang="en-US" dirty="0"/>
              <a:t> 데이터와</a:t>
            </a:r>
            <a:endParaRPr lang="en-US" altLang="ko-KR" dirty="0"/>
          </a:p>
          <a:p>
            <a:r>
              <a:rPr lang="ko-KR" altLang="en-US" dirty="0" err="1"/>
              <a:t>실제보낸</a:t>
            </a:r>
            <a:r>
              <a:rPr lang="ko-KR" altLang="en-US" dirty="0"/>
              <a:t> 데이터가 불일치</a:t>
            </a:r>
          </a:p>
        </p:txBody>
      </p:sp>
    </p:spTree>
    <p:extLst>
      <p:ext uri="{BB962C8B-B14F-4D97-AF65-F5344CB8AC3E}">
        <p14:creationId xmlns:p14="http://schemas.microsoft.com/office/powerpoint/2010/main" val="206740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구조체 </a:t>
            </a:r>
            <a:r>
              <a:rPr lang="en-US" altLang="ko-KR" sz="2400" dirty="0"/>
              <a:t>: IPv4 </a:t>
            </a:r>
            <a:r>
              <a:rPr lang="ko-KR" altLang="en-US" sz="2400" dirty="0"/>
              <a:t>관련 구조체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663" y="1117600"/>
            <a:ext cx="104149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 dirty="0" err="1">
                <a:solidFill>
                  <a:srgbClr val="002060"/>
                </a:solidFill>
                <a:latin typeface="MS Reference Sans Serif"/>
                <a:ea typeface="맑은 고딕 Semilight"/>
                <a:cs typeface="맑은 고딕 Semilight"/>
              </a:rPr>
              <a:t>netinet</a:t>
            </a:r>
            <a:r>
              <a:rPr lang="en-US" altLang="ko-KR" b="1" dirty="0">
                <a:solidFill>
                  <a:srgbClr val="002060"/>
                </a:solidFill>
                <a:latin typeface="MS Reference Sans Serif"/>
                <a:ea typeface="맑은 고딕 Semilight"/>
                <a:cs typeface="맑은 고딕 Semilight"/>
              </a:rPr>
              <a:t>/</a:t>
            </a:r>
            <a:r>
              <a:rPr lang="en-US" altLang="ko-KR" b="1" dirty="0" err="1">
                <a:solidFill>
                  <a:srgbClr val="002060"/>
                </a:solidFill>
                <a:latin typeface="MS Reference Sans Serif"/>
                <a:ea typeface="맑은 고딕 Semilight"/>
                <a:cs typeface="맑은 고딕 Semilight"/>
              </a:rPr>
              <a:t>in.h</a:t>
            </a:r>
            <a:endParaRPr lang="en-US" altLang="ko-KR" b="1" dirty="0">
              <a:solidFill>
                <a:srgbClr val="002060"/>
              </a:solidFill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b="1" dirty="0">
              <a:solidFill>
                <a:srgbClr val="002060"/>
              </a:solidFill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typedef unsigned short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sa_family_t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typedef  uint32_t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</a:t>
            </a: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typedet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uint16_t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in_port_t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 </a:t>
            </a:r>
            <a:r>
              <a:rPr lang="en-US" altLang="ko-KR" b="1" dirty="0" err="1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{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           // </a:t>
            </a:r>
            <a:r>
              <a:rPr lang="en-US" altLang="ko-KR" b="1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32bit IPv4 </a:t>
            </a:r>
            <a:r>
              <a:rPr lang="ko-KR" altLang="en-US" b="1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인터넷 주소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는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uint32_t 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};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 </a:t>
            </a:r>
            <a:r>
              <a:rPr lang="en-US" altLang="ko-KR" b="1" dirty="0" err="1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sockaddr_in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{			</a:t>
            </a:r>
            <a:r>
              <a:rPr lang="en-US" altLang="ko-KR" b="1" dirty="0">
                <a:latin typeface="MS Reference Sans Serif"/>
                <a:ea typeface="맑은 고딕 Semilight"/>
                <a:cs typeface="맑은 고딕 Semilight"/>
              </a:rPr>
              <a:t>//IPv4</a:t>
            </a:r>
            <a:r>
              <a:rPr lang="ko-KR" altLang="en-US" b="1" dirty="0">
                <a:latin typeface="MS Reference Sans Serif"/>
                <a:ea typeface="맑은 고딕 Semilight"/>
                <a:cs typeface="맑은 고딕 Semilight"/>
              </a:rPr>
              <a:t> 정보를 취급하기위한 구조체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__SOCKADDR_COMMON(sin_);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in_port_t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sin_port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          // 16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비트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TCP/UDP PORT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번호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  // 32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비트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IP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주소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- </a:t>
            </a:r>
            <a:r>
              <a:rPr lang="en-US" altLang="ko-KR" dirty="0" err="1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MS Reference Sans Serif"/>
                <a:ea typeface="맑은 고딕 Semilight"/>
                <a:cs typeface="맑은 고딕 Semilight"/>
              </a:rPr>
              <a:t>구조체를 사용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unsigned char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sin_zero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[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sizeof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 – __SOCKADDDR_COMMON_SIZE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               - (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in_port_t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 – (struct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)];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//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16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–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2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2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4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=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8byte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};	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{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sa_family_t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sin_family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;  char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sa_data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[14]; }      // size : 16byte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구조체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22844-0C52-4FD9-BFC1-AE6B28F3B9EC}"/>
              </a:ext>
            </a:extLst>
          </p:cNvPr>
          <p:cNvSpPr txBox="1"/>
          <p:nvPr/>
        </p:nvSpPr>
        <p:spPr>
          <a:xfrm>
            <a:off x="860612" y="1308847"/>
            <a:ext cx="1124314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__SOCKADDR_COMMON (sin_)		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#define		__SOCKADDR_COMMON(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sa_prefix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) \		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usr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/include/x86_64-l…/bits/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sockaddr.h</a:t>
            </a:r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sa_family_t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sa_prefix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##family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-&gt;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sa_family_t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sin_family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;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sin_family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주소체계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(Address Family) 	: IPv4, IPv6</a:t>
            </a: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sin_addr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   	32bit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정보 저장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: </a:t>
            </a:r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xxx.xxx.xxx.xxx</a:t>
            </a:r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sin_port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	   	16bit PORT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번호 저장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: 0 ~ 65525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htonl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          	host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network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변환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(unsigned long)</a:t>
            </a:r>
          </a:p>
          <a:p>
            <a:r>
              <a:rPr lang="en-US" altLang="ko-KR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ntohl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	network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-&gt; host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주소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(unsigned long)</a:t>
            </a:r>
          </a:p>
          <a:p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INADDR_ANY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현재 실행중인 컴퓨터의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IP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를 소켓에 부여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.				</a:t>
            </a:r>
          </a:p>
          <a:p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바이트 순서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		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빅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엔디안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(network)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--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리틀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엔디안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: 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데이터 전송 시 빅 </a:t>
            </a:r>
            <a:r>
              <a:rPr lang="ko-KR" altLang="en-US" dirty="0" err="1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엔디안</a:t>
            </a:r>
            <a:r>
              <a:rPr lang="ko-KR" altLang="en-US" dirty="0">
                <a:latin typeface="MS Reference Sans Serif" panose="020B060403050404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  <a:sym typeface="Wingdings" panose="05000000000000000000" pitchFamily="2" charset="2"/>
              </a:rPr>
              <a:t> 사용</a:t>
            </a:r>
            <a:endParaRPr lang="en-US" altLang="ko-KR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  <a:sym typeface="Wingdings" panose="05000000000000000000" pitchFamily="2" charset="2"/>
            </a:endParaRPr>
          </a:p>
          <a:p>
            <a:endParaRPr lang="ko-KR" altLang="en-US" dirty="0">
              <a:latin typeface="MS Reference Sans Serif" panose="020B0604030504040204" pitchFamily="34" charset="0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422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/>
              <a:t>구조체 </a:t>
            </a:r>
            <a:r>
              <a:rPr lang="en-US" altLang="ko-KR" sz="2400"/>
              <a:t>: </a:t>
            </a:r>
            <a:r>
              <a:rPr lang="ko-KR" altLang="en-US" sz="2400"/>
              <a:t>인터넷 주소관련 구조체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416988" cy="5032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 문자열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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정수형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IP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변환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inet_aton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(const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char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*string,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1,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 string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변환할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ip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주소 정보를 담고 있는 문자열의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주소값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전달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변환된 정보를 저장할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 변수의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주소값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전달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 정수형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IP(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네트워크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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  <a:sym typeface="Wingdings"/>
              </a:rPr>
              <a:t>문자열 주소로 변환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char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inet_ntoa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in_addr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성공 시 변환된 문자열의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주소값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 인터넷 주소 초기화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sin_zero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[8]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멤버변수를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으로 초기화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하기위함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memset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(&amp;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0,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sizeof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))  //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구조체변수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의 모든 멤버를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으로 초기화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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INADDR_ANY</a:t>
            </a: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소켓의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IP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주소를 대신하여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INADDR_ANY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이라는 이름의 상수 값으로 초기화한다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 0x00000000</a:t>
            </a:r>
            <a:endParaRPr lang="ko-KR" altLang="en-US" dirty="0">
              <a:latin typeface="MS Reference Sans Serif"/>
              <a:ea typeface="맑은 고딕 Semilight"/>
              <a:cs typeface="맑은 고딕 Semi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소켓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4985A-0847-4372-81C0-4D9ADBCF8233}"/>
              </a:ext>
            </a:extLst>
          </p:cNvPr>
          <p:cNvSpPr txBox="1"/>
          <p:nvPr/>
        </p:nvSpPr>
        <p:spPr>
          <a:xfrm>
            <a:off x="1242874" y="1269507"/>
            <a:ext cx="5173211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socket.h</a:t>
            </a:r>
            <a:r>
              <a:rPr lang="en-US" altLang="ko-KR" dirty="0">
                <a:latin typeface="+mn-ea"/>
              </a:rPr>
              <a:t>&gt;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socket(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domain,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type, </a:t>
            </a:r>
            <a:r>
              <a:rPr lang="en-US" altLang="ko-KR" dirty="0" err="1">
                <a:latin typeface="+mn-ea"/>
              </a:rPr>
              <a:t>int</a:t>
            </a:r>
            <a:r>
              <a:rPr lang="en-US" altLang="ko-KR" dirty="0">
                <a:latin typeface="+mn-ea"/>
              </a:rPr>
              <a:t> protocol);</a:t>
            </a:r>
          </a:p>
          <a:p>
            <a:r>
              <a:rPr lang="en-US" altLang="ko-KR" dirty="0">
                <a:latin typeface="+mn-ea"/>
              </a:rPr>
              <a:t>	⇒ </a:t>
            </a:r>
            <a:r>
              <a:rPr lang="ko-KR" altLang="en-US" dirty="0">
                <a:latin typeface="+mn-ea"/>
              </a:rPr>
              <a:t>성공 시 </a:t>
            </a:r>
            <a:r>
              <a:rPr lang="ko-KR" altLang="en-US" dirty="0" err="1">
                <a:latin typeface="+mn-ea"/>
              </a:rPr>
              <a:t>파일디스크립터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실패 시 </a:t>
            </a:r>
            <a:r>
              <a:rPr lang="en-US" altLang="ko-KR" dirty="0">
                <a:latin typeface="+mn-ea"/>
              </a:rPr>
              <a:t>-1 </a:t>
            </a:r>
            <a:r>
              <a:rPr lang="ko-KR" altLang="en-US" dirty="0">
                <a:latin typeface="+mn-ea"/>
              </a:rPr>
              <a:t>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5E20C-730C-4438-AFE9-6A6704334B6F}"/>
              </a:ext>
            </a:extLst>
          </p:cNvPr>
          <p:cNvSpPr txBox="1"/>
          <p:nvPr/>
        </p:nvSpPr>
        <p:spPr>
          <a:xfrm>
            <a:off x="1242874" y="2553226"/>
            <a:ext cx="71304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socklen_t</a:t>
            </a:r>
            <a:r>
              <a:rPr lang="en-US" altLang="ko-KR" dirty="0"/>
              <a:t>  </a:t>
            </a:r>
            <a:r>
              <a:rPr lang="ko-KR" altLang="en-US" dirty="0"/>
              <a:t>타입을 가능하게 만들어 주는 헤더</a:t>
            </a:r>
            <a:endParaRPr lang="en-US" altLang="ko-KR" dirty="0"/>
          </a:p>
          <a:p>
            <a:r>
              <a:rPr lang="en-US" altLang="ko-KR" dirty="0"/>
              <a:t>domain		</a:t>
            </a:r>
            <a:r>
              <a:rPr lang="ko-KR" altLang="en-US" dirty="0"/>
              <a:t>소켓이 사용할 프로토콜 체계</a:t>
            </a:r>
            <a:r>
              <a:rPr lang="en-US" altLang="ko-KR" dirty="0"/>
              <a:t>(Protocol Family) </a:t>
            </a:r>
            <a:r>
              <a:rPr lang="ko-KR" altLang="en-US" dirty="0"/>
              <a:t>정보 전달</a:t>
            </a:r>
            <a:endParaRPr lang="en-US" altLang="ko-KR" dirty="0"/>
          </a:p>
          <a:p>
            <a:r>
              <a:rPr lang="en-US" altLang="ko-KR" dirty="0"/>
              <a:t>type			</a:t>
            </a:r>
            <a:r>
              <a:rPr lang="ko-KR" altLang="en-US" dirty="0"/>
              <a:t>소켓의 데이터 전송방식에 대한 정보 전달</a:t>
            </a:r>
            <a:endParaRPr lang="en-US" altLang="ko-KR" dirty="0"/>
          </a:p>
          <a:p>
            <a:r>
              <a:rPr lang="en-US" altLang="ko-KR" dirty="0"/>
              <a:t>protocol		</a:t>
            </a:r>
            <a:r>
              <a:rPr lang="ko-KR" altLang="en-US" dirty="0"/>
              <a:t>두 컴퓨터간 통신에 사용되는 프로토콜 정보 전달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4ED6AC9-2624-4154-8F28-9205F51AE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10705"/>
              </p:ext>
            </p:extLst>
          </p:nvPr>
        </p:nvGraphicFramePr>
        <p:xfrm>
          <a:off x="1242874" y="3905462"/>
          <a:ext cx="529109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573">
                  <a:extLst>
                    <a:ext uri="{9D8B030D-6E8A-4147-A177-3AD203B41FA5}">
                      <a16:colId xmlns:a16="http://schemas.microsoft.com/office/drawing/2014/main" val="3550321847"/>
                    </a:ext>
                  </a:extLst>
                </a:gridCol>
                <a:gridCol w="3972518">
                  <a:extLst>
                    <a:ext uri="{9D8B030D-6E8A-4147-A177-3AD203B41FA5}">
                      <a16:colId xmlns:a16="http://schemas.microsoft.com/office/drawing/2014/main" val="2647296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</a:t>
                      </a:r>
                      <a:r>
                        <a:rPr lang="ko-KR" altLang="en-US" sz="1600" dirty="0" err="1"/>
                        <a:t>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프로토콜 체계</a:t>
                      </a:r>
                      <a:r>
                        <a:rPr lang="en-US" altLang="ko-KR" sz="1600" dirty="0"/>
                        <a:t>(Protocol Family)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22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PF_INET</a:t>
                      </a:r>
                      <a:endParaRPr lang="ko-KR" altLang="en-US" sz="16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C00000"/>
                          </a:solidFill>
                        </a:rPr>
                        <a:t>IPv4 </a:t>
                      </a:r>
                      <a:r>
                        <a:rPr lang="ko-KR" altLang="en-US" sz="1600" dirty="0">
                          <a:solidFill>
                            <a:srgbClr val="C00000"/>
                          </a:solidFill>
                        </a:rPr>
                        <a:t>인터넷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41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PF_INET6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IPv6 </a:t>
                      </a:r>
                      <a:r>
                        <a:rPr lang="ko-KR" altLang="en-US" sz="1600" dirty="0"/>
                        <a:t>인터넷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01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PF_LOCAL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로컬 통신을 위한 </a:t>
                      </a:r>
                      <a:r>
                        <a:rPr lang="en-US" altLang="ko-KR" sz="1600" dirty="0"/>
                        <a:t>UNIX </a:t>
                      </a:r>
                      <a:r>
                        <a:rPr lang="ko-KR" altLang="en-US" sz="1600" dirty="0"/>
                        <a:t>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73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PF_PACKET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LOW Level </a:t>
                      </a:r>
                      <a:r>
                        <a:rPr lang="ko-KR" altLang="en-US" sz="1600" dirty="0"/>
                        <a:t>소켓을 위한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60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PF_IPX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IPX </a:t>
                      </a:r>
                      <a:r>
                        <a:rPr lang="ko-KR" altLang="en-US" sz="1600" dirty="0"/>
                        <a:t>노벨 프로토콜 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6895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00D492F-B949-4C50-83C2-B96C6DD78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81269"/>
              </p:ext>
            </p:extLst>
          </p:nvPr>
        </p:nvGraphicFramePr>
        <p:xfrm>
          <a:off x="6897950" y="3905462"/>
          <a:ext cx="412057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102">
                  <a:extLst>
                    <a:ext uri="{9D8B030D-6E8A-4147-A177-3AD203B41FA5}">
                      <a16:colId xmlns:a16="http://schemas.microsoft.com/office/drawing/2014/main" val="3167570817"/>
                    </a:ext>
                  </a:extLst>
                </a:gridCol>
                <a:gridCol w="1492115">
                  <a:extLst>
                    <a:ext uri="{9D8B030D-6E8A-4147-A177-3AD203B41FA5}">
                      <a16:colId xmlns:a16="http://schemas.microsoft.com/office/drawing/2014/main" val="445636748"/>
                    </a:ext>
                  </a:extLst>
                </a:gridCol>
                <a:gridCol w="1039353">
                  <a:extLst>
                    <a:ext uri="{9D8B030D-6E8A-4147-A177-3AD203B41FA5}">
                      <a16:colId xmlns:a16="http://schemas.microsoft.com/office/drawing/2014/main" val="25300245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이 </a:t>
                      </a:r>
                      <a:r>
                        <a:rPr lang="ko-KR" altLang="en-US" sz="1600" dirty="0" err="1"/>
                        <a:t>름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SOCK_STREAM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연결지향형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TCP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2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SOCK_DGRAM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비 연결지향형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UDP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57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659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TCP </a:t>
            </a:r>
            <a:r>
              <a:rPr lang="ko-KR" altLang="en-US" sz="2400"/>
              <a:t>주소할당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157908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bind(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myaddr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612" y="2700423"/>
            <a:ext cx="7155628" cy="9076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sockfd	</a:t>
            </a:r>
            <a:r>
              <a:rPr lang="ko-KR" altLang="en-US">
                <a:latin typeface="+mn-ea"/>
              </a:rPr>
              <a:t>주소정보를 </a:t>
            </a:r>
            <a:r>
              <a:rPr lang="en-US" altLang="ko-KR">
                <a:latin typeface="+mn-ea"/>
              </a:rPr>
              <a:t>(IP</a:t>
            </a:r>
            <a:r>
              <a:rPr lang="ko-KR" altLang="en-US">
                <a:latin typeface="+mn-ea"/>
              </a:rPr>
              <a:t>와 </a:t>
            </a:r>
            <a:r>
              <a:rPr lang="en-US" altLang="ko-KR">
                <a:latin typeface="+mn-ea"/>
              </a:rPr>
              <a:t>PORT) </a:t>
            </a:r>
            <a:r>
              <a:rPr lang="ko-KR" altLang="en-US">
                <a:latin typeface="+mn-ea"/>
              </a:rPr>
              <a:t>할당할 소켓의 파일 디스크립터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myaddr	</a:t>
            </a:r>
            <a:r>
              <a:rPr lang="ko-KR" altLang="en-US">
                <a:latin typeface="+mn-ea"/>
              </a:rPr>
              <a:t>할당하고자 하는 주소정보를 지니는 구조체 변수의 주소 값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addrlen	</a:t>
            </a:r>
            <a:r>
              <a:rPr lang="ko-KR" altLang="en-US">
                <a:latin typeface="+mn-ea"/>
              </a:rPr>
              <a:t>두 번째 인자로 전달된 구조체 변수의 길이정보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88142" y="4144297"/>
            <a:ext cx="10495198" cy="22831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struct  sockaddr{									// bits/socket.h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	__SOCKADDR_COMMON (sa_);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	char sa_data[14];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};</a:t>
            </a:r>
          </a:p>
          <a:p>
            <a:pPr lvl="0">
              <a:defRPr/>
            </a:pPr>
            <a:endParaRPr lang="en-US" altLang="ko-KR">
              <a:latin typeface="+mn-ea"/>
            </a:endParaRPr>
          </a:p>
          <a:p>
            <a:pPr lvl="0">
              <a:defRPr/>
            </a:pPr>
            <a:r>
              <a:rPr lang="ko-KR" altLang="en-US">
                <a:latin typeface="+mn-ea"/>
              </a:rPr>
              <a:t>두번째 인자를 보면 </a:t>
            </a:r>
            <a:r>
              <a:rPr lang="en-US" altLang="ko-KR">
                <a:latin typeface="+mn-ea"/>
              </a:rPr>
              <a:t>sockaddr</a:t>
            </a:r>
            <a:r>
              <a:rPr lang="ko-KR" altLang="en-US">
                <a:latin typeface="+mn-ea"/>
              </a:rPr>
              <a:t>구조체 형태의 주소를 받고있다</a:t>
            </a:r>
            <a:r>
              <a:rPr lang="en-US" altLang="ko-KR">
                <a:latin typeface="+mn-ea"/>
              </a:rPr>
              <a:t>. </a:t>
            </a:r>
            <a:r>
              <a:rPr lang="ko-KR" altLang="en-US">
                <a:latin typeface="+mn-ea"/>
              </a:rPr>
              <a:t>그러나 구조체 </a:t>
            </a:r>
            <a:r>
              <a:rPr lang="en-US" altLang="ko-KR">
                <a:latin typeface="+mn-ea"/>
              </a:rPr>
              <a:t>sockaddr</a:t>
            </a:r>
            <a:r>
              <a:rPr lang="ko-KR" altLang="en-US">
                <a:latin typeface="+mn-ea"/>
              </a:rPr>
              <a:t>를 보면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IPv4</a:t>
            </a:r>
            <a:r>
              <a:rPr lang="ko-KR" altLang="en-US">
                <a:latin typeface="+mn-ea"/>
              </a:rPr>
              <a:t>형태의 주소정보를 받기에는 적합하지않아 </a:t>
            </a:r>
            <a:r>
              <a:rPr lang="en-US" altLang="ko-KR">
                <a:latin typeface="+mn-ea"/>
              </a:rPr>
              <a:t>IPv4 </a:t>
            </a:r>
            <a:r>
              <a:rPr lang="ko-KR" altLang="en-US">
                <a:latin typeface="+mn-ea"/>
              </a:rPr>
              <a:t>주소정보를 다루기 쉬운 구조체 </a:t>
            </a:r>
            <a:r>
              <a:rPr lang="en-US" altLang="ko-KR">
                <a:latin typeface="+mn-ea"/>
              </a:rPr>
              <a:t>sockaddr_in </a:t>
            </a:r>
            <a:r>
              <a:rPr lang="ko-KR" altLang="en-US">
                <a:latin typeface="+mn-ea"/>
              </a:rPr>
              <a:t>을</a:t>
            </a:r>
          </a:p>
          <a:p>
            <a:pPr lvl="0">
              <a:defRPr/>
            </a:pPr>
            <a:r>
              <a:rPr lang="ko-KR" altLang="en-US">
                <a:latin typeface="+mn-ea"/>
              </a:rPr>
              <a:t>만들고 구조체 변수를 생성하며</a:t>
            </a:r>
            <a:r>
              <a:rPr lang="en-US" altLang="ko-KR">
                <a:latin typeface="+mn-ea"/>
              </a:rPr>
              <a:t>, bind()</a:t>
            </a:r>
            <a:r>
              <a:rPr lang="ko-KR" altLang="en-US">
                <a:latin typeface="+mn-ea"/>
              </a:rPr>
              <a:t>에 사용시는 </a:t>
            </a:r>
            <a:r>
              <a:rPr lang="en-US" altLang="ko-KR">
                <a:latin typeface="+mn-ea"/>
              </a:rPr>
              <a:t>sockaddr </a:t>
            </a:r>
            <a:r>
              <a:rPr lang="ko-KR" altLang="en-US">
                <a:latin typeface="+mn-ea"/>
              </a:rPr>
              <a:t>구조체로 형변환 작업을 하여 사용한다</a:t>
            </a:r>
            <a:r>
              <a:rPr lang="en-US" altLang="ko-KR"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TCP </a:t>
            </a:r>
            <a:r>
              <a:rPr lang="ko-KR" altLang="en-US" sz="2400"/>
              <a:t>연결요청 대기</a:t>
            </a:r>
            <a:r>
              <a:rPr lang="en-US" altLang="ko-KR" sz="2400"/>
              <a:t>/</a:t>
            </a:r>
            <a:r>
              <a:rPr lang="ko-KR" altLang="en-US" sz="2400"/>
              <a:t>요청 수락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5230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연결요청 대기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- server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소켓을 만들어 연결하고 대기시킨다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listen( int sock,  int  backlog);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611" y="2700423"/>
            <a:ext cx="106417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+mn-ea"/>
              </a:rPr>
              <a:t>sock	</a:t>
            </a:r>
            <a:r>
              <a:rPr lang="ko-KR" altLang="en-US">
                <a:latin typeface="+mn-ea"/>
              </a:rPr>
              <a:t>연결요청 대기상태에 두고자 하는 소켓의 파일 디스크립터 전달</a:t>
            </a:r>
          </a:p>
          <a:p>
            <a:pPr lvl="0">
              <a:defRPr/>
            </a:pPr>
            <a:r>
              <a:rPr lang="en-US" altLang="ko-KR">
                <a:latin typeface="+mn-ea"/>
              </a:rPr>
              <a:t>backlog	</a:t>
            </a:r>
            <a:r>
              <a:rPr lang="ko-KR" altLang="en-US">
                <a:latin typeface="+mn-ea"/>
              </a:rPr>
              <a:t>연결요청 대기 큐의 크기정보 전달</a:t>
            </a:r>
            <a:r>
              <a:rPr lang="en-US" altLang="ko-KR">
                <a:latin typeface="+mn-ea"/>
              </a:rPr>
              <a:t>, 10</a:t>
            </a:r>
            <a:r>
              <a:rPr lang="ko-KR" altLang="en-US">
                <a:latin typeface="+mn-ea"/>
              </a:rPr>
              <a:t>이 전달되면 큐가 </a:t>
            </a:r>
            <a:r>
              <a:rPr lang="en-US" altLang="ko-KR">
                <a:latin typeface="+mn-ea"/>
              </a:rPr>
              <a:t>10</a:t>
            </a:r>
            <a:r>
              <a:rPr lang="ko-KR" altLang="en-US">
                <a:latin typeface="+mn-ea"/>
              </a:rPr>
              <a:t>이 되어 연결요청을 </a:t>
            </a:r>
            <a:r>
              <a:rPr lang="en-US" altLang="ko-KR">
                <a:latin typeface="+mn-ea"/>
              </a:rPr>
              <a:t>10</a:t>
            </a:r>
            <a:r>
              <a:rPr lang="ko-KR" altLang="en-US">
                <a:latin typeface="+mn-ea"/>
              </a:rPr>
              <a:t>개까지 대기</a:t>
            </a:r>
            <a:endParaRPr lang="en-US" altLang="ko-KR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606" y="4064254"/>
            <a:ext cx="1052300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연결요청 수락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client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소켓을 만들어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data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를 주고 받는다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 accept(int  sock,  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</a:t>
            </a:r>
            <a:r>
              <a:rPr lang="en-US" altLang="ko-KR" b="1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b="1" dirty="0">
                <a:latin typeface="MS Reference Sans Serif"/>
                <a:ea typeface="맑은 고딕 Semilight"/>
                <a:cs typeface="맑은 고딕 Semilight"/>
              </a:rPr>
              <a:t>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생성된 소켓의 파일 </a:t>
            </a:r>
            <a:r>
              <a:rPr lang="ko-KR" altLang="en-US" dirty="0" err="1">
                <a:latin typeface="MS Reference Sans Serif"/>
                <a:ea typeface="맑은 고딕 Semilight"/>
                <a:cs typeface="맑은 고딕 Semilight"/>
              </a:rPr>
              <a:t>디스크립터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11" y="5434272"/>
            <a:ext cx="1045638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sock	</a:t>
            </a:r>
            <a:r>
              <a:rPr lang="ko-KR" altLang="en-US" dirty="0">
                <a:latin typeface="+mn-ea"/>
              </a:rPr>
              <a:t>서버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 </a:t>
            </a:r>
            <a:r>
              <a:rPr lang="en-US" altLang="ko-KR" dirty="0">
                <a:latin typeface="+mn-ea"/>
              </a:rPr>
              <a:t>//</a:t>
            </a:r>
            <a:r>
              <a:rPr lang="ko-KR" altLang="en-US" dirty="0">
                <a:latin typeface="+mn-ea"/>
              </a:rPr>
              <a:t>데이터 입출력에 사용할 소켓</a:t>
            </a:r>
            <a:r>
              <a:rPr lang="en-US" altLang="ko-KR" dirty="0">
                <a:latin typeface="+mn-ea"/>
              </a:rPr>
              <a:t>.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listen</a:t>
            </a:r>
            <a:r>
              <a:rPr lang="ko-KR" altLang="en-US" dirty="0">
                <a:latin typeface="+mn-ea"/>
              </a:rPr>
              <a:t>의 소켓과 다르다</a:t>
            </a:r>
            <a:r>
              <a:rPr lang="en-US" altLang="ko-KR" dirty="0">
                <a:latin typeface="+mn-ea"/>
              </a:rPr>
              <a:t>.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연결요청 한 클라이언트의 주소정보를 담을 변수의 주소 값 전달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두 번째 매개변수 </a:t>
            </a:r>
            <a:r>
              <a:rPr lang="en-US" altLang="ko-KR" dirty="0" err="1">
                <a:latin typeface="+mn-ea"/>
              </a:rPr>
              <a:t>addr</a:t>
            </a:r>
            <a:r>
              <a:rPr lang="ko-KR" altLang="en-US" dirty="0">
                <a:latin typeface="+mn-ea"/>
              </a:rPr>
              <a:t>에 전달된 주소의 변수 크기를 </a:t>
            </a:r>
            <a:r>
              <a:rPr lang="en-US" altLang="ko-KR" dirty="0">
                <a:latin typeface="+mn-ea"/>
              </a:rPr>
              <a:t>4</a:t>
            </a:r>
            <a:r>
              <a:rPr lang="ko-KR" altLang="en-US" dirty="0">
                <a:latin typeface="+mn-ea"/>
              </a:rPr>
              <a:t>바이트 단위로 전달</a:t>
            </a:r>
            <a:endParaRPr lang="en-US" altLang="ko-KR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F54D-E1A1-6213-7518-528CB1194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D37AD-9223-0BB2-9978-32AA54C04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Socket </a:t>
            </a:r>
            <a:r>
              <a:rPr lang="ko-KR" altLang="en-US" sz="2400" dirty="0"/>
              <a:t>통신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25A8D-A97C-29AC-07C3-A07764313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117600"/>
            <a:ext cx="11131826" cy="52925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ko-KR" altLang="en-US" sz="1800" b="1" dirty="0"/>
              <a:t>소켓통신</a:t>
            </a:r>
            <a:r>
              <a:rPr lang="ko-KR" altLang="en-US" sz="1800" dirty="0"/>
              <a:t>은 이더넷 기반 실시간 데이터 전송방식인 </a:t>
            </a:r>
            <a:r>
              <a:rPr lang="en-US" altLang="ko-KR" sz="1800" dirty="0"/>
              <a:t>TCP </a:t>
            </a:r>
            <a:r>
              <a:rPr lang="ko-KR" altLang="en-US" sz="1800" dirty="0"/>
              <a:t>또는 </a:t>
            </a:r>
            <a:r>
              <a:rPr lang="en-US" altLang="ko-KR" sz="1800" dirty="0"/>
              <a:t>UDP</a:t>
            </a:r>
            <a:r>
              <a:rPr lang="ko-KR" altLang="en-US" sz="1800" dirty="0"/>
              <a:t>를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en-US" altLang="ko-KR" sz="1800" dirty="0"/>
              <a:t>    </a:t>
            </a:r>
            <a:r>
              <a:rPr lang="ko-KR" altLang="en-US" sz="1800" dirty="0"/>
              <a:t>사용하는 양방향 통신이다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/>
              <a:t>데이터를 요청하는 클라이언트와 데이터를 제공하는 서버의 주체가 필요하다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b="1" dirty="0"/>
              <a:t>네트워크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Net+Work</a:t>
            </a:r>
            <a:r>
              <a:rPr lang="ko-KR" altLang="en-US" sz="1800" dirty="0"/>
              <a:t>의 합성어로 두 대의 기기를 연결하고 서로 통신할 수 있는 것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b="1" dirty="0"/>
              <a:t>소켓</a:t>
            </a:r>
            <a:r>
              <a:rPr lang="ko-KR" altLang="en-US" sz="1800" dirty="0"/>
              <a:t>은 전송 계층과 응용 프로그램 사이의 인터페이스 역할을 하며 떨어져 있는 두 호스트를 연결해 준다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IP</a:t>
            </a:r>
            <a:r>
              <a:rPr lang="ko-KR" altLang="en-US" sz="1800" dirty="0"/>
              <a:t>는 데이터를 정해진 목적지까지 전달만 하는 역할이며 비신뢰성과 비연결성의 특징을 가지고 있다</a:t>
            </a:r>
            <a:r>
              <a:rPr lang="en-US" altLang="ko-KR" sz="1800" dirty="0"/>
              <a:t>.</a:t>
            </a:r>
            <a:r>
              <a:rPr lang="ko-KR" altLang="en-US" sz="1800" dirty="0"/>
              <a:t> 따라서 온전한 데이터의 전달은 보장하지 않는다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b="1" dirty="0"/>
              <a:t>프로토콜</a:t>
            </a:r>
            <a:r>
              <a:rPr lang="ko-KR" altLang="en-US" sz="1800" dirty="0"/>
              <a:t>은 컴퓨터간 원거리 통신 장비 사이에서 메시지를 주고 받는 수 있는 양식과 규칙의 체계이다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b="1" dirty="0"/>
              <a:t>TCP</a:t>
            </a:r>
            <a:r>
              <a:rPr lang="ko-KR" altLang="en-US" sz="1800" dirty="0"/>
              <a:t>는 데이터를 온전하게 받을 수 있도록 도와주는 프로토콜이다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b="1" dirty="0"/>
              <a:t>HTTP</a:t>
            </a:r>
            <a:r>
              <a:rPr lang="ko-KR" altLang="en-US" sz="1800" dirty="0"/>
              <a:t>는 웹 브라우저와 웹 서버 간에 데이터를 주고 받기 위한 프로토콜이다</a:t>
            </a:r>
            <a:r>
              <a:rPr lang="en-US" altLang="ko-KR" sz="1800" dirty="0"/>
              <a:t>.</a:t>
            </a:r>
          </a:p>
          <a:p>
            <a:pPr marL="45720" indent="0">
              <a:lnSpc>
                <a:spcPct val="100000"/>
              </a:lnSpc>
              <a:buNone/>
              <a:defRPr/>
            </a:pPr>
            <a:endParaRPr lang="en-US" altLang="ko-KR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3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E985-8829-3FA2-9F7E-A9AF9242B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D62F5-DC46-6131-2CB5-D38CEDF63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클라이언트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D5C408-5826-AF04-A9AF-AB78B93F412F}"/>
              </a:ext>
            </a:extLst>
          </p:cNvPr>
          <p:cNvSpPr txBox="1"/>
          <p:nvPr/>
        </p:nvSpPr>
        <p:spPr>
          <a:xfrm>
            <a:off x="1143000" y="1447086"/>
            <a:ext cx="9875520" cy="44319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+mn-ea"/>
              </a:rPr>
              <a:t>  </a:t>
            </a: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socket( )				    </a:t>
            </a:r>
            <a:r>
              <a:rPr lang="ko-KR" altLang="en-US" sz="2400" dirty="0">
                <a:latin typeface="+mn-ea"/>
              </a:rPr>
              <a:t>소켓생성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전화기 구입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connect( )					</a:t>
            </a:r>
            <a:r>
              <a:rPr lang="ko-KR" altLang="en-US" sz="2400" dirty="0">
                <a:latin typeface="+mn-ea"/>
              </a:rPr>
              <a:t>연결요청</a:t>
            </a:r>
            <a:r>
              <a:rPr lang="en-US" altLang="ko-KR" sz="2400" dirty="0">
                <a:latin typeface="+mn-ea"/>
              </a:rPr>
              <a:t>				       </a:t>
            </a:r>
            <a:r>
              <a:rPr lang="ko-KR" altLang="en-US" sz="2400" dirty="0">
                <a:latin typeface="+mn-ea"/>
              </a:rPr>
              <a:t>  전화 걸기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read( )/write( )		    </a:t>
            </a:r>
            <a:r>
              <a:rPr lang="ko-KR" altLang="en-US" sz="2400" dirty="0">
                <a:latin typeface="+mn-ea"/>
              </a:rPr>
              <a:t>데이터 송수신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통화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close( )					    </a:t>
            </a:r>
            <a:r>
              <a:rPr lang="ko-KR" altLang="en-US" sz="2400" dirty="0">
                <a:latin typeface="+mn-ea"/>
              </a:rPr>
              <a:t>연결종료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통화 종료</a:t>
            </a:r>
          </a:p>
          <a:p>
            <a:pPr lvl="0" algn="ctr">
              <a:defRPr/>
            </a:pPr>
            <a:r>
              <a:rPr lang="en-US" altLang="ko-KR" dirty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0023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/>
              <a:t>TCP </a:t>
            </a:r>
            <a:r>
              <a:rPr lang="ko-KR" altLang="en-US" sz="2400"/>
              <a:t>연결요청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0612" y="1308847"/>
            <a:ext cx="10590653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connet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sock,  struct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*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servaddr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0612" y="3125725"/>
            <a:ext cx="8614314" cy="1736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sock	   </a:t>
            </a:r>
            <a:r>
              <a:rPr lang="ko-KR" altLang="en-US" dirty="0">
                <a:latin typeface="+mn-ea"/>
              </a:rPr>
              <a:t>클라이언트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전달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servaddr</a:t>
            </a:r>
            <a:r>
              <a:rPr lang="en-US" altLang="ko-KR" dirty="0">
                <a:latin typeface="+mn-ea"/>
              </a:rPr>
              <a:t>	   </a:t>
            </a:r>
            <a:r>
              <a:rPr lang="ko-KR" altLang="en-US" dirty="0" err="1">
                <a:latin typeface="+mn-ea"/>
              </a:rPr>
              <a:t>연결요청할</a:t>
            </a:r>
            <a:r>
              <a:rPr lang="ko-KR" altLang="en-US" dirty="0">
                <a:latin typeface="+mn-ea"/>
              </a:rPr>
              <a:t> 서버의 주소정보를 담은 변수의 주소 값 전달</a:t>
            </a: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	   </a:t>
            </a:r>
            <a:r>
              <a:rPr lang="ko-KR" altLang="en-US" dirty="0">
                <a:latin typeface="+mn-ea"/>
              </a:rPr>
              <a:t>두 번째 인자로 전달된 구조체 변수의 길이정보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Connect </a:t>
            </a:r>
            <a:r>
              <a:rPr lang="ko-KR" altLang="en-US" dirty="0">
                <a:latin typeface="+mn-ea"/>
              </a:rPr>
              <a:t>함수호출 시 클라이언트의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와</a:t>
            </a:r>
            <a:r>
              <a:rPr lang="en-US" altLang="ko-KR" dirty="0">
                <a:latin typeface="+mn-ea"/>
              </a:rPr>
              <a:t> PORT</a:t>
            </a:r>
            <a:r>
              <a:rPr lang="ko-KR" altLang="en-US" dirty="0">
                <a:latin typeface="+mn-ea"/>
              </a:rPr>
              <a:t>는 자동으로 할당된다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TCP</a:t>
            </a:r>
            <a:r>
              <a:rPr lang="ko-KR" altLang="en-US" sz="2400" dirty="0"/>
              <a:t> 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9471" y="2836601"/>
            <a:ext cx="10146485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send(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const void *buff,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전송된 바이트 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47002" y="4129172"/>
            <a:ext cx="8212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데이터 전송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		</a:t>
            </a:r>
            <a:r>
              <a:rPr lang="ko-KR" altLang="en-US" dirty="0">
                <a:latin typeface="+mn-ea"/>
              </a:rPr>
              <a:t>전송할 데이터의 주소</a:t>
            </a:r>
          </a:p>
          <a:p>
            <a:pPr lvl="0">
              <a:defRPr/>
            </a:pPr>
            <a:r>
              <a:rPr lang="en-US" altLang="ko-KR" b="1" dirty="0" err="1">
                <a:solidFill>
                  <a:srgbClr val="FF0000"/>
                </a:solidFill>
                <a:latin typeface="+mn-ea"/>
              </a:rPr>
              <a:t>len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		</a:t>
            </a:r>
            <a:r>
              <a:rPr lang="ko-KR" altLang="en-US" b="1" dirty="0">
                <a:solidFill>
                  <a:srgbClr val="FF0000"/>
                </a:solidFill>
                <a:latin typeface="+mn-ea"/>
              </a:rPr>
              <a:t>전송할 데이터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		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6838" y="1421946"/>
            <a:ext cx="1042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네트워크 소켓에서 데이터 송신함수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TCP </a:t>
            </a:r>
            <a:r>
              <a:rPr lang="ko-KR" altLang="en-US" dirty="0"/>
              <a:t>소켓에서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플래그를 사용</a:t>
            </a: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4FD29-12D3-7717-1CFA-8EC571996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FF44B-4122-AB06-C9C4-37BB1F534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TCP </a:t>
            </a:r>
            <a:r>
              <a:rPr lang="ko-KR" altLang="en-US" sz="2400" dirty="0"/>
              <a:t>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C1CCD-B3B4-3244-6400-1B938DD77770}"/>
              </a:ext>
            </a:extLst>
          </p:cNvPr>
          <p:cNvSpPr txBox="1"/>
          <p:nvPr/>
        </p:nvSpPr>
        <p:spPr>
          <a:xfrm>
            <a:off x="859471" y="2836601"/>
            <a:ext cx="10506734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recv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void *buff, 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수신된 바이트 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B14F2-EB4D-9774-E8C2-554053AB4B26}"/>
              </a:ext>
            </a:extLst>
          </p:cNvPr>
          <p:cNvSpPr txBox="1"/>
          <p:nvPr/>
        </p:nvSpPr>
        <p:spPr>
          <a:xfrm>
            <a:off x="847002" y="4129172"/>
            <a:ext cx="821290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 수신 소켓의 파일 </a:t>
            </a:r>
            <a:r>
              <a:rPr lang="ko-KR" altLang="en-US" dirty="0" err="1">
                <a:latin typeface="+mn-ea"/>
              </a:rPr>
              <a:t>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 	</a:t>
            </a:r>
            <a:r>
              <a:rPr lang="ko-KR" altLang="en-US" dirty="0">
                <a:latin typeface="+mn-ea"/>
              </a:rPr>
              <a:t>수신된 데이터를 저장할 버퍼의 주소 </a:t>
            </a:r>
          </a:p>
          <a:p>
            <a:pPr lvl="0">
              <a:defRPr/>
            </a:pPr>
            <a:r>
              <a:rPr lang="en-US" altLang="ko-KR" sz="2000" b="1" dirty="0" err="1">
                <a:solidFill>
                  <a:srgbClr val="FF0000"/>
                </a:solidFill>
                <a:latin typeface="+mn-ea"/>
              </a:rPr>
              <a:t>nbytes</a:t>
            </a:r>
            <a:r>
              <a:rPr lang="en-US" altLang="ko-KR" sz="2000" b="1" dirty="0">
                <a:solidFill>
                  <a:srgbClr val="FF0000"/>
                </a:solidFill>
                <a:latin typeface="+mn-ea"/>
              </a:rPr>
              <a:t>	 	</a:t>
            </a: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수신할 최대 버퍼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		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93E580-771B-A819-0E29-A427A9627D12}"/>
              </a:ext>
            </a:extLst>
          </p:cNvPr>
          <p:cNvSpPr txBox="1"/>
          <p:nvPr/>
        </p:nvSpPr>
        <p:spPr>
          <a:xfrm>
            <a:off x="836838" y="1421946"/>
            <a:ext cx="104287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네트워크 소켓에서 데이터 수신함수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TCP </a:t>
            </a:r>
            <a:r>
              <a:rPr lang="ko-KR" altLang="en-US" dirty="0"/>
              <a:t>소켓에서 사용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플래그를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375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B1D47-8392-A2EB-8B10-551FE1206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1258FF-D788-DA73-AFF1-EDABB7DD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 </a:t>
            </a:r>
            <a:r>
              <a:rPr lang="ko-KR" altLang="en-US" sz="2400" dirty="0"/>
              <a:t>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666D85-B025-7570-ADF3-B7F468F5683B}"/>
              </a:ext>
            </a:extLst>
          </p:cNvPr>
          <p:cNvSpPr txBox="1"/>
          <p:nvPr/>
        </p:nvSpPr>
        <p:spPr>
          <a:xfrm>
            <a:off x="606056" y="2836601"/>
            <a:ext cx="11015330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sendto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void *buff,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nbytes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flags, 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*to,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8989C-A126-6A0E-73C0-325C6FA236A8}"/>
              </a:ext>
            </a:extLst>
          </p:cNvPr>
          <p:cNvSpPr txBox="1"/>
          <p:nvPr/>
        </p:nvSpPr>
        <p:spPr>
          <a:xfrm>
            <a:off x="859471" y="4567893"/>
            <a:ext cx="8212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전송에 사용될 </a:t>
            </a:r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 소켓의 </a:t>
            </a:r>
            <a:r>
              <a:rPr lang="ko-KR" altLang="en-US" dirty="0" err="1">
                <a:latin typeface="+mn-ea"/>
              </a:rPr>
              <a:t>파일디스크립터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</a:t>
            </a:r>
            <a:r>
              <a:rPr lang="ko-KR" altLang="en-US" dirty="0">
                <a:latin typeface="+mn-ea"/>
              </a:rPr>
              <a:t>전송할 데이터의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전송할 데이터의 바이트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to         </a:t>
            </a:r>
            <a:r>
              <a:rPr lang="ko-KR" altLang="en-US" dirty="0">
                <a:latin typeface="+mn-ea"/>
              </a:rPr>
              <a:t>목적지 주소 정보를 가지고 있는 </a:t>
            </a:r>
            <a:r>
              <a:rPr lang="en-US" altLang="ko-KR" dirty="0" err="1">
                <a:latin typeface="+mn-ea"/>
              </a:rPr>
              <a:t>sockaddr</a:t>
            </a:r>
            <a:r>
              <a:rPr lang="ko-KR" altLang="en-US" dirty="0">
                <a:latin typeface="+mn-ea"/>
              </a:rPr>
              <a:t> 구조체 변수의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구조체 변수의 크기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50A78-DA8E-8766-FF95-9D154AFDBE9C}"/>
              </a:ext>
            </a:extLst>
          </p:cNvPr>
          <p:cNvSpPr txBox="1"/>
          <p:nvPr/>
        </p:nvSpPr>
        <p:spPr>
          <a:xfrm>
            <a:off x="836838" y="1421946"/>
            <a:ext cx="104287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UDP</a:t>
            </a:r>
            <a:r>
              <a:rPr lang="ko-KR" altLang="en-US" dirty="0"/>
              <a:t>는 일대일의 연결 관계가 아니므로 하나의 소켓만 필요</a:t>
            </a:r>
            <a:r>
              <a:rPr lang="en-US" altLang="ko-KR" dirty="0"/>
              <a:t>.</a:t>
            </a:r>
            <a:r>
              <a:rPr lang="ko-KR" altLang="en-US" dirty="0"/>
              <a:t> 따라서 </a:t>
            </a:r>
            <a:r>
              <a:rPr lang="en-US" altLang="ko-KR" dirty="0"/>
              <a:t>listen(), accept() </a:t>
            </a:r>
            <a:r>
              <a:rPr lang="ko-KR" altLang="en-US" dirty="0"/>
              <a:t>함수는 필요가 없다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클라이언트의 주소할당은 </a:t>
            </a:r>
            <a:r>
              <a:rPr lang="en-US" altLang="ko-KR" dirty="0" err="1"/>
              <a:t>sendto</a:t>
            </a:r>
            <a:r>
              <a:rPr lang="en-US" altLang="ko-KR" dirty="0"/>
              <a:t> </a:t>
            </a:r>
            <a:r>
              <a:rPr lang="ko-KR" altLang="en-US" dirty="0"/>
              <a:t>함수 호출 시 자동으로 할당된다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단 일대일연결이 지속될 경우는 </a:t>
            </a:r>
            <a:r>
              <a:rPr lang="en-US" altLang="ko-KR" dirty="0"/>
              <a:t>connect</a:t>
            </a:r>
            <a:r>
              <a:rPr lang="ko-KR" altLang="en-US" dirty="0"/>
              <a:t>함수를 사용하여 주소 정보를 저장시키고 </a:t>
            </a:r>
          </a:p>
          <a:p>
            <a:pPr>
              <a:defRPr/>
            </a:pPr>
            <a:r>
              <a:rPr lang="en-US" altLang="ko-KR" dirty="0" err="1"/>
              <a:t>sendto</a:t>
            </a:r>
            <a:r>
              <a:rPr lang="en-US" altLang="ko-KR" dirty="0"/>
              <a:t>, </a:t>
            </a:r>
            <a:r>
              <a:rPr lang="en-US" altLang="ko-KR" dirty="0" err="1"/>
              <a:t>recvfrom</a:t>
            </a:r>
            <a:r>
              <a:rPr lang="en-US" altLang="ko-KR" dirty="0"/>
              <a:t> </a:t>
            </a:r>
            <a:r>
              <a:rPr lang="ko-KR" altLang="en-US" dirty="0"/>
              <a:t>함수 대신에 </a:t>
            </a:r>
            <a:r>
              <a:rPr lang="en-US" altLang="ko-KR" dirty="0"/>
              <a:t>write, read </a:t>
            </a:r>
            <a:r>
              <a:rPr lang="ko-KR" altLang="en-US" dirty="0"/>
              <a:t>함수로 데이터를 주고받으면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55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 </a:t>
            </a:r>
            <a:r>
              <a:rPr lang="ko-KR" altLang="en-US" sz="2400" dirty="0"/>
              <a:t>소켓</a:t>
            </a:r>
            <a:r>
              <a:rPr lang="en-US" altLang="ko-KR" sz="2400" dirty="0"/>
              <a:t> </a:t>
            </a:r>
            <a:r>
              <a:rPr lang="ko-KR" altLang="en-US" sz="2400" dirty="0"/>
              <a:t>전용 입출력 함수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6759" y="2838478"/>
            <a:ext cx="10500711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recvfrom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sockfd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 void *buff,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size_t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nbytes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flags, 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*from,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수신한 바이트 수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6759" y="4512078"/>
            <a:ext cx="8212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 err="1">
                <a:latin typeface="+mn-ea"/>
              </a:rPr>
              <a:t>sockfd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데이터 전송에 사용될 </a:t>
            </a:r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 소켓의 </a:t>
            </a:r>
            <a:r>
              <a:rPr lang="ko-KR" altLang="en-US" dirty="0" err="1">
                <a:latin typeface="+mn-ea"/>
              </a:rPr>
              <a:t>파일디스크립터</a:t>
            </a:r>
            <a:r>
              <a:rPr lang="ko-KR" altLang="en-US" dirty="0">
                <a:latin typeface="+mn-ea"/>
              </a:rPr>
              <a:t> 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buff      </a:t>
            </a:r>
            <a:r>
              <a:rPr lang="ko-KR" altLang="en-US" dirty="0">
                <a:latin typeface="+mn-ea"/>
              </a:rPr>
              <a:t>수신할 데이터 저장할 버퍼의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수신할 데이터의 최대 바이트 크기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flags     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없으면 </a:t>
            </a:r>
            <a:r>
              <a:rPr lang="en-US" altLang="ko-KR" dirty="0">
                <a:latin typeface="+mn-ea"/>
              </a:rPr>
              <a:t>0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from     </a:t>
            </a:r>
            <a:r>
              <a:rPr lang="ko-KR" altLang="en-US" dirty="0">
                <a:latin typeface="+mn-ea"/>
              </a:rPr>
              <a:t>발신지 주소 정보를 담을 </a:t>
            </a:r>
            <a:r>
              <a:rPr lang="en-US" altLang="ko-KR" dirty="0" err="1">
                <a:latin typeface="+mn-ea"/>
              </a:rPr>
              <a:t>sockaddr</a:t>
            </a:r>
            <a:r>
              <a:rPr lang="ko-KR" altLang="en-US" dirty="0">
                <a:latin typeface="+mn-ea"/>
              </a:rPr>
              <a:t> 구조체 변수의 </a:t>
            </a:r>
            <a:r>
              <a:rPr lang="ko-KR" altLang="en-US" dirty="0" err="1">
                <a:latin typeface="+mn-ea"/>
              </a:rPr>
              <a:t>주소값</a:t>
            </a:r>
            <a:endParaRPr lang="ko-KR" altLang="en-US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  </a:t>
            </a:r>
            <a:r>
              <a:rPr lang="ko-KR" altLang="en-US" dirty="0">
                <a:latin typeface="+mn-ea"/>
              </a:rPr>
              <a:t>구조체 변수의 크기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0945" y="1408339"/>
            <a:ext cx="6889568" cy="6376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/>
              <a:t>UDP</a:t>
            </a:r>
            <a:r>
              <a:rPr lang="ko-KR" altLang="en-US"/>
              <a:t>는 일대일의 연결형 관계가 아니므로 하나의 소켓만 필요하므로</a:t>
            </a:r>
          </a:p>
          <a:p>
            <a:pPr>
              <a:defRPr/>
            </a:pPr>
            <a:r>
              <a:rPr lang="en-US" altLang="ko-KR"/>
              <a:t>listen(), accept() </a:t>
            </a:r>
            <a:r>
              <a:rPr lang="ko-KR" altLang="en-US"/>
              <a:t>함수는 필요가 없다</a:t>
            </a:r>
            <a:r>
              <a:rPr lang="en-US" altLang="ko-KR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1453C-2D80-A277-D19A-4CA4AC855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DDB3B-518F-8B94-3412-D87349A9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Shut-down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2C999-5ECF-DC39-717F-614141CF44FB}"/>
              </a:ext>
            </a:extLst>
          </p:cNvPr>
          <p:cNvSpPr txBox="1"/>
          <p:nvPr/>
        </p:nvSpPr>
        <p:spPr>
          <a:xfrm>
            <a:off x="886759" y="2838478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shutdown(int sock,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howto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F62D0-2448-7BFB-FF52-1E3158D713BA}"/>
              </a:ext>
            </a:extLst>
          </p:cNvPr>
          <p:cNvSpPr txBox="1"/>
          <p:nvPr/>
        </p:nvSpPr>
        <p:spPr>
          <a:xfrm>
            <a:off x="886759" y="4480179"/>
            <a:ext cx="8212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+mn-ea"/>
              </a:rPr>
              <a:t>Sock 			</a:t>
            </a:r>
            <a:r>
              <a:rPr lang="ko-KR" altLang="en-US" dirty="0">
                <a:latin typeface="+mn-ea"/>
              </a:rPr>
              <a:t>종료할 소켓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 err="1">
                <a:latin typeface="+mn-ea"/>
              </a:rPr>
              <a:t>Howto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종료 방법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	SHUT_RD : 		</a:t>
            </a:r>
            <a:r>
              <a:rPr lang="ko-KR" altLang="en-US" dirty="0">
                <a:latin typeface="+mn-ea"/>
              </a:rPr>
              <a:t>입력 스트림 종료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	SHUT_WR : 		</a:t>
            </a:r>
            <a:r>
              <a:rPr lang="ko-KR" altLang="en-US" dirty="0">
                <a:latin typeface="+mn-ea"/>
              </a:rPr>
              <a:t>출력 스트림 종료</a:t>
            </a: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	SHUT_RDWR : 	</a:t>
            </a:r>
            <a:r>
              <a:rPr lang="ko-KR" altLang="en-US" dirty="0">
                <a:latin typeface="+mn-ea"/>
              </a:rPr>
              <a:t>입출력 스트림 종료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57D144-019B-EEA8-A051-E919945570D3}"/>
              </a:ext>
            </a:extLst>
          </p:cNvPr>
          <p:cNvSpPr txBox="1"/>
          <p:nvPr/>
        </p:nvSpPr>
        <p:spPr>
          <a:xfrm>
            <a:off x="886759" y="1392865"/>
            <a:ext cx="88825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Close </a:t>
            </a:r>
            <a:r>
              <a:rPr lang="ko-KR" altLang="en-US" dirty="0"/>
              <a:t>함수의 호출은 상대방의 상태에 상관없이 완전 종료를 의미한다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half-close</a:t>
            </a:r>
            <a:r>
              <a:rPr lang="ko-KR" altLang="en-US" dirty="0"/>
              <a:t>를 이용한다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두 호스트 간에 소켓이 연결되면 각 호스트 별로 입력 스트림과 출력 스트림이 형성된다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half-close</a:t>
            </a:r>
            <a:r>
              <a:rPr lang="ko-KR" altLang="en-US" dirty="0"/>
              <a:t>는 이 중 하나의 스트림만 끊는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3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826CD-A185-BEE5-E5B8-AEF0E5E57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4B0D1-F6AA-F718-0B7F-1EC15162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도메인으로 </a:t>
            </a:r>
            <a:r>
              <a:rPr lang="en-US" altLang="ko-KR" sz="2400" dirty="0"/>
              <a:t>IP</a:t>
            </a:r>
            <a:r>
              <a:rPr lang="ko-KR" altLang="en-US" sz="2400" dirty="0"/>
              <a:t>주소 얻기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5D300D-E8EC-58B0-03B3-CA9818B1CEE8}"/>
              </a:ext>
            </a:extLst>
          </p:cNvPr>
          <p:cNvSpPr txBox="1"/>
          <p:nvPr/>
        </p:nvSpPr>
        <p:spPr>
          <a:xfrm>
            <a:off x="886759" y="1117600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netdb.h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gethostbyname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(const char* hostname);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구조체변수 주소 값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null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포인터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5D8F1D-2755-8D8A-3A83-FE0E1EF08CC0}"/>
              </a:ext>
            </a:extLst>
          </p:cNvPr>
          <p:cNvSpPr txBox="1"/>
          <p:nvPr/>
        </p:nvSpPr>
        <p:spPr>
          <a:xfrm>
            <a:off x="886759" y="2594820"/>
            <a:ext cx="8212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Hostname	</a:t>
            </a:r>
            <a:r>
              <a:rPr lang="ko-KR" altLang="en-US" dirty="0"/>
              <a:t>도메인 이름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  <a:p>
            <a:pPr lvl="0">
              <a:defRPr/>
            </a:pPr>
            <a:r>
              <a:rPr lang="en-US" altLang="ko-KR" dirty="0">
                <a:latin typeface="+mn-ea"/>
              </a:rPr>
              <a:t>Struct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hostent</a:t>
            </a:r>
            <a:r>
              <a:rPr lang="en-US" altLang="ko-KR" dirty="0">
                <a:latin typeface="+mn-ea"/>
              </a:rPr>
              <a:t> {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char* </a:t>
            </a:r>
            <a:r>
              <a:rPr lang="en-US" altLang="ko-KR" dirty="0" err="1">
                <a:latin typeface="+mn-ea"/>
              </a:rPr>
              <a:t>h_name</a:t>
            </a:r>
            <a:r>
              <a:rPr lang="en-US" altLang="ko-KR" dirty="0">
                <a:latin typeface="+mn-ea"/>
              </a:rPr>
              <a:t>;						/* official name of host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char** </a:t>
            </a:r>
            <a:r>
              <a:rPr lang="en-US" altLang="ko-KR" dirty="0" err="1">
                <a:latin typeface="+mn-ea"/>
              </a:rPr>
              <a:t>h_aliases</a:t>
            </a:r>
            <a:r>
              <a:rPr lang="en-US" altLang="ko-KR" dirty="0">
                <a:latin typeface="+mn-ea"/>
              </a:rPr>
              <a:t>;						/* </a:t>
            </a:r>
            <a:r>
              <a:rPr lang="en-US" altLang="ko-KR" dirty="0" err="1">
                <a:latin typeface="+mn-ea"/>
              </a:rPr>
              <a:t>aliac</a:t>
            </a:r>
            <a:r>
              <a:rPr lang="en-US" altLang="ko-KR" dirty="0">
                <a:latin typeface="+mn-ea"/>
              </a:rPr>
              <a:t> list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int </a:t>
            </a:r>
            <a:r>
              <a:rPr lang="en-US" altLang="ko-KR" dirty="0" err="1">
                <a:latin typeface="+mn-ea"/>
              </a:rPr>
              <a:t>h_addrtype</a:t>
            </a:r>
            <a:r>
              <a:rPr lang="en-US" altLang="ko-KR" dirty="0">
                <a:latin typeface="+mn-ea"/>
              </a:rPr>
              <a:t>;						/* host address type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int </a:t>
            </a:r>
            <a:r>
              <a:rPr lang="en-US" altLang="ko-KR" dirty="0" err="1">
                <a:latin typeface="+mn-ea"/>
              </a:rPr>
              <a:t>h_length</a:t>
            </a:r>
            <a:r>
              <a:rPr lang="en-US" altLang="ko-KR" dirty="0">
                <a:latin typeface="+mn-ea"/>
              </a:rPr>
              <a:t>;							/* length of address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	char** </a:t>
            </a:r>
            <a:r>
              <a:rPr lang="en-US" altLang="ko-KR" dirty="0" err="1">
                <a:latin typeface="+mn-ea"/>
              </a:rPr>
              <a:t>h_addr_list</a:t>
            </a:r>
            <a:r>
              <a:rPr lang="en-US" altLang="ko-KR" dirty="0">
                <a:latin typeface="+mn-ea"/>
              </a:rPr>
              <a:t>;					/* list of address */</a:t>
            </a:r>
          </a:p>
          <a:p>
            <a:pPr lvl="0">
              <a:defRPr/>
            </a:pPr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536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4BA48-E6B5-4C89-DCB7-A6117791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6AB05-33F4-7203-B142-D75F5A40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IP </a:t>
            </a:r>
            <a:r>
              <a:rPr lang="ko-KR" altLang="en-US" sz="2400" dirty="0"/>
              <a:t>주소로 도메인 정보 얻기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E68DA2-1C4C-EC76-24E8-EDEC32FE0EB4}"/>
              </a:ext>
            </a:extLst>
          </p:cNvPr>
          <p:cNvSpPr txBox="1"/>
          <p:nvPr/>
        </p:nvSpPr>
        <p:spPr>
          <a:xfrm>
            <a:off x="886759" y="1117600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netdb.h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Struct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gethostbyaddr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(const char*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addr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int family);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hostent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구조체변수 주소 값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null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포인터 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A46A4-95B7-791C-BF6C-6F42E3384642}"/>
              </a:ext>
            </a:extLst>
          </p:cNvPr>
          <p:cNvSpPr txBox="1"/>
          <p:nvPr/>
        </p:nvSpPr>
        <p:spPr>
          <a:xfrm>
            <a:off x="886758" y="2647984"/>
            <a:ext cx="105007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 err="1"/>
              <a:t>addr</a:t>
            </a:r>
            <a:r>
              <a:rPr lang="en-US" altLang="ko-KR" dirty="0"/>
              <a:t>		</a:t>
            </a:r>
            <a:r>
              <a:rPr lang="en-US" altLang="ko-KR" dirty="0" err="1"/>
              <a:t>ip</a:t>
            </a:r>
            <a:r>
              <a:rPr lang="ko-KR" altLang="en-US" dirty="0"/>
              <a:t>주소를 지니는 </a:t>
            </a:r>
            <a:r>
              <a:rPr lang="en-US" altLang="ko-KR" dirty="0" err="1"/>
              <a:t>in_addr</a:t>
            </a:r>
            <a:r>
              <a:rPr lang="en-US" altLang="ko-KR" dirty="0"/>
              <a:t> </a:t>
            </a:r>
            <a:r>
              <a:rPr lang="ko-KR" altLang="en-US" dirty="0"/>
              <a:t>구조체 변수 주소 전달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len</a:t>
            </a:r>
            <a:r>
              <a:rPr lang="en-US" altLang="ko-KR" dirty="0"/>
              <a:t>			</a:t>
            </a:r>
            <a:r>
              <a:rPr lang="ko-KR" altLang="en-US" dirty="0"/>
              <a:t>구조체변수 크기</a:t>
            </a:r>
            <a:r>
              <a:rPr lang="en-US" altLang="ko-KR" dirty="0"/>
              <a:t>. IPv4</a:t>
            </a:r>
            <a:r>
              <a:rPr lang="ko-KR" altLang="en-US" dirty="0"/>
              <a:t>의 경우 </a:t>
            </a:r>
            <a:r>
              <a:rPr lang="en-US" altLang="ko-KR" dirty="0"/>
              <a:t>4, IPv6</a:t>
            </a:r>
            <a:r>
              <a:rPr lang="ko-KR" altLang="en-US" dirty="0"/>
              <a:t>의 경우 </a:t>
            </a:r>
            <a:r>
              <a:rPr lang="en-US" altLang="ko-KR" dirty="0"/>
              <a:t>16</a:t>
            </a:r>
            <a:r>
              <a:rPr lang="ko-KR" altLang="en-US" dirty="0"/>
              <a:t>전달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family		</a:t>
            </a:r>
            <a:r>
              <a:rPr lang="ko-KR" altLang="en-US" dirty="0"/>
              <a:t>주소체계 정보 전달</a:t>
            </a:r>
            <a:r>
              <a:rPr lang="en-US" altLang="ko-KR" dirty="0"/>
              <a:t>. IPv4</a:t>
            </a:r>
            <a:r>
              <a:rPr lang="ko-KR" altLang="en-US" dirty="0"/>
              <a:t>의 경우 </a:t>
            </a:r>
            <a:r>
              <a:rPr lang="en-US" altLang="ko-KR" dirty="0"/>
              <a:t>AF_INET, IPv6</a:t>
            </a:r>
            <a:r>
              <a:rPr lang="ko-KR" altLang="en-US" dirty="0"/>
              <a:t>의 경우 </a:t>
            </a:r>
            <a:r>
              <a:rPr lang="en-US" altLang="ko-KR" dirty="0"/>
              <a:t>AF_INET6 </a:t>
            </a:r>
            <a:r>
              <a:rPr lang="ko-KR" altLang="en-US" dirty="0"/>
              <a:t>전달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8165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E22DD-3031-60EF-99EC-F8AAB4DC1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04116-69C1-CD9C-DDAD-9D08A5E46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소켓 옵션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31F99-5684-A9F2-DFA9-841F82DA30C9}"/>
              </a:ext>
            </a:extLst>
          </p:cNvPr>
          <p:cNvSpPr txBox="1"/>
          <p:nvPr/>
        </p:nvSpPr>
        <p:spPr>
          <a:xfrm>
            <a:off x="6508720" y="1117600"/>
            <a:ext cx="51250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IPPROTO_IP </a:t>
            </a:r>
            <a:r>
              <a:rPr lang="ko-KR" altLang="en-US" dirty="0"/>
              <a:t>레벨은</a:t>
            </a:r>
            <a:endParaRPr lang="en-US" altLang="ko-KR" dirty="0"/>
          </a:p>
          <a:p>
            <a:r>
              <a:rPr lang="en-US" altLang="ko-KR" dirty="0"/>
              <a:t>IP</a:t>
            </a:r>
            <a:r>
              <a:rPr lang="ko-KR" altLang="en-US" dirty="0"/>
              <a:t>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IPPROTO_TCP </a:t>
            </a:r>
            <a:r>
              <a:rPr lang="ko-KR" altLang="en-US" dirty="0"/>
              <a:t>레벨은</a:t>
            </a:r>
            <a:endParaRPr lang="en-US" altLang="ko-KR" dirty="0"/>
          </a:p>
          <a:p>
            <a:r>
              <a:rPr lang="en-US" altLang="ko-KR" dirty="0"/>
              <a:t>TCP </a:t>
            </a:r>
            <a:r>
              <a:rPr lang="ko-KR" altLang="en-US" dirty="0"/>
              <a:t>프로토콜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SOL_SOCKET </a:t>
            </a:r>
            <a:r>
              <a:rPr lang="ko-KR" altLang="en-US" dirty="0"/>
              <a:t>레벨은 </a:t>
            </a:r>
            <a:endParaRPr lang="en-US" altLang="ko-KR" dirty="0"/>
          </a:p>
          <a:p>
            <a:r>
              <a:rPr lang="ko-KR" altLang="en-US" dirty="0"/>
              <a:t>소켓의 옵션들이다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setsockopt</a:t>
            </a:r>
            <a:r>
              <a:rPr lang="en-US" altLang="ko-KR" dirty="0"/>
              <a:t> </a:t>
            </a:r>
            <a:r>
              <a:rPr lang="ko-KR" altLang="en-US" dirty="0"/>
              <a:t>함수 옵션</a:t>
            </a:r>
            <a:endParaRPr lang="en-US" altLang="ko-KR" dirty="0"/>
          </a:p>
          <a:p>
            <a:r>
              <a:rPr lang="en-US" altLang="ko-KR" dirty="0"/>
              <a:t>SO_REUSEADDR   </a:t>
            </a:r>
            <a:r>
              <a:rPr lang="ko-KR" altLang="en-US" dirty="0"/>
              <a:t>소켓 주소 재사용</a:t>
            </a:r>
            <a:endParaRPr lang="en-US" altLang="ko-KR" dirty="0"/>
          </a:p>
          <a:p>
            <a:r>
              <a:rPr lang="en-US" altLang="ko-KR" dirty="0"/>
              <a:t>SO_RCVBUF/SO_SNDBUF   </a:t>
            </a:r>
            <a:r>
              <a:rPr lang="ko-KR" altLang="en-US" dirty="0"/>
              <a:t>수</a:t>
            </a:r>
            <a:r>
              <a:rPr lang="en-US" altLang="ko-KR" dirty="0"/>
              <a:t>/</a:t>
            </a:r>
            <a:r>
              <a:rPr lang="ko-KR" altLang="en-US" dirty="0"/>
              <a:t>송신 버퍼 크기 조정</a:t>
            </a:r>
            <a:endParaRPr lang="en-US" altLang="ko-KR" dirty="0"/>
          </a:p>
          <a:p>
            <a:r>
              <a:rPr lang="en-US" altLang="ko-KR" dirty="0"/>
              <a:t>TCP_KEEPIDLE    TCP </a:t>
            </a:r>
            <a:r>
              <a:rPr lang="ko-KR" altLang="en-US" dirty="0"/>
              <a:t>연결 유지 활성화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en-US" altLang="ko-KR" dirty="0" err="1"/>
              <a:t>getsockopt</a:t>
            </a:r>
            <a:r>
              <a:rPr lang="en-US" altLang="ko-KR" dirty="0"/>
              <a:t> </a:t>
            </a:r>
            <a:r>
              <a:rPr lang="ko-KR" altLang="en-US" dirty="0"/>
              <a:t>함수 옵션</a:t>
            </a:r>
            <a:endParaRPr lang="en-US" altLang="ko-KR" dirty="0"/>
          </a:p>
          <a:p>
            <a:r>
              <a:rPr lang="en-US" altLang="ko-KR" dirty="0"/>
              <a:t>SO_REUSEADDR  </a:t>
            </a:r>
            <a:r>
              <a:rPr lang="ko-KR" altLang="en-US" dirty="0"/>
              <a:t>소켓 주소 재사용 여부</a:t>
            </a:r>
            <a:endParaRPr lang="en-US" altLang="ko-KR" dirty="0"/>
          </a:p>
          <a:p>
            <a:r>
              <a:rPr lang="en-US" altLang="ko-KR" dirty="0"/>
              <a:t>SO_RCVBUF  </a:t>
            </a:r>
            <a:r>
              <a:rPr lang="ko-KR" altLang="en-US" dirty="0"/>
              <a:t>수신 버퍼 크기확인</a:t>
            </a:r>
            <a:endParaRPr lang="en-US" altLang="ko-KR" dirty="0"/>
          </a:p>
          <a:p>
            <a:r>
              <a:rPr lang="en-US" altLang="ko-KR" dirty="0"/>
              <a:t>TCP_KEEPIDLE   keep-Alive </a:t>
            </a:r>
            <a:r>
              <a:rPr lang="ko-KR" altLang="en-US" dirty="0"/>
              <a:t>타이머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TCP_NODELAY  </a:t>
            </a:r>
            <a:r>
              <a:rPr lang="en-US" altLang="ko-KR" dirty="0" err="1"/>
              <a:t>nagle</a:t>
            </a:r>
            <a:r>
              <a:rPr lang="en-US" altLang="ko-KR" dirty="0"/>
              <a:t> </a:t>
            </a:r>
            <a:r>
              <a:rPr lang="ko-KR" altLang="en-US" dirty="0"/>
              <a:t>알고리즘 비활성화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F44FC35-8D46-832B-C4AC-3B4B665DD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210" y="1117600"/>
            <a:ext cx="5800060" cy="53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4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서버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1255700"/>
            <a:ext cx="9875520" cy="4801314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+mn-ea"/>
              </a:rPr>
              <a:t>  </a:t>
            </a: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socket( )				    </a:t>
            </a:r>
            <a:r>
              <a:rPr lang="ko-KR" altLang="en-US" sz="2400" dirty="0">
                <a:latin typeface="+mn-ea"/>
              </a:rPr>
              <a:t>소켓생성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전화기 구입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bind( )					</a:t>
            </a:r>
            <a:r>
              <a:rPr lang="ko-KR" altLang="en-US" sz="2400" dirty="0">
                <a:latin typeface="+mn-ea"/>
              </a:rPr>
              <a:t>소켓 주소할당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전화번호 할당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listen( )					</a:t>
            </a:r>
            <a:r>
              <a:rPr lang="ko-KR" altLang="en-US" sz="2400" dirty="0">
                <a:latin typeface="+mn-ea"/>
              </a:rPr>
              <a:t>연결요청 대기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개통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accept( )				</a:t>
            </a:r>
            <a:r>
              <a:rPr lang="ko-KR" altLang="en-US" sz="2400" dirty="0">
                <a:latin typeface="+mn-ea"/>
              </a:rPr>
              <a:t>연결허용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 받기</a:t>
            </a:r>
            <a:r>
              <a:rPr lang="en-US" altLang="ko-KR" sz="2400" dirty="0">
                <a:latin typeface="+mn-ea"/>
              </a:rPr>
              <a:t>	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read( )/write( )		</a:t>
            </a:r>
            <a:r>
              <a:rPr lang="ko-KR" altLang="en-US" sz="2400" dirty="0">
                <a:latin typeface="+mn-ea"/>
              </a:rPr>
              <a:t>데이터 송수신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통화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close( )					</a:t>
            </a:r>
            <a:r>
              <a:rPr lang="ko-KR" altLang="en-US" sz="2400" dirty="0">
                <a:latin typeface="+mn-ea"/>
              </a:rPr>
              <a:t>연결종료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통화 종료</a:t>
            </a:r>
          </a:p>
          <a:p>
            <a:pPr lvl="0" algn="ctr">
              <a:defRPr/>
            </a:pPr>
            <a:r>
              <a:rPr lang="en-US" altLang="ko-KR" dirty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C7844-F149-6119-47DE-FE894C82D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F6B17-6EE2-12DA-C6CB-0730B7551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옵션에 사용되는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A442AE-7A7D-EB5A-298B-E259FBDB9FCC}"/>
              </a:ext>
            </a:extLst>
          </p:cNvPr>
          <p:cNvSpPr txBox="1"/>
          <p:nvPr/>
        </p:nvSpPr>
        <p:spPr>
          <a:xfrm>
            <a:off x="886759" y="1117600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getsockopt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(int sock, int lever,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optname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void*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optval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264972-9A3F-9B75-44CC-2C53F8A9B9DC}"/>
              </a:ext>
            </a:extLst>
          </p:cNvPr>
          <p:cNvSpPr txBox="1"/>
          <p:nvPr/>
        </p:nvSpPr>
        <p:spPr>
          <a:xfrm>
            <a:off x="886757" y="2485096"/>
            <a:ext cx="105007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/>
              <a:t>sock			</a:t>
            </a:r>
            <a:r>
              <a:rPr lang="ko-KR" altLang="en-US" dirty="0"/>
              <a:t>옵션확인 소켓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level			</a:t>
            </a:r>
            <a:r>
              <a:rPr lang="ko-KR" altLang="en-US" dirty="0"/>
              <a:t>확인할 옵션의 프로토콜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optname</a:t>
            </a:r>
            <a:r>
              <a:rPr lang="en-US" altLang="ko-KR" dirty="0"/>
              <a:t>		</a:t>
            </a:r>
            <a:r>
              <a:rPr lang="ko-KR" altLang="en-US" dirty="0"/>
              <a:t>확인할 옵션 이름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optval</a:t>
            </a:r>
            <a:r>
              <a:rPr lang="en-US" altLang="ko-KR" dirty="0"/>
              <a:t>		</a:t>
            </a:r>
            <a:r>
              <a:rPr lang="ko-KR" altLang="en-US" dirty="0"/>
              <a:t>확인결과 저장할 버퍼 주소</a:t>
            </a:r>
            <a:endParaRPr lang="en-US" altLang="ko-KR" dirty="0"/>
          </a:p>
          <a:p>
            <a:pPr>
              <a:defRPr/>
            </a:pPr>
            <a:r>
              <a:rPr lang="en-US" altLang="ko-KR" dirty="0" err="1"/>
              <a:t>optlen</a:t>
            </a:r>
            <a:r>
              <a:rPr lang="en-US" altLang="ko-KR" dirty="0"/>
              <a:t>		4</a:t>
            </a:r>
            <a:r>
              <a:rPr lang="ko-KR" altLang="en-US" dirty="0"/>
              <a:t>번째 매개변수의 버퍼크기를 저장한 변수의 주소 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D04A0-6A48-357B-2A36-E7F97C919B56}"/>
              </a:ext>
            </a:extLst>
          </p:cNvPr>
          <p:cNvSpPr txBox="1"/>
          <p:nvPr/>
        </p:nvSpPr>
        <p:spPr>
          <a:xfrm>
            <a:off x="886756" y="4406589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&lt;sys/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socket.h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setsockopt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(int sock, int lever, int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optname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void*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optval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,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socklen_t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optlen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0,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7633EE-19C8-27E8-7D77-696DB0F36FF5}"/>
              </a:ext>
            </a:extLst>
          </p:cNvPr>
          <p:cNvSpPr txBox="1"/>
          <p:nvPr/>
        </p:nvSpPr>
        <p:spPr>
          <a:xfrm>
            <a:off x="886757" y="5740400"/>
            <a:ext cx="105007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/>
              <a:t>변경할 소켓의 정보를 매개변수로 전달한다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 err="1"/>
              <a:t>optlen</a:t>
            </a:r>
            <a:r>
              <a:rPr lang="ko-KR" altLang="en-US" dirty="0"/>
              <a:t> </a:t>
            </a:r>
            <a:r>
              <a:rPr lang="en-US" altLang="ko-KR" dirty="0"/>
              <a:t>		4</a:t>
            </a:r>
            <a:r>
              <a:rPr lang="ko-KR" altLang="en-US" dirty="0"/>
              <a:t>번째 매개변수로 전달된 바이트 크기</a:t>
            </a:r>
          </a:p>
          <a:p>
            <a:pPr lvl="0">
              <a:defRPr/>
            </a:pPr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273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C1C3-838C-BB81-B7BA-6AB00CD4C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2F2E4-66E9-1D32-732B-71806137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다중 접속 서버 </a:t>
            </a:r>
            <a:r>
              <a:rPr lang="en-US" altLang="ko-KR" sz="2400" dirty="0"/>
              <a:t>(I/O Multiplexing) &amp; </a:t>
            </a:r>
            <a:r>
              <a:rPr lang="en-US" altLang="ko-KR" sz="2400" dirty="0" err="1"/>
              <a:t>Asyncronous</a:t>
            </a:r>
            <a:r>
              <a:rPr lang="en-US" altLang="ko-KR" sz="2400" dirty="0"/>
              <a:t> I/O)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37E6EC-D81C-A28D-F9CB-F1F7F07E456E}"/>
              </a:ext>
            </a:extLst>
          </p:cNvPr>
          <p:cNvSpPr txBox="1"/>
          <p:nvPr/>
        </p:nvSpPr>
        <p:spPr>
          <a:xfrm>
            <a:off x="886759" y="1117600"/>
            <a:ext cx="105007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다중 접속 서버를 구현하는 방법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b="1" dirty="0">
                <a:latin typeface="MS Reference Sans Serif"/>
                <a:ea typeface="맑은 고딕 Semilight"/>
                <a:cs typeface="맑은 고딕 Semilight"/>
              </a:rPr>
              <a:t>멀티프로세스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기반 서버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다수의 프로세스를 생성하는 방식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marL="342900" lvl="0" indent="-342900">
              <a:buAutoNum type="arabicPeriod"/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2. </a:t>
            </a:r>
            <a:r>
              <a:rPr lang="ko-KR" altLang="en-US" b="1" dirty="0">
                <a:latin typeface="MS Reference Sans Serif"/>
                <a:ea typeface="맑은 고딕 Semilight"/>
                <a:cs typeface="맑은 고딕 Semilight"/>
              </a:rPr>
              <a:t>멀티 </a:t>
            </a:r>
            <a:r>
              <a:rPr lang="ko-KR" altLang="en-US" b="1" dirty="0" err="1">
                <a:latin typeface="MS Reference Sans Serif"/>
                <a:ea typeface="맑은 고딕 Semilight"/>
                <a:cs typeface="맑은 고딕 Semilight"/>
              </a:rPr>
              <a:t>플렉싱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기반 서버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입출력 대상을 묶어서 관리하는 방식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3. </a:t>
            </a:r>
            <a:r>
              <a:rPr lang="ko-KR" altLang="en-US" b="1" dirty="0">
                <a:latin typeface="MS Reference Sans Serif"/>
                <a:ea typeface="맑은 고딕 Semilight"/>
                <a:cs typeface="맑은 고딕 Semilight"/>
              </a:rPr>
              <a:t>멀티 </a:t>
            </a:r>
            <a:r>
              <a:rPr lang="ko-KR" altLang="en-US" b="1" dirty="0" err="1">
                <a:latin typeface="MS Reference Sans Serif"/>
                <a:ea typeface="맑은 고딕 Semilight"/>
                <a:cs typeface="맑은 고딕 Semilight"/>
              </a:rPr>
              <a:t>스레딩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기반 서버</a:t>
            </a: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 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클라이언트 수만큼 스레드를 생성하는 방식</a:t>
            </a:r>
          </a:p>
        </p:txBody>
      </p:sp>
    </p:spTree>
    <p:extLst>
      <p:ext uri="{BB962C8B-B14F-4D97-AF65-F5344CB8AC3E}">
        <p14:creationId xmlns:p14="http://schemas.microsoft.com/office/powerpoint/2010/main" val="299528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BFF54-D7B0-A616-D794-7B554466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BB5A1-7E86-5BD8-AC5C-9B883A1B2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멀티프로세서 </a:t>
            </a:r>
            <a:r>
              <a:rPr lang="en-US" altLang="ko-KR" sz="2400" dirty="0"/>
              <a:t>– ① </a:t>
            </a:r>
            <a:r>
              <a:rPr lang="ko-KR" altLang="en-US" sz="1800" dirty="0"/>
              <a:t>프로세서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39EB5-9744-F3CA-448F-0BDE7B90F125}"/>
              </a:ext>
            </a:extLst>
          </p:cNvPr>
          <p:cNvSpPr txBox="1"/>
          <p:nvPr/>
        </p:nvSpPr>
        <p:spPr>
          <a:xfrm>
            <a:off x="886759" y="1117600"/>
            <a:ext cx="105007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프로세스는 실행중인 프로그램을 말한다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프로세서를 생성하기 위해 부모 프로세서는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fork()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함수를 호출하여 자식 프로세서를 생성한다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8BB1-D94E-D458-E0B6-4F11CFCD284A}"/>
              </a:ext>
            </a:extLst>
          </p:cNvPr>
          <p:cNvSpPr txBox="1"/>
          <p:nvPr/>
        </p:nvSpPr>
        <p:spPr>
          <a:xfrm>
            <a:off x="886759" y="2648658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#include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&lt;</a:t>
            </a: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unistd.h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MS Reference Sans Serif"/>
                <a:ea typeface="맑은 고딕 Semilight"/>
                <a:cs typeface="맑은 고딕 Semilight"/>
              </a:rPr>
              <a:t>pid_t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 fork(void);</a:t>
            </a:r>
          </a:p>
          <a:p>
            <a:pPr lvl="0">
              <a:defRPr/>
            </a:pP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	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⇒ 성공 시 프로세서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ID,  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실패 시 </a:t>
            </a:r>
            <a:r>
              <a:rPr lang="en-US" altLang="ko-KR" dirty="0">
                <a:latin typeface="MS Reference Sans Serif"/>
                <a:ea typeface="맑은 고딕 Semilight"/>
                <a:cs typeface="맑은 고딕 Semilight"/>
              </a:rPr>
              <a:t>-1</a:t>
            </a:r>
            <a:r>
              <a:rPr lang="ko-KR" altLang="en-US" dirty="0">
                <a:latin typeface="MS Reference Sans Serif"/>
                <a:ea typeface="맑은 고딕 Semilight"/>
                <a:cs typeface="맑은 고딕 Semilight"/>
              </a:rPr>
              <a:t> 반환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750D5F-BCE2-0A13-7E81-7AA4FA112E93}"/>
              </a:ext>
            </a:extLst>
          </p:cNvPr>
          <p:cNvSpPr txBox="1"/>
          <p:nvPr/>
        </p:nvSpPr>
        <p:spPr>
          <a:xfrm>
            <a:off x="886759" y="4008445"/>
            <a:ext cx="4592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부모 프로세서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Fork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함수의 반환 값을 가지는 프로세서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자식 프로세서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Fork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함수의 반환 값으로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가지는 프로세서</a:t>
            </a:r>
          </a:p>
        </p:txBody>
      </p:sp>
    </p:spTree>
    <p:extLst>
      <p:ext uri="{BB962C8B-B14F-4D97-AF65-F5344CB8AC3E}">
        <p14:creationId xmlns:p14="http://schemas.microsoft.com/office/powerpoint/2010/main" val="201795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ED8E1-80C1-EE74-CDFD-9D2222A0A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20529-5E17-7E46-518C-6C7EE2EDD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멀티프로세서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E2D85B-D2FD-FEAF-67EF-8130B0A5A04B}"/>
              </a:ext>
            </a:extLst>
          </p:cNvPr>
          <p:cNvSpPr txBox="1"/>
          <p:nvPr/>
        </p:nvSpPr>
        <p:spPr>
          <a:xfrm>
            <a:off x="886759" y="1117600"/>
            <a:ext cx="105007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dirty="0">
              <a:latin typeface="MS Reference Sans Serif"/>
              <a:ea typeface="맑은 고딕 Semilight"/>
              <a:cs typeface="맑은 고딕 Semilight"/>
            </a:endParaRPr>
          </a:p>
          <a:p>
            <a:pPr lvl="0">
              <a:defRPr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좀비 프로세서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실행이 완료되었지만 소멸되지 않고 리소스를 차지하는 프로세서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프로세서는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main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함수가 반환되면 소멸되어야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생성원인</a:t>
            </a:r>
            <a:endParaRPr lang="en-US" altLang="ko-KR" b="1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자식프로세서가 종료되면서 반환하는 상태 값이 부모 프로세서에게 전달되지 않으면 해당 프로세스는 소멸되지 않고 좀비가 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자식 프로세서의 종료 상태 값은 먼저 운영체제에 전달되는데 인자를 전달하면서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exit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를 호출하는 경우나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Main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함수에서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return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문을 실행하면서 값을 반환하는 경우에 운영체제에 전달된다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  <a:p>
            <a:pPr lvl="0">
              <a:defRPr/>
            </a:pP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하지만 자식 프로세스가 종료되었는데도 이를 기다리고 있는 부모프로세서가 없는 경우 좀비 프로세스가 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Wait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함수와 </a:t>
            </a:r>
            <a:r>
              <a:rPr lang="en-US" altLang="ko-KR" b="1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waitid</a:t>
            </a:r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함수를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사용하여 좀비 프로세서를 예방한다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23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EBD5E-8024-3430-94C1-AE291F6CF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4EB1C-73EC-C734-B855-C34ABC5C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>
                <a:latin typeface="+mn-ea"/>
                <a:ea typeface="+mn-ea"/>
              </a:rPr>
              <a:t>멀티프로세서 </a:t>
            </a:r>
            <a:r>
              <a:rPr lang="en-US" altLang="ko-KR" sz="2400" dirty="0">
                <a:latin typeface="+mn-ea"/>
                <a:ea typeface="+mn-ea"/>
              </a:rPr>
              <a:t>– ② </a:t>
            </a:r>
            <a:r>
              <a:rPr lang="ko-KR" altLang="en-US" sz="1800" dirty="0">
                <a:latin typeface="+mn-ea"/>
                <a:ea typeface="+mn-ea"/>
              </a:rPr>
              <a:t>프로세서 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A217D-26B6-CEAB-8CF7-423AE7C3D10F}"/>
              </a:ext>
            </a:extLst>
          </p:cNvPr>
          <p:cNvSpPr txBox="1"/>
          <p:nvPr/>
        </p:nvSpPr>
        <p:spPr>
          <a:xfrm>
            <a:off x="886759" y="1331025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&lt;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unistd.h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pid_t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wait(int*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statloc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종료된 자식 프로세서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ID 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9DCB7-E62E-FBE3-DE63-C55B9815870E}"/>
              </a:ext>
            </a:extLst>
          </p:cNvPr>
          <p:cNvSpPr txBox="1"/>
          <p:nvPr/>
        </p:nvSpPr>
        <p:spPr>
          <a:xfrm>
            <a:off x="886759" y="2617621"/>
            <a:ext cx="6800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statloc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종료 상태를 담을 포인터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받을 필요가 없다면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입력한다</a:t>
            </a:r>
            <a:r>
              <a:rPr lang="en-US" altLang="ko-KR" dirty="0"/>
              <a:t>.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CE89E-AC6F-0209-07F7-8A75D625840E}"/>
              </a:ext>
            </a:extLst>
          </p:cNvPr>
          <p:cNvSpPr txBox="1"/>
          <p:nvPr/>
        </p:nvSpPr>
        <p:spPr>
          <a:xfrm>
            <a:off x="886759" y="3263952"/>
            <a:ext cx="10630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함수가 호출되었을 때 이미 종료된 자식이 있다면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자식 프로세서가 종료되면서 전달한 값이 매개변수로 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전달된 주소의 변수에 저장된다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여기에는 전달된 값 이외에도 다른 정보가 포함되어 있는데 아래 매크로를 통해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정보를 분리하여 확인할 수 있다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하지만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호출 시점에 종료된 자식이 없다면 임의의 자식이 종료될 때까지 블로킹 상태에 놓인다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관련 매크로 함수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WIFEXITED(status): exit, _exit, _Exit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혹은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main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종료되었는지 확인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정상종료 시 참 반환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WEXITSTATUS(status): WIFEITED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값이 참인 경우에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exit code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알아낸다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WIFSIGNALED(status): signa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의하여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terminate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되었는지 확인한다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WTERMSIG(status): WIFSIGNALED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참인 경우 어느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signal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의해서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terminate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되었는지 알아낸다</a:t>
            </a:r>
          </a:p>
        </p:txBody>
      </p:sp>
    </p:spTree>
    <p:extLst>
      <p:ext uri="{BB962C8B-B14F-4D97-AF65-F5344CB8AC3E}">
        <p14:creationId xmlns:p14="http://schemas.microsoft.com/office/powerpoint/2010/main" val="373435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80802-1801-C1E8-7B4B-302B5668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6C1E4-ADA9-6EE6-5865-279B5A7D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>
                <a:latin typeface="+mn-ea"/>
                <a:ea typeface="+mn-ea"/>
              </a:rPr>
              <a:t>멀티프로세서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DECC-6EC1-3048-2A1D-069B1D8FFD81}"/>
              </a:ext>
            </a:extLst>
          </p:cNvPr>
          <p:cNvSpPr txBox="1"/>
          <p:nvPr/>
        </p:nvSpPr>
        <p:spPr>
          <a:xfrm>
            <a:off x="886759" y="1331025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&lt;sys/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wait.h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pid_t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waitid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(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pid_t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pid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int*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statloc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int options);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종료된 자식 프로세서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id, 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6041F-D079-972E-8972-7899A0A1D43D}"/>
              </a:ext>
            </a:extLst>
          </p:cNvPr>
          <p:cNvSpPr txBox="1"/>
          <p:nvPr/>
        </p:nvSpPr>
        <p:spPr>
          <a:xfrm>
            <a:off x="886759" y="2722411"/>
            <a:ext cx="1016175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pid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종료확인이 필요한 자식 프로세서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ID. </a:t>
            </a:r>
            <a:r>
              <a:rPr lang="en-US" altLang="ko-KR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-1</a:t>
            </a:r>
            <a:r>
              <a:rPr lang="ko-KR" altLang="en-US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전달하면 </a:t>
            </a:r>
            <a:r>
              <a:rPr lang="en-US" altLang="ko-KR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wait </a:t>
            </a:r>
            <a:r>
              <a:rPr lang="ko-KR" altLang="en-US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함수와 마찬가지로 종료를 기다린다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statloc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종료 상태를 담을 포인터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받을 필요가 없다면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입력한다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options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헤더파일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sys/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wait.h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선언된 상수 </a:t>
            </a:r>
            <a:r>
              <a:rPr lang="en-US" altLang="ko-KR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WNOHANG</a:t>
            </a:r>
            <a:r>
              <a:rPr lang="ko-KR" altLang="en-US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을 인자로 전달하면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종료된 자식 프로세스가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존재하지 않아도 </a:t>
            </a:r>
            <a:r>
              <a:rPr lang="ko-KR" altLang="en-US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블로킹상태에 있지 않고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반환하면서 함수를 빠져나온다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891050-01CB-86DA-EA98-45053A3F6D07}"/>
              </a:ext>
            </a:extLst>
          </p:cNvPr>
          <p:cNvSpPr txBox="1"/>
          <p:nvPr/>
        </p:nvSpPr>
        <p:spPr>
          <a:xfrm>
            <a:off x="886759" y="4390796"/>
            <a:ext cx="100415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관련 매크로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WIFEXITED(status): exit, _exit, _Exit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혹은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main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return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종료되었는지 확인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WEXITSTATUS(status): WIFEITED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값이 참인 경우에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exit code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알아낸다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WIFSIGNALED(status): signa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의하여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terminate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되었는지 확인한다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WTERMSIG(status): WIFSIGNALED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 참인 경우 어느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signal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 의해서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terminate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되었는지 알아낸다</a:t>
            </a:r>
          </a:p>
        </p:txBody>
      </p:sp>
    </p:spTree>
    <p:extLst>
      <p:ext uri="{BB962C8B-B14F-4D97-AF65-F5344CB8AC3E}">
        <p14:creationId xmlns:p14="http://schemas.microsoft.com/office/powerpoint/2010/main" val="2824000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A1876-5243-032D-983A-FA1327E0D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A0071-6862-E3DC-8B14-2EFEDAC7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>
                <a:latin typeface="+mn-ea"/>
                <a:ea typeface="+mn-ea"/>
              </a:rPr>
              <a:t>멀티프로세서 </a:t>
            </a:r>
            <a:r>
              <a:rPr lang="en-US" altLang="ko-KR" sz="2400" dirty="0">
                <a:latin typeface="+mn-ea"/>
                <a:ea typeface="+mn-ea"/>
              </a:rPr>
              <a:t>– ③ </a:t>
            </a:r>
            <a:r>
              <a:rPr lang="ko-KR" altLang="en-US" sz="1800" dirty="0">
                <a:latin typeface="+mn-ea"/>
                <a:ea typeface="+mn-ea"/>
              </a:rPr>
              <a:t>프로세서 종료 알림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EECC95-9403-813D-9DEB-B318E8542D4C}"/>
              </a:ext>
            </a:extLst>
          </p:cNvPr>
          <p:cNvSpPr txBox="1"/>
          <p:nvPr/>
        </p:nvSpPr>
        <p:spPr>
          <a:xfrm>
            <a:off x="886759" y="1910861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&lt;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signal.h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void (*signal(</a:t>
            </a:r>
            <a:r>
              <a:rPr lang="en-US" altLang="ko-KR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int </a:t>
            </a:r>
            <a:r>
              <a:rPr lang="en-US" altLang="ko-KR" dirty="0" err="1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signo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en-US" altLang="ko-KR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void (*</a:t>
            </a:r>
            <a:r>
              <a:rPr lang="en-US" altLang="ko-KR" dirty="0" err="1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func</a:t>
            </a:r>
            <a:r>
              <a:rPr lang="en-US" altLang="ko-KR" dirty="0">
                <a:solidFill>
                  <a:srgbClr val="C00000"/>
                </a:solidFill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)(int))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)(int);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시그널 발생 시 호출되도록 이전에 등록된 함수의 포인터 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78BDC-AA8D-5C42-1B3A-EFB76ACE0D9F}"/>
              </a:ext>
            </a:extLst>
          </p:cNvPr>
          <p:cNvSpPr txBox="1"/>
          <p:nvPr/>
        </p:nvSpPr>
        <p:spPr>
          <a:xfrm>
            <a:off x="886759" y="3258121"/>
            <a:ext cx="638187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signal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함수이름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signo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void (*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func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)(int)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매개변수 선언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signo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상황 발생 시 호출할 함수 포인터를 매개변수로 가진다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signo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상수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SIGALRM	alarm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함수호출을 통해 등록된 시간이 된 상황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SIGINT		CTRL + C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가 입력된 상황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en-US" altLang="ko-KR" b="1" dirty="0">
                <a:solidFill>
                  <a:schemeClr val="accent2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SIGCHLD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자식 프로세서가 종료된 상황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Ex)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signal(SIGCHLD,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myclild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signal(SIGALRM, timeout);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signal(SIGINT,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keycotrol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E7F186-1F37-5C6A-2C26-88D0A65CE991}"/>
              </a:ext>
            </a:extLst>
          </p:cNvPr>
          <p:cNvSpPr txBox="1"/>
          <p:nvPr/>
        </p:nvSpPr>
        <p:spPr>
          <a:xfrm>
            <a:off x="7924403" y="3645740"/>
            <a:ext cx="309411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시그널 핸들링</a:t>
            </a:r>
            <a:endParaRPr lang="en-US" altLang="ko-KR" dirty="0"/>
          </a:p>
          <a:p>
            <a:r>
              <a:rPr lang="ko-KR" altLang="en-US" dirty="0"/>
              <a:t>부모프로세서에게 </a:t>
            </a:r>
            <a:endParaRPr lang="en-US" altLang="ko-KR" dirty="0"/>
          </a:p>
          <a:p>
            <a:r>
              <a:rPr lang="ko-KR" altLang="en-US" dirty="0"/>
              <a:t>자식 프로세서의 종료를 알림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B12FE6-5D65-7EFF-511D-D8C46F875129}"/>
              </a:ext>
            </a:extLst>
          </p:cNvPr>
          <p:cNvSpPr txBox="1"/>
          <p:nvPr/>
        </p:nvSpPr>
        <p:spPr>
          <a:xfrm>
            <a:off x="7924403" y="5203809"/>
            <a:ext cx="281679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Signal</a:t>
            </a:r>
            <a:r>
              <a:rPr lang="ko-KR" altLang="en-US" dirty="0"/>
              <a:t>함수는</a:t>
            </a:r>
            <a:endParaRPr lang="en-US" altLang="ko-KR" dirty="0"/>
          </a:p>
          <a:p>
            <a:r>
              <a:rPr lang="ko-KR" altLang="en-US" dirty="0"/>
              <a:t>유닉스계열 운영체제 별로</a:t>
            </a:r>
            <a:endParaRPr lang="en-US" altLang="ko-KR" dirty="0"/>
          </a:p>
          <a:p>
            <a:r>
              <a:rPr lang="ko-KR" altLang="en-US" dirty="0"/>
              <a:t>동작 차이를 보임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4503C0-FF90-97ED-9F86-10F6525CE173}"/>
              </a:ext>
            </a:extLst>
          </p:cNvPr>
          <p:cNvSpPr txBox="1"/>
          <p:nvPr/>
        </p:nvSpPr>
        <p:spPr>
          <a:xfrm>
            <a:off x="886759" y="1117600"/>
            <a:ext cx="10160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시그널이란 운영체제가 어떤 특정한 상황을 프로세서에게 알리는 것으로</a:t>
            </a:r>
            <a:r>
              <a:rPr lang="en-US" altLang="ko-KR" dirty="0"/>
              <a:t>, </a:t>
            </a:r>
            <a:r>
              <a:rPr lang="ko-KR" altLang="en-US" dirty="0"/>
              <a:t>자식프로세서의 종료를 </a:t>
            </a:r>
            <a:endParaRPr lang="en-US" altLang="ko-KR" dirty="0"/>
          </a:p>
          <a:p>
            <a:r>
              <a:rPr lang="ko-KR" altLang="en-US" dirty="0"/>
              <a:t>운영체제로 부터 전달받는다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872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FC05C-6A3A-2BA8-24E3-CE38ED98A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59E93A-2F20-044C-B4EB-262829603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멀티프로세서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88AD25-82C8-69C5-89F7-7FDA5588F36C}"/>
              </a:ext>
            </a:extLst>
          </p:cNvPr>
          <p:cNvSpPr txBox="1"/>
          <p:nvPr/>
        </p:nvSpPr>
        <p:spPr>
          <a:xfrm>
            <a:off x="886759" y="1331025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&lt;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signal.h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int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sigaction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(int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signo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const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struct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sigaction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*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act,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struct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sigaction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*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oldact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);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0,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7DAF6-F49E-2EEB-6B49-7988E279BB46}"/>
              </a:ext>
            </a:extLst>
          </p:cNvPr>
          <p:cNvSpPr txBox="1"/>
          <p:nvPr/>
        </p:nvSpPr>
        <p:spPr>
          <a:xfrm>
            <a:off x="886759" y="2722411"/>
            <a:ext cx="99902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signo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시그널 정보를 인자로 전달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act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시그널 관련 정보를 저장할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sigaction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oldact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이전에 등록되었던 시그널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핸들러의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 포인터를 얻는데 사용되는 인자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필요 없으면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전달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sigaction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 변수에 시그널 관련 정보를 저장한다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struct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sigaction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{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void (*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sa_handler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)(int);	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시그널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핸들러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sigset_t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sa_mask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;			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모든 비트를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sa_flags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;						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초기화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85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E215C-0F4C-5B59-5E4C-9EB010B17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47857-3C7F-A878-1229-0E0200C3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멀티프로세서 </a:t>
            </a:r>
            <a:r>
              <a:rPr lang="en-US" altLang="ko-KR" sz="2400" dirty="0"/>
              <a:t>– </a:t>
            </a:r>
            <a:r>
              <a:rPr lang="ko-KR" altLang="en-US" sz="2400" dirty="0"/>
              <a:t>프로세서간 통신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42468-A62A-81ED-768F-3F7D91A5F6FA}"/>
              </a:ext>
            </a:extLst>
          </p:cNvPr>
          <p:cNvSpPr txBox="1"/>
          <p:nvPr/>
        </p:nvSpPr>
        <p:spPr>
          <a:xfrm>
            <a:off x="845644" y="2490632"/>
            <a:ext cx="10500711" cy="1200329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&lt;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unistd.h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int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pipe(int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filedes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[2]);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0,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1D839D-00BF-BF1C-0AA5-B734B7DF2EDB}"/>
              </a:ext>
            </a:extLst>
          </p:cNvPr>
          <p:cNvSpPr txBox="1"/>
          <p:nvPr/>
        </p:nvSpPr>
        <p:spPr>
          <a:xfrm>
            <a:off x="845644" y="1201899"/>
            <a:ext cx="9049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프로세서는 자신만의 메모리 공간을 확보하여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프로세서간 데이터 전달은 불가능하다</a:t>
            </a:r>
            <a:r>
              <a:rPr lang="en-US" altLang="ko-KR" dirty="0"/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→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운영체제가 별도의 메모리공간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(pipe)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 마련하여 프로세서간 통신을 지원한다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63AEE-778D-E9C1-D4E5-B691FC8A04DF}"/>
              </a:ext>
            </a:extLst>
          </p:cNvPr>
          <p:cNvSpPr txBox="1"/>
          <p:nvPr/>
        </p:nvSpPr>
        <p:spPr>
          <a:xfrm>
            <a:off x="845644" y="3863664"/>
            <a:ext cx="86629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디스크립터를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기준으로 정리한다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filedes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[0]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파이프로부터 데이터를 수신하는데 사용되는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디스크립터가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저장된다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그러므로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filedes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[0]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는 파이프의 출구가 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Filedes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[1]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파이프로 데이터를 전송하는데 사용되는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디스크립터가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저장된다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따라서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filedes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[1]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은  파이프의 입구가 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20F52-8950-9AED-0894-6FA236C10293}"/>
              </a:ext>
            </a:extLst>
          </p:cNvPr>
          <p:cNvSpPr txBox="1"/>
          <p:nvPr/>
        </p:nvSpPr>
        <p:spPr>
          <a:xfrm>
            <a:off x="845644" y="5656101"/>
            <a:ext cx="309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메시지를 저장하는 서버 구현</a:t>
            </a:r>
          </a:p>
        </p:txBody>
      </p:sp>
    </p:spTree>
    <p:extLst>
      <p:ext uri="{BB962C8B-B14F-4D97-AF65-F5344CB8AC3E}">
        <p14:creationId xmlns:p14="http://schemas.microsoft.com/office/powerpoint/2010/main" val="53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3907F-845B-4F54-61D7-422B06980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251EE-AD79-BD68-E0A9-C044A0B5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/>
              <a:t>멀티 </a:t>
            </a:r>
            <a:r>
              <a:rPr lang="ko-KR" altLang="en-US" sz="2400" dirty="0" err="1"/>
              <a:t>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– select, poll, </a:t>
            </a:r>
            <a:r>
              <a:rPr lang="en-US" altLang="ko-KR" sz="2400" dirty="0" err="1"/>
              <a:t>epoll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523E64-5A62-EA0C-26F4-77051782D00C}"/>
              </a:ext>
            </a:extLst>
          </p:cNvPr>
          <p:cNvSpPr txBox="1"/>
          <p:nvPr/>
        </p:nvSpPr>
        <p:spPr>
          <a:xfrm>
            <a:off x="845644" y="1345160"/>
            <a:ext cx="904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=&gt; </a:t>
            </a:r>
            <a:r>
              <a:rPr lang="ko-KR" altLang="en-US" b="1" dirty="0">
                <a:latin typeface="+mn-ea"/>
              </a:rPr>
              <a:t>멀티프로세서의 단점</a:t>
            </a:r>
            <a:endParaRPr lang="en-US" altLang="ko-KR" b="1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프로세서의 빈번한 생성으로 성능저하가 발생하고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멀티 프로세서의 흐름 구현이 쉽지 않다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또한 프로세서간 통신이 필요한 경우는 구현이 더 복잡 해진다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2318AF-48C7-E1A9-06A7-20F685BD4FC1}"/>
              </a:ext>
            </a:extLst>
          </p:cNvPr>
          <p:cNvSpPr txBox="1"/>
          <p:nvPr/>
        </p:nvSpPr>
        <p:spPr>
          <a:xfrm>
            <a:off x="845644" y="4374303"/>
            <a:ext cx="97994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구조체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;</a:t>
            </a:r>
          </a:p>
          <a:p>
            <a:r>
              <a:rPr lang="ko-KR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①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관리하기 위해 디자인 된 구조체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②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변수를 사용하는 매크로 함수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FD_ZERO(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		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테이블의 모든 비트를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으로 초기화한다</a:t>
            </a:r>
            <a:r>
              <a:rPr lang="en-US" altLang="ko-KR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FE_SET(int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	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테이블에 전달된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등록한다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FE_CLR(int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	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테이블에 전달된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를 삭제한다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FD_ISSET(int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	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테이블에 전달된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의 정보가 있으면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반환한다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D11E0-80E5-81C8-9112-BBC8BCE6B937}"/>
              </a:ext>
            </a:extLst>
          </p:cNvPr>
          <p:cNvSpPr txBox="1"/>
          <p:nvPr/>
        </p:nvSpPr>
        <p:spPr>
          <a:xfrm>
            <a:off x="1788036" y="2721232"/>
            <a:ext cx="6534161" cy="14773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b="1" dirty="0"/>
              <a:t>해결책은 </a:t>
            </a:r>
            <a:r>
              <a:rPr lang="en-US" altLang="ko-KR" b="1" dirty="0"/>
              <a:t>?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하나의 프로세서</a:t>
            </a:r>
            <a:r>
              <a:rPr lang="ko-KR" altLang="en-US" b="1" dirty="0"/>
              <a:t>로 다수의 클라이언트에게 서비스를 제공한다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그러면 하나의 프로세서가 여러 개의 소켓을 핸들링해야 한다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이것이 </a:t>
            </a:r>
            <a:r>
              <a:rPr lang="en-US" altLang="ko-KR" b="1" dirty="0"/>
              <a:t>IO </a:t>
            </a:r>
            <a:r>
              <a:rPr lang="ko-KR" altLang="en-US" b="1" dirty="0"/>
              <a:t>멀티 </a:t>
            </a:r>
            <a:r>
              <a:rPr lang="ko-KR" altLang="en-US" b="1" dirty="0" err="1"/>
              <a:t>플렉싱이다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하나의 프로세서가 서버 소켓 </a:t>
            </a:r>
            <a:r>
              <a:rPr lang="en-US" altLang="ko-KR" dirty="0"/>
              <a:t>+ </a:t>
            </a:r>
            <a:r>
              <a:rPr lang="ko-KR" altLang="en-US" dirty="0"/>
              <a:t>여러 클라이언트 소켓을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9188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03C2E-D967-E9EB-29FE-D0C3765A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1CC0-B78D-3A46-9BB6-045773A5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클라이언트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9B1BA-1321-34EF-8F78-C86476C456A8}"/>
              </a:ext>
            </a:extLst>
          </p:cNvPr>
          <p:cNvSpPr txBox="1"/>
          <p:nvPr/>
        </p:nvSpPr>
        <p:spPr>
          <a:xfrm>
            <a:off x="1143000" y="1447086"/>
            <a:ext cx="9875520" cy="4431983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 dirty="0">
                <a:latin typeface="+mn-ea"/>
              </a:rPr>
              <a:t>  </a:t>
            </a: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socket( )				    </a:t>
            </a:r>
            <a:r>
              <a:rPr lang="ko-KR" altLang="en-US" sz="2400" dirty="0">
                <a:latin typeface="+mn-ea"/>
              </a:rPr>
              <a:t>소켓생성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전화기 구입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connect( )					</a:t>
            </a:r>
            <a:r>
              <a:rPr lang="ko-KR" altLang="en-US" sz="2400" dirty="0">
                <a:latin typeface="+mn-ea"/>
              </a:rPr>
              <a:t>연결요청</a:t>
            </a:r>
            <a:r>
              <a:rPr lang="en-US" altLang="ko-KR" sz="2400" dirty="0">
                <a:latin typeface="+mn-ea"/>
              </a:rPr>
              <a:t>				       </a:t>
            </a:r>
            <a:r>
              <a:rPr lang="ko-KR" altLang="en-US" sz="2400" dirty="0">
                <a:latin typeface="+mn-ea"/>
              </a:rPr>
              <a:t>  전화 걸기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read( )/write( )		    </a:t>
            </a:r>
            <a:r>
              <a:rPr lang="ko-KR" altLang="en-US" sz="2400" dirty="0">
                <a:latin typeface="+mn-ea"/>
              </a:rPr>
              <a:t>데이터 송수신</a:t>
            </a:r>
            <a:r>
              <a:rPr lang="en-US" altLang="ko-KR" sz="2400" dirty="0">
                <a:latin typeface="+mn-ea"/>
              </a:rPr>
              <a:t>				</a:t>
            </a:r>
            <a:r>
              <a:rPr lang="ko-KR" altLang="en-US" sz="2400" dirty="0">
                <a:latin typeface="+mn-ea"/>
              </a:rPr>
              <a:t>통화</a:t>
            </a: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endParaRPr lang="en-US" altLang="ko-KR" sz="2400" dirty="0">
              <a:latin typeface="+mn-ea"/>
            </a:endParaRPr>
          </a:p>
          <a:p>
            <a:pPr lvl="0">
              <a:defRPr/>
            </a:pPr>
            <a:r>
              <a:rPr lang="en-US" altLang="ko-KR" sz="2400" dirty="0">
                <a:latin typeface="+mn-ea"/>
              </a:rPr>
              <a:t>   close( )					    </a:t>
            </a:r>
            <a:r>
              <a:rPr lang="ko-KR" altLang="en-US" sz="2400" dirty="0">
                <a:latin typeface="+mn-ea"/>
              </a:rPr>
              <a:t>연결종료</a:t>
            </a:r>
            <a:r>
              <a:rPr lang="en-US" altLang="ko-KR" sz="2400" dirty="0">
                <a:latin typeface="+mn-ea"/>
              </a:rPr>
              <a:t>						</a:t>
            </a:r>
            <a:r>
              <a:rPr lang="ko-KR" altLang="en-US" sz="2400" dirty="0">
                <a:latin typeface="+mn-ea"/>
              </a:rPr>
              <a:t>통화 종료</a:t>
            </a:r>
          </a:p>
          <a:p>
            <a:pPr lvl="0" algn="ctr">
              <a:defRPr/>
            </a:pPr>
            <a:r>
              <a:rPr lang="en-US" altLang="ko-KR" dirty="0">
                <a:latin typeface="+mn-ea"/>
              </a:rPr>
              <a:t>	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1133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D2B1B-07FF-FF98-101B-4ED802B79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5609AB-9D1D-1A6E-37C2-07AD05FC9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select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FEB605-DDC3-6EC1-3B61-8A1076901844}"/>
              </a:ext>
            </a:extLst>
          </p:cNvPr>
          <p:cNvSpPr txBox="1"/>
          <p:nvPr/>
        </p:nvSpPr>
        <p:spPr>
          <a:xfrm>
            <a:off x="557514" y="1734932"/>
            <a:ext cx="11076972" cy="1477328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&lt;sys/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select.h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#include  &lt;sys/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time.h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&gt;</a:t>
            </a:r>
          </a:p>
          <a:p>
            <a:pPr lvl="0">
              <a:defRPr/>
            </a:pP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int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select(int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maxfd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readset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writeset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fd_set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*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exceptset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const struct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timeval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* timeout);</a:t>
            </a:r>
          </a:p>
          <a:p>
            <a:pPr lvl="0">
              <a:defRPr/>
            </a:pP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타임아웃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0,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변화 감지 시는 변화 감지된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디스크립터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13DB9-44FE-9C32-F8D4-78EF0CE153A4}"/>
              </a:ext>
            </a:extLst>
          </p:cNvPr>
          <p:cNvSpPr txBox="1"/>
          <p:nvPr/>
        </p:nvSpPr>
        <p:spPr>
          <a:xfrm>
            <a:off x="845643" y="1201899"/>
            <a:ext cx="104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select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함수는 다수의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디스크립터를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등록하여 읽기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쓰기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오류에 대한 이벤트 발생 여부를 관찰한다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13BFE-8CD0-F56B-00C8-46F0C11E91E8}"/>
              </a:ext>
            </a:extLst>
          </p:cNvPr>
          <p:cNvSpPr txBox="1"/>
          <p:nvPr/>
        </p:nvSpPr>
        <p:spPr>
          <a:xfrm>
            <a:off x="557514" y="3385907"/>
            <a:ext cx="93169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maxfd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검사 대상이 되는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디스크립터의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readset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 변수에 수신된 데이터의 존재여부에 관심있는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writeset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 변수에 블로킹 없는 데이터의 전송여부에 관심있는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exceptset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fd_set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형 변수에 예외상황 발생여부에 관심있는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tmeout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select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함수 호출 이후에 무한정 블로킹에 빠지지 않도록 타임아웃 설정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반환값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타임아웃에 의한 반환 시는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0,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변화 발생시는 변화된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디스크립터의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수를 반환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02341-83F5-1C0D-2C8C-8FFF309D2E67}"/>
              </a:ext>
            </a:extLst>
          </p:cNvPr>
          <p:cNvSpPr txBox="1"/>
          <p:nvPr/>
        </p:nvSpPr>
        <p:spPr>
          <a:xfrm>
            <a:off x="557514" y="5313880"/>
            <a:ext cx="46457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struct </a:t>
            </a:r>
            <a:r>
              <a:rPr lang="en-US" altLang="ko-KR" dirty="0" err="1">
                <a:latin typeface="+mn-ea"/>
              </a:rPr>
              <a:t>timeval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long </a:t>
            </a:r>
            <a:r>
              <a:rPr lang="en-US" altLang="ko-KR" dirty="0" err="1">
                <a:latin typeface="+mn-ea"/>
              </a:rPr>
              <a:t>tv_set</a:t>
            </a:r>
            <a:r>
              <a:rPr lang="en-US" altLang="ko-KR" dirty="0">
                <a:latin typeface="+mn-ea"/>
              </a:rPr>
              <a:t>;    		// seconds</a:t>
            </a:r>
          </a:p>
          <a:p>
            <a:r>
              <a:rPr lang="en-US" altLang="ko-KR" dirty="0">
                <a:latin typeface="+mn-ea"/>
              </a:rPr>
              <a:t>	long </a:t>
            </a:r>
            <a:r>
              <a:rPr lang="en-US" altLang="ko-KR" dirty="0" err="1">
                <a:latin typeface="+mn-ea"/>
              </a:rPr>
              <a:t>tv_usec</a:t>
            </a:r>
            <a:r>
              <a:rPr lang="en-US" altLang="ko-KR" dirty="0">
                <a:latin typeface="+mn-ea"/>
              </a:rPr>
              <a:t>;			// microseconds</a:t>
            </a:r>
          </a:p>
          <a:p>
            <a:r>
              <a:rPr lang="en-US" altLang="ko-KR" dirty="0">
                <a:latin typeface="+mn-ea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1FA3A-F1AC-5A47-B821-257364833E6F}"/>
              </a:ext>
            </a:extLst>
          </p:cNvPr>
          <p:cNvSpPr txBox="1"/>
          <p:nvPr/>
        </p:nvSpPr>
        <p:spPr>
          <a:xfrm>
            <a:off x="5709351" y="5325070"/>
            <a:ext cx="4186211" cy="92333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Timeval </a:t>
            </a:r>
            <a:r>
              <a:rPr lang="ko-KR" altLang="en-US" dirty="0"/>
              <a:t>구조체는 </a:t>
            </a:r>
            <a:r>
              <a:rPr lang="en-US" altLang="ko-KR" dirty="0" err="1"/>
              <a:t>gettimeofday</a:t>
            </a:r>
            <a:r>
              <a:rPr lang="en-US" altLang="ko-KR" dirty="0"/>
              <a:t>() </a:t>
            </a:r>
            <a:r>
              <a:rPr lang="ko-KR" altLang="en-US" dirty="0"/>
              <a:t>함수로 </a:t>
            </a:r>
            <a:endParaRPr lang="en-US" altLang="ko-KR" dirty="0"/>
          </a:p>
          <a:p>
            <a:r>
              <a:rPr lang="ko-KR" altLang="en-US" dirty="0"/>
              <a:t>현재 시간을 구하여 저장한다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시간을 표시하기위한 구조체</a:t>
            </a:r>
          </a:p>
        </p:txBody>
      </p:sp>
    </p:spTree>
    <p:extLst>
      <p:ext uri="{BB962C8B-B14F-4D97-AF65-F5344CB8AC3E}">
        <p14:creationId xmlns:p14="http://schemas.microsoft.com/office/powerpoint/2010/main" val="234296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9A588-4946-0169-B029-E401216FB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0961-698F-BBCF-D5B2-3B7E4344C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poll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E667A-7880-BE59-8FDE-56993F7280C5}"/>
              </a:ext>
            </a:extLst>
          </p:cNvPr>
          <p:cNvSpPr txBox="1"/>
          <p:nvPr/>
        </p:nvSpPr>
        <p:spPr>
          <a:xfrm>
            <a:off x="557514" y="1734932"/>
            <a:ext cx="11076972" cy="369332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8466E-83C5-D0C2-CB86-3867F17EAF1B}"/>
              </a:ext>
            </a:extLst>
          </p:cNvPr>
          <p:cNvSpPr txBox="1"/>
          <p:nvPr/>
        </p:nvSpPr>
        <p:spPr>
          <a:xfrm>
            <a:off x="845643" y="1201899"/>
            <a:ext cx="10448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Poll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방식은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select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보다 유연하고 배열로 처리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(FD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수 제한 없음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2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67DB-5EC1-15FD-449E-2D3968A3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9E70-F246-1390-5200-483D99A7C515}"/>
              </a:ext>
            </a:extLst>
          </p:cNvPr>
          <p:cNvSpPr txBox="1"/>
          <p:nvPr/>
        </p:nvSpPr>
        <p:spPr>
          <a:xfrm>
            <a:off x="557514" y="1117600"/>
            <a:ext cx="11076972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Epoll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프로그래밍 흐름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27F3E4C-E4D0-0367-4E18-524FAA4D925D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987552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400"/>
              <a:t>IO </a:t>
            </a:r>
            <a:r>
              <a:rPr lang="ko-KR" altLang="en-US" sz="2400"/>
              <a:t>멀티플레싱 </a:t>
            </a:r>
            <a:r>
              <a:rPr lang="en-US" altLang="ko-KR" sz="2400"/>
              <a:t>- epoll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9984CC-70AA-5A82-751C-17FABFEBA716}"/>
              </a:ext>
            </a:extLst>
          </p:cNvPr>
          <p:cNvSpPr txBox="1"/>
          <p:nvPr/>
        </p:nvSpPr>
        <p:spPr>
          <a:xfrm>
            <a:off x="557514" y="1625600"/>
            <a:ext cx="6643165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en-US" altLang="ko-KR" sz="1600" dirty="0" err="1"/>
              <a:t>Epoll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 </a:t>
            </a:r>
            <a:r>
              <a:rPr lang="ko-KR" altLang="en-US" sz="1600" dirty="0"/>
              <a:t>생성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epoll_create</a:t>
            </a:r>
            <a:r>
              <a:rPr lang="en-US" altLang="ko-KR" sz="1600" dirty="0"/>
              <a:t>() </a:t>
            </a:r>
            <a:r>
              <a:rPr lang="ko-KR" altLang="en-US" sz="1600" dirty="0"/>
              <a:t>호출 및 연결 받기</a:t>
            </a:r>
            <a:r>
              <a:rPr lang="en-US" altLang="ko-KR" sz="1600" dirty="0"/>
              <a:t>(listen, accept)</a:t>
            </a:r>
          </a:p>
          <a:p>
            <a:r>
              <a:rPr lang="en-US" altLang="ko-KR" sz="1600" dirty="0"/>
              <a:t>	1. listen</a:t>
            </a:r>
            <a:r>
              <a:rPr lang="ko-KR" altLang="en-US" sz="1600" dirty="0"/>
              <a:t> 용 </a:t>
            </a:r>
            <a:r>
              <a:rPr lang="en-US" altLang="ko-KR" sz="1600" dirty="0" err="1"/>
              <a:t>fd</a:t>
            </a:r>
            <a:r>
              <a:rPr lang="ko-KR" altLang="en-US" sz="1600" dirty="0"/>
              <a:t>생성 및 준비</a:t>
            </a:r>
            <a:r>
              <a:rPr lang="en-US" altLang="ko-KR" sz="1600" dirty="0"/>
              <a:t>: socket(), bind(), </a:t>
            </a:r>
            <a:r>
              <a:rPr lang="en-US" altLang="ko-KR" sz="1600" dirty="0" err="1"/>
              <a:t>setsockopt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	2. </a:t>
            </a:r>
            <a:r>
              <a:rPr lang="en-US" altLang="ko-KR" sz="1600" dirty="0" err="1"/>
              <a:t>epoll</a:t>
            </a:r>
            <a:r>
              <a:rPr lang="ko-KR" altLang="en-US" sz="1600" dirty="0"/>
              <a:t>에 등록</a:t>
            </a:r>
            <a:r>
              <a:rPr lang="en-US" altLang="ko-KR" sz="1600" dirty="0"/>
              <a:t>:  </a:t>
            </a:r>
            <a:r>
              <a:rPr lang="en-US" altLang="ko-KR" sz="1600" dirty="0" err="1"/>
              <a:t>epoll_ctl</a:t>
            </a:r>
            <a:r>
              <a:rPr lang="en-US" altLang="ko-KR" sz="1600" dirty="0"/>
              <a:t>(EPOLL_CTL_ADD,…)</a:t>
            </a:r>
          </a:p>
          <a:p>
            <a:r>
              <a:rPr lang="en-US" altLang="ko-KR" sz="1600" dirty="0"/>
              <a:t>	3. listen()</a:t>
            </a:r>
          </a:p>
          <a:p>
            <a:r>
              <a:rPr lang="en-US" altLang="ko-KR" sz="1600" dirty="0"/>
              <a:t>	4. </a:t>
            </a:r>
            <a:r>
              <a:rPr lang="en-US" altLang="ko-KR" sz="1600" dirty="0" err="1"/>
              <a:t>epoll_wait</a:t>
            </a:r>
            <a:r>
              <a:rPr lang="ko-KR" altLang="en-US" sz="1600" dirty="0" err="1"/>
              <a:t>를통해</a:t>
            </a:r>
            <a:r>
              <a:rPr lang="ko-KR" altLang="en-US" sz="1600" dirty="0"/>
              <a:t> </a:t>
            </a:r>
            <a:r>
              <a:rPr lang="en-US" altLang="ko-KR" sz="1600" dirty="0" err="1"/>
              <a:t>fd_liste</a:t>
            </a:r>
            <a:r>
              <a:rPr lang="ko-KR" altLang="en-US" sz="1600" dirty="0"/>
              <a:t>에 사건발생</a:t>
            </a:r>
            <a:r>
              <a:rPr lang="en-US" altLang="ko-KR" sz="1600" dirty="0"/>
              <a:t>(</a:t>
            </a:r>
            <a:r>
              <a:rPr lang="ko-KR" altLang="en-US" sz="1600" dirty="0"/>
              <a:t>접속 시도 감지</a:t>
            </a:r>
            <a:r>
              <a:rPr lang="en-US" altLang="ko-KR" sz="1600" dirty="0"/>
              <a:t>): accept()</a:t>
            </a:r>
          </a:p>
          <a:p>
            <a:r>
              <a:rPr lang="en-US" altLang="ko-KR" sz="1600" dirty="0"/>
              <a:t>	5. </a:t>
            </a:r>
            <a:r>
              <a:rPr lang="en-US" altLang="ko-KR" sz="1600" dirty="0" err="1"/>
              <a:t>accep</a:t>
            </a:r>
            <a:r>
              <a:rPr lang="ko-KR" altLang="en-US" sz="1600" dirty="0"/>
              <a:t>로부터 넘어온 </a:t>
            </a:r>
            <a:r>
              <a:rPr lang="en-US" altLang="ko-KR" sz="1600" dirty="0" err="1"/>
              <a:t>fd</a:t>
            </a:r>
            <a:r>
              <a:rPr lang="ko-KR" altLang="en-US" sz="1600" dirty="0"/>
              <a:t>에 통신 준비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fcntl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	6. </a:t>
            </a:r>
            <a:r>
              <a:rPr lang="en-US" altLang="ko-KR" sz="1600" dirty="0" err="1"/>
              <a:t>epoll</a:t>
            </a:r>
            <a:r>
              <a:rPr lang="ko-KR" altLang="en-US" sz="1600" dirty="0"/>
              <a:t>에 새로운 </a:t>
            </a:r>
            <a:r>
              <a:rPr lang="en-US" altLang="ko-KR" sz="1600" dirty="0" err="1"/>
              <a:t>fd</a:t>
            </a:r>
            <a:r>
              <a:rPr lang="ko-KR" altLang="en-US" sz="1600" dirty="0"/>
              <a:t>등록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epoll_ctl</a:t>
            </a:r>
            <a:r>
              <a:rPr lang="en-US" altLang="ko-KR" sz="1600" dirty="0"/>
              <a:t>(EPOLL_CTL_ADD,…)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연결 하기</a:t>
            </a:r>
            <a:r>
              <a:rPr lang="en-US" altLang="ko-KR" sz="1600" dirty="0"/>
              <a:t>(connect)</a:t>
            </a:r>
          </a:p>
          <a:p>
            <a:r>
              <a:rPr lang="en-US" altLang="ko-KR" sz="1600" dirty="0"/>
              <a:t>	1.</a:t>
            </a:r>
            <a:r>
              <a:rPr lang="ko-KR" altLang="en-US" sz="1600" dirty="0"/>
              <a:t>사전준비 그리고 연결</a:t>
            </a:r>
            <a:r>
              <a:rPr lang="en-US" altLang="ko-KR" sz="1600" dirty="0"/>
              <a:t>: connect()</a:t>
            </a:r>
          </a:p>
          <a:p>
            <a:r>
              <a:rPr lang="en-US" altLang="ko-KR" sz="1600" dirty="0"/>
              <a:t>	2.</a:t>
            </a:r>
            <a:r>
              <a:rPr lang="ko-KR" altLang="en-US" sz="1600" dirty="0"/>
              <a:t>연결성공하면 </a:t>
            </a:r>
            <a:r>
              <a:rPr lang="en-US" altLang="ko-KR" sz="1600" dirty="0" err="1"/>
              <a:t>connec</a:t>
            </a:r>
            <a:r>
              <a:rPr lang="ko-KR" altLang="en-US" sz="1600" dirty="0"/>
              <a:t>로 부터 넘어온 </a:t>
            </a:r>
            <a:r>
              <a:rPr lang="en-US" altLang="ko-KR" sz="1600" dirty="0" err="1"/>
              <a:t>fd</a:t>
            </a:r>
            <a:r>
              <a:rPr lang="ko-KR" altLang="en-US" sz="1600" dirty="0"/>
              <a:t>에 통신준비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fcntl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	3.epoll</a:t>
            </a:r>
            <a:r>
              <a:rPr lang="ko-KR" altLang="en-US" sz="1600" dirty="0"/>
              <a:t>에 새로운 </a:t>
            </a:r>
            <a:r>
              <a:rPr lang="en-US" altLang="ko-KR" sz="1600" dirty="0" err="1"/>
              <a:t>fd</a:t>
            </a:r>
            <a:r>
              <a:rPr lang="ko-KR" altLang="en-US" sz="1600" dirty="0"/>
              <a:t>등록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epoll_ctl</a:t>
            </a:r>
            <a:r>
              <a:rPr lang="en-US" altLang="ko-KR" sz="1600" dirty="0"/>
              <a:t>(EPOLL_CTL_ADD,…)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연결 끊기</a:t>
            </a:r>
            <a:r>
              <a:rPr lang="en-US" altLang="ko-KR" sz="1600" dirty="0"/>
              <a:t>(connect)</a:t>
            </a:r>
          </a:p>
          <a:p>
            <a:r>
              <a:rPr lang="en-US" altLang="ko-KR" sz="1600" dirty="0"/>
              <a:t>	1.</a:t>
            </a:r>
            <a:r>
              <a:rPr lang="ko-KR" altLang="en-US" sz="1600" dirty="0"/>
              <a:t>연결 끊고 싶거나 연결 끊김 에러발생</a:t>
            </a:r>
            <a:r>
              <a:rPr lang="en-US" altLang="ko-KR" sz="1600" dirty="0"/>
              <a:t>: read(), </a:t>
            </a:r>
            <a:r>
              <a:rPr lang="en-US" altLang="ko-KR" sz="1600" dirty="0" err="1"/>
              <a:t>epoll_wait</a:t>
            </a:r>
            <a:r>
              <a:rPr lang="en-US" altLang="ko-KR" sz="1600" dirty="0"/>
              <a:t>()</a:t>
            </a:r>
            <a:r>
              <a:rPr lang="ko-KR" altLang="en-US" sz="1600" dirty="0"/>
              <a:t>에서 감지</a:t>
            </a:r>
            <a:endParaRPr lang="en-US" altLang="ko-KR" sz="1600" dirty="0"/>
          </a:p>
          <a:p>
            <a:r>
              <a:rPr lang="en-US" altLang="ko-KR" sz="1600" dirty="0"/>
              <a:t>	2.epoll</a:t>
            </a:r>
            <a:r>
              <a:rPr lang="ko-KR" altLang="en-US" sz="1600" dirty="0"/>
              <a:t>에서 해당 </a:t>
            </a:r>
            <a:r>
              <a:rPr lang="en-US" altLang="ko-KR" sz="1600" dirty="0" err="1"/>
              <a:t>fd</a:t>
            </a:r>
            <a:r>
              <a:rPr lang="ko-KR" altLang="en-US" sz="1600" dirty="0"/>
              <a:t>삭제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epoll_ctl</a:t>
            </a:r>
            <a:r>
              <a:rPr lang="en-US" altLang="ko-KR" sz="1600" dirty="0"/>
              <a:t>(EPOLL_CTL_DEL,…)</a:t>
            </a:r>
          </a:p>
          <a:p>
            <a:r>
              <a:rPr lang="en-US" altLang="ko-KR" sz="1600" dirty="0"/>
              <a:t>	3.</a:t>
            </a:r>
            <a:r>
              <a:rPr lang="ko-KR" altLang="en-US" sz="1600" dirty="0"/>
              <a:t>연결 닫음</a:t>
            </a:r>
            <a:r>
              <a:rPr lang="en-US" altLang="ko-KR" sz="1600" dirty="0"/>
              <a:t>: close()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en-US" altLang="ko-KR" sz="1600" dirty="0" err="1"/>
              <a:t>Epoll</a:t>
            </a:r>
            <a:r>
              <a:rPr lang="en-US" altLang="ko-KR" sz="1600" dirty="0"/>
              <a:t> </a:t>
            </a:r>
            <a:r>
              <a:rPr lang="ko-KR" altLang="en-US" sz="1600" dirty="0"/>
              <a:t>종료</a:t>
            </a:r>
            <a:r>
              <a:rPr lang="en-US" altLang="ko-KR" sz="1600" dirty="0"/>
              <a:t>: close(), </a:t>
            </a:r>
            <a:r>
              <a:rPr lang="en-US" altLang="ko-KR" sz="1600" dirty="0" err="1"/>
              <a:t>epoll</a:t>
            </a:r>
            <a:r>
              <a:rPr lang="ko-KR" altLang="en-US" sz="1600" dirty="0"/>
              <a:t>도 </a:t>
            </a:r>
            <a:r>
              <a:rPr lang="en-US" altLang="ko-KR" sz="1600" dirty="0"/>
              <a:t>FILE</a:t>
            </a:r>
            <a:r>
              <a:rPr lang="ko-KR" altLang="en-US" sz="1600" dirty="0"/>
              <a:t>이기 때문에 그냥 닫는다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50655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0B11E-2D4F-44C2-809A-1AFDB3128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51C47-7C42-8B33-CF75-55B49DE2F6CE}"/>
              </a:ext>
            </a:extLst>
          </p:cNvPr>
          <p:cNvSpPr txBox="1"/>
          <p:nvPr/>
        </p:nvSpPr>
        <p:spPr>
          <a:xfrm>
            <a:off x="557514" y="1117600"/>
            <a:ext cx="11076972" cy="400110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Epoll</a:t>
            </a:r>
            <a:r>
              <a:rPr lang="en-US" altLang="ko-KR" sz="2000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ko-KR" altLang="en-US" sz="2000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프로그래밍 흐름</a:t>
            </a:r>
            <a:endParaRPr lang="en-US" altLang="ko-KR" sz="2000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91F702E-8592-F276-94AF-D692C8DB00C8}"/>
              </a:ext>
            </a:extLst>
          </p:cNvPr>
          <p:cNvSpPr txBox="1">
            <a:spLocks/>
          </p:cNvSpPr>
          <p:nvPr/>
        </p:nvSpPr>
        <p:spPr>
          <a:xfrm>
            <a:off x="1143000" y="609600"/>
            <a:ext cx="9875520" cy="50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ko-KR" sz="2400"/>
              <a:t>IO </a:t>
            </a:r>
            <a:r>
              <a:rPr lang="ko-KR" altLang="en-US" sz="2400"/>
              <a:t>멀티플레싱 </a:t>
            </a:r>
            <a:r>
              <a:rPr lang="en-US" altLang="ko-KR" sz="2400"/>
              <a:t>- epoll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89CBE-D0F3-7DA4-F4E8-6A9BDA187D8A}"/>
              </a:ext>
            </a:extLst>
          </p:cNvPr>
          <p:cNvSpPr txBox="1"/>
          <p:nvPr/>
        </p:nvSpPr>
        <p:spPr>
          <a:xfrm>
            <a:off x="557514" y="1625600"/>
            <a:ext cx="72332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* </a:t>
            </a:r>
            <a:r>
              <a:rPr lang="ko-KR" altLang="en-US" sz="1600" dirty="0"/>
              <a:t>읽기</a:t>
            </a:r>
            <a:r>
              <a:rPr lang="en-US" altLang="ko-KR" sz="1600" dirty="0"/>
              <a:t>(read)</a:t>
            </a:r>
          </a:p>
          <a:p>
            <a:r>
              <a:rPr lang="en-US" altLang="ko-KR" sz="1600" dirty="0"/>
              <a:t>	1. </a:t>
            </a:r>
            <a:r>
              <a:rPr lang="ko-KR" altLang="en-US" sz="1600" dirty="0"/>
              <a:t>읽을 데이터 도착 감지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epoll_wait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	2. </a:t>
            </a:r>
            <a:r>
              <a:rPr lang="ko-KR" altLang="en-US" sz="1600" dirty="0"/>
              <a:t>데이터 읽기</a:t>
            </a:r>
            <a:r>
              <a:rPr lang="en-US" altLang="ko-KR" sz="1600" dirty="0"/>
              <a:t>: read()</a:t>
            </a:r>
          </a:p>
          <a:p>
            <a:r>
              <a:rPr lang="en-US" altLang="ko-KR" sz="1600" dirty="0"/>
              <a:t>	3. </a:t>
            </a:r>
            <a:r>
              <a:rPr lang="ko-KR" altLang="en-US" sz="1600" dirty="0"/>
              <a:t>읽는 도중 발생하는 에러처리</a:t>
            </a:r>
            <a:r>
              <a:rPr lang="en-US" altLang="ko-KR" sz="1600" dirty="0"/>
              <a:t>, </a:t>
            </a:r>
            <a:r>
              <a:rPr lang="ko-KR" altLang="en-US" sz="1600" dirty="0"/>
              <a:t>필요 시 연결 끊기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* </a:t>
            </a:r>
            <a:r>
              <a:rPr lang="ko-KR" altLang="en-US" sz="1600" dirty="0"/>
              <a:t>쓰기</a:t>
            </a:r>
            <a:r>
              <a:rPr lang="en-US" altLang="ko-KR" sz="1600" dirty="0"/>
              <a:t>(write)</a:t>
            </a:r>
          </a:p>
          <a:p>
            <a:r>
              <a:rPr lang="en-US" altLang="ko-KR" sz="1600" dirty="0"/>
              <a:t>	1.</a:t>
            </a:r>
            <a:r>
              <a:rPr lang="ko-KR" altLang="en-US" sz="1600" dirty="0"/>
              <a:t>보낼 데이터가 발생한 경우 </a:t>
            </a:r>
            <a:r>
              <a:rPr lang="en-US" altLang="ko-KR" sz="1600" dirty="0"/>
              <a:t>Send Buffer</a:t>
            </a:r>
            <a:r>
              <a:rPr lang="ko-KR" altLang="en-US" sz="1600" dirty="0"/>
              <a:t>에 일단 저장</a:t>
            </a:r>
            <a:endParaRPr lang="en-US" altLang="ko-KR" sz="1600" dirty="0"/>
          </a:p>
          <a:p>
            <a:r>
              <a:rPr lang="en-US" altLang="ko-KR" sz="1600" dirty="0"/>
              <a:t>	2.</a:t>
            </a:r>
            <a:r>
              <a:rPr lang="ko-KR" altLang="en-US" sz="1600" dirty="0"/>
              <a:t>보내도 된다는 신호 감지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epoll_wait</a:t>
            </a:r>
            <a:r>
              <a:rPr lang="en-US" altLang="ko-KR" sz="1600" dirty="0"/>
              <a:t>()</a:t>
            </a:r>
          </a:p>
          <a:p>
            <a:r>
              <a:rPr lang="en-US" altLang="ko-KR" sz="1600" dirty="0"/>
              <a:t>	3. </a:t>
            </a:r>
            <a:r>
              <a:rPr lang="ko-KR" altLang="en-US" sz="1600" dirty="0"/>
              <a:t>데이터 전송</a:t>
            </a:r>
            <a:r>
              <a:rPr lang="en-US" altLang="ko-KR" sz="1600" dirty="0"/>
              <a:t>: write()</a:t>
            </a:r>
          </a:p>
          <a:p>
            <a:r>
              <a:rPr lang="en-US" altLang="ko-KR" sz="1600" dirty="0"/>
              <a:t>	4. </a:t>
            </a:r>
            <a:r>
              <a:rPr lang="ko-KR" altLang="en-US" sz="1600" dirty="0"/>
              <a:t>전송도중 발생하는 에러처리</a:t>
            </a:r>
            <a:r>
              <a:rPr lang="en-US" altLang="ko-KR" sz="1600" dirty="0"/>
              <a:t>, </a:t>
            </a:r>
            <a:r>
              <a:rPr lang="ko-KR" altLang="en-US" sz="1600" dirty="0"/>
              <a:t>필요시 </a:t>
            </a:r>
            <a:r>
              <a:rPr lang="ko-KR" altLang="en-US" sz="1600" dirty="0" err="1"/>
              <a:t>연결끊기</a:t>
            </a:r>
            <a:r>
              <a:rPr lang="ko-KR" altLang="en-US" sz="1600" dirty="0"/>
              <a:t> 혹은 </a:t>
            </a:r>
            <a:r>
              <a:rPr lang="en-US" altLang="ko-KR" sz="1600" dirty="0"/>
              <a:t>WOULDBLOCK </a:t>
            </a:r>
            <a:r>
              <a:rPr lang="ko-KR" altLang="en-US" sz="1600" dirty="0"/>
              <a:t>처리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2981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035F4-2129-4F46-4F55-DDFA2C71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1E73B-AD2F-2630-6365-084186D3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epoll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9FA2B-57C1-FF1E-5FE0-EBA5EDC63CA9}"/>
              </a:ext>
            </a:extLst>
          </p:cNvPr>
          <p:cNvSpPr txBox="1"/>
          <p:nvPr/>
        </p:nvSpPr>
        <p:spPr>
          <a:xfrm>
            <a:off x="845643" y="1201899"/>
            <a:ext cx="10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리눅스에서 고성능 네트워크 서버 구현에 사용되는 이벤트 기반 멀티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플렉싱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서버로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성능과 확장성이 우수하며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대규모 동시 접속 처리에 적합하다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.(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생성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설정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-&gt;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85BF7A-F468-0FF8-B364-68A49216E83D}"/>
              </a:ext>
            </a:extLst>
          </p:cNvPr>
          <p:cNvSpPr txBox="1"/>
          <p:nvPr/>
        </p:nvSpPr>
        <p:spPr>
          <a:xfrm>
            <a:off x="1132234" y="1896898"/>
            <a:ext cx="987552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1</a:t>
            </a:r>
          </a:p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epoll.h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en-US" altLang="ko-KR" b="1" dirty="0">
                <a:latin typeface="+mn-ea"/>
              </a:rPr>
              <a:t>int epoll_create1(int flags);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epoll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en-US" altLang="ko-KR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fd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6CA6B3-B40E-8AD8-C6F0-67E7120906A7}"/>
              </a:ext>
            </a:extLst>
          </p:cNvPr>
          <p:cNvSpPr txBox="1"/>
          <p:nvPr/>
        </p:nvSpPr>
        <p:spPr>
          <a:xfrm>
            <a:off x="1143000" y="3618809"/>
            <a:ext cx="9875520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</a:t>
            </a:r>
          </a:p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epoll.h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en-US" altLang="ko-KR" b="1" dirty="0">
                <a:latin typeface="+mn-ea"/>
              </a:rPr>
              <a:t>int </a:t>
            </a:r>
            <a:r>
              <a:rPr lang="en-US" altLang="ko-KR" b="1" dirty="0" err="1">
                <a:latin typeface="+mn-ea"/>
              </a:rPr>
              <a:t>epoll_ctl</a:t>
            </a:r>
            <a:r>
              <a:rPr lang="en-US" altLang="ko-KR" b="1" dirty="0">
                <a:latin typeface="+mn-ea"/>
              </a:rPr>
              <a:t>(int </a:t>
            </a:r>
            <a:r>
              <a:rPr lang="en-US" altLang="ko-KR" b="1" dirty="0" err="1">
                <a:latin typeface="+mn-ea"/>
              </a:rPr>
              <a:t>epfd</a:t>
            </a:r>
            <a:r>
              <a:rPr lang="en-US" altLang="ko-KR" b="1" dirty="0">
                <a:latin typeface="+mn-ea"/>
              </a:rPr>
              <a:t>, int op, int </a:t>
            </a:r>
            <a:r>
              <a:rPr lang="en-US" altLang="ko-KR" b="1" dirty="0" err="1">
                <a:latin typeface="+mn-ea"/>
              </a:rPr>
              <a:t>fd</a:t>
            </a:r>
            <a:r>
              <a:rPr lang="en-US" altLang="ko-KR" b="1" dirty="0">
                <a:latin typeface="+mn-ea"/>
              </a:rPr>
              <a:t>, struct </a:t>
            </a:r>
            <a:r>
              <a:rPr lang="en-US" altLang="ko-KR" b="1" dirty="0" err="1">
                <a:latin typeface="+mn-ea"/>
              </a:rPr>
              <a:t>epoll_event</a:t>
            </a:r>
            <a:r>
              <a:rPr lang="en-US" altLang="ko-KR" b="1" dirty="0">
                <a:latin typeface="+mn-ea"/>
              </a:rPr>
              <a:t> *event);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0,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  <a:endParaRPr lang="en-US" altLang="ko-KR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0D0BA5-F75F-A4BF-0B5F-7E2E5BB6DB94}"/>
              </a:ext>
            </a:extLst>
          </p:cNvPr>
          <p:cNvSpPr txBox="1"/>
          <p:nvPr/>
        </p:nvSpPr>
        <p:spPr>
          <a:xfrm>
            <a:off x="6490575" y="2258968"/>
            <a:ext cx="2464136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1. </a:t>
            </a:r>
            <a:r>
              <a:rPr lang="en-US" altLang="ko-KR" dirty="0" err="1">
                <a:latin typeface="+mn-ea"/>
              </a:rPr>
              <a:t>Epoll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/>
              <a:t>인스턴스 생성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4B71A6-0487-DD75-85CE-0612C2186252}"/>
              </a:ext>
            </a:extLst>
          </p:cNvPr>
          <p:cNvSpPr txBox="1"/>
          <p:nvPr/>
        </p:nvSpPr>
        <p:spPr>
          <a:xfrm>
            <a:off x="8343032" y="3782109"/>
            <a:ext cx="2499402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2. </a:t>
            </a:r>
            <a:r>
              <a:rPr lang="en-US" altLang="ko-KR" dirty="0" err="1">
                <a:latin typeface="+mn-ea"/>
              </a:rPr>
              <a:t>Epoll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인스턴스 </a:t>
            </a:r>
            <a:r>
              <a:rPr lang="ko-KR" altLang="en-US" dirty="0"/>
              <a:t>설정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등록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FE4BA4-B523-2D38-BF59-13B9BB9BB1F3}"/>
              </a:ext>
            </a:extLst>
          </p:cNvPr>
          <p:cNvSpPr txBox="1"/>
          <p:nvPr/>
        </p:nvSpPr>
        <p:spPr>
          <a:xfrm>
            <a:off x="1143000" y="4869630"/>
            <a:ext cx="64235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epfd</a:t>
            </a:r>
            <a:r>
              <a:rPr lang="en-US" altLang="ko-KR" dirty="0"/>
              <a:t>		</a:t>
            </a:r>
            <a:r>
              <a:rPr lang="ko-KR" altLang="en-US" dirty="0"/>
              <a:t>관찰대상을 등록할 </a:t>
            </a:r>
            <a:r>
              <a:rPr lang="en-US" altLang="ko-KR" dirty="0" err="1"/>
              <a:t>epoll</a:t>
            </a:r>
            <a:r>
              <a:rPr lang="en-US" altLang="ko-KR" dirty="0"/>
              <a:t> </a:t>
            </a:r>
            <a:r>
              <a:rPr lang="ko-KR" altLang="en-US" dirty="0"/>
              <a:t>인스턴스의 파일 </a:t>
            </a:r>
            <a:r>
              <a:rPr lang="ko-KR" altLang="en-US" dirty="0" err="1"/>
              <a:t>디스크립터</a:t>
            </a:r>
            <a:endParaRPr lang="en-US" altLang="ko-KR" dirty="0"/>
          </a:p>
          <a:p>
            <a:r>
              <a:rPr lang="en-US" altLang="ko-KR" dirty="0"/>
              <a:t>op		</a:t>
            </a:r>
            <a:r>
              <a:rPr lang="ko-KR" altLang="en-US" dirty="0"/>
              <a:t>관찰대상의 추가</a:t>
            </a:r>
            <a:r>
              <a:rPr lang="en-US" altLang="ko-KR" dirty="0"/>
              <a:t>/</a:t>
            </a:r>
            <a:r>
              <a:rPr lang="ko-KR" altLang="en-US" dirty="0"/>
              <a:t>삭제 또는 변경여부 지정</a:t>
            </a:r>
            <a:endParaRPr lang="en-US" altLang="ko-KR" dirty="0"/>
          </a:p>
          <a:p>
            <a:r>
              <a:rPr lang="en-US" altLang="ko-KR" dirty="0" err="1"/>
              <a:t>fd</a:t>
            </a:r>
            <a:r>
              <a:rPr lang="en-US" altLang="ko-KR" dirty="0"/>
              <a:t>		</a:t>
            </a:r>
            <a:r>
              <a:rPr lang="ko-KR" altLang="en-US" dirty="0"/>
              <a:t>등록할 관찰 대상의 파일 </a:t>
            </a:r>
            <a:r>
              <a:rPr lang="ko-KR" altLang="en-US" dirty="0" err="1"/>
              <a:t>디스크립터</a:t>
            </a:r>
            <a:endParaRPr lang="en-US" altLang="ko-KR" dirty="0"/>
          </a:p>
          <a:p>
            <a:r>
              <a:rPr lang="en-US" altLang="ko-KR" dirty="0"/>
              <a:t>event	</a:t>
            </a:r>
            <a:r>
              <a:rPr lang="ko-KR" altLang="en-US" dirty="0"/>
              <a:t>관찰대상의 관찰 이벤트 유형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D39E69-E834-93BA-FD8C-F4CCD502CF8E}"/>
              </a:ext>
            </a:extLst>
          </p:cNvPr>
          <p:cNvSpPr txBox="1"/>
          <p:nvPr/>
        </p:nvSpPr>
        <p:spPr>
          <a:xfrm>
            <a:off x="1132234" y="3145895"/>
            <a:ext cx="401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flags		0 </a:t>
            </a:r>
            <a:r>
              <a:rPr lang="ko-KR" altLang="en-US" dirty="0">
                <a:latin typeface="+mn-ea"/>
              </a:rPr>
              <a:t>또는 </a:t>
            </a:r>
            <a:r>
              <a:rPr lang="en-US" altLang="ko-KR" dirty="0">
                <a:latin typeface="+mn-ea"/>
              </a:rPr>
              <a:t>EPOLL_CLOEXEC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186B733-9BE4-B462-3720-CFB4EEC0D6A9}"/>
              </a:ext>
            </a:extLst>
          </p:cNvPr>
          <p:cNvSpPr txBox="1"/>
          <p:nvPr/>
        </p:nvSpPr>
        <p:spPr>
          <a:xfrm>
            <a:off x="6602144" y="5340721"/>
            <a:ext cx="432522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op </a:t>
            </a:r>
            <a:r>
              <a:rPr lang="ko-KR" altLang="en-US" dirty="0"/>
              <a:t>옵션</a:t>
            </a:r>
            <a:endParaRPr lang="en-US" altLang="ko-KR" dirty="0"/>
          </a:p>
          <a:p>
            <a:r>
              <a:rPr lang="en-US" altLang="ko-KR" dirty="0"/>
              <a:t>EPOLL_CTL_ADD     </a:t>
            </a:r>
            <a:r>
              <a:rPr lang="en-US" altLang="ko-KR" dirty="0" err="1"/>
              <a:t>epoll</a:t>
            </a:r>
            <a:r>
              <a:rPr lang="en-US" altLang="ko-KR" dirty="0"/>
              <a:t> </a:t>
            </a:r>
            <a:r>
              <a:rPr lang="ko-KR" altLang="en-US" dirty="0"/>
              <a:t>인스턴스에 등록</a:t>
            </a:r>
            <a:endParaRPr lang="en-US" altLang="ko-KR" dirty="0"/>
          </a:p>
          <a:p>
            <a:r>
              <a:rPr lang="en-US" altLang="ko-KR" dirty="0">
                <a:latin typeface="+mn-ea"/>
              </a:rPr>
              <a:t>EPOLL_CTL_MOD  </a:t>
            </a:r>
            <a:r>
              <a:rPr lang="en-US" altLang="ko-KR" dirty="0" err="1">
                <a:latin typeface="+mn-ea"/>
              </a:rPr>
              <a:t>epoo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에서 삭제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EPOLL_CTL_DEL    </a:t>
            </a:r>
            <a:r>
              <a:rPr lang="ko-KR" altLang="en-US" dirty="0">
                <a:latin typeface="+mn-ea"/>
              </a:rPr>
              <a:t>이벤트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3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33234-F3B3-F4D2-F734-A81D21AE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A1B8-3396-2D47-87DA-2AABEFC4A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epoll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2B6D0-388B-1C86-3905-1836D6D9C4F0}"/>
              </a:ext>
            </a:extLst>
          </p:cNvPr>
          <p:cNvSpPr txBox="1"/>
          <p:nvPr/>
        </p:nvSpPr>
        <p:spPr>
          <a:xfrm>
            <a:off x="1143000" y="1939043"/>
            <a:ext cx="9875520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1.</a:t>
            </a:r>
          </a:p>
          <a:p>
            <a:r>
              <a:rPr lang="en-US" altLang="ko-KR" dirty="0" err="1">
                <a:latin typeface="+mn-ea"/>
              </a:rPr>
              <a:t>epoll_ctl</a:t>
            </a:r>
            <a:r>
              <a:rPr lang="en-US" altLang="ko-KR" dirty="0">
                <a:latin typeface="+mn-ea"/>
              </a:rPr>
              <a:t>(A, </a:t>
            </a:r>
            <a:r>
              <a:rPr lang="en-US" altLang="ko-KR" b="1" dirty="0">
                <a:latin typeface="+mn-ea"/>
              </a:rPr>
              <a:t>EPOLL_CTL_ADD</a:t>
            </a:r>
            <a:r>
              <a:rPr lang="en-US" altLang="ko-KR" dirty="0">
                <a:latin typeface="+mn-ea"/>
              </a:rPr>
              <a:t>, B, C);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7334F-2224-A05F-C132-DAA987764692}"/>
              </a:ext>
            </a:extLst>
          </p:cNvPr>
          <p:cNvSpPr txBox="1"/>
          <p:nvPr/>
        </p:nvSpPr>
        <p:spPr>
          <a:xfrm>
            <a:off x="1143000" y="3256964"/>
            <a:ext cx="9993507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2.</a:t>
            </a:r>
          </a:p>
          <a:p>
            <a:r>
              <a:rPr lang="en-US" altLang="ko-KR" dirty="0" err="1">
                <a:latin typeface="+mn-ea"/>
              </a:rPr>
              <a:t>epoll_ctl</a:t>
            </a:r>
            <a:r>
              <a:rPr lang="en-US" altLang="ko-KR" dirty="0">
                <a:latin typeface="+mn-ea"/>
              </a:rPr>
              <a:t>(A, </a:t>
            </a:r>
            <a:r>
              <a:rPr lang="en-US" altLang="ko-KR" b="1" dirty="0">
                <a:latin typeface="+mn-ea"/>
              </a:rPr>
              <a:t>EPOLL_CTL_DEL, B</a:t>
            </a:r>
            <a:r>
              <a:rPr lang="en-US" altLang="ko-KR" dirty="0">
                <a:latin typeface="+mn-ea"/>
              </a:rPr>
              <a:t>, NULL);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C734B8-E8C2-97A1-2513-16052FD771C3}"/>
              </a:ext>
            </a:extLst>
          </p:cNvPr>
          <p:cNvSpPr txBox="1"/>
          <p:nvPr/>
        </p:nvSpPr>
        <p:spPr>
          <a:xfrm>
            <a:off x="1143000" y="3903295"/>
            <a:ext cx="59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Epoll</a:t>
            </a:r>
            <a:r>
              <a:rPr lang="en-US" altLang="ko-KR" dirty="0"/>
              <a:t> </a:t>
            </a:r>
            <a:r>
              <a:rPr lang="ko-KR" altLang="en-US" dirty="0"/>
              <a:t>인스턴스 </a:t>
            </a:r>
            <a:r>
              <a:rPr lang="en-US" altLang="ko-KR" dirty="0"/>
              <a:t>A</a:t>
            </a:r>
            <a:r>
              <a:rPr lang="ko-KR" altLang="en-US" dirty="0"/>
              <a:t>에 등록된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을 삭제한다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BA92D-E88A-00F7-F65C-401B58750DEA}"/>
              </a:ext>
            </a:extLst>
          </p:cNvPr>
          <p:cNvSpPr txBox="1"/>
          <p:nvPr/>
        </p:nvSpPr>
        <p:spPr>
          <a:xfrm>
            <a:off x="1143000" y="2585374"/>
            <a:ext cx="876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epoll</a:t>
            </a:r>
            <a:r>
              <a:rPr lang="en-US" altLang="ko-KR" dirty="0"/>
              <a:t> </a:t>
            </a:r>
            <a:r>
              <a:rPr lang="ko-KR" altLang="en-US" dirty="0"/>
              <a:t>인스턴스 </a:t>
            </a:r>
            <a:r>
              <a:rPr lang="en-US" altLang="ko-KR" dirty="0"/>
              <a:t>A</a:t>
            </a:r>
            <a:r>
              <a:rPr lang="ko-KR" altLang="en-US" dirty="0"/>
              <a:t>에 파일 </a:t>
            </a:r>
            <a:r>
              <a:rPr lang="ko-KR" altLang="en-US" dirty="0" err="1"/>
              <a:t>디스크립터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r>
              <a:rPr lang="ko-KR" altLang="en-US" dirty="0"/>
              <a:t>를 등록하여 </a:t>
            </a:r>
            <a:r>
              <a:rPr lang="en-US" altLang="ko-KR" dirty="0"/>
              <a:t>C </a:t>
            </a:r>
            <a:r>
              <a:rPr lang="ko-KR" altLang="en-US" dirty="0"/>
              <a:t>를 통해 전달된 이벤트를 관찰한다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6D884-28B2-FFD2-83A0-45A7B7958A0D}"/>
              </a:ext>
            </a:extLst>
          </p:cNvPr>
          <p:cNvSpPr txBox="1"/>
          <p:nvPr/>
        </p:nvSpPr>
        <p:spPr>
          <a:xfrm>
            <a:off x="1143000" y="1352135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Epoll_ctl</a:t>
            </a:r>
            <a:r>
              <a:rPr lang="en-US" altLang="ko-KR" dirty="0"/>
              <a:t>  ex)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549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99E36-FC7F-29BA-9E45-190AD161E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C8FEA-37AC-AF73-FB8F-41028E31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epoll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7E50C4-95BA-FEFA-F861-B89B6CF30039}"/>
              </a:ext>
            </a:extLst>
          </p:cNvPr>
          <p:cNvSpPr txBox="1"/>
          <p:nvPr/>
        </p:nvSpPr>
        <p:spPr>
          <a:xfrm>
            <a:off x="960540" y="1287821"/>
            <a:ext cx="6529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struct </a:t>
            </a:r>
            <a:r>
              <a:rPr lang="en-US" altLang="ko-KR" dirty="0" err="1">
                <a:latin typeface="+mn-ea"/>
              </a:rPr>
              <a:t>epoll_event</a:t>
            </a:r>
            <a:r>
              <a:rPr lang="en-US" altLang="ko-KR" dirty="0">
                <a:latin typeface="+mn-ea"/>
              </a:rPr>
              <a:t> {</a:t>
            </a:r>
          </a:p>
          <a:p>
            <a:r>
              <a:rPr lang="en-US" altLang="ko-KR" dirty="0">
                <a:latin typeface="+mn-ea"/>
              </a:rPr>
              <a:t>	uint32_t  events;			// </a:t>
            </a:r>
            <a:r>
              <a:rPr lang="ko-KR" altLang="en-US" dirty="0">
                <a:latin typeface="+mn-ea"/>
              </a:rPr>
              <a:t>감시할 이벤트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</a:t>
            </a:r>
            <a:r>
              <a:rPr lang="en-US" altLang="ko-KR" dirty="0" err="1">
                <a:latin typeface="+mn-ea"/>
              </a:rPr>
              <a:t>epoll_data_t</a:t>
            </a:r>
            <a:r>
              <a:rPr lang="en-US" altLang="ko-KR" dirty="0">
                <a:latin typeface="+mn-ea"/>
              </a:rPr>
              <a:t>  data;		// </a:t>
            </a:r>
            <a:r>
              <a:rPr lang="en-US" altLang="ko-KR" dirty="0" err="1">
                <a:latin typeface="+mn-ea"/>
              </a:rPr>
              <a:t>fd</a:t>
            </a:r>
            <a:r>
              <a:rPr lang="ko-KR" altLang="en-US" dirty="0">
                <a:latin typeface="+mn-ea"/>
              </a:rPr>
              <a:t> 또는 사용자 정의 데이터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}</a:t>
            </a:r>
            <a:endParaRPr lang="ko-KR" altLang="en-US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8B9DBB-7157-5ABB-918F-49379C62DD61}"/>
              </a:ext>
            </a:extLst>
          </p:cNvPr>
          <p:cNvSpPr txBox="1"/>
          <p:nvPr/>
        </p:nvSpPr>
        <p:spPr>
          <a:xfrm>
            <a:off x="1143000" y="2465067"/>
            <a:ext cx="6457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EPOLLIN </a:t>
            </a:r>
            <a:r>
              <a:rPr lang="ko-KR" altLang="en-US" dirty="0"/>
              <a:t> 읽기 가능</a:t>
            </a:r>
            <a:r>
              <a:rPr lang="en-US" altLang="ko-KR" dirty="0"/>
              <a:t>			EPOLLOUT</a:t>
            </a:r>
            <a:r>
              <a:rPr lang="ko-KR" altLang="en-US" dirty="0"/>
              <a:t>  쓰기 가능</a:t>
            </a:r>
            <a:r>
              <a:rPr lang="en-US" altLang="ko-KR" dirty="0"/>
              <a:t>,  </a:t>
            </a:r>
          </a:p>
          <a:p>
            <a:r>
              <a:rPr lang="en-US" altLang="ko-KR" dirty="0"/>
              <a:t>EPOLLET  </a:t>
            </a:r>
            <a:r>
              <a:rPr lang="ko-KR" altLang="en-US" dirty="0" err="1"/>
              <a:t>엣지</a:t>
            </a:r>
            <a:r>
              <a:rPr lang="ko-KR" altLang="en-US" dirty="0"/>
              <a:t> 트리거 모드</a:t>
            </a:r>
            <a:r>
              <a:rPr lang="en-US" altLang="ko-KR" dirty="0"/>
              <a:t>		EPOLLERR  </a:t>
            </a:r>
            <a:r>
              <a:rPr lang="ko-KR" altLang="en-US" dirty="0"/>
              <a:t>에러 발생</a:t>
            </a:r>
            <a:r>
              <a:rPr lang="en-US" altLang="ko-KR" dirty="0"/>
              <a:t>,  </a:t>
            </a:r>
          </a:p>
          <a:p>
            <a:r>
              <a:rPr lang="en-US" altLang="ko-KR" dirty="0"/>
              <a:t>EPOLLUP  </a:t>
            </a:r>
            <a:r>
              <a:rPr lang="ko-KR" altLang="en-US" dirty="0"/>
              <a:t>연결 끊김</a:t>
            </a:r>
            <a:r>
              <a:rPr lang="en-US" altLang="ko-KR" dirty="0"/>
              <a:t>			EPOLLRDHUP  peer</a:t>
            </a:r>
            <a:r>
              <a:rPr lang="ko-KR" altLang="en-US" dirty="0"/>
              <a:t>가 </a:t>
            </a:r>
            <a:r>
              <a:rPr lang="en-US" altLang="ko-KR" dirty="0"/>
              <a:t>FIN </a:t>
            </a:r>
            <a:r>
              <a:rPr lang="ko-KR" altLang="en-US" dirty="0"/>
              <a:t>전송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35D3D8-7E3B-AA89-981C-3ED433323A62}"/>
              </a:ext>
            </a:extLst>
          </p:cNvPr>
          <p:cNvSpPr txBox="1"/>
          <p:nvPr/>
        </p:nvSpPr>
        <p:spPr>
          <a:xfrm>
            <a:off x="6749038" y="2286728"/>
            <a:ext cx="2124299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이벤트 플래그 종류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A9791-9977-44F0-1E38-15DBEE073098}"/>
              </a:ext>
            </a:extLst>
          </p:cNvPr>
          <p:cNvSpPr txBox="1"/>
          <p:nvPr/>
        </p:nvSpPr>
        <p:spPr>
          <a:xfrm>
            <a:off x="4863538" y="1047845"/>
            <a:ext cx="1986891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Epoll</a:t>
            </a:r>
            <a:r>
              <a:rPr lang="en-US" altLang="ko-KR" dirty="0"/>
              <a:t> event </a:t>
            </a:r>
            <a:r>
              <a:rPr lang="ko-KR" altLang="en-US" dirty="0"/>
              <a:t>구조체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F08856-F497-BBD2-22C7-D9ED5474F4A6}"/>
              </a:ext>
            </a:extLst>
          </p:cNvPr>
          <p:cNvSpPr txBox="1"/>
          <p:nvPr/>
        </p:nvSpPr>
        <p:spPr>
          <a:xfrm>
            <a:off x="960540" y="3856390"/>
            <a:ext cx="8815811" cy="1200329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3</a:t>
            </a:r>
          </a:p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epoll.h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en-US" altLang="ko-KR" b="1" dirty="0">
                <a:latin typeface="+mn-ea"/>
              </a:rPr>
              <a:t>int </a:t>
            </a:r>
            <a:r>
              <a:rPr lang="en-US" altLang="ko-KR" b="1" dirty="0" err="1">
                <a:latin typeface="+mn-ea"/>
              </a:rPr>
              <a:t>epoll_wait</a:t>
            </a:r>
            <a:r>
              <a:rPr lang="en-US" altLang="ko-KR" b="1" dirty="0">
                <a:latin typeface="+mn-ea"/>
              </a:rPr>
              <a:t>(int </a:t>
            </a:r>
            <a:r>
              <a:rPr lang="en-US" altLang="ko-KR" b="1" dirty="0" err="1">
                <a:latin typeface="+mn-ea"/>
              </a:rPr>
              <a:t>epfd</a:t>
            </a:r>
            <a:r>
              <a:rPr lang="en-US" altLang="ko-KR" b="1" dirty="0">
                <a:latin typeface="+mn-ea"/>
              </a:rPr>
              <a:t>, struct </a:t>
            </a:r>
            <a:r>
              <a:rPr lang="en-US" altLang="ko-KR" b="1" dirty="0" err="1">
                <a:latin typeface="+mn-ea"/>
              </a:rPr>
              <a:t>epoll_event</a:t>
            </a:r>
            <a:r>
              <a:rPr lang="en-US" altLang="ko-KR" b="1" dirty="0">
                <a:latin typeface="+mn-ea"/>
              </a:rPr>
              <a:t> *events, int </a:t>
            </a:r>
            <a:r>
              <a:rPr lang="en-US" altLang="ko-KR" b="1" dirty="0" err="1">
                <a:latin typeface="+mn-ea"/>
              </a:rPr>
              <a:t>maxevents</a:t>
            </a:r>
            <a:r>
              <a:rPr lang="en-US" altLang="ko-KR" b="1" dirty="0">
                <a:latin typeface="+mn-ea"/>
              </a:rPr>
              <a:t>, int timeout);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이벤트가 발생한 파일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디스크립터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  <a:endParaRPr lang="en-US" altLang="ko-KR" b="1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5C563-063C-F8CB-6D73-826644E15172}"/>
              </a:ext>
            </a:extLst>
          </p:cNvPr>
          <p:cNvSpPr txBox="1"/>
          <p:nvPr/>
        </p:nvSpPr>
        <p:spPr>
          <a:xfrm>
            <a:off x="960540" y="5166257"/>
            <a:ext cx="838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epfd</a:t>
            </a:r>
            <a:r>
              <a:rPr lang="en-US" altLang="ko-KR" dirty="0">
                <a:latin typeface="+mn-ea"/>
              </a:rPr>
              <a:t>		</a:t>
            </a:r>
            <a:r>
              <a:rPr lang="en-US" altLang="ko-KR" dirty="0" err="1">
                <a:latin typeface="+mn-ea"/>
              </a:rPr>
              <a:t>epoll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인스턴스 파일 </a:t>
            </a:r>
            <a:r>
              <a:rPr lang="ko-KR" altLang="en-US" dirty="0" err="1">
                <a:latin typeface="+mn-ea"/>
              </a:rPr>
              <a:t>디스크립터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Events		</a:t>
            </a:r>
            <a:r>
              <a:rPr lang="ko-KR" altLang="en-US" dirty="0">
                <a:latin typeface="+mn-ea"/>
              </a:rPr>
              <a:t>발생한 이벤트의 정보</a:t>
            </a:r>
            <a:r>
              <a:rPr lang="en-US" altLang="ko-KR" dirty="0">
                <a:latin typeface="+mn-ea"/>
              </a:rPr>
              <a:t>(</a:t>
            </a:r>
            <a:r>
              <a:rPr lang="ko-KR" altLang="en-US" dirty="0">
                <a:latin typeface="+mn-ea"/>
              </a:rPr>
              <a:t>이벤트 종류와 </a:t>
            </a:r>
            <a:r>
              <a:rPr lang="en-US" altLang="ko-KR" dirty="0" err="1">
                <a:latin typeface="+mn-ea"/>
              </a:rPr>
              <a:t>fd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를 저장할 배열 주소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Maxevents</a:t>
            </a:r>
            <a:r>
              <a:rPr lang="en-US" altLang="ko-KR" dirty="0">
                <a:latin typeface="+mn-ea"/>
              </a:rPr>
              <a:t>	</a:t>
            </a:r>
            <a:r>
              <a:rPr lang="ko-KR" altLang="en-US" dirty="0">
                <a:latin typeface="+mn-ea"/>
              </a:rPr>
              <a:t>두번째 인자의 주소 값의 버퍼에 등록 가능한 최대 이벤트 정보 수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timeout		1/1000</a:t>
            </a:r>
            <a:r>
              <a:rPr lang="ko-KR" altLang="en-US" dirty="0">
                <a:latin typeface="+mn-ea"/>
              </a:rPr>
              <a:t>초 단위의 대기시간</a:t>
            </a:r>
            <a:r>
              <a:rPr lang="en-US" altLang="ko-KR" dirty="0">
                <a:latin typeface="+mn-ea"/>
              </a:rPr>
              <a:t>, -1 </a:t>
            </a:r>
            <a:r>
              <a:rPr lang="ko-KR" altLang="en-US" dirty="0">
                <a:latin typeface="+mn-ea"/>
              </a:rPr>
              <a:t>전달 시 이벤트 발생까지 무한 대기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B91B3-9AFB-FF80-BB58-78D76F156CEB}"/>
              </a:ext>
            </a:extLst>
          </p:cNvPr>
          <p:cNvSpPr txBox="1"/>
          <p:nvPr/>
        </p:nvSpPr>
        <p:spPr>
          <a:xfrm>
            <a:off x="7811188" y="3533224"/>
            <a:ext cx="2223686" cy="646331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ea"/>
              </a:rPr>
              <a:t>3. </a:t>
            </a:r>
            <a:r>
              <a:rPr lang="ko-KR" altLang="en-US" dirty="0">
                <a:latin typeface="+mn-ea"/>
              </a:rPr>
              <a:t>이벤트 발생 대기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90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CF3EF-1B2B-569C-BF58-92974AF1B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4A584C-CBB6-674D-0124-149D6A899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epoll</a:t>
            </a:r>
            <a:endParaRPr lang="ko-KR" alt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CD698-DFE3-0B5B-E0AA-64FC05EB1338}"/>
              </a:ext>
            </a:extLst>
          </p:cNvPr>
          <p:cNvSpPr txBox="1"/>
          <p:nvPr/>
        </p:nvSpPr>
        <p:spPr>
          <a:xfrm>
            <a:off x="845643" y="1209933"/>
            <a:ext cx="10769295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n-ea"/>
              </a:rPr>
              <a:t>Epoll_wait</a:t>
            </a:r>
            <a:r>
              <a:rPr lang="en-US" altLang="ko-KR" dirty="0">
                <a:latin typeface="+mn-ea"/>
              </a:rPr>
              <a:t>()</a:t>
            </a:r>
            <a:r>
              <a:rPr lang="ko-KR" altLang="en-US" dirty="0">
                <a:latin typeface="+mn-ea"/>
              </a:rPr>
              <a:t>함수는 관심있는 </a:t>
            </a:r>
            <a:r>
              <a:rPr lang="en-US" altLang="ko-KR" dirty="0" err="1">
                <a:latin typeface="+mn-ea"/>
              </a:rPr>
              <a:t>fd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들에 무슨 일이 일어났는지를 조사한다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그리고 사건이 일어나면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epoll_event</a:t>
            </a:r>
            <a:r>
              <a:rPr lang="en-US" altLang="ko-KR" dirty="0">
                <a:latin typeface="+mn-ea"/>
              </a:rPr>
              <a:t>).events[ ] </a:t>
            </a:r>
            <a:r>
              <a:rPr lang="ko-KR" altLang="en-US" dirty="0">
                <a:latin typeface="+mn-ea"/>
              </a:rPr>
              <a:t>리스트에 일어난 사건들을 저장한다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또 동시 접속자수에 상관없이 </a:t>
            </a:r>
            <a:r>
              <a:rPr lang="en-US" altLang="ko-KR" dirty="0" err="1">
                <a:latin typeface="+mn-ea"/>
              </a:rPr>
              <a:t>maxevents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파라미터로 최대 몇 개까지의 </a:t>
            </a:r>
            <a:r>
              <a:rPr lang="en-US" altLang="ko-KR" dirty="0">
                <a:latin typeface="+mn-ea"/>
              </a:rPr>
              <a:t>event</a:t>
            </a:r>
            <a:r>
              <a:rPr lang="ko-KR" altLang="en-US" dirty="0">
                <a:latin typeface="+mn-ea"/>
              </a:rPr>
              <a:t>를 처리할 것인지를 지정해 주고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Timeout</a:t>
            </a:r>
            <a:r>
              <a:rPr lang="ko-KR" altLang="en-US" dirty="0">
                <a:latin typeface="+mn-ea"/>
              </a:rPr>
              <a:t>은 </a:t>
            </a:r>
            <a:r>
              <a:rPr lang="en-US" altLang="ko-KR" dirty="0" err="1">
                <a:latin typeface="+mn-ea"/>
              </a:rPr>
              <a:t>epoll_wait</a:t>
            </a:r>
            <a:r>
              <a:rPr lang="ko-KR" altLang="en-US" dirty="0">
                <a:latin typeface="+mn-ea"/>
              </a:rPr>
              <a:t>의 동작 특성을 지정해 주는 중요한 요소인데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ms</a:t>
            </a:r>
            <a:r>
              <a:rPr lang="ko-KR" altLang="en-US" dirty="0">
                <a:latin typeface="+mn-ea"/>
              </a:rPr>
              <a:t> 단위로 사용한다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이 대기 시간동안 기다리다가 도중에 사건이 발행하면 즉시 리턴 한다</a:t>
            </a:r>
            <a:r>
              <a:rPr lang="en-US" altLang="ko-KR" dirty="0">
                <a:latin typeface="+mn-ea"/>
              </a:rPr>
              <a:t>. -1</a:t>
            </a:r>
            <a:r>
              <a:rPr lang="ko-KR" altLang="en-US" dirty="0">
                <a:latin typeface="+mn-ea"/>
              </a:rPr>
              <a:t>은 이벤트 발생시 까지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기다리고</a:t>
            </a:r>
            <a:r>
              <a:rPr lang="en-US" altLang="ko-KR" dirty="0">
                <a:latin typeface="+mn-ea"/>
              </a:rPr>
              <a:t>(blocking) 0</a:t>
            </a:r>
            <a:r>
              <a:rPr lang="ko-KR" altLang="en-US" dirty="0">
                <a:latin typeface="+mn-ea"/>
              </a:rPr>
              <a:t>을 지정하면 이벤트 발생 상관없이 조사만하고 즉시 리턴 한다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noBlocking</a:t>
            </a:r>
            <a:r>
              <a:rPr lang="en-US" altLang="ko-KR" dirty="0">
                <a:latin typeface="+mn-ea"/>
              </a:rPr>
              <a:t>)</a:t>
            </a:r>
            <a:endParaRPr lang="ko-KR" altLang="en-US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00097-8ACE-747F-0096-4942ACF567F0}"/>
              </a:ext>
            </a:extLst>
          </p:cNvPr>
          <p:cNvSpPr txBox="1"/>
          <p:nvPr/>
        </p:nvSpPr>
        <p:spPr>
          <a:xfrm>
            <a:off x="979714" y="2136338"/>
            <a:ext cx="8491427" cy="258532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for (int </a:t>
            </a:r>
            <a:r>
              <a:rPr lang="en-US" altLang="ko-KR" dirty="0" err="1"/>
              <a:t>i</a:t>
            </a:r>
            <a:r>
              <a:rPr lang="en-US" altLang="ko-KR" dirty="0"/>
              <a:t> = 0; </a:t>
            </a:r>
            <a:r>
              <a:rPr lang="en-US" altLang="ko-KR" dirty="0" err="1"/>
              <a:t>i</a:t>
            </a:r>
            <a:r>
              <a:rPr lang="en-US" altLang="ko-KR" dirty="0"/>
              <a:t> &lt; n; </a:t>
            </a:r>
            <a:r>
              <a:rPr lang="en-US" altLang="ko-KR" dirty="0" err="1"/>
              <a:t>i</a:t>
            </a:r>
            <a:r>
              <a:rPr lang="en-US" altLang="ko-KR" dirty="0"/>
              <a:t>++) {</a:t>
            </a:r>
          </a:p>
          <a:p>
            <a:r>
              <a:rPr lang="en-US" altLang="ko-KR" dirty="0"/>
              <a:t>	int </a:t>
            </a:r>
            <a:r>
              <a:rPr lang="en-US" altLang="ko-KR" dirty="0" err="1"/>
              <a:t>fd</a:t>
            </a:r>
            <a:r>
              <a:rPr lang="en-US" altLang="ko-KR" dirty="0"/>
              <a:t> = events[</a:t>
            </a:r>
            <a:r>
              <a:rPr lang="en-US" altLang="ko-KR" dirty="0" err="1"/>
              <a:t>i</a:t>
            </a:r>
            <a:r>
              <a:rPr lang="en-US" altLang="ko-KR" dirty="0"/>
              <a:t>].</a:t>
            </a:r>
            <a:r>
              <a:rPr lang="en-US" altLang="ko-KR" dirty="0" err="1"/>
              <a:t>data.fd</a:t>
            </a:r>
            <a:r>
              <a:rPr lang="en-US" altLang="ko-KR" dirty="0"/>
              <a:t>;					// </a:t>
            </a:r>
            <a:r>
              <a:rPr lang="ko-KR" altLang="en-US" dirty="0"/>
              <a:t>이벤트가 일어난 </a:t>
            </a:r>
            <a:r>
              <a:rPr lang="en-US" altLang="ko-KR" dirty="0" err="1"/>
              <a:t>fd</a:t>
            </a:r>
            <a:endParaRPr lang="en-US" altLang="ko-KR" dirty="0"/>
          </a:p>
          <a:p>
            <a:r>
              <a:rPr lang="en-US" altLang="ko-KR" dirty="0"/>
              <a:t>    	uint32_t </a:t>
            </a:r>
            <a:r>
              <a:rPr lang="en-US" altLang="ko-KR" dirty="0" err="1"/>
              <a:t>ev</a:t>
            </a:r>
            <a:r>
              <a:rPr lang="en-US" altLang="ko-KR" dirty="0"/>
              <a:t> = events[</a:t>
            </a:r>
            <a:r>
              <a:rPr lang="en-US" altLang="ko-KR" dirty="0" err="1"/>
              <a:t>i</a:t>
            </a:r>
            <a:r>
              <a:rPr lang="en-US" altLang="ko-KR" dirty="0"/>
              <a:t>].events;				// </a:t>
            </a:r>
            <a:r>
              <a:rPr lang="ko-KR" altLang="en-US" dirty="0"/>
              <a:t>일어난 이벤트 종류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	if (</a:t>
            </a:r>
            <a:r>
              <a:rPr lang="en-US" altLang="ko-KR" dirty="0" err="1"/>
              <a:t>ev</a:t>
            </a:r>
            <a:r>
              <a:rPr lang="en-US" altLang="ko-KR" dirty="0"/>
              <a:t> &amp; EPOLLIN) {							// </a:t>
            </a:r>
            <a:r>
              <a:rPr lang="ko-KR" altLang="en-US" dirty="0"/>
              <a:t>일어난 이벤트가 </a:t>
            </a:r>
            <a:r>
              <a:rPr lang="en-US" altLang="ko-KR" dirty="0"/>
              <a:t>EPOLLIN</a:t>
            </a:r>
            <a:r>
              <a:rPr lang="ko-KR" altLang="en-US" dirty="0"/>
              <a:t>이면</a:t>
            </a:r>
            <a:endParaRPr lang="en-US" altLang="ko-KR" dirty="0"/>
          </a:p>
          <a:p>
            <a:r>
              <a:rPr lang="en-US" altLang="ko-KR" dirty="0"/>
              <a:t>        		</a:t>
            </a:r>
            <a:r>
              <a:rPr lang="en-US" altLang="ko-KR" dirty="0" err="1"/>
              <a:t>printf</a:t>
            </a:r>
            <a:r>
              <a:rPr lang="en-US" altLang="ko-KR" dirty="0"/>
              <a:t>("</a:t>
            </a:r>
            <a:r>
              <a:rPr lang="ko-KR" altLang="en-US" dirty="0"/>
              <a:t>읽기 이벤트 발생</a:t>
            </a:r>
            <a:r>
              <a:rPr lang="en-US" altLang="ko-KR" dirty="0"/>
              <a:t>: </a:t>
            </a:r>
            <a:r>
              <a:rPr lang="en-US" altLang="ko-KR" dirty="0" err="1"/>
              <a:t>fd</a:t>
            </a:r>
            <a:r>
              <a:rPr lang="en-US" altLang="ko-KR" dirty="0"/>
              <a:t> = %d\n", </a:t>
            </a:r>
            <a:r>
              <a:rPr lang="en-US" altLang="ko-KR" dirty="0" err="1"/>
              <a:t>fd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    	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453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15C0E-8E43-266E-B420-25951811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2A19D-B38C-B682-4593-3467E305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IO </a:t>
            </a:r>
            <a:r>
              <a:rPr lang="ko-KR" altLang="en-US" sz="2400" dirty="0" err="1"/>
              <a:t>멀티플레싱</a:t>
            </a:r>
            <a:r>
              <a:rPr lang="ko-KR" altLang="en-US" sz="2400" dirty="0"/>
              <a:t> </a:t>
            </a:r>
            <a:r>
              <a:rPr lang="en-US" altLang="ko-KR" sz="2400" dirty="0"/>
              <a:t>- </a:t>
            </a:r>
            <a:r>
              <a:rPr lang="en-US" altLang="ko-KR" sz="2400" dirty="0" err="1"/>
              <a:t>epoll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4989A-90C5-B656-DD91-C59DA7AEF7B6}"/>
              </a:ext>
            </a:extLst>
          </p:cNvPr>
          <p:cNvSpPr txBox="1"/>
          <p:nvPr/>
        </p:nvSpPr>
        <p:spPr>
          <a:xfrm>
            <a:off x="845643" y="1201899"/>
            <a:ext cx="10448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리눅스에서 고성능 네트워크 서버 구현에 사용되는 이벤트 기반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멀티플렉싱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성능과 확장성이 우수하며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대규모 동시 접속 처리에 적합하다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ko-KR" altLang="en-US" dirty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E8EF08B-6932-D13D-BCE0-D4826F65A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89759"/>
              </p:ext>
            </p:extLst>
          </p:nvPr>
        </p:nvGraphicFramePr>
        <p:xfrm>
          <a:off x="569817" y="1932529"/>
          <a:ext cx="11051912" cy="43281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91718">
                  <a:extLst>
                    <a:ext uri="{9D8B030D-6E8A-4147-A177-3AD203B41FA5}">
                      <a16:colId xmlns:a16="http://schemas.microsoft.com/office/drawing/2014/main" val="68723109"/>
                    </a:ext>
                  </a:extLst>
                </a:gridCol>
                <a:gridCol w="4586749">
                  <a:extLst>
                    <a:ext uri="{9D8B030D-6E8A-4147-A177-3AD203B41FA5}">
                      <a16:colId xmlns:a16="http://schemas.microsoft.com/office/drawing/2014/main" val="3312067871"/>
                    </a:ext>
                  </a:extLst>
                </a:gridCol>
                <a:gridCol w="5073445">
                  <a:extLst>
                    <a:ext uri="{9D8B030D-6E8A-4147-A177-3AD203B41FA5}">
                      <a16:colId xmlns:a16="http://schemas.microsoft.com/office/drawing/2014/main" val="1937271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Level-Triggered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Edge-Triggered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6420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이벤트발생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읽을 게 있으면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계속 이벤트를 발생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ko-KR" altLang="en-US" b="1" dirty="0"/>
                        <a:t>데이터가 들어올 때마다 </a:t>
                      </a:r>
                      <a:r>
                        <a:rPr lang="en-US" altLang="ko-KR" b="1" dirty="0" err="1">
                          <a:latin typeface="+mn-ea"/>
                          <a:ea typeface="+mn-ea"/>
                        </a:rPr>
                        <a:t>epoll_wait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()</a:t>
                      </a:r>
                      <a:r>
                        <a:rPr lang="ko-KR" altLang="en-US" b="1" dirty="0"/>
                        <a:t>발생하고 읽을 때 까지 알림을 한다</a:t>
                      </a:r>
                      <a:r>
                        <a:rPr lang="en-US" altLang="ko-KR" b="1" dirty="0"/>
                        <a:t>.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상태 변화가 있을 때만 한 번 발생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새 데이터가 처음 들어올 때 </a:t>
                      </a:r>
                      <a:r>
                        <a:rPr lang="ko-KR" altLang="en-US" b="1" dirty="0">
                          <a:solidFill>
                            <a:srgbClr val="FF0000"/>
                          </a:solidFill>
                        </a:rPr>
                        <a:t>한 번만 알림</a:t>
                      </a:r>
                      <a:endParaRPr lang="en-US" altLang="ko-KR" b="1" dirty="0">
                        <a:solidFill>
                          <a:srgbClr val="FF0000"/>
                        </a:solidFill>
                      </a:endParaRPr>
                    </a:p>
                    <a:p>
                      <a:pPr latinLnBrk="1"/>
                      <a:r>
                        <a:rPr lang="en-US" altLang="ko-KR" b="1" dirty="0"/>
                        <a:t>Read( )</a:t>
                      </a:r>
                      <a:r>
                        <a:rPr lang="ko-KR" altLang="en-US" b="1" dirty="0"/>
                        <a:t>로 버퍼를 완전히 비우거나 안 읽으면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데이터 유실이 일어난다</a:t>
                      </a:r>
                      <a:r>
                        <a:rPr lang="en-US" altLang="ko-KR" b="1" dirty="0"/>
                        <a:t>. </a:t>
                      </a:r>
                      <a:r>
                        <a:rPr lang="ko-KR" altLang="en-US" b="1" dirty="0"/>
                        <a:t>그래서 반드시</a:t>
                      </a:r>
                      <a:endParaRPr lang="en-US" altLang="ko-KR" b="1" dirty="0"/>
                    </a:p>
                    <a:p>
                      <a:pPr latinLnBrk="1"/>
                      <a:r>
                        <a:rPr lang="ko-KR" altLang="en-US" b="1" dirty="0"/>
                        <a:t>루프 </a:t>
                      </a:r>
                      <a:r>
                        <a:rPr lang="en-US" altLang="ko-KR" b="1" dirty="0">
                          <a:latin typeface="+mn-ea"/>
                          <a:ea typeface="+mn-ea"/>
                        </a:rPr>
                        <a:t>+ non-blocking </a:t>
                      </a:r>
                      <a:r>
                        <a:rPr lang="ko-KR" altLang="en-US" b="1" dirty="0"/>
                        <a:t>소켓 </a:t>
                      </a:r>
                      <a:r>
                        <a:rPr lang="en-US" altLang="ko-KR" b="1" dirty="0"/>
                        <a:t>+ </a:t>
                      </a:r>
                      <a:r>
                        <a:rPr lang="ko-KR" altLang="en-US" b="1" dirty="0"/>
                        <a:t>전체 버퍼 읽기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35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반복 여부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 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394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복잡도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쉬움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구현 복잡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758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효율성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낮은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높음</a:t>
                      </a:r>
                      <a:r>
                        <a:rPr lang="en-US" altLang="ko-KR" dirty="0"/>
                        <a:t>(CPI </a:t>
                      </a:r>
                      <a:r>
                        <a:rPr lang="ko-KR" altLang="en-US" dirty="0"/>
                        <a:t>사용 효율적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08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디폴트 모드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기본값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EPOLLET </a:t>
                      </a:r>
                      <a:r>
                        <a:rPr lang="ko-KR" altLang="en-US" dirty="0"/>
                        <a:t>명시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95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다음 </a:t>
                      </a:r>
                      <a:r>
                        <a:rPr lang="en-US" altLang="ko-KR" dirty="0" err="1"/>
                        <a:t>epoll_waid</a:t>
                      </a:r>
                      <a:r>
                        <a:rPr lang="en-US" altLang="ko-KR" dirty="0"/>
                        <a:t>()</a:t>
                      </a:r>
                      <a:r>
                        <a:rPr lang="ko-KR" altLang="en-US" dirty="0"/>
                        <a:t>에서 또 알림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알림 없음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데이터 유실 가능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775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Ev.events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= EPOLLIN;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Epoll_ctl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epfd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EPOLL_CTL_ADD,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&amp;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ev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Ev.events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 = EPOLLIN | EPOLLET</a:t>
                      </a:r>
                    </a:p>
                    <a:p>
                      <a:pPr latinLnBrk="1"/>
                      <a:r>
                        <a:rPr lang="en-US" altLang="ko-KR" dirty="0" err="1">
                          <a:latin typeface="+mn-ea"/>
                          <a:ea typeface="+mn-ea"/>
                        </a:rPr>
                        <a:t>Epoll_ctl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epfd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EPOLL_CTL_ADD, 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fd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, &amp;</a:t>
                      </a:r>
                      <a:r>
                        <a:rPr lang="en-US" altLang="ko-KR" dirty="0" err="1">
                          <a:latin typeface="+mn-ea"/>
                          <a:ea typeface="+mn-ea"/>
                        </a:rPr>
                        <a:t>ev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);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146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35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CCC0B-08DD-A9DB-7F46-FAA1387A4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50A4F5-648B-B048-EFBC-CE8A6E71C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F19497-E386-8BAE-B718-D6E839DC472D}"/>
              </a:ext>
            </a:extLst>
          </p:cNvPr>
          <p:cNvSpPr txBox="1"/>
          <p:nvPr/>
        </p:nvSpPr>
        <p:spPr>
          <a:xfrm>
            <a:off x="855691" y="1345160"/>
            <a:ext cx="103834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TCP</a:t>
            </a:r>
            <a:r>
              <a:rPr lang="ko-KR" altLang="en-US" dirty="0">
                <a:latin typeface="+mn-ea"/>
              </a:rPr>
              <a:t>에 있는 흐름제어가 </a:t>
            </a:r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에는 없다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는 서버와 클라이언트가 연결되어 있지 않다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UDP</a:t>
            </a:r>
            <a:r>
              <a:rPr lang="ko-KR" altLang="en-US" dirty="0">
                <a:latin typeface="+mn-ea"/>
              </a:rPr>
              <a:t>에서는 서버 건 클라이언트 건 하나의 소켓만 있으면 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UDP </a:t>
            </a:r>
            <a:r>
              <a:rPr lang="ko-KR" altLang="en-US" dirty="0">
                <a:latin typeface="+mn-ea"/>
              </a:rPr>
              <a:t>기반의 데이터 입출력 함수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sendto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revcfrom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en-US" altLang="ko-KR" dirty="0">
                <a:latin typeface="+mn-ea"/>
              </a:rPr>
              <a:t> – </a:t>
            </a:r>
            <a:r>
              <a:rPr lang="en-US" altLang="ko-KR" dirty="0" err="1">
                <a:latin typeface="+mn-ea"/>
              </a:rPr>
              <a:t>sendto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함수 호출 이전에 </a:t>
            </a:r>
            <a:r>
              <a:rPr lang="en-US" altLang="ko-KR" dirty="0" err="1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와 </a:t>
            </a:r>
            <a:r>
              <a:rPr lang="en-US" altLang="ko-KR" dirty="0">
                <a:latin typeface="+mn-ea"/>
              </a:rPr>
              <a:t>port</a:t>
            </a:r>
            <a:r>
              <a:rPr lang="ko-KR" altLang="en-US" dirty="0">
                <a:latin typeface="+mn-ea"/>
              </a:rPr>
              <a:t>가 할당되어야 한다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자동할당</a:t>
            </a:r>
            <a:r>
              <a:rPr lang="en-US" altLang="ko-KR" dirty="0">
                <a:latin typeface="+mn-ea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EEAB4-9D6C-D365-9FC7-F6B81A5DF309}"/>
              </a:ext>
            </a:extLst>
          </p:cNvPr>
          <p:cNvSpPr txBox="1"/>
          <p:nvPr/>
        </p:nvSpPr>
        <p:spPr>
          <a:xfrm>
            <a:off x="855692" y="3022999"/>
            <a:ext cx="10489282" cy="313932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매번 호출 시 주소 정보를 저장한다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socket.h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en-US" altLang="ko-KR" dirty="0" err="1">
                <a:latin typeface="+mn-ea"/>
              </a:rPr>
              <a:t>ssiz_t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sendto</a:t>
            </a:r>
            <a:r>
              <a:rPr lang="en-US" altLang="ko-KR" dirty="0">
                <a:latin typeface="+mn-ea"/>
              </a:rPr>
              <a:t>(int sock, void *</a:t>
            </a:r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size_t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, int flags, </a:t>
            </a:r>
            <a:r>
              <a:rPr lang="en-US" altLang="ko-KR" b="1" dirty="0">
                <a:latin typeface="+mn-ea"/>
              </a:rPr>
              <a:t>struct </a:t>
            </a:r>
            <a:r>
              <a:rPr lang="en-US" altLang="ko-KR" b="1" dirty="0" err="1">
                <a:latin typeface="+mn-ea"/>
              </a:rPr>
              <a:t>sockaddr</a:t>
            </a:r>
            <a:r>
              <a:rPr lang="en-US" altLang="ko-KR" b="1" dirty="0">
                <a:latin typeface="+mn-ea"/>
              </a:rPr>
              <a:t> *to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socklent_t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전송 바이트 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r>
              <a:rPr lang="en-US" altLang="ko-KR" dirty="0">
                <a:latin typeface="+mn-ea"/>
              </a:rPr>
              <a:t>sock		UDP</a:t>
            </a:r>
            <a:r>
              <a:rPr lang="ko-KR" altLang="en-US" dirty="0">
                <a:latin typeface="+mn-ea"/>
              </a:rPr>
              <a:t>소켓 </a:t>
            </a:r>
            <a:r>
              <a:rPr lang="ko-KR" altLang="en-US" dirty="0" err="1">
                <a:latin typeface="+mn-ea"/>
              </a:rPr>
              <a:t>파일디스크립터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전송할 버퍼의 </a:t>
            </a:r>
            <a:r>
              <a:rPr lang="ko-KR" altLang="en-US" dirty="0" err="1">
                <a:latin typeface="+mn-ea"/>
              </a:rPr>
              <a:t>주소값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전송할 데이터 크기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flags		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없으면 </a:t>
            </a:r>
            <a:r>
              <a:rPr lang="en-US" altLang="ko-KR" dirty="0">
                <a:latin typeface="+mn-ea"/>
              </a:rPr>
              <a:t>0</a:t>
            </a:r>
          </a:p>
          <a:p>
            <a:r>
              <a:rPr lang="en-US" altLang="ko-KR" b="1" dirty="0">
                <a:latin typeface="+mn-ea"/>
              </a:rPr>
              <a:t>to			</a:t>
            </a:r>
            <a:r>
              <a:rPr lang="ko-KR" altLang="en-US" b="1" dirty="0">
                <a:latin typeface="+mn-ea"/>
              </a:rPr>
              <a:t>목적지 주소정보를 가지고 있는 </a:t>
            </a:r>
            <a:r>
              <a:rPr lang="en-US" altLang="ko-KR" b="1" dirty="0" err="1">
                <a:latin typeface="+mn-ea"/>
              </a:rPr>
              <a:t>sockaddr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구조체 변수 </a:t>
            </a:r>
            <a:r>
              <a:rPr lang="ko-KR" altLang="en-US" b="1" dirty="0" err="1">
                <a:latin typeface="+mn-ea"/>
              </a:rPr>
              <a:t>주소값</a:t>
            </a:r>
            <a:endParaRPr lang="en-US" altLang="ko-KR" b="1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목적지 주소정보의 크기</a:t>
            </a:r>
          </a:p>
        </p:txBody>
      </p:sp>
    </p:spTree>
    <p:extLst>
      <p:ext uri="{BB962C8B-B14F-4D97-AF65-F5344CB8AC3E}">
        <p14:creationId xmlns:p14="http://schemas.microsoft.com/office/powerpoint/2010/main" val="17484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2E6F-9F40-44B1-9E44-CFD572D4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main() </a:t>
            </a:r>
            <a:r>
              <a:rPr lang="ko-KR" altLang="en-US" sz="2400" dirty="0"/>
              <a:t>인자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6E55AE-639B-4D27-9AA3-0AFF47103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17600"/>
            <a:ext cx="9872871" cy="5130800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#include &lt;</a:t>
            </a:r>
            <a:r>
              <a:rPr lang="en-US" altLang="ko-KR" sz="1900" dirty="0" err="1">
                <a:latin typeface="+mn-ea"/>
              </a:rPr>
              <a:t>stdio.h</a:t>
            </a:r>
            <a:r>
              <a:rPr lang="en-US" altLang="ko-KR" sz="1900" dirty="0">
                <a:latin typeface="+mn-ea"/>
              </a:rPr>
              <a:t>&gt;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main(</a:t>
            </a:r>
            <a:r>
              <a:rPr lang="en-US" altLang="ko-KR" sz="1900" dirty="0" err="1">
                <a:latin typeface="+mn-ea"/>
              </a:rPr>
              <a:t>int</a:t>
            </a:r>
            <a:r>
              <a:rPr lang="en-US" altLang="ko-KR" sz="1900" dirty="0">
                <a:latin typeface="+mn-ea"/>
              </a:rPr>
              <a:t> </a:t>
            </a:r>
            <a:r>
              <a:rPr lang="en-US" altLang="ko-KR" sz="1900" dirty="0" err="1">
                <a:latin typeface="+mn-ea"/>
              </a:rPr>
              <a:t>argc</a:t>
            </a:r>
            <a:r>
              <a:rPr lang="en-US" altLang="ko-KR" sz="1900" dirty="0">
                <a:latin typeface="+mn-ea"/>
              </a:rPr>
              <a:t>, char *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 ])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{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      	</a:t>
            </a:r>
            <a:r>
              <a:rPr lang="en-US" altLang="ko-KR" sz="1900" dirty="0" err="1">
                <a:latin typeface="+mn-ea"/>
              </a:rPr>
              <a:t>int</a:t>
            </a:r>
            <a:r>
              <a:rPr lang="en-US" altLang="ko-KR" sz="1900" dirty="0">
                <a:latin typeface="+mn-ea"/>
              </a:rPr>
              <a:t> i = 0;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     	</a:t>
            </a:r>
            <a:r>
              <a:rPr lang="en-US" altLang="ko-KR" sz="1900" dirty="0" err="1">
                <a:latin typeface="+mn-ea"/>
              </a:rPr>
              <a:t>printf</a:t>
            </a:r>
            <a:r>
              <a:rPr lang="en-US" altLang="ko-KR" sz="1900" dirty="0">
                <a:latin typeface="+mn-ea"/>
              </a:rPr>
              <a:t>(“</a:t>
            </a:r>
            <a:r>
              <a:rPr lang="ko-KR" altLang="en-US" sz="1900" dirty="0">
                <a:latin typeface="+mn-ea"/>
              </a:rPr>
              <a:t>인자개수 </a:t>
            </a:r>
            <a:r>
              <a:rPr lang="en-US" altLang="ko-KR" sz="1900" dirty="0">
                <a:latin typeface="+mn-ea"/>
              </a:rPr>
              <a:t>: %d\n”, </a:t>
            </a:r>
            <a:r>
              <a:rPr lang="en-US" altLang="ko-KR" sz="1900" dirty="0" err="1">
                <a:latin typeface="+mn-ea"/>
              </a:rPr>
              <a:t>argc</a:t>
            </a:r>
            <a:r>
              <a:rPr lang="en-US" altLang="ko-KR" sz="1900" dirty="0">
                <a:latin typeface="+mn-ea"/>
              </a:rPr>
              <a:t>);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      	</a:t>
            </a:r>
            <a:r>
              <a:rPr lang="en-US" altLang="ko-KR" sz="1900" dirty="0" err="1">
                <a:latin typeface="+mn-ea"/>
              </a:rPr>
              <a:t>printf</a:t>
            </a:r>
            <a:r>
              <a:rPr lang="en-US" altLang="ko-KR" sz="1900" dirty="0">
                <a:latin typeface="+mn-ea"/>
              </a:rPr>
              <a:t>(“</a:t>
            </a:r>
            <a:r>
              <a:rPr lang="ko-KR" altLang="en-US" sz="1900" dirty="0">
                <a:latin typeface="+mn-ea"/>
              </a:rPr>
              <a:t>프로그램 파일 </a:t>
            </a:r>
            <a:r>
              <a:rPr lang="en-US" altLang="ko-KR" sz="1900" dirty="0">
                <a:latin typeface="+mn-ea"/>
              </a:rPr>
              <a:t>: %s\n”,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[0]);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for(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 = 1; 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 &lt; </a:t>
            </a:r>
            <a:r>
              <a:rPr lang="en-US" altLang="ko-KR" sz="1900" dirty="0" err="1">
                <a:latin typeface="+mn-ea"/>
              </a:rPr>
              <a:t>argc</a:t>
            </a:r>
            <a:r>
              <a:rPr lang="en-US" altLang="ko-KR" sz="1900" dirty="0">
                <a:latin typeface="+mn-ea"/>
              </a:rPr>
              <a:t>; 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++){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	</a:t>
            </a:r>
            <a:r>
              <a:rPr lang="en-US" altLang="ko-KR" sz="1900" dirty="0" err="1">
                <a:latin typeface="+mn-ea"/>
              </a:rPr>
              <a:t>printf</a:t>
            </a:r>
            <a:r>
              <a:rPr lang="en-US" altLang="ko-KR" sz="1900" dirty="0">
                <a:latin typeface="+mn-ea"/>
              </a:rPr>
              <a:t>(“</a:t>
            </a:r>
            <a:r>
              <a:rPr lang="ko-KR" altLang="en-US" sz="1900" dirty="0">
                <a:latin typeface="+mn-ea"/>
              </a:rPr>
              <a:t>추가된 인자 </a:t>
            </a:r>
            <a:r>
              <a:rPr lang="en-US" altLang="ko-KR" sz="1900" dirty="0">
                <a:latin typeface="+mn-ea"/>
              </a:rPr>
              <a:t>: %s\n”,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</a:t>
            </a:r>
            <a:r>
              <a:rPr lang="en-US" altLang="ko-KR" sz="1900" dirty="0" err="1">
                <a:latin typeface="+mn-ea"/>
              </a:rPr>
              <a:t>i</a:t>
            </a:r>
            <a:r>
              <a:rPr lang="en-US" altLang="ko-KR" sz="1900" dirty="0">
                <a:latin typeface="+mn-ea"/>
              </a:rPr>
              <a:t>]);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}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	return 0;</a:t>
            </a:r>
          </a:p>
          <a:p>
            <a:pPr marL="45720" indent="0">
              <a:buNone/>
            </a:pPr>
            <a:r>
              <a:rPr lang="en-US" altLang="ko-KR" sz="1900" dirty="0">
                <a:latin typeface="+mn-ea"/>
              </a:rPr>
              <a:t>}</a:t>
            </a:r>
          </a:p>
          <a:p>
            <a:pPr marL="45720" indent="0">
              <a:buNone/>
            </a:pPr>
            <a:r>
              <a:rPr lang="ko-KR" altLang="en-US" sz="1900" dirty="0">
                <a:latin typeface="+mn-ea"/>
              </a:rPr>
              <a:t>실행 </a:t>
            </a:r>
            <a:r>
              <a:rPr lang="ko-KR" altLang="en-US" sz="1900" dirty="0" err="1">
                <a:latin typeface="+mn-ea"/>
              </a:rPr>
              <a:t>파일뒤에</a:t>
            </a:r>
            <a:r>
              <a:rPr lang="ko-KR" altLang="en-US" sz="1900" dirty="0">
                <a:latin typeface="+mn-ea"/>
              </a:rPr>
              <a:t> 문자열을 입력하고 </a:t>
            </a:r>
            <a:r>
              <a:rPr lang="ko-KR" altLang="en-US" sz="1900" dirty="0" err="1">
                <a:latin typeface="+mn-ea"/>
              </a:rPr>
              <a:t>엔터</a:t>
            </a:r>
            <a:r>
              <a:rPr lang="en-US" altLang="ko-KR" sz="1900" dirty="0">
                <a:latin typeface="+mn-ea"/>
              </a:rPr>
              <a:t>. </a:t>
            </a:r>
            <a:r>
              <a:rPr lang="ko-KR" altLang="en-US" sz="1900" dirty="0">
                <a:latin typeface="+mn-ea"/>
              </a:rPr>
              <a:t>인자를 추가할 시는 </a:t>
            </a:r>
            <a:r>
              <a:rPr lang="ko-KR" altLang="en-US" sz="1900" dirty="0" err="1">
                <a:latin typeface="+mn-ea"/>
              </a:rPr>
              <a:t>한칸</a:t>
            </a:r>
            <a:r>
              <a:rPr lang="ko-KR" altLang="en-US" sz="1900" dirty="0">
                <a:latin typeface="+mn-ea"/>
              </a:rPr>
              <a:t> 띄우고 입력한다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 marL="45720" indent="0">
              <a:buNone/>
            </a:pPr>
            <a:r>
              <a:rPr lang="ko-KR" altLang="en-US" sz="1900" dirty="0">
                <a:latin typeface="+mn-ea"/>
              </a:rPr>
              <a:t>실행하면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[0]</a:t>
            </a:r>
            <a:r>
              <a:rPr lang="ko-KR" altLang="en-US" sz="1900" dirty="0">
                <a:latin typeface="+mn-ea"/>
              </a:rPr>
              <a:t>에는 위치경로와 파일명이 들어가며</a:t>
            </a:r>
            <a:r>
              <a:rPr lang="en-US" altLang="ko-KR" sz="1900" dirty="0">
                <a:latin typeface="+mn-ea"/>
              </a:rPr>
              <a:t>, </a:t>
            </a:r>
            <a:r>
              <a:rPr lang="en-US" altLang="ko-KR" sz="1900" dirty="0" err="1">
                <a:latin typeface="+mn-ea"/>
              </a:rPr>
              <a:t>argv</a:t>
            </a:r>
            <a:r>
              <a:rPr lang="en-US" altLang="ko-KR" sz="1900" dirty="0">
                <a:latin typeface="+mn-ea"/>
              </a:rPr>
              <a:t>[1]</a:t>
            </a:r>
            <a:r>
              <a:rPr lang="ko-KR" altLang="en-US" sz="1900" dirty="0">
                <a:latin typeface="+mn-ea"/>
              </a:rPr>
              <a:t>부터 출력할 내용이 저장되어 출력된다</a:t>
            </a:r>
            <a:r>
              <a:rPr lang="en-US" altLang="ko-KR" sz="1900" dirty="0">
                <a:latin typeface="+mn-ea"/>
              </a:rPr>
              <a:t>. </a:t>
            </a:r>
            <a:r>
              <a:rPr lang="ko-KR" altLang="en-US" sz="1900" dirty="0">
                <a:latin typeface="+mn-ea"/>
              </a:rPr>
              <a:t>이경우 인자개수는 </a:t>
            </a:r>
            <a:r>
              <a:rPr lang="en-US" altLang="ko-KR" sz="1900" dirty="0">
                <a:latin typeface="+mn-ea"/>
              </a:rPr>
              <a:t>2</a:t>
            </a:r>
            <a:r>
              <a:rPr lang="ko-KR" altLang="en-US" sz="1900" dirty="0">
                <a:latin typeface="+mn-ea"/>
              </a:rPr>
              <a:t>이다</a:t>
            </a:r>
            <a:r>
              <a:rPr lang="en-US" altLang="ko-KR" sz="1900" dirty="0">
                <a:latin typeface="+mn-ea"/>
              </a:rPr>
              <a:t>.</a:t>
            </a:r>
          </a:p>
          <a:p>
            <a:pPr marL="45720" indent="0">
              <a:buNone/>
            </a:pPr>
            <a:endParaRPr lang="en-US" altLang="ko-KR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92096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57048-9F27-0BCF-C233-330E6C0D6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5EEEC-7CF2-6B28-CF4F-E46CC99F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11975-EF01-3C02-57BF-AF00DFBD208D}"/>
              </a:ext>
            </a:extLst>
          </p:cNvPr>
          <p:cNvSpPr txBox="1"/>
          <p:nvPr/>
        </p:nvSpPr>
        <p:spPr>
          <a:xfrm>
            <a:off x="855692" y="1345160"/>
            <a:ext cx="9049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+mn-ea"/>
              </a:rPr>
              <a:t>UDP</a:t>
            </a:r>
            <a:r>
              <a:rPr lang="ko-KR" altLang="en-US" b="1" dirty="0">
                <a:latin typeface="+mn-ea"/>
              </a:rPr>
              <a:t>는 기본적으로 </a:t>
            </a:r>
            <a:r>
              <a:rPr lang="en-US" altLang="ko-KR" b="1" dirty="0">
                <a:latin typeface="+mn-ea"/>
              </a:rPr>
              <a:t>unconnected UDP </a:t>
            </a:r>
            <a:r>
              <a:rPr lang="ko-KR" altLang="en-US" b="1" dirty="0">
                <a:latin typeface="+mn-ea"/>
              </a:rPr>
              <a:t>소켓이다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connected UDP</a:t>
            </a:r>
            <a:r>
              <a:rPr lang="ko-KR" altLang="en-US" dirty="0">
                <a:latin typeface="+mn-ea"/>
              </a:rPr>
              <a:t>소켓을 생성하려면 </a:t>
            </a:r>
            <a:r>
              <a:rPr lang="en-US" altLang="ko-KR" dirty="0">
                <a:latin typeface="+mn-ea"/>
              </a:rPr>
              <a:t>connect </a:t>
            </a:r>
            <a:r>
              <a:rPr lang="ko-KR" altLang="en-US" dirty="0">
                <a:latin typeface="+mn-ea"/>
              </a:rPr>
              <a:t>함수를 호출하면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D9DFFB-1756-56C2-E262-F10891E81BC0}"/>
              </a:ext>
            </a:extLst>
          </p:cNvPr>
          <p:cNvSpPr txBox="1"/>
          <p:nvPr/>
        </p:nvSpPr>
        <p:spPr>
          <a:xfrm>
            <a:off x="650150" y="2542831"/>
            <a:ext cx="10891700" cy="34163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n-ea"/>
              </a:rPr>
              <a:t>매번 호출 시 주소 정보를 저장해야 한다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#include &lt;sys/</a:t>
            </a:r>
            <a:r>
              <a:rPr lang="en-US" altLang="ko-KR" dirty="0" err="1">
                <a:latin typeface="+mn-ea"/>
              </a:rPr>
              <a:t>socket.h</a:t>
            </a:r>
            <a:r>
              <a:rPr lang="en-US" altLang="ko-KR" dirty="0">
                <a:latin typeface="+mn-ea"/>
              </a:rPr>
              <a:t>&gt;</a:t>
            </a:r>
          </a:p>
          <a:p>
            <a:r>
              <a:rPr lang="en-US" altLang="ko-KR" dirty="0" err="1">
                <a:latin typeface="+mn-ea"/>
              </a:rPr>
              <a:t>ssiz_t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recvfrom</a:t>
            </a:r>
            <a:r>
              <a:rPr lang="en-US" altLang="ko-KR" dirty="0">
                <a:latin typeface="+mn-ea"/>
              </a:rPr>
              <a:t>(int sock, void *</a:t>
            </a:r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size_t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, int flags, </a:t>
            </a:r>
            <a:r>
              <a:rPr lang="en-US" altLang="ko-KR" b="1" dirty="0">
                <a:latin typeface="+mn-ea"/>
              </a:rPr>
              <a:t>struct </a:t>
            </a:r>
            <a:r>
              <a:rPr lang="en-US" altLang="ko-KR" b="1" dirty="0" err="1">
                <a:latin typeface="+mn-ea"/>
              </a:rPr>
              <a:t>sockaddr</a:t>
            </a:r>
            <a:r>
              <a:rPr lang="en-US" altLang="ko-KR" b="1" dirty="0">
                <a:latin typeface="+mn-ea"/>
              </a:rPr>
              <a:t> *from</a:t>
            </a:r>
            <a:r>
              <a:rPr lang="en-US" altLang="ko-KR" dirty="0">
                <a:latin typeface="+mn-ea"/>
              </a:rPr>
              <a:t>, </a:t>
            </a:r>
            <a:r>
              <a:rPr lang="en-US" altLang="ko-KR" dirty="0" err="1">
                <a:latin typeface="+mn-ea"/>
              </a:rPr>
              <a:t>socklent_t</a:t>
            </a:r>
            <a:r>
              <a:rPr lang="en-US" altLang="ko-KR" dirty="0">
                <a:latin typeface="+mn-ea"/>
              </a:rPr>
              <a:t> </a:t>
            </a:r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);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⇒ 성공 시 수신된 바이트 수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실패 시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-1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반환</a:t>
            </a:r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endParaRPr lang="en-US" altLang="ko-KR" dirty="0">
              <a:latin typeface="한컴 고딕" panose="02000500000000000000" pitchFamily="2" charset="-127"/>
              <a:ea typeface="한컴 고딕" panose="02000500000000000000" pitchFamily="2" charset="-127"/>
              <a:cs typeface="맑은 고딕 Semilight"/>
            </a:endParaRPr>
          </a:p>
          <a:p>
            <a:r>
              <a:rPr lang="en-US" altLang="ko-KR" dirty="0">
                <a:latin typeface="+mn-ea"/>
              </a:rPr>
              <a:t>sock		UDP</a:t>
            </a:r>
            <a:r>
              <a:rPr lang="ko-KR" altLang="en-US" dirty="0">
                <a:latin typeface="+mn-ea"/>
              </a:rPr>
              <a:t>소켓 </a:t>
            </a:r>
            <a:r>
              <a:rPr lang="ko-KR" altLang="en-US" dirty="0" err="1">
                <a:latin typeface="+mn-ea"/>
              </a:rPr>
              <a:t>파일디스크립터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buf</a:t>
            </a:r>
            <a:r>
              <a:rPr lang="en-US" altLang="ko-KR" dirty="0">
                <a:latin typeface="+mn-ea"/>
              </a:rPr>
              <a:t>			</a:t>
            </a:r>
            <a:r>
              <a:rPr lang="ko-KR" altLang="en-US" dirty="0">
                <a:latin typeface="+mn-ea"/>
              </a:rPr>
              <a:t>수신 버퍼의 </a:t>
            </a:r>
            <a:r>
              <a:rPr lang="ko-KR" altLang="en-US" dirty="0" err="1">
                <a:latin typeface="+mn-ea"/>
              </a:rPr>
              <a:t>주소값</a:t>
            </a:r>
            <a:endParaRPr lang="en-US" altLang="ko-KR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Nbytes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수신할 최대 바이트의 크기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Flags		</a:t>
            </a:r>
            <a:r>
              <a:rPr lang="ko-KR" altLang="en-US" dirty="0">
                <a:latin typeface="+mn-ea"/>
              </a:rPr>
              <a:t>옵션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없으면 </a:t>
            </a:r>
            <a:r>
              <a:rPr lang="en-US" altLang="ko-KR" dirty="0">
                <a:latin typeface="+mn-ea"/>
              </a:rPr>
              <a:t>0</a:t>
            </a:r>
          </a:p>
          <a:p>
            <a:r>
              <a:rPr lang="en-US" altLang="ko-KR" b="1" dirty="0">
                <a:latin typeface="+mn-ea"/>
              </a:rPr>
              <a:t>from		</a:t>
            </a:r>
            <a:r>
              <a:rPr lang="ko-KR" altLang="en-US" b="1" dirty="0">
                <a:latin typeface="+mn-ea"/>
              </a:rPr>
              <a:t>발신지 주소정보를 저장할 </a:t>
            </a:r>
            <a:r>
              <a:rPr lang="en-US" altLang="ko-KR" b="1" dirty="0" err="1">
                <a:latin typeface="+mn-ea"/>
              </a:rPr>
              <a:t>sockaddr</a:t>
            </a:r>
            <a:r>
              <a:rPr lang="en-US" altLang="ko-KR" b="1" dirty="0">
                <a:latin typeface="+mn-ea"/>
              </a:rPr>
              <a:t> </a:t>
            </a:r>
            <a:r>
              <a:rPr lang="ko-KR" altLang="en-US" b="1" dirty="0">
                <a:latin typeface="+mn-ea"/>
              </a:rPr>
              <a:t>구조체 변수 </a:t>
            </a:r>
            <a:r>
              <a:rPr lang="ko-KR" altLang="en-US" b="1" dirty="0" err="1">
                <a:latin typeface="+mn-ea"/>
              </a:rPr>
              <a:t>주소값</a:t>
            </a:r>
            <a:endParaRPr lang="en-US" altLang="ko-KR" b="1" dirty="0">
              <a:latin typeface="+mn-ea"/>
            </a:endParaRPr>
          </a:p>
          <a:p>
            <a:r>
              <a:rPr lang="en-US" altLang="ko-KR" dirty="0" err="1">
                <a:latin typeface="+mn-ea"/>
              </a:rPr>
              <a:t>addrlen</a:t>
            </a:r>
            <a:r>
              <a:rPr lang="en-US" altLang="ko-KR" dirty="0">
                <a:latin typeface="+mn-ea"/>
              </a:rPr>
              <a:t>		</a:t>
            </a:r>
            <a:r>
              <a:rPr lang="ko-KR" altLang="en-US" dirty="0">
                <a:latin typeface="+mn-ea"/>
              </a:rPr>
              <a:t>발신지 주소정보의 크기</a:t>
            </a:r>
          </a:p>
        </p:txBody>
      </p:sp>
    </p:spTree>
    <p:extLst>
      <p:ext uri="{BB962C8B-B14F-4D97-AF65-F5344CB8AC3E}">
        <p14:creationId xmlns:p14="http://schemas.microsoft.com/office/powerpoint/2010/main" val="4623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65C56-A19D-1058-9E74-3D2C5455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00E07-1650-494C-D56A-34EC28EB0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UDP </a:t>
            </a:r>
            <a:r>
              <a:rPr lang="ko-KR" altLang="en-US" sz="2400" dirty="0"/>
              <a:t>기반 멀티캐스트 </a:t>
            </a:r>
            <a:r>
              <a:rPr lang="en-US" altLang="ko-KR" sz="2400" dirty="0"/>
              <a:t>&amp; </a:t>
            </a:r>
            <a:r>
              <a:rPr lang="ko-KR" altLang="en-US" sz="2400" dirty="0" err="1"/>
              <a:t>브로드캐스트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7E32FF-D373-9117-63D1-35D799D459E3}"/>
              </a:ext>
            </a:extLst>
          </p:cNvPr>
          <p:cNvSpPr txBox="1"/>
          <p:nvPr/>
        </p:nvSpPr>
        <p:spPr>
          <a:xfrm>
            <a:off x="845644" y="1372458"/>
            <a:ext cx="90499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highlight>
                  <a:srgbClr val="FFFF00"/>
                </a:highlight>
                <a:latin typeface="+mn-ea"/>
              </a:rPr>
              <a:t>네트워크에서 한 송신자가 데이터를 한 번에 여러 장치에게 전송할 때 사용되는 방식</a:t>
            </a:r>
            <a:endParaRPr lang="en-US" altLang="ko-KR" b="1" dirty="0">
              <a:highlight>
                <a:srgbClr val="FFFF00"/>
              </a:highlight>
              <a:latin typeface="+mn-ea"/>
            </a:endParaRPr>
          </a:p>
          <a:p>
            <a:endParaRPr lang="en-US" altLang="ko-KR" b="1" dirty="0">
              <a:highlight>
                <a:srgbClr val="FFFF00"/>
              </a:highlight>
              <a:latin typeface="+mn-ea"/>
            </a:endParaRPr>
          </a:p>
          <a:p>
            <a:r>
              <a:rPr lang="en-US" altLang="ko-KR" b="1" dirty="0">
                <a:latin typeface="+mn-ea"/>
              </a:rPr>
              <a:t>* </a:t>
            </a:r>
            <a:r>
              <a:rPr lang="ko-KR" altLang="en-US" b="1" dirty="0">
                <a:latin typeface="+mn-ea"/>
              </a:rPr>
              <a:t>멀티캐스트</a:t>
            </a:r>
            <a:r>
              <a:rPr lang="ko-KR" altLang="en-US" dirty="0">
                <a:latin typeface="+mn-ea"/>
              </a:rPr>
              <a:t> 서버는 </a:t>
            </a:r>
            <a:r>
              <a:rPr lang="ko-KR" altLang="en-US" b="1" dirty="0">
                <a:latin typeface="+mn-ea"/>
              </a:rPr>
              <a:t>특정 멀티캐스트 그룹을 대상</a:t>
            </a:r>
            <a:r>
              <a:rPr lang="ko-KR" altLang="en-US" dirty="0">
                <a:latin typeface="+mn-ea"/>
              </a:rPr>
              <a:t>으로 데이터를 딱 한번 전송한다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그러면 그룹에 속하는 클라이언트는 모두 데이터를 수신한다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멀티캐스트 그룹의 수는 </a:t>
            </a:r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주소 범위 내에서 얼마든지 추가가 가능하다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특정 멀티캐스트 그룹으로 전송되는 데이터를 수신하려면 해당 그룹에 가입하면 된다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8490D-2986-9CC7-56E7-B47784F2D3FC}"/>
              </a:ext>
            </a:extLst>
          </p:cNvPr>
          <p:cNvSpPr txBox="1"/>
          <p:nvPr/>
        </p:nvSpPr>
        <p:spPr>
          <a:xfrm>
            <a:off x="845644" y="3355852"/>
            <a:ext cx="103941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* </a:t>
            </a:r>
            <a:r>
              <a:rPr lang="ko-KR" altLang="en-US" b="1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브로드캐스트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는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동일한 네트워크 내에 존재하는 호스트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에게 데이터를 전송하는 방법이다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ko-KR" altLang="en-US" b="1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전송의 대상이 호스트가 아닌 네트워크이다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IP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에서 네트워크 주소를 제외한 호스트 주소를 모두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해서 전송하면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해당 네트워크로 데이터가 전송된다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255.255.255.255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데이터를 전송하면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전송한 호스트가 속한 네트워크로 데이터가 전송된다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브로드캐스트가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</a:rPr>
              <a:t>가능하려면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 소켓의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SO_BROADCAST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옵션 정보를 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1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</a:rPr>
              <a:t>로 변경해야 한다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82DD2-D3DE-EF37-EC89-F2CA7DAF17C6}"/>
              </a:ext>
            </a:extLst>
          </p:cNvPr>
          <p:cNvSpPr txBox="1"/>
          <p:nvPr/>
        </p:nvSpPr>
        <p:spPr>
          <a:xfrm>
            <a:off x="845644" y="5144757"/>
            <a:ext cx="10080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같은 네트워크에 있는 모든 장치에게 알림</a:t>
            </a:r>
            <a:r>
              <a:rPr lang="en-US" altLang="ko-KR" dirty="0"/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⇒ 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브로드캐스트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(DHCP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요청 등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)</a:t>
            </a:r>
            <a:endParaRPr lang="en-US" altLang="ko-KR" dirty="0"/>
          </a:p>
          <a:p>
            <a:r>
              <a:rPr lang="ko-KR" altLang="en-US" dirty="0"/>
              <a:t>같은 서비스를 구독 중인 장치들에게 만 전달</a:t>
            </a:r>
            <a:r>
              <a:rPr lang="en-US" altLang="ko-KR" dirty="0"/>
              <a:t>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⇒ 멀티캐스트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(IPTV,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실시같스트리밍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게임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, 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모니터링</a:t>
            </a:r>
            <a:r>
              <a:rPr lang="en-US" altLang="ko-KR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)</a:t>
            </a:r>
            <a:endParaRPr lang="en-US" altLang="ko-KR" dirty="0"/>
          </a:p>
          <a:p>
            <a:r>
              <a:rPr lang="ko-KR" altLang="en-US" dirty="0"/>
              <a:t>하나의 대상에게만 전달</a:t>
            </a:r>
            <a:r>
              <a:rPr lang="en-US" altLang="ko-KR" dirty="0"/>
              <a:t>					</a:t>
            </a:r>
            <a:r>
              <a:rPr lang="ko-KR" altLang="en-US" dirty="0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 ⇒ </a:t>
            </a:r>
            <a:r>
              <a:rPr lang="ko-KR" altLang="en-US" dirty="0" err="1">
                <a:latin typeface="한컴 고딕" panose="02000500000000000000" pitchFamily="2" charset="-127"/>
                <a:ea typeface="한컴 고딕" panose="02000500000000000000" pitchFamily="2" charset="-127"/>
                <a:cs typeface="맑은 고딕 Semilight"/>
              </a:rPr>
              <a:t>유니캐스트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10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E410F-6ED7-023D-00F8-7F5A62A5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0439-0F00-08D3-CF7D-AB64CD8FE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멀티캐스트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60740-E47A-F7F5-5569-E87593EFC9F6}"/>
              </a:ext>
            </a:extLst>
          </p:cNvPr>
          <p:cNvSpPr txBox="1"/>
          <p:nvPr/>
        </p:nvSpPr>
        <p:spPr>
          <a:xfrm>
            <a:off x="1142999" y="1117600"/>
            <a:ext cx="1030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멀티캐스트는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대</a:t>
            </a:r>
            <a:r>
              <a:rPr lang="en-US" altLang="ko-KR" dirty="0">
                <a:latin typeface="+mn-ea"/>
              </a:rPr>
              <a:t>N </a:t>
            </a:r>
            <a:r>
              <a:rPr lang="ko-KR" altLang="en-US" dirty="0">
                <a:latin typeface="+mn-ea"/>
              </a:rPr>
              <a:t>통신이고 수신을 확인하지 않는 </a:t>
            </a:r>
            <a:r>
              <a:rPr lang="en-US" altLang="ko-KR" dirty="0">
                <a:latin typeface="+mn-ea"/>
              </a:rPr>
              <a:t>UDP </a:t>
            </a:r>
            <a:r>
              <a:rPr lang="ko-KR" altLang="en-US" dirty="0">
                <a:latin typeface="+mn-ea"/>
              </a:rPr>
              <a:t>방식을 사용한다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연결 개념 없다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멀티캐스트 주소는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224.0.0.0 ~ 239.255.255.255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의 범위에서 설정한다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멀티캐스트는 </a:t>
            </a:r>
            <a:r>
              <a:rPr lang="en-US" altLang="ko-KR" dirty="0">
                <a:latin typeface="+mn-ea"/>
              </a:rPr>
              <a:t>TTL(Time to Live)</a:t>
            </a:r>
            <a:r>
              <a:rPr lang="ko-KR" altLang="en-US" dirty="0">
                <a:latin typeface="+mn-ea"/>
              </a:rPr>
              <a:t>이라는 필드를 가지며 라우터를 지날 때마다 </a:t>
            </a:r>
            <a:r>
              <a:rPr lang="en-US" altLang="ko-KR" dirty="0">
                <a:latin typeface="+mn-ea"/>
              </a:rPr>
              <a:t>TTL</a:t>
            </a:r>
            <a:r>
              <a:rPr lang="ko-KR" altLang="en-US" dirty="0">
                <a:latin typeface="+mn-ea"/>
              </a:rPr>
              <a:t>값이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씩 감소한다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TTL(Time to Live)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이 되면 더 이상 출력되지 않는다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2E65AF-B3DF-B2DA-B93F-2B670B35FDED}"/>
              </a:ext>
            </a:extLst>
          </p:cNvPr>
          <p:cNvSpPr txBox="1"/>
          <p:nvPr/>
        </p:nvSpPr>
        <p:spPr>
          <a:xfrm>
            <a:off x="1142999" y="2551837"/>
            <a:ext cx="98004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</a:t>
            </a:r>
            <a:r>
              <a:rPr lang="ko-KR" altLang="en-US" dirty="0"/>
              <a:t>  </a:t>
            </a:r>
            <a:r>
              <a:rPr lang="en-US" altLang="ko-KR" dirty="0" err="1"/>
              <a:t>ip_mreq</a:t>
            </a:r>
            <a:r>
              <a:rPr lang="ko-KR" altLang="en-US" dirty="0"/>
              <a:t>  </a:t>
            </a:r>
            <a:r>
              <a:rPr lang="en-US" altLang="ko-KR" dirty="0" err="1"/>
              <a:t>mreq</a:t>
            </a:r>
            <a:r>
              <a:rPr lang="en-US" altLang="ko-KR" dirty="0"/>
              <a:t>;</a:t>
            </a:r>
          </a:p>
          <a:p>
            <a:r>
              <a:rPr lang="en-US" altLang="ko-KR" dirty="0" err="1"/>
              <a:t>mreq_adr.imr_multiaddr.s_addr</a:t>
            </a:r>
            <a:r>
              <a:rPr lang="en-US" altLang="ko-KR" dirty="0"/>
              <a:t> = </a:t>
            </a:r>
            <a:r>
              <a:rPr lang="en-US" altLang="ko-KR" dirty="0" err="1"/>
              <a:t>inet_addr</a:t>
            </a:r>
            <a:r>
              <a:rPr lang="en-US" altLang="ko-KR" dirty="0"/>
              <a:t>(“</a:t>
            </a:r>
            <a:r>
              <a:rPr lang="ko-KR" altLang="en-US" dirty="0"/>
              <a:t>멀티캐스트 그룹 </a:t>
            </a:r>
            <a:r>
              <a:rPr lang="en-US" altLang="ko-KR" dirty="0"/>
              <a:t>IP”);</a:t>
            </a:r>
          </a:p>
          <a:p>
            <a:r>
              <a:rPr lang="en-US" altLang="ko-KR" dirty="0" err="1"/>
              <a:t>mreq_adr.imr_interface.s_addr</a:t>
            </a:r>
            <a:r>
              <a:rPr lang="en-US" altLang="ko-KR" dirty="0"/>
              <a:t> = </a:t>
            </a:r>
            <a:r>
              <a:rPr lang="en-US" altLang="ko-KR" dirty="0" err="1"/>
              <a:t>htonl</a:t>
            </a:r>
            <a:r>
              <a:rPr lang="en-US" altLang="ko-KR" dirty="0"/>
              <a:t>(INADDR_ANY);</a:t>
            </a:r>
          </a:p>
          <a:p>
            <a:r>
              <a:rPr lang="en-US" altLang="ko-KR" dirty="0" err="1"/>
              <a:t>seosockopt</a:t>
            </a:r>
            <a:r>
              <a:rPr lang="en-US" altLang="ko-KR" dirty="0"/>
              <a:t>(</a:t>
            </a:r>
            <a:r>
              <a:rPr lang="en-US" altLang="ko-KR" dirty="0" err="1"/>
              <a:t>recv_sock</a:t>
            </a:r>
            <a:r>
              <a:rPr lang="en-US" altLang="ko-KR" b="1" dirty="0">
                <a:solidFill>
                  <a:srgbClr val="FF0000"/>
                </a:solidFill>
              </a:rPr>
              <a:t>, IPPROTO_IP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IP_ADD_MEMBERSHIP</a:t>
            </a:r>
            <a:r>
              <a:rPr lang="en-US" altLang="ko-KR" dirty="0"/>
              <a:t>, (void*)&amp;</a:t>
            </a:r>
            <a:r>
              <a:rPr lang="en-US" altLang="ko-KR" dirty="0" err="1"/>
              <a:t>mreq_adr</a:t>
            </a:r>
            <a:r>
              <a:rPr lang="en-US" altLang="ko-KR" dirty="0"/>
              <a:t>, </a:t>
            </a:r>
            <a:r>
              <a:rPr lang="en-US" altLang="ko-KR" dirty="0" err="1"/>
              <a:t>sizeof</a:t>
            </a:r>
            <a:r>
              <a:rPr lang="en-US" altLang="ko-KR" dirty="0"/>
              <a:t>(</a:t>
            </a:r>
            <a:r>
              <a:rPr lang="en-US" altLang="ko-KR" dirty="0" err="1"/>
              <a:t>mreq_adr</a:t>
            </a:r>
            <a:r>
              <a:rPr lang="en-US" altLang="ko-KR" dirty="0"/>
              <a:t>));</a:t>
            </a:r>
          </a:p>
          <a:p>
            <a:r>
              <a:rPr lang="en-US" altLang="ko-KR" dirty="0"/>
              <a:t>IP</a:t>
            </a:r>
            <a:r>
              <a:rPr lang="ko-KR" altLang="en-US" dirty="0"/>
              <a:t>프로토콜의 </a:t>
            </a:r>
            <a:r>
              <a:rPr lang="en-US" altLang="ko-KR" dirty="0"/>
              <a:t>IP_ADD_MEMBERSHIP</a:t>
            </a:r>
            <a:r>
              <a:rPr lang="ko-KR" altLang="en-US" dirty="0"/>
              <a:t>옵션을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ECAAD-494F-EA84-E88D-BDB131941ECE}"/>
              </a:ext>
            </a:extLst>
          </p:cNvPr>
          <p:cNvSpPr txBox="1"/>
          <p:nvPr/>
        </p:nvSpPr>
        <p:spPr>
          <a:xfrm>
            <a:off x="1142999" y="4324173"/>
            <a:ext cx="3536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 </a:t>
            </a:r>
            <a:r>
              <a:rPr lang="en-US" altLang="ko-KR" dirty="0" err="1"/>
              <a:t>ip_mreq</a:t>
            </a:r>
            <a:r>
              <a:rPr lang="en-US" altLang="ko-KR" dirty="0"/>
              <a:t> {</a:t>
            </a:r>
          </a:p>
          <a:p>
            <a:r>
              <a:rPr lang="en-US" altLang="ko-KR" dirty="0"/>
              <a:t>	struct  </a:t>
            </a:r>
            <a:r>
              <a:rPr lang="en-US" altLang="ko-KR" dirty="0" err="1"/>
              <a:t>in_addr</a:t>
            </a:r>
            <a:r>
              <a:rPr lang="en-US" altLang="ko-KR" dirty="0"/>
              <a:t>  </a:t>
            </a:r>
            <a:r>
              <a:rPr lang="en-US" altLang="ko-KR" dirty="0" err="1"/>
              <a:t>imr_multiaddr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	struct  </a:t>
            </a:r>
            <a:r>
              <a:rPr lang="en-US" altLang="ko-KR" dirty="0" err="1"/>
              <a:t>in_addr</a:t>
            </a:r>
            <a:r>
              <a:rPr lang="en-US" altLang="ko-KR" dirty="0"/>
              <a:t>  </a:t>
            </a:r>
            <a:r>
              <a:rPr lang="en-US" altLang="ko-KR" dirty="0" err="1"/>
              <a:t>imr_interface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91D96-0EC1-FF15-C6C3-23390C4B78C5}"/>
              </a:ext>
            </a:extLst>
          </p:cNvPr>
          <p:cNvSpPr txBox="1"/>
          <p:nvPr/>
        </p:nvSpPr>
        <p:spPr>
          <a:xfrm>
            <a:off x="7771143" y="2367171"/>
            <a:ext cx="1846980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그룹에 가입하는</a:t>
            </a:r>
            <a:endParaRPr lang="en-US" altLang="ko-KR" dirty="0"/>
          </a:p>
          <a:p>
            <a:r>
              <a:rPr lang="ko-KR" altLang="en-US" dirty="0"/>
              <a:t> 방법</a:t>
            </a:r>
            <a:r>
              <a:rPr lang="en-US" altLang="ko-KR" dirty="0"/>
              <a:t>(</a:t>
            </a:r>
            <a:r>
              <a:rPr lang="ko-KR" altLang="en-US" dirty="0"/>
              <a:t>수신자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9760E-24FB-FC34-1113-6E894AD603C7}"/>
              </a:ext>
            </a:extLst>
          </p:cNvPr>
          <p:cNvSpPr txBox="1"/>
          <p:nvPr/>
        </p:nvSpPr>
        <p:spPr>
          <a:xfrm>
            <a:off x="5203812" y="4441371"/>
            <a:ext cx="230864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그룹정보를 저장하는</a:t>
            </a:r>
            <a:endParaRPr lang="en-US" altLang="ko-KR" dirty="0"/>
          </a:p>
          <a:p>
            <a:r>
              <a:rPr lang="en-US" altLang="ko-KR" dirty="0" err="1"/>
              <a:t>Ip_mreq</a:t>
            </a:r>
            <a:r>
              <a:rPr lang="en-US" altLang="ko-KR" dirty="0"/>
              <a:t> </a:t>
            </a:r>
            <a:r>
              <a:rPr lang="ko-KR" altLang="en-US" dirty="0"/>
              <a:t>구조체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ADD68E-B2DF-37A2-9790-03286D7A1D02}"/>
              </a:ext>
            </a:extLst>
          </p:cNvPr>
          <p:cNvSpPr txBox="1"/>
          <p:nvPr/>
        </p:nvSpPr>
        <p:spPr>
          <a:xfrm>
            <a:off x="1142999" y="5819510"/>
            <a:ext cx="5495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Sender</a:t>
            </a:r>
            <a:r>
              <a:rPr lang="ko-KR" altLang="en-US" dirty="0"/>
              <a:t>는 그룹 주소로 전송만 하고</a:t>
            </a:r>
            <a:endParaRPr lang="en-US" altLang="ko-KR" dirty="0"/>
          </a:p>
          <a:p>
            <a:r>
              <a:rPr lang="en-US" altLang="ko-KR" dirty="0"/>
              <a:t>Receiver </a:t>
            </a:r>
            <a:r>
              <a:rPr lang="ko-KR" altLang="en-US" dirty="0"/>
              <a:t>는 그룹에 가입하는 코드가 추가되어야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42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0DE6B-8EFE-B99A-3154-39DD06C7D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B4774-5589-60B0-E7B3-8C778D39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멀티캐스트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C4DCD-039C-9F4E-B921-88E80F2E5ED2}"/>
              </a:ext>
            </a:extLst>
          </p:cNvPr>
          <p:cNvSpPr txBox="1"/>
          <p:nvPr/>
        </p:nvSpPr>
        <p:spPr>
          <a:xfrm>
            <a:off x="944963" y="1117600"/>
            <a:ext cx="1030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멀티캐스트는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대</a:t>
            </a:r>
            <a:r>
              <a:rPr lang="en-US" altLang="ko-KR" dirty="0">
                <a:latin typeface="+mn-ea"/>
              </a:rPr>
              <a:t>N </a:t>
            </a:r>
            <a:r>
              <a:rPr lang="ko-KR" altLang="en-US" dirty="0">
                <a:latin typeface="+mn-ea"/>
              </a:rPr>
              <a:t>통신이고 수신을 확인하지 않는 </a:t>
            </a:r>
            <a:r>
              <a:rPr lang="en-US" altLang="ko-KR" dirty="0">
                <a:latin typeface="+mn-ea"/>
              </a:rPr>
              <a:t>UDP </a:t>
            </a:r>
            <a:r>
              <a:rPr lang="ko-KR" altLang="en-US" dirty="0">
                <a:latin typeface="+mn-ea"/>
              </a:rPr>
              <a:t>방식을 사용한다</a:t>
            </a:r>
            <a:r>
              <a:rPr lang="en-US" altLang="ko-KR" dirty="0">
                <a:latin typeface="+mn-ea"/>
              </a:rPr>
              <a:t>.(</a:t>
            </a:r>
            <a:r>
              <a:rPr lang="ko-KR" altLang="en-US" dirty="0">
                <a:latin typeface="+mn-ea"/>
              </a:rPr>
              <a:t>연결 개념 없다</a:t>
            </a:r>
            <a:r>
              <a:rPr lang="en-US" altLang="ko-KR" dirty="0">
                <a:latin typeface="+mn-ea"/>
              </a:rPr>
              <a:t>)</a:t>
            </a:r>
          </a:p>
          <a:p>
            <a:r>
              <a:rPr lang="ko-KR" altLang="en-US" dirty="0">
                <a:latin typeface="+mn-ea"/>
              </a:rPr>
              <a:t>멀티캐스트 주소는 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224.0.0.0 ~ 239.255.255.255 </a:t>
            </a:r>
            <a:r>
              <a:rPr lang="ko-KR" altLang="en-US" dirty="0">
                <a:solidFill>
                  <a:srgbClr val="FF0000"/>
                </a:solidFill>
                <a:latin typeface="+mn-ea"/>
              </a:rPr>
              <a:t>의 범위에서 설정한다</a:t>
            </a:r>
            <a:r>
              <a:rPr lang="en-US" altLang="ko-KR" dirty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멀티캐스트는 </a:t>
            </a:r>
            <a:r>
              <a:rPr lang="en-US" altLang="ko-KR" dirty="0">
                <a:latin typeface="+mn-ea"/>
              </a:rPr>
              <a:t>TTL(Time to Live)</a:t>
            </a:r>
            <a:r>
              <a:rPr lang="ko-KR" altLang="en-US" dirty="0">
                <a:latin typeface="+mn-ea"/>
              </a:rPr>
              <a:t>이라는 필드를 가지며 라우터를 지날 때마다 </a:t>
            </a:r>
            <a:r>
              <a:rPr lang="en-US" altLang="ko-KR" dirty="0">
                <a:latin typeface="+mn-ea"/>
              </a:rPr>
              <a:t>TTL</a:t>
            </a:r>
            <a:r>
              <a:rPr lang="ko-KR" altLang="en-US" dirty="0">
                <a:latin typeface="+mn-ea"/>
              </a:rPr>
              <a:t>값이 </a:t>
            </a:r>
            <a:r>
              <a:rPr lang="en-US" altLang="ko-KR" dirty="0">
                <a:latin typeface="+mn-ea"/>
              </a:rPr>
              <a:t>1</a:t>
            </a:r>
            <a:r>
              <a:rPr lang="ko-KR" altLang="en-US" dirty="0">
                <a:latin typeface="+mn-ea"/>
              </a:rPr>
              <a:t>씩 감소한다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TTL(Time to Live)</a:t>
            </a:r>
            <a:r>
              <a:rPr lang="ko-KR" altLang="en-US" dirty="0">
                <a:latin typeface="+mn-ea"/>
              </a:rPr>
              <a:t>이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이 되면 더 이상 출력되지 않는다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8784F9-C1E2-BCA1-ED73-9910F2F03F56}"/>
              </a:ext>
            </a:extLst>
          </p:cNvPr>
          <p:cNvSpPr txBox="1"/>
          <p:nvPr/>
        </p:nvSpPr>
        <p:spPr>
          <a:xfrm>
            <a:off x="944963" y="2599964"/>
            <a:ext cx="1048396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패킷의 무한 루프 방지</a:t>
            </a:r>
            <a:endParaRPr lang="en-US" altLang="ko-KR" b="1" dirty="0"/>
          </a:p>
          <a:p>
            <a:r>
              <a:rPr lang="en-US" altLang="ko-KR" dirty="0"/>
              <a:t>TTL</a:t>
            </a:r>
            <a:r>
              <a:rPr lang="ko-KR" altLang="en-US" dirty="0"/>
              <a:t>의 가장 기본적인 기능으로 </a:t>
            </a:r>
            <a:r>
              <a:rPr lang="ko-KR" altLang="en-US" dirty="0" err="1"/>
              <a:t>네크워크에</a:t>
            </a:r>
            <a:r>
              <a:rPr lang="ko-KR" altLang="en-US" dirty="0"/>
              <a:t> 라우팅 설정 오류 등으로 인해 루프구간이 생길 경우</a:t>
            </a:r>
            <a:r>
              <a:rPr lang="en-US" altLang="ko-KR" dirty="0"/>
              <a:t>, </a:t>
            </a:r>
            <a:r>
              <a:rPr lang="ko-KR" altLang="en-US" dirty="0"/>
              <a:t>패킷이</a:t>
            </a:r>
            <a:endParaRPr lang="en-US" altLang="ko-KR" dirty="0"/>
          </a:p>
          <a:p>
            <a:r>
              <a:rPr lang="ko-KR" altLang="en-US" dirty="0"/>
              <a:t>해당 구간에 맴돌며 네트워크 전체를 마비시킬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</a:t>
            </a:r>
            <a:r>
              <a:rPr lang="en-US" altLang="ko-KR" dirty="0"/>
              <a:t>TTL</a:t>
            </a:r>
            <a:r>
              <a:rPr lang="ko-KR" altLang="en-US" dirty="0"/>
              <a:t>은 패킷이 라우터를 하나 거칠 때 마다 </a:t>
            </a:r>
            <a:r>
              <a:rPr lang="en-US" altLang="ko-KR" dirty="0"/>
              <a:t>1</a:t>
            </a:r>
            <a:r>
              <a:rPr lang="ko-KR" altLang="en-US" dirty="0"/>
              <a:t>씩 감소하고 </a:t>
            </a:r>
            <a:r>
              <a:rPr lang="en-US" altLang="ko-KR" dirty="0"/>
              <a:t>0</a:t>
            </a:r>
            <a:r>
              <a:rPr lang="ko-KR" altLang="en-US" dirty="0"/>
              <a:t>이 되면 해당 패킷을 소멸하여 무한정</a:t>
            </a:r>
            <a:endParaRPr lang="en-US" altLang="ko-KR" dirty="0"/>
          </a:p>
          <a:p>
            <a:r>
              <a:rPr lang="ko-KR" altLang="en-US" dirty="0"/>
              <a:t>네트워크에 남아있지 않게 안정성을 보장한다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멀티캐스트 전송 범위 제어</a:t>
            </a:r>
            <a:endParaRPr lang="en-US" altLang="ko-KR" b="1" dirty="0"/>
          </a:p>
          <a:p>
            <a:r>
              <a:rPr lang="ko-KR" altLang="en-US" dirty="0" err="1"/>
              <a:t>브로드캐스트는</a:t>
            </a:r>
            <a:r>
              <a:rPr lang="ko-KR" altLang="en-US" dirty="0"/>
              <a:t> 기본적으로 라우터를 통과하지 못하고 하나의 로컬내에서만 전파된다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멀티캐스트는 라우터를 통과하여 여러 다른 네트워크로 전송될 수 있게 설계되었는데 만약 아무런</a:t>
            </a:r>
            <a:endParaRPr lang="en-US" altLang="ko-KR" dirty="0"/>
          </a:p>
          <a:p>
            <a:r>
              <a:rPr lang="ko-KR" altLang="en-US" dirty="0"/>
              <a:t>제약이 없다면 내가 보낸 멀티캐스트 패킷 하나가 전 세계 인터넷망으로 퍼져 나가 엄청난 트래픽을 유발</a:t>
            </a:r>
            <a:endParaRPr lang="en-US" altLang="ko-KR" dirty="0"/>
          </a:p>
          <a:p>
            <a:r>
              <a:rPr lang="ko-KR" altLang="en-US" dirty="0"/>
              <a:t>할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TTL</a:t>
            </a:r>
            <a:r>
              <a:rPr lang="ko-KR" altLang="en-US" dirty="0"/>
              <a:t>은</a:t>
            </a:r>
            <a:r>
              <a:rPr lang="en-US" altLang="ko-KR" dirty="0"/>
              <a:t> </a:t>
            </a:r>
            <a:r>
              <a:rPr lang="ko-KR" altLang="en-US" dirty="0"/>
              <a:t>바로 이 멀티캐스트 패킷이 얼마나 멀리 퍼져 나갈지를 제어하는 핵심 수단이다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TTL = 1</a:t>
            </a:r>
            <a:r>
              <a:rPr lang="ko-KR" altLang="en-US" dirty="0"/>
              <a:t>은 로컬 네트워크 내</a:t>
            </a:r>
            <a:r>
              <a:rPr lang="en-US" altLang="ko-KR" dirty="0"/>
              <a:t>, TTL = 16 </a:t>
            </a:r>
            <a:r>
              <a:rPr lang="ko-KR" altLang="en-US" dirty="0"/>
              <a:t>은 캠퍼스나 특정 기관 내부 네트워크 정도의 범위</a:t>
            </a:r>
            <a:endParaRPr lang="en-US" altLang="ko-KR" dirty="0"/>
          </a:p>
          <a:p>
            <a:r>
              <a:rPr lang="en-US" altLang="ko-KR" dirty="0"/>
              <a:t>TTL = 64</a:t>
            </a:r>
            <a:r>
              <a:rPr lang="ko-KR" altLang="en-US" dirty="0"/>
              <a:t>는 지역</a:t>
            </a:r>
            <a:r>
              <a:rPr lang="en-US" altLang="ko-KR" dirty="0"/>
              <a:t>(Region)</a:t>
            </a:r>
            <a:r>
              <a:rPr lang="ko-KR" altLang="en-US" dirty="0"/>
              <a:t>단위의 네트워크 범위</a:t>
            </a:r>
            <a:r>
              <a:rPr lang="en-US" altLang="ko-KR" dirty="0"/>
              <a:t>, TTL=128</a:t>
            </a:r>
            <a:r>
              <a:rPr lang="ko-KR" altLang="en-US" dirty="0"/>
              <a:t>은 전 세계적인 범위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94127C-67CC-F4B5-2212-62754F7291A0}"/>
              </a:ext>
            </a:extLst>
          </p:cNvPr>
          <p:cNvSpPr txBox="1"/>
          <p:nvPr/>
        </p:nvSpPr>
        <p:spPr>
          <a:xfrm>
            <a:off x="3572122" y="2369131"/>
            <a:ext cx="90582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sz="2400" b="1" dirty="0">
                <a:solidFill>
                  <a:srgbClr val="FF0000"/>
                </a:solidFill>
              </a:rPr>
              <a:t>T </a:t>
            </a:r>
            <a:r>
              <a:rPr lang="en-US" altLang="ko-KR" sz="2400" b="1" dirty="0" err="1">
                <a:solidFill>
                  <a:srgbClr val="FF0000"/>
                </a:solidFill>
              </a:rPr>
              <a:t>T</a:t>
            </a:r>
            <a:r>
              <a:rPr lang="en-US" altLang="ko-KR" sz="2400" b="1" dirty="0">
                <a:solidFill>
                  <a:srgbClr val="FF0000"/>
                </a:solidFill>
              </a:rPr>
              <a:t> L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3438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4EE61-EF99-79B4-F61C-A1DE76BD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42A4A4-944A-2E51-7BD1-F12BF0259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 err="1"/>
              <a:t>브로드캐스트</a:t>
            </a:r>
            <a:r>
              <a:rPr lang="ko-KR" altLang="en-US" sz="24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8D57B-CD90-D8D9-D703-D6F5F7E33611}"/>
              </a:ext>
            </a:extLst>
          </p:cNvPr>
          <p:cNvSpPr txBox="1"/>
          <p:nvPr/>
        </p:nvSpPr>
        <p:spPr>
          <a:xfrm>
            <a:off x="1142999" y="1117600"/>
            <a:ext cx="103020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같은 서브넷의 모든 호스트를 대상으로 한다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en-US" altLang="ko-KR" dirty="0">
                <a:latin typeface="+mn-ea"/>
              </a:rPr>
              <a:t>IP</a:t>
            </a:r>
            <a:r>
              <a:rPr lang="ko-KR" altLang="en-US" dirty="0">
                <a:latin typeface="+mn-ea"/>
              </a:rPr>
              <a:t>주소가 </a:t>
            </a:r>
            <a:r>
              <a:rPr lang="en-US" altLang="ko-KR" dirty="0">
                <a:latin typeface="+mn-ea"/>
              </a:rPr>
              <a:t>255.255.255.255 </a:t>
            </a:r>
            <a:r>
              <a:rPr lang="ko-KR" altLang="en-US" dirty="0">
                <a:latin typeface="+mn-ea"/>
              </a:rPr>
              <a:t>또는 </a:t>
            </a:r>
            <a:r>
              <a:rPr lang="ko-KR" altLang="en-US" dirty="0" err="1">
                <a:latin typeface="+mn-ea"/>
              </a:rPr>
              <a:t>서브넷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브로드캐스트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라우터를 통과하지 못해 로컬에서만 유효하다</a:t>
            </a:r>
            <a:r>
              <a:rPr lang="en-US" altLang="ko-KR" dirty="0">
                <a:latin typeface="+mn-ea"/>
              </a:rPr>
              <a:t>.</a:t>
            </a:r>
          </a:p>
          <a:p>
            <a:r>
              <a:rPr lang="ko-KR" altLang="en-US" dirty="0">
                <a:latin typeface="+mn-ea"/>
              </a:rPr>
              <a:t>구현이 상태적으로 간편하다 </a:t>
            </a:r>
            <a:r>
              <a:rPr lang="ko-KR" altLang="en-US" dirty="0" err="1">
                <a:latin typeface="+mn-ea"/>
              </a:rPr>
              <a:t>네크워크</a:t>
            </a:r>
            <a:r>
              <a:rPr lang="ko-KR" altLang="en-US" dirty="0">
                <a:latin typeface="+mn-ea"/>
              </a:rPr>
              <a:t> 전체에 부담이 크다</a:t>
            </a:r>
            <a:r>
              <a:rPr lang="en-US" altLang="ko-KR" dirty="0">
                <a:latin typeface="+mn-ea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DA0DC2-CA50-2131-3C4D-5AA02C04B1B4}"/>
              </a:ext>
            </a:extLst>
          </p:cNvPr>
          <p:cNvSpPr txBox="1"/>
          <p:nvPr/>
        </p:nvSpPr>
        <p:spPr>
          <a:xfrm>
            <a:off x="1142999" y="2970411"/>
            <a:ext cx="9940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int flag = 1;</a:t>
            </a:r>
          </a:p>
          <a:p>
            <a:r>
              <a:rPr lang="en-US" altLang="ko-KR" dirty="0" err="1">
                <a:latin typeface="+mn-ea"/>
              </a:rPr>
              <a:t>setsocket</a:t>
            </a:r>
            <a:r>
              <a:rPr lang="en-US" altLang="ko-KR" dirty="0">
                <a:latin typeface="+mn-ea"/>
              </a:rPr>
              <a:t>(sock, </a:t>
            </a:r>
            <a:r>
              <a:rPr lang="en-US" altLang="ko-KR" b="1" dirty="0">
                <a:solidFill>
                  <a:srgbClr val="FF0000"/>
                </a:solidFill>
                <a:latin typeface="+mn-ea"/>
              </a:rPr>
              <a:t>SOL_SOCKET, SO_BROADCAST</a:t>
            </a:r>
            <a:r>
              <a:rPr lang="en-US" altLang="ko-KR" dirty="0">
                <a:latin typeface="+mn-ea"/>
              </a:rPr>
              <a:t>, &amp;flag, </a:t>
            </a:r>
            <a:r>
              <a:rPr lang="en-US" altLang="ko-KR" dirty="0" err="1">
                <a:latin typeface="+mn-ea"/>
              </a:rPr>
              <a:t>sizeof</a:t>
            </a:r>
            <a:r>
              <a:rPr lang="en-US" altLang="ko-KR" dirty="0">
                <a:latin typeface="+mn-ea"/>
              </a:rPr>
              <a:t>(</a:t>
            </a:r>
            <a:r>
              <a:rPr lang="en-US" altLang="ko-KR" dirty="0" err="1">
                <a:latin typeface="+mn-ea"/>
              </a:rPr>
              <a:t>flaf</a:t>
            </a:r>
            <a:r>
              <a:rPr lang="en-US" altLang="ko-KR" dirty="0">
                <a:latin typeface="+mn-ea"/>
              </a:rPr>
              <a:t>):</a:t>
            </a: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SO_BROADCAST		 </a:t>
            </a:r>
            <a:r>
              <a:rPr lang="ko-KR" altLang="en-US" dirty="0" err="1">
                <a:latin typeface="+mn-ea"/>
              </a:rPr>
              <a:t>브로드캐스트</a:t>
            </a:r>
            <a:r>
              <a:rPr lang="ko-KR" altLang="en-US" dirty="0">
                <a:latin typeface="+mn-ea"/>
              </a:rPr>
              <a:t> 전송 허용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Flag					1</a:t>
            </a:r>
            <a:r>
              <a:rPr lang="ko-KR" altLang="en-US" dirty="0">
                <a:latin typeface="+mn-ea"/>
              </a:rPr>
              <a:t>로 설정하면 </a:t>
            </a:r>
            <a:r>
              <a:rPr lang="en-US" altLang="ko-KR" dirty="0">
                <a:latin typeface="+mn-ea"/>
              </a:rPr>
              <a:t>255.255.255.255</a:t>
            </a:r>
            <a:r>
              <a:rPr lang="ko-KR" altLang="en-US" dirty="0">
                <a:latin typeface="+mn-ea"/>
              </a:rPr>
              <a:t>같은 </a:t>
            </a:r>
            <a:r>
              <a:rPr lang="ko-KR" altLang="en-US" dirty="0" err="1">
                <a:latin typeface="+mn-ea"/>
              </a:rPr>
              <a:t>브로드캐스트</a:t>
            </a:r>
            <a:r>
              <a:rPr lang="ko-KR" altLang="en-US" dirty="0">
                <a:latin typeface="+mn-ea"/>
              </a:rPr>
              <a:t> 주소로 </a:t>
            </a:r>
            <a:r>
              <a:rPr lang="en-US" altLang="ko-KR" dirty="0">
                <a:latin typeface="+mn-ea"/>
              </a:rPr>
              <a:t>UDP </a:t>
            </a:r>
            <a:r>
              <a:rPr lang="ko-KR" altLang="en-US" dirty="0">
                <a:latin typeface="+mn-ea"/>
              </a:rPr>
              <a:t>전송 가능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					</a:t>
            </a:r>
            <a:r>
              <a:rPr lang="ko-KR" altLang="en-US" dirty="0">
                <a:latin typeface="+mn-ea"/>
              </a:rPr>
              <a:t>이 설정이 없으면 </a:t>
            </a:r>
            <a:r>
              <a:rPr lang="en-US" altLang="ko-KR" dirty="0" err="1">
                <a:latin typeface="+mn-ea"/>
              </a:rPr>
              <a:t>sendto</a:t>
            </a:r>
            <a:r>
              <a:rPr lang="en-US" altLang="ko-KR" dirty="0">
                <a:latin typeface="+mn-ea"/>
              </a:rPr>
              <a:t>() </a:t>
            </a:r>
            <a:r>
              <a:rPr lang="ko-KR" altLang="en-US" dirty="0" err="1">
                <a:latin typeface="+mn-ea"/>
              </a:rPr>
              <a:t>전송시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permission </a:t>
            </a:r>
            <a:r>
              <a:rPr lang="ko-KR" altLang="en-US" dirty="0">
                <a:latin typeface="+mn-ea"/>
              </a:rPr>
              <a:t>오류가 뜸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FEB49-4554-5A84-5374-18C5022CF094}"/>
              </a:ext>
            </a:extLst>
          </p:cNvPr>
          <p:cNvSpPr txBox="1"/>
          <p:nvPr/>
        </p:nvSpPr>
        <p:spPr>
          <a:xfrm>
            <a:off x="3449225" y="3059668"/>
            <a:ext cx="13853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전송자</a:t>
            </a:r>
            <a:r>
              <a:rPr lang="ko-KR" altLang="en-US" dirty="0"/>
              <a:t> 옵션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9975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A122F-5980-4CED-6E85-5AC2683E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525AEB-6F4D-ADC6-F0FD-BB4281F17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 err="1"/>
              <a:t>유니캐스트</a:t>
            </a:r>
            <a:r>
              <a:rPr lang="ko-KR" altLang="en-US" sz="2400" dirty="0"/>
              <a:t>  </a:t>
            </a:r>
            <a:r>
              <a:rPr lang="en-US" altLang="ko-KR" sz="2400" dirty="0"/>
              <a:t>vs </a:t>
            </a:r>
            <a:r>
              <a:rPr lang="ko-KR" altLang="en-US" sz="2400" dirty="0" err="1"/>
              <a:t>애니캐스트</a:t>
            </a:r>
            <a:endParaRPr lang="ko-KR" altLang="en-US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681BDF-71DC-4F26-4933-9885D4983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405334"/>
              </p:ext>
            </p:extLst>
          </p:nvPr>
        </p:nvGraphicFramePr>
        <p:xfrm>
          <a:off x="1143000" y="1530827"/>
          <a:ext cx="9875520" cy="28651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423219">
                  <a:extLst>
                    <a:ext uri="{9D8B030D-6E8A-4147-A177-3AD203B41FA5}">
                      <a16:colId xmlns:a16="http://schemas.microsoft.com/office/drawing/2014/main" val="1426825766"/>
                    </a:ext>
                  </a:extLst>
                </a:gridCol>
                <a:gridCol w="3908323">
                  <a:extLst>
                    <a:ext uri="{9D8B030D-6E8A-4147-A177-3AD203B41FA5}">
                      <a16:colId xmlns:a16="http://schemas.microsoft.com/office/drawing/2014/main" val="621727337"/>
                    </a:ext>
                  </a:extLst>
                </a:gridCol>
                <a:gridCol w="4543978">
                  <a:extLst>
                    <a:ext uri="{9D8B030D-6E8A-4147-A177-3AD203B41FA5}">
                      <a16:colId xmlns:a16="http://schemas.microsoft.com/office/drawing/2014/main" val="3545384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항목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유니캐스</a:t>
                      </a:r>
                      <a:r>
                        <a:rPr lang="en-US" altLang="ko-KR" dirty="0"/>
                        <a:t>(Unicast)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애니캐스트</a:t>
                      </a:r>
                      <a:r>
                        <a:rPr lang="en-US" altLang="ko-KR" dirty="0"/>
                        <a:t>(Anycast)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79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전송대상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1:1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+mn-ea"/>
                          <a:ea typeface="+mn-ea"/>
                        </a:rPr>
                        <a:t>1:N</a:t>
                      </a:r>
                      <a:endParaRPr lang="ko-KR" altLang="en-US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5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동작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송신자가 특정 수신자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를 지정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여러 수신자중 라우팅과 가장 가까운 수신자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05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 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일반적인 인터넷 통신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로드밸런싱</a:t>
                      </a:r>
                      <a:r>
                        <a:rPr lang="en-US" altLang="ko-KR" dirty="0"/>
                        <a:t>, DNS 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, CDN</a:t>
                      </a:r>
                      <a:r>
                        <a:rPr lang="ko-KR" altLang="en-US" dirty="0"/>
                        <a:t>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9580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라우팅방식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고정돤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IP</a:t>
                      </a:r>
                      <a:r>
                        <a:rPr lang="ko-KR" altLang="en-US" dirty="0"/>
                        <a:t>로 직접 전달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라우터가 가장 가까운 노드 자동 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7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PC -&gt; </a:t>
                      </a:r>
                      <a:r>
                        <a:rPr lang="ko-KR" altLang="en-US" dirty="0"/>
                        <a:t>특정 웹 서버 접속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Google DNS(8.8.8.8)-&gt;</a:t>
                      </a:r>
                      <a:r>
                        <a:rPr lang="ko-KR" altLang="en-US" dirty="0"/>
                        <a:t>가장 가까운 서버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54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IPv4, IPv6</a:t>
                      </a:r>
                    </a:p>
                    <a:p>
                      <a:pPr latinLnBrk="1"/>
                      <a:r>
                        <a:rPr lang="ko-KR" altLang="en-US" dirty="0"/>
                        <a:t>특정 대상에만 메시지를 보냄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주로 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IPv6(IP4 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도 가능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dirty="0">
                          <a:latin typeface="+mn-ea"/>
                          <a:ea typeface="+mn-ea"/>
                        </a:rPr>
                        <a:t>가장 가까운 수신자</a:t>
                      </a:r>
                      <a:r>
                        <a:rPr lang="en-US" altLang="ko-KR" dirty="0"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dirty="0">
                          <a:latin typeface="+mn-ea"/>
                          <a:ea typeface="+mn-ea"/>
                        </a:rPr>
                        <a:t>명이 수신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53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22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828F-40C4-E8C9-08E4-732567DC5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F84E2-9247-871F-CF24-0645BE6BE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소켓 프로그래밍 포인트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C5F92B-FBAD-DE66-6981-C044F5C7698D}"/>
              </a:ext>
            </a:extLst>
          </p:cNvPr>
          <p:cNvSpPr txBox="1"/>
          <p:nvPr/>
        </p:nvSpPr>
        <p:spPr>
          <a:xfrm>
            <a:off x="1143000" y="1502229"/>
            <a:ext cx="91361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FF0000"/>
                </a:solidFill>
              </a:rPr>
              <a:t>데이터가 들어오면 즉시 읽는다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	- Read </a:t>
            </a:r>
            <a:r>
              <a:rPr lang="ko-KR" altLang="en-US" dirty="0"/>
              <a:t>이벤트 </a:t>
            </a:r>
            <a:r>
              <a:rPr lang="ko-KR" altLang="en-US" dirty="0" err="1"/>
              <a:t>핸들러에서</a:t>
            </a:r>
            <a:r>
              <a:rPr lang="ko-KR" altLang="en-US" dirty="0"/>
              <a:t> 메시지 분석 </a:t>
            </a:r>
            <a:r>
              <a:rPr lang="en-US" altLang="ko-KR" dirty="0"/>
              <a:t>&amp; </a:t>
            </a:r>
            <a:r>
              <a:rPr lang="ko-KR" altLang="en-US" dirty="0"/>
              <a:t>응답 처리를 하는 프로그램 방식은 지향한다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읽는 부분과 데이터 처리 부분은 나누어서 수행한다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342900" indent="-342900">
              <a:buAutoNum type="arabicPeriod" startAt="2"/>
            </a:pPr>
            <a:r>
              <a:rPr lang="en-US" altLang="ko-KR" dirty="0">
                <a:solidFill>
                  <a:srgbClr val="FF0000"/>
                </a:solidFill>
              </a:rPr>
              <a:t>WOULDBLOCK </a:t>
            </a:r>
            <a:r>
              <a:rPr lang="ko-KR" altLang="en-US" dirty="0">
                <a:solidFill>
                  <a:srgbClr val="FF0000"/>
                </a:solidFill>
              </a:rPr>
              <a:t>에 대비한다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	-</a:t>
            </a:r>
            <a:r>
              <a:rPr lang="ko-KR" altLang="en-US" dirty="0"/>
              <a:t> 운영체제 소켓버터를 적당히 크게 잡아주고 적당히 보낸다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프로그램 자체 버퍼링을 통해 처리하는 것이 정석인 기법이다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en-US" altLang="ko-KR" dirty="0">
                <a:solidFill>
                  <a:srgbClr val="FF0000"/>
                </a:solidFill>
              </a:rPr>
              <a:t>read, write </a:t>
            </a:r>
            <a:r>
              <a:rPr lang="ko-KR" altLang="en-US" dirty="0">
                <a:solidFill>
                  <a:srgbClr val="FF0000"/>
                </a:solidFill>
              </a:rPr>
              <a:t>는 물론이고 </a:t>
            </a:r>
            <a:r>
              <a:rPr lang="en-US" altLang="ko-KR" dirty="0">
                <a:solidFill>
                  <a:srgbClr val="FF0000"/>
                </a:solidFill>
              </a:rPr>
              <a:t>accept, connect </a:t>
            </a:r>
            <a:r>
              <a:rPr lang="ko-KR" altLang="en-US" dirty="0">
                <a:solidFill>
                  <a:srgbClr val="FF0000"/>
                </a:solidFill>
              </a:rPr>
              <a:t>등의 함수에 대한 에러처리는 명확해야 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서버 프로그램은 에러가 발생되어도 계속 돌아가야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- </a:t>
            </a:r>
            <a:r>
              <a:rPr lang="ko-KR" altLang="en-US" dirty="0"/>
              <a:t>하나의 커넥션이 복구 불능 에러는 그 커넥션만 끊어내는 것으로 대응한다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58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25C-E1FD-D0E3-499B-9836F1B26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BC3B9-0E11-9A6C-0E81-CDA6C468E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IP(Internet Address)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6FAB3-EAFD-89CF-B4EC-75D0F962D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1117600"/>
            <a:ext cx="10446028" cy="529259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ko-KR" sz="1800" dirty="0"/>
              <a:t>IP</a:t>
            </a:r>
            <a:r>
              <a:rPr lang="ko-KR" altLang="en-US" sz="1800" dirty="0"/>
              <a:t>는 인터넷상에서 컴퓨터를 구분하는 목적으로 사용되는 주소이다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4</a:t>
            </a:r>
            <a:r>
              <a:rPr lang="ko-KR" altLang="en-US" sz="1800" dirty="0"/>
              <a:t>바이트 주소체계인 </a:t>
            </a:r>
            <a:r>
              <a:rPr lang="en-US" altLang="ko-KR" sz="1800" dirty="0"/>
              <a:t>IPv4</a:t>
            </a:r>
            <a:r>
              <a:rPr lang="ko-KR" altLang="en-US" sz="1800" dirty="0"/>
              <a:t>와 </a:t>
            </a:r>
            <a:r>
              <a:rPr lang="en-US" altLang="ko-KR" sz="1800" dirty="0"/>
              <a:t>16</a:t>
            </a:r>
            <a:r>
              <a:rPr lang="ko-KR" altLang="en-US" sz="1800" dirty="0"/>
              <a:t>바이트 주소 체계인 </a:t>
            </a:r>
            <a:r>
              <a:rPr lang="en-US" altLang="ko-KR" sz="1800" dirty="0"/>
              <a:t>IPv6</a:t>
            </a:r>
            <a:r>
              <a:rPr lang="ko-KR" altLang="en-US" sz="1800" dirty="0"/>
              <a:t>가 존재한다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IPv4</a:t>
            </a:r>
            <a:r>
              <a:rPr lang="ko-KR" altLang="en-US" sz="1800" dirty="0"/>
              <a:t> 인터넷 주소 체계</a:t>
            </a: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        네트워크 주소와 호스트 주소로 나뉜다</a:t>
            </a:r>
            <a:r>
              <a:rPr lang="en-US" altLang="ko-KR" sz="1800" dirty="0"/>
              <a:t>.</a:t>
            </a:r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endParaRPr lang="en-US" altLang="ko-KR" sz="1800" dirty="0"/>
          </a:p>
          <a:p>
            <a:pPr marL="0" indent="0">
              <a:buNone/>
              <a:defRPr/>
            </a:pPr>
            <a:r>
              <a:rPr lang="ko-KR" altLang="en-US" sz="1800" dirty="0"/>
              <a:t>클래스 </a:t>
            </a:r>
            <a:r>
              <a:rPr lang="en-US" altLang="ko-KR" sz="1800" dirty="0"/>
              <a:t>A</a:t>
            </a:r>
            <a:r>
              <a:rPr lang="ko-KR" altLang="en-US" sz="1800" dirty="0"/>
              <a:t>의 첫번째 비트는 항상 </a:t>
            </a:r>
            <a:r>
              <a:rPr lang="en-US" altLang="ko-KR" sz="1800" dirty="0"/>
              <a:t>0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클래스 </a:t>
            </a:r>
            <a:r>
              <a:rPr lang="en-US" altLang="ko-KR" sz="1800" dirty="0"/>
              <a:t>B</a:t>
            </a:r>
            <a:r>
              <a:rPr lang="ko-KR" altLang="en-US" sz="1800" dirty="0"/>
              <a:t>의 첫 두 비트는 항상 </a:t>
            </a:r>
            <a:r>
              <a:rPr lang="en-US" altLang="ko-KR" sz="1800" dirty="0"/>
              <a:t>10 (128)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클래스 </a:t>
            </a:r>
            <a:r>
              <a:rPr lang="en-US" altLang="ko-KR" sz="1800" dirty="0"/>
              <a:t>C</a:t>
            </a:r>
            <a:r>
              <a:rPr lang="ko-KR" altLang="en-US" sz="1800" dirty="0"/>
              <a:t>의 첫 세 비트는 항상 </a:t>
            </a:r>
            <a:r>
              <a:rPr lang="en-US" altLang="ko-KR" sz="1800" dirty="0"/>
              <a:t>110 (192)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비트로 시작</a:t>
            </a:r>
            <a:endParaRPr lang="en-US" altLang="ko-KR" sz="1800" dirty="0"/>
          </a:p>
          <a:p>
            <a:pPr marL="45720" indent="0">
              <a:lnSpc>
                <a:spcPct val="100000"/>
              </a:lnSpc>
              <a:buNone/>
              <a:defRPr/>
            </a:pPr>
            <a:r>
              <a:rPr lang="en-US" altLang="ko-KR" sz="1800" dirty="0">
                <a:latin typeface="+mn-ea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7C2BE5-6B26-704E-215B-1C3DD75C7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791" y="2876550"/>
            <a:ext cx="5562600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6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AD1F9-60F9-BA12-E1DC-EF6C1237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4EF90-1219-A96A-0CF0-D0EAE783F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400" dirty="0"/>
              <a:t>프로토콜계</a:t>
            </a:r>
            <a:r>
              <a:rPr lang="en-US" altLang="ko-KR" sz="2400" dirty="0"/>
              <a:t>(Protocol Family)</a:t>
            </a:r>
            <a:endParaRPr lang="ko-KR" altLang="en-US" sz="2400" dirty="0"/>
          </a:p>
        </p:txBody>
      </p:sp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7F43CFC8-6A35-961D-6753-8194788DD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9288788"/>
              </p:ext>
            </p:extLst>
          </p:nvPr>
        </p:nvGraphicFramePr>
        <p:xfrm>
          <a:off x="1143000" y="1500808"/>
          <a:ext cx="9872662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6162822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26510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프로토콜이름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883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PF_INET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IPv4</a:t>
                      </a:r>
                      <a:r>
                        <a:rPr lang="ko-KR" altLang="en-US" dirty="0"/>
                        <a:t>인터넷 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3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PF_INET6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IPv6 </a:t>
                      </a:r>
                      <a:r>
                        <a:rPr lang="ko-KR" altLang="en-US" dirty="0"/>
                        <a:t>인터넷 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70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PF_LOCAL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로켈통신을</a:t>
                      </a:r>
                      <a:r>
                        <a:rPr lang="ko-KR" altLang="en-US" dirty="0"/>
                        <a:t> 위한 </a:t>
                      </a:r>
                      <a:r>
                        <a:rPr lang="en-US" altLang="ko-KR" dirty="0"/>
                        <a:t>UNIX </a:t>
                      </a:r>
                      <a:r>
                        <a:rPr lang="ko-KR" altLang="en-US" dirty="0"/>
                        <a:t>프로토콜체계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2716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0F570B-12DD-A7F0-47EA-EE66F15532DE}"/>
              </a:ext>
            </a:extLst>
          </p:cNvPr>
          <p:cNvSpPr txBox="1"/>
          <p:nvPr/>
        </p:nvSpPr>
        <p:spPr>
          <a:xfrm>
            <a:off x="1587500" y="3251200"/>
            <a:ext cx="803777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■</a:t>
            </a:r>
            <a:r>
              <a:rPr lang="en-US" altLang="ko-KR" dirty="0"/>
              <a:t>  </a:t>
            </a:r>
            <a:r>
              <a:rPr lang="ko-KR" altLang="en-US" dirty="0"/>
              <a:t>프로토콜 체계 </a:t>
            </a:r>
            <a:r>
              <a:rPr lang="en-US" altLang="ko-KR" dirty="0"/>
              <a:t>PF_INET</a:t>
            </a:r>
            <a:r>
              <a:rPr lang="ko-KR" altLang="en-US" dirty="0"/>
              <a:t>의 대표적인 소켓 타입 두 가지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ㆍ  </a:t>
            </a:r>
            <a:r>
              <a:rPr lang="ko-KR" altLang="en-US" b="1" dirty="0"/>
              <a:t>연결 지향형 소켓 타입</a:t>
            </a:r>
            <a:r>
              <a:rPr lang="en-US" altLang="ko-KR" b="1" dirty="0"/>
              <a:t>(SOCK_STREAM)</a:t>
            </a:r>
            <a:r>
              <a:rPr lang="en-US" altLang="ko-KR" dirty="0"/>
              <a:t> – </a:t>
            </a:r>
            <a:r>
              <a:rPr lang="en-US" altLang="ko-KR" b="1" dirty="0"/>
              <a:t>TCP </a:t>
            </a:r>
            <a:r>
              <a:rPr lang="ko-KR" altLang="en-US" b="1" dirty="0"/>
              <a:t>소켓</a:t>
            </a:r>
            <a:r>
              <a:rPr lang="en-US" altLang="ko-KR" b="1" dirty="0"/>
              <a:t>  </a:t>
            </a:r>
          </a:p>
          <a:p>
            <a:r>
              <a:rPr lang="en-US" altLang="ko-KR" dirty="0"/>
              <a:t>      - </a:t>
            </a:r>
            <a:r>
              <a:rPr lang="ko-KR" altLang="en-US" dirty="0"/>
              <a:t>중간에 데이터가 소멸하지 않고 전송 순서대로 데이터가 수신된다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- </a:t>
            </a:r>
            <a:r>
              <a:rPr lang="ko-KR" altLang="en-US" dirty="0"/>
              <a:t>데이터의 경계가 존재하지 않는 </a:t>
            </a:r>
            <a:r>
              <a:rPr lang="ko-KR" altLang="en-US" dirty="0" err="1"/>
              <a:t>소켓으의연결이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대 </a:t>
            </a:r>
            <a:r>
              <a:rPr lang="en-US" altLang="ko-KR" dirty="0"/>
              <a:t>1</a:t>
            </a:r>
            <a:r>
              <a:rPr lang="ko-KR" altLang="en-US" dirty="0"/>
              <a:t>의 구조이다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</a:t>
            </a:r>
            <a:r>
              <a:rPr lang="ko-KR" altLang="en-US" dirty="0" err="1"/>
              <a:t>ㆍ</a:t>
            </a:r>
            <a:r>
              <a:rPr lang="en-US" altLang="ko-KR" dirty="0"/>
              <a:t>  </a:t>
            </a:r>
            <a:r>
              <a:rPr lang="ko-KR" altLang="en-US" b="1" dirty="0"/>
              <a:t>비 연결 지향형 소켓 타입</a:t>
            </a:r>
            <a:r>
              <a:rPr lang="en-US" altLang="ko-KR" b="1" dirty="0"/>
              <a:t>(SOCK_DGRAM) – UDP</a:t>
            </a:r>
            <a:r>
              <a:rPr lang="ko-KR" altLang="en-US" b="1" dirty="0"/>
              <a:t> 소켓</a:t>
            </a:r>
            <a:endParaRPr lang="en-US" altLang="ko-KR" b="1" dirty="0"/>
          </a:p>
          <a:p>
            <a:r>
              <a:rPr lang="ko-KR" altLang="en-US" dirty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순서 상관없는 빠른 전송을 지향하므로 데이터 손실 및 파손의 우려가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     </a:t>
            </a:r>
            <a:r>
              <a:rPr lang="en-US" altLang="ko-KR" dirty="0"/>
              <a:t>- </a:t>
            </a:r>
            <a:r>
              <a:rPr lang="ko-KR" altLang="en-US" dirty="0"/>
              <a:t>데이터가 경계가 존재하며 한 번에 전송할 수 있는 크기가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703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79C62-E8EB-5F5B-2055-44D6608FE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8B7CC-DA2A-3E24-0398-CEEA3170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PORT</a:t>
            </a:r>
            <a:endParaRPr lang="ko-KR" altLang="en-US" sz="24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D9FD7D-F564-C21A-6A6C-E501BBB90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/>
              <a:t>소켓을 구분하는 용도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하나의 프로그램에 하나 이상의 소켓이 할당될 수 있다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en-US" altLang="ko-KR" sz="1800" dirty="0"/>
              <a:t>PORT </a:t>
            </a:r>
            <a:r>
              <a:rPr lang="ko-KR" altLang="en-US" sz="1800" dirty="0"/>
              <a:t>번호는 </a:t>
            </a:r>
            <a:r>
              <a:rPr lang="en-US" altLang="ko-KR" sz="1800" dirty="0"/>
              <a:t>16</a:t>
            </a:r>
            <a:r>
              <a:rPr lang="ko-KR" altLang="en-US" sz="1800" dirty="0"/>
              <a:t>비트로 나타낸다</a:t>
            </a:r>
            <a:r>
              <a:rPr lang="en-US" altLang="ko-KR" sz="1800" dirty="0"/>
              <a:t>.(0 ~ 65535)</a:t>
            </a:r>
          </a:p>
          <a:p>
            <a:pPr marL="0" indent="0">
              <a:buNone/>
              <a:defRPr/>
            </a:pPr>
            <a:r>
              <a:rPr lang="ko-KR" altLang="en-US" sz="1800" dirty="0"/>
              <a:t>     </a:t>
            </a:r>
            <a:r>
              <a:rPr lang="en-US" altLang="ko-KR" sz="1800" dirty="0"/>
              <a:t>0 ~ 1023 </a:t>
            </a:r>
            <a:r>
              <a:rPr lang="ko-KR" altLang="en-US" sz="1800" dirty="0"/>
              <a:t>포트는 다른 프로그램에서 이미 할당된 포트들이 존재한다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>
                <a:solidFill>
                  <a:srgbClr val="FF0000"/>
                </a:solidFill>
              </a:rPr>
              <a:t>컴퓨터까지는 </a:t>
            </a:r>
            <a:r>
              <a:rPr lang="en-US" altLang="ko-KR" sz="1800" dirty="0">
                <a:solidFill>
                  <a:srgbClr val="FF0000"/>
                </a:solidFill>
              </a:rPr>
              <a:t>IP</a:t>
            </a:r>
            <a:r>
              <a:rPr lang="ko-KR" altLang="en-US" sz="1800" dirty="0">
                <a:solidFill>
                  <a:srgbClr val="FF0000"/>
                </a:solidFill>
              </a:rPr>
              <a:t>를 통해서 찾아오고</a:t>
            </a:r>
            <a:r>
              <a:rPr lang="en-US" altLang="ko-KR" sz="1800" dirty="0">
                <a:solidFill>
                  <a:srgbClr val="FF0000"/>
                </a:solidFill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</a:rPr>
              <a:t>최종적인 도착지인 프로그램은 </a:t>
            </a:r>
            <a:r>
              <a:rPr lang="en-US" altLang="ko-KR" sz="1800" dirty="0">
                <a:solidFill>
                  <a:srgbClr val="FF0000"/>
                </a:solidFill>
              </a:rPr>
              <a:t>PORT </a:t>
            </a:r>
            <a:r>
              <a:rPr lang="ko-KR" altLang="en-US" sz="1800" dirty="0">
                <a:solidFill>
                  <a:srgbClr val="FF0000"/>
                </a:solidFill>
              </a:rPr>
              <a:t>번호를 가지고 찾아온다</a:t>
            </a:r>
            <a:r>
              <a:rPr lang="en-US" altLang="ko-KR" sz="1800" dirty="0">
                <a:solidFill>
                  <a:srgbClr val="FF0000"/>
                </a:solidFill>
              </a:rPr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524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B22DC-DD0A-282C-B321-AD858422E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CBD38-21A3-62BB-9D76-D7B3745B1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50800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400" dirty="0"/>
              <a:t>OSI(Open Systems Interconnection)</a:t>
            </a:r>
            <a:endParaRPr lang="ko-KR" altLang="en-US" sz="2400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9556DE1-088E-B98A-AE4B-C6666D484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21908"/>
            <a:ext cx="10972798" cy="51455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1800" dirty="0"/>
              <a:t>국제 표준화 기구</a:t>
            </a:r>
            <a:r>
              <a:rPr lang="en-US" altLang="ko-KR" sz="1800" dirty="0"/>
              <a:t>(ISO)</a:t>
            </a:r>
            <a:r>
              <a:rPr lang="ko-KR" altLang="en-US" sz="1800" dirty="0"/>
              <a:t>에서 개발한 컴퓨터 네트워크 프로토콜 모델</a:t>
            </a:r>
            <a:endParaRPr lang="en-US" altLang="ko-KR" sz="1800" dirty="0"/>
          </a:p>
          <a:p>
            <a:pPr>
              <a:defRPr/>
            </a:pPr>
            <a:r>
              <a:rPr lang="ko-KR" altLang="en-US" sz="1800" dirty="0"/>
              <a:t>계층을 분리하는 이유는 개발 및 유지보수가 용이하기 때문이다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r>
              <a:rPr lang="ko-KR" altLang="en-US" sz="1800" dirty="0"/>
              <a:t>각 계층은 독립적으로 운영이 되며 안전성과 신뢰성을 높일 수 있다</a:t>
            </a:r>
            <a:r>
              <a:rPr lang="en-US" altLang="ko-KR" sz="1800" dirty="0"/>
              <a:t>.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94A3836-A76E-B2B4-64AC-F66C42A8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2138" y="2451101"/>
            <a:ext cx="7527235" cy="39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1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기본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PMingLiU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20000000000000000000"/>
        <a:ea typeface=""/>
        <a:cs typeface=""/>
        <a:font script="Jpan" typeface="MS Gothic"/>
        <a:font script="Hang" typeface="맑은 고딕"/>
        <a:font script="Hans" typeface="SimSun"/>
        <a:font script="Hant" typeface="PMingLiU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7503</TotalTime>
  <Words>7001</Words>
  <Application>Microsoft Office PowerPoint</Application>
  <PresentationFormat>와이드스크린</PresentationFormat>
  <Paragraphs>891</Paragraphs>
  <Slides>56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0" baseType="lpstr">
      <vt:lpstr>한컴 고딕</vt:lpstr>
      <vt:lpstr>Corbel</vt:lpstr>
      <vt:lpstr>MS Reference Sans Serif</vt:lpstr>
      <vt:lpstr>기본</vt:lpstr>
      <vt:lpstr>TCP/IP socket</vt:lpstr>
      <vt:lpstr>Socket 통신</vt:lpstr>
      <vt:lpstr>서버</vt:lpstr>
      <vt:lpstr>클라이언트</vt:lpstr>
      <vt:lpstr>main() 인자</vt:lpstr>
      <vt:lpstr>IP(Internet Address)</vt:lpstr>
      <vt:lpstr>프로토콜계(Protocol Family)</vt:lpstr>
      <vt:lpstr>PORT</vt:lpstr>
      <vt:lpstr>OSI(Open Systems Interconnection)</vt:lpstr>
      <vt:lpstr>Byte ordering</vt:lpstr>
      <vt:lpstr>문자열 정보 처리</vt:lpstr>
      <vt:lpstr>파일열기/닫기</vt:lpstr>
      <vt:lpstr>파일 쓰기/읽기</vt:lpstr>
      <vt:lpstr>구조체 : IPv4 관련 구조체</vt:lpstr>
      <vt:lpstr>구조체</vt:lpstr>
      <vt:lpstr>구조체 : 인터넷 주소관련 구조체</vt:lpstr>
      <vt:lpstr>소켓</vt:lpstr>
      <vt:lpstr>TCP 주소할당</vt:lpstr>
      <vt:lpstr>TCP 연결요청 대기/요청 수락</vt:lpstr>
      <vt:lpstr>클라이언트</vt:lpstr>
      <vt:lpstr>TCP 연결요청</vt:lpstr>
      <vt:lpstr>TCP 소켓 전용 입출력 함수</vt:lpstr>
      <vt:lpstr>TCP 소켓 전용 입출력 함수</vt:lpstr>
      <vt:lpstr>UDP 소켓 전용 입출력 함수</vt:lpstr>
      <vt:lpstr>UDP 소켓 전용 입출력 함수</vt:lpstr>
      <vt:lpstr>Shut-down</vt:lpstr>
      <vt:lpstr>도메인으로 IP주소 얻기</vt:lpstr>
      <vt:lpstr>IP 주소로 도메인 정보 얻기</vt:lpstr>
      <vt:lpstr>소켓 옵션</vt:lpstr>
      <vt:lpstr>옵션에 사용되는 함수</vt:lpstr>
      <vt:lpstr>다중 접속 서버 (I/O Multiplexing) &amp; Asyncronous I/O)</vt:lpstr>
      <vt:lpstr>멀티프로세서 – ① 프로세서 생성</vt:lpstr>
      <vt:lpstr>멀티프로세서</vt:lpstr>
      <vt:lpstr>멀티프로세서 – ② 프로세서 종료</vt:lpstr>
      <vt:lpstr>멀티프로세서</vt:lpstr>
      <vt:lpstr>멀티프로세서 – ③ 프로세서 종료 알림</vt:lpstr>
      <vt:lpstr>멀티프로세서</vt:lpstr>
      <vt:lpstr>멀티프로세서 – 프로세서간 통신</vt:lpstr>
      <vt:lpstr>IO 멀티 플레싱 – select, poll, epoll</vt:lpstr>
      <vt:lpstr>IO 멀티플레싱 - select</vt:lpstr>
      <vt:lpstr>IO 멀티플레싱 - poll</vt:lpstr>
      <vt:lpstr>PowerPoint 프레젠테이션</vt:lpstr>
      <vt:lpstr>PowerPoint 프레젠테이션</vt:lpstr>
      <vt:lpstr>IO 멀티플레싱 - epoll</vt:lpstr>
      <vt:lpstr>IO 멀티플레싱 - epoll</vt:lpstr>
      <vt:lpstr>IO 멀티플레싱 - epoll</vt:lpstr>
      <vt:lpstr>IO 멀티플레싱 - epoll</vt:lpstr>
      <vt:lpstr>IO 멀티플레싱 - epoll</vt:lpstr>
      <vt:lpstr>UDP</vt:lpstr>
      <vt:lpstr>UDP</vt:lpstr>
      <vt:lpstr>UDP 기반 멀티캐스트 &amp; 브로드캐스트</vt:lpstr>
      <vt:lpstr>멀티캐스트 </vt:lpstr>
      <vt:lpstr>멀티캐스트 </vt:lpstr>
      <vt:lpstr>브로드캐스트 </vt:lpstr>
      <vt:lpstr>유니캐스트  vs 애니캐스트</vt:lpstr>
      <vt:lpstr>소켓 프로그래밍 포인트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</dc:title>
  <dc:creator>CastleKing</dc:creator>
  <cp:lastModifiedBy>NPtr</cp:lastModifiedBy>
  <cp:revision>155</cp:revision>
  <dcterms:created xsi:type="dcterms:W3CDTF">2017-07-20T09:42:40Z</dcterms:created>
  <dcterms:modified xsi:type="dcterms:W3CDTF">2025-06-27T07:28:18Z</dcterms:modified>
  <cp:version>1000.0000.01</cp:version>
</cp:coreProperties>
</file>