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72" r:id="rId3"/>
    <p:sldId id="257" r:id="rId4"/>
    <p:sldId id="280" r:id="rId5"/>
    <p:sldId id="258" r:id="rId6"/>
    <p:sldId id="273" r:id="rId7"/>
    <p:sldId id="274" r:id="rId8"/>
    <p:sldId id="275" r:id="rId9"/>
    <p:sldId id="276" r:id="rId10"/>
    <p:sldId id="277" r:id="rId11"/>
    <p:sldId id="282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81" r:id="rId21"/>
    <p:sldId id="269" r:id="rId22"/>
    <p:sldId id="270" r:id="rId23"/>
    <p:sldId id="279" r:id="rId24"/>
    <p:sldId id="278" r:id="rId25"/>
    <p:sldId id="271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9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1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DC7E-DF31-446C-AA78-61A8E961A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TCP/IP socket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92117A-8114-4EA1-BB66-DB4E46445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NPtr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75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C07EF-44BF-1AB3-31AB-A53933A71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D0900-4612-ECFD-2671-A279160F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Byte ordering</a:t>
            </a:r>
            <a:endParaRPr lang="ko-KR" altLang="en-US" sz="2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6139D6A-684B-6D33-D41A-527D3B634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1908"/>
            <a:ext cx="10972798" cy="5145555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ADBEFD1-926C-23BF-630A-47D69E9E31AA}"/>
              </a:ext>
            </a:extLst>
          </p:cNvPr>
          <p:cNvSpPr txBox="1">
            <a:spLocks/>
          </p:cNvSpPr>
          <p:nvPr/>
        </p:nvSpPr>
        <p:spPr>
          <a:xfrm>
            <a:off x="935665" y="1117599"/>
            <a:ext cx="10646732" cy="5463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itchFamily="34" charset="0"/>
              <a:buNone/>
              <a:defRPr/>
            </a:pPr>
            <a:r>
              <a:rPr lang="ko-KR" altLang="en-US" sz="1800" dirty="0" err="1"/>
              <a:t>ㆍ</a:t>
            </a:r>
            <a:r>
              <a:rPr lang="en-US" altLang="ko-KR" sz="1800" dirty="0"/>
              <a:t>1byte </a:t>
            </a:r>
            <a:r>
              <a:rPr lang="ko-KR" altLang="en-US" sz="1800" dirty="0"/>
              <a:t>이상의 데이터를 정렬하는 방식</a:t>
            </a:r>
            <a:endParaRPr lang="en-US" altLang="ko-KR" sz="1800" dirty="0"/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ㆍ CPU</a:t>
            </a:r>
            <a:r>
              <a:rPr lang="ko-KR" altLang="en-US" sz="1800" dirty="0"/>
              <a:t>가 저장하는 방식에 따라 전달된 데이터의 값이 달라진다</a:t>
            </a:r>
            <a:r>
              <a:rPr lang="en-US" altLang="ko-KR" sz="1800" dirty="0"/>
              <a:t>.</a:t>
            </a:r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 err="1"/>
              <a:t>ㆍbig</a:t>
            </a:r>
            <a:r>
              <a:rPr lang="en-US" altLang="ko-KR" sz="1800" dirty="0"/>
              <a:t>-endian</a:t>
            </a:r>
            <a:r>
              <a:rPr lang="ko-KR" altLang="en-US" sz="1800" dirty="0"/>
              <a:t>은 큰 값부터 저장하는 방식</a:t>
            </a:r>
            <a:r>
              <a:rPr lang="en-US" altLang="ko-KR" sz="1800" dirty="0"/>
              <a:t>(AMD </a:t>
            </a:r>
            <a:r>
              <a:rPr lang="ko-KR" altLang="en-US" sz="1800" dirty="0"/>
              <a:t>계열</a:t>
            </a:r>
            <a:r>
              <a:rPr lang="en-US" altLang="ko-KR" sz="1800" dirty="0"/>
              <a:t>)</a:t>
            </a:r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    litter-endian</a:t>
            </a:r>
            <a:r>
              <a:rPr lang="ko-KR" altLang="en-US" sz="1800" dirty="0"/>
              <a:t>은 작은 값부터 저장하는 방식</a:t>
            </a:r>
            <a:r>
              <a:rPr lang="en-US" altLang="ko-KR" sz="1800" dirty="0"/>
              <a:t>(INTEL</a:t>
            </a:r>
            <a:r>
              <a:rPr lang="ko-KR" altLang="en-US" sz="1800" dirty="0"/>
              <a:t> 계열</a:t>
            </a:r>
            <a:r>
              <a:rPr lang="en-US" altLang="ko-KR" sz="1800" dirty="0"/>
              <a:t>)</a:t>
            </a:r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ㆍ</a:t>
            </a:r>
            <a:r>
              <a:rPr lang="ko-KR" altLang="en-US" sz="1800" dirty="0"/>
              <a:t>바이트 정렬이 고려되어야 할 때</a:t>
            </a:r>
            <a:endParaRPr lang="en-US" altLang="ko-KR" sz="1800" dirty="0"/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    a. </a:t>
            </a:r>
            <a:r>
              <a:rPr lang="ko-KR" altLang="en-US" sz="1800" dirty="0"/>
              <a:t>프로토콜 구현 시 </a:t>
            </a:r>
            <a:r>
              <a:rPr lang="en-US" altLang="ko-KR" sz="1800" dirty="0"/>
              <a:t>– IP</a:t>
            </a:r>
            <a:r>
              <a:rPr lang="ko-KR" altLang="en-US" sz="1800" dirty="0"/>
              <a:t>와 </a:t>
            </a:r>
            <a:r>
              <a:rPr lang="en-US" altLang="ko-KR" sz="1800" dirty="0"/>
              <a:t>port</a:t>
            </a:r>
            <a:r>
              <a:rPr lang="ko-KR" altLang="en-US" sz="1800" dirty="0"/>
              <a:t>의 해석이 달라질 수 있다</a:t>
            </a:r>
            <a:r>
              <a:rPr lang="en-US" altLang="ko-KR" sz="1800" dirty="0"/>
              <a:t>.</a:t>
            </a:r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    b. </a:t>
            </a:r>
            <a:r>
              <a:rPr lang="ko-KR" altLang="en-US" sz="1800" dirty="0"/>
              <a:t>응용 프로그램 데이터 통신 시 </a:t>
            </a:r>
            <a:r>
              <a:rPr lang="en-US" altLang="ko-KR" sz="1800" dirty="0"/>
              <a:t>– </a:t>
            </a:r>
            <a:r>
              <a:rPr lang="ko-KR" altLang="en-US" sz="1800" dirty="0"/>
              <a:t>호스트 간 데이터 전송</a:t>
            </a:r>
            <a:endParaRPr lang="en-US" altLang="ko-KR" sz="1800" dirty="0"/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 → </a:t>
            </a:r>
            <a:r>
              <a:rPr lang="ko-KR" altLang="en-US" sz="1800" dirty="0"/>
              <a:t>네트워크 바이트 정렬을 사용한다</a:t>
            </a:r>
            <a:r>
              <a:rPr lang="en-US" altLang="ko-KR" sz="1800" dirty="0"/>
              <a:t>.(</a:t>
            </a:r>
            <a:r>
              <a:rPr lang="ko-KR" altLang="en-US" sz="1800" dirty="0"/>
              <a:t>빅 </a:t>
            </a:r>
            <a:r>
              <a:rPr lang="ko-KR" altLang="en-US" sz="1800" dirty="0" err="1"/>
              <a:t>엔디안</a:t>
            </a:r>
            <a:r>
              <a:rPr lang="en-US" altLang="ko-KR" sz="1800" dirty="0"/>
              <a:t>)</a:t>
            </a:r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ㆍ</a:t>
            </a:r>
            <a:r>
              <a:rPr lang="ko-KR" altLang="en-US" sz="1800" dirty="0"/>
              <a:t>바이트 변환 함수</a:t>
            </a:r>
            <a:endParaRPr lang="en-US" altLang="ko-KR" sz="1800" dirty="0"/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     unsigned short </a:t>
            </a:r>
            <a:r>
              <a:rPr lang="en-US" altLang="ko-KR" sz="1800" dirty="0" err="1"/>
              <a:t>htons</a:t>
            </a:r>
            <a:r>
              <a:rPr lang="en-US" altLang="ko-KR" sz="1800" dirty="0"/>
              <a:t>(unsigned short);	h → n (short)</a:t>
            </a:r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     unsigned short </a:t>
            </a:r>
            <a:r>
              <a:rPr lang="en-US" altLang="ko-KR" sz="1800" dirty="0" err="1"/>
              <a:t>ntohs</a:t>
            </a:r>
            <a:r>
              <a:rPr lang="en-US" altLang="ko-KR" sz="1800" dirty="0"/>
              <a:t>(unsigned short);	n → h (</a:t>
            </a:r>
            <a:r>
              <a:rPr lang="en-US" altLang="ko-KR" sz="1800" dirty="0" err="1"/>
              <a:t>ushort</a:t>
            </a:r>
            <a:r>
              <a:rPr lang="en-US" altLang="ko-KR" sz="1800" dirty="0"/>
              <a:t>)</a:t>
            </a:r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     unsigned long </a:t>
            </a:r>
            <a:r>
              <a:rPr lang="en-US" altLang="ko-KR" sz="1800" dirty="0" err="1"/>
              <a:t>htonl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unsingned</a:t>
            </a:r>
            <a:r>
              <a:rPr lang="en-US" altLang="ko-KR" sz="1800" dirty="0"/>
              <a:t> long);	n → n (</a:t>
            </a:r>
            <a:r>
              <a:rPr lang="en-US" altLang="ko-KR" sz="1800" dirty="0" err="1"/>
              <a:t>ulong</a:t>
            </a:r>
            <a:r>
              <a:rPr lang="en-US" altLang="ko-KR" sz="1800" dirty="0"/>
              <a:t>) </a:t>
            </a:r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     unsigned long </a:t>
            </a:r>
            <a:r>
              <a:rPr lang="en-US" altLang="ko-KR" sz="1800" dirty="0" err="1"/>
              <a:t>ntohl</a:t>
            </a:r>
            <a:r>
              <a:rPr lang="en-US" altLang="ko-KR" sz="1800" dirty="0"/>
              <a:t>(unsigned long);	            	n → h (</a:t>
            </a:r>
            <a:r>
              <a:rPr lang="en-US" altLang="ko-KR" sz="1800" dirty="0" err="1"/>
              <a:t>ulong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48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23F42-3470-32B7-F945-12E066A96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4DD41-BA01-79BA-AA18-8EB6F47A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38" y="499819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문자열 정보 처리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46A520-2DEA-8B6E-113F-290370045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1908"/>
            <a:ext cx="10972798" cy="5145555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83AC035-0C08-930C-10B5-8B6A9F1DD2AB}"/>
              </a:ext>
            </a:extLst>
          </p:cNvPr>
          <p:cNvSpPr txBox="1">
            <a:spLocks/>
          </p:cNvSpPr>
          <p:nvPr/>
        </p:nvSpPr>
        <p:spPr>
          <a:xfrm>
            <a:off x="499730" y="1117599"/>
            <a:ext cx="11082667" cy="5463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itchFamily="34" charset="0"/>
              <a:buNone/>
              <a:defRPr/>
            </a:pPr>
            <a:endParaRPr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63290-ADB1-1C94-4F44-E77A5076B16E}"/>
              </a:ext>
            </a:extLst>
          </p:cNvPr>
          <p:cNvSpPr txBox="1"/>
          <p:nvPr/>
        </p:nvSpPr>
        <p:spPr>
          <a:xfrm>
            <a:off x="860612" y="1308847"/>
            <a:ext cx="1046306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#include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arpa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inet.h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in_addr_t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inet_addr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(const char* string);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⇒ 성공 시 </a:t>
            </a:r>
            <a:r>
              <a:rPr lang="ko-KR" altLang="en-US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빅엔디안으로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변환된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32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비트 정수 값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실패 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INADDR_NONE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457C1-EE51-A37F-F973-8867C7FBFB3E}"/>
              </a:ext>
            </a:extLst>
          </p:cNvPr>
          <p:cNvSpPr txBox="1"/>
          <p:nvPr/>
        </p:nvSpPr>
        <p:spPr>
          <a:xfrm>
            <a:off x="860612" y="3122987"/>
            <a:ext cx="1046306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#include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arpa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inet.h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/*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문자열을 정수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IP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변환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*/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inet_aton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(const char* string, struct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in_addr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addr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⇒ 성공 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true(1),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실패 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false(0)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3A59-C339-884C-72B1-1D8B9DEDDB96}"/>
              </a:ext>
            </a:extLst>
          </p:cNvPr>
          <p:cNvSpPr txBox="1"/>
          <p:nvPr/>
        </p:nvSpPr>
        <p:spPr>
          <a:xfrm>
            <a:off x="860612" y="4937128"/>
            <a:ext cx="1046306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#include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arpa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inet.h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/*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정수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IP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문자열 주소로 변환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*/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Char*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inet_ntoa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(struct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in_addr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adr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⇒ 성공 시 변환된 문자열의 주소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실패 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40303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2E6F-9F40-44B1-9E44-CFD572D4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파일열기</a:t>
            </a:r>
            <a:r>
              <a:rPr lang="en-US" altLang="ko-KR" sz="2400" dirty="0"/>
              <a:t>/</a:t>
            </a:r>
            <a:r>
              <a:rPr lang="ko-KR" altLang="en-US" sz="2400" dirty="0"/>
              <a:t>닫기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22844-0C52-4FD9-BFC1-AE6B28F3B9EC}"/>
              </a:ext>
            </a:extLst>
          </p:cNvPr>
          <p:cNvSpPr txBox="1"/>
          <p:nvPr/>
        </p:nvSpPr>
        <p:spPr>
          <a:xfrm>
            <a:off x="860612" y="1308847"/>
            <a:ext cx="5153975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#include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fcntl.h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open(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const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char *path, 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flag);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⇒ 성공 시 </a:t>
            </a:r>
            <a:r>
              <a:rPr lang="ko-KR" altLang="en-US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파일디스크립터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실패 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24592-C56B-4F9D-80B1-9336E6B42C8B}"/>
              </a:ext>
            </a:extLst>
          </p:cNvPr>
          <p:cNvSpPr txBox="1"/>
          <p:nvPr/>
        </p:nvSpPr>
        <p:spPr>
          <a:xfrm>
            <a:off x="860611" y="2700423"/>
            <a:ext cx="579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path	</a:t>
            </a:r>
            <a:r>
              <a:rPr lang="ko-KR" altLang="en-US" dirty="0">
                <a:latin typeface="+mn-ea"/>
              </a:rPr>
              <a:t>파일 이름을 나타내는 문자열의 주소 값 전달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Flag		</a:t>
            </a:r>
            <a:r>
              <a:rPr lang="ko-KR" altLang="en-US" dirty="0">
                <a:latin typeface="+mn-ea"/>
              </a:rPr>
              <a:t>파일의 오픈 모드 정보 전달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244CCC1-6DB0-4C81-8D0F-176AFC074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04668"/>
              </p:ext>
            </p:extLst>
          </p:nvPr>
        </p:nvGraphicFramePr>
        <p:xfrm>
          <a:off x="2016760" y="353800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1710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0441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오픈모드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15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O_CREAT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필요하면 파일을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O_TRUNC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 데이터 전부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6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O_APEND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 데이터 보존하고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이어서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O_RDONLY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읽기 전용으로 파일 오픈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9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O_WRONLY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쓰기 전용으로 파일 오픈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3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O_RDWR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읽기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쓰기 겸용으로 파일 오픈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38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1E2959-80CC-4E32-B11B-1378B4ABACD8}"/>
              </a:ext>
            </a:extLst>
          </p:cNvPr>
          <p:cNvSpPr txBox="1"/>
          <p:nvPr/>
        </p:nvSpPr>
        <p:spPr>
          <a:xfrm>
            <a:off x="6658993" y="1334584"/>
            <a:ext cx="3685624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#include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unistd.h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close(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fd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⇒ 성공 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0,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실패 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294800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2E6F-9F40-44B1-9E44-CFD572D4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쓰기</a:t>
            </a:r>
            <a:r>
              <a:rPr lang="en-US" altLang="ko-KR" sz="2400" dirty="0"/>
              <a:t>/</a:t>
            </a:r>
            <a:r>
              <a:rPr lang="ko-KR" altLang="en-US" sz="2400" dirty="0"/>
              <a:t>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612" y="1308847"/>
            <a:ext cx="6660328" cy="118479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>
                <a:latin typeface="MS Reference Sans Serif"/>
                <a:ea typeface="맑은 고딕 Semilight"/>
                <a:cs typeface="맑은 고딕 Semilight"/>
              </a:rPr>
              <a:t>&lt;unistd.h&gt;</a:t>
            </a:r>
          </a:p>
          <a:p>
            <a:pPr lvl="0">
              <a:defRPr/>
            </a:pPr>
            <a:endParaRPr lang="en-US" altLang="ko-KR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>
                <a:latin typeface="MS Reference Sans Serif"/>
                <a:ea typeface="맑은 고딕 Semilight"/>
                <a:cs typeface="맑은 고딕 Semilight"/>
              </a:rPr>
              <a:t>ssize_t  write( int  fd, const  void *buf,  size_t  nbytes);</a:t>
            </a:r>
          </a:p>
          <a:p>
            <a:pPr lvl="0">
              <a:defRPr/>
            </a:pPr>
            <a:r>
              <a:rPr lang="en-US" altLang="ko-KR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>
                <a:latin typeface="MS Reference Sans Serif"/>
                <a:ea typeface="맑은 고딕 Semilight"/>
                <a:cs typeface="맑은 고딕 Semilight"/>
              </a:rPr>
              <a:t>⇒ 성공 시 전달한 바이트 수</a:t>
            </a:r>
            <a:r>
              <a:rPr lang="en-US" altLang="ko-KR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ko-KR" altLang="en-US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24592-C56B-4F9D-80B1-9336E6B42C8B}"/>
              </a:ext>
            </a:extLst>
          </p:cNvPr>
          <p:cNvSpPr txBox="1"/>
          <p:nvPr/>
        </p:nvSpPr>
        <p:spPr>
          <a:xfrm>
            <a:off x="860611" y="2700423"/>
            <a:ext cx="918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fd</a:t>
            </a:r>
            <a:r>
              <a:rPr lang="en-US" altLang="ko-KR" dirty="0">
                <a:latin typeface="+mn-ea"/>
              </a:rPr>
              <a:t>			</a:t>
            </a:r>
            <a:r>
              <a:rPr lang="ko-KR" altLang="en-US" dirty="0">
                <a:latin typeface="+mn-ea"/>
              </a:rPr>
              <a:t>데이터 전송대상의 파일 </a:t>
            </a:r>
            <a:r>
              <a:rPr lang="ko-KR" altLang="en-US" dirty="0" err="1">
                <a:latin typeface="+mn-ea"/>
              </a:rPr>
              <a:t>디스크립터</a:t>
            </a:r>
            <a:r>
              <a:rPr lang="ko-KR" altLang="en-US" dirty="0">
                <a:latin typeface="+mn-ea"/>
              </a:rPr>
              <a:t> 전달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buf</a:t>
            </a:r>
            <a:r>
              <a:rPr lang="en-US" altLang="ko-KR" dirty="0">
                <a:latin typeface="+mn-ea"/>
              </a:rPr>
              <a:t>    		</a:t>
            </a:r>
            <a:r>
              <a:rPr lang="ko-KR" altLang="en-US" dirty="0">
                <a:latin typeface="+mn-ea"/>
              </a:rPr>
              <a:t>전송할 데이터가 저장된 버퍼의 주소 값 전달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nbytes</a:t>
            </a:r>
            <a:r>
              <a:rPr lang="en-US" altLang="ko-KR" dirty="0">
                <a:latin typeface="+mn-ea"/>
              </a:rPr>
              <a:t>		</a:t>
            </a:r>
            <a:r>
              <a:rPr lang="ko-KR" altLang="en-US" b="1" dirty="0">
                <a:latin typeface="+mn-ea"/>
              </a:rPr>
              <a:t>전송할 데이터의 바이트 수 전달</a:t>
            </a:r>
            <a:endParaRPr lang="en-US" altLang="ko-KR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1D9B7-18EB-40D7-9A2B-ED15CB45EAF4}"/>
              </a:ext>
            </a:extLst>
          </p:cNvPr>
          <p:cNvSpPr txBox="1"/>
          <p:nvPr/>
        </p:nvSpPr>
        <p:spPr>
          <a:xfrm>
            <a:off x="860611" y="4064254"/>
            <a:ext cx="6678431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#include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unistd.h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ssize_t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read(int 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fd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 void *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buf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size_t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nbytes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⇒ 성공 시 수신한 바이트 수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파일끝은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0),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실패 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72FFA-360D-4C33-BFB1-D8B5F931963A}"/>
              </a:ext>
            </a:extLst>
          </p:cNvPr>
          <p:cNvSpPr txBox="1"/>
          <p:nvPr/>
        </p:nvSpPr>
        <p:spPr>
          <a:xfrm>
            <a:off x="860612" y="5434272"/>
            <a:ext cx="918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fd</a:t>
            </a:r>
            <a:r>
              <a:rPr lang="en-US" altLang="ko-KR" dirty="0">
                <a:latin typeface="+mn-ea"/>
              </a:rPr>
              <a:t>			</a:t>
            </a:r>
            <a:r>
              <a:rPr lang="ko-KR" altLang="en-US" dirty="0">
                <a:latin typeface="+mn-ea"/>
              </a:rPr>
              <a:t>데이터 수신대상의 파일 </a:t>
            </a:r>
            <a:r>
              <a:rPr lang="ko-KR" altLang="en-US" dirty="0" err="1">
                <a:latin typeface="+mn-ea"/>
              </a:rPr>
              <a:t>디스크립터</a:t>
            </a:r>
            <a:r>
              <a:rPr lang="ko-KR" altLang="en-US" dirty="0">
                <a:latin typeface="+mn-ea"/>
              </a:rPr>
              <a:t> 전달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buf</a:t>
            </a:r>
            <a:r>
              <a:rPr lang="en-US" altLang="ko-KR" dirty="0">
                <a:latin typeface="+mn-ea"/>
              </a:rPr>
              <a:t>			</a:t>
            </a:r>
            <a:r>
              <a:rPr lang="ko-KR" altLang="en-US" dirty="0">
                <a:latin typeface="+mn-ea"/>
              </a:rPr>
              <a:t>수신한 데이터를 저장할 버퍼의 </a:t>
            </a:r>
            <a:r>
              <a:rPr lang="ko-KR" altLang="en-US" dirty="0" err="1">
                <a:latin typeface="+mn-ea"/>
              </a:rPr>
              <a:t>주소값</a:t>
            </a:r>
            <a:r>
              <a:rPr lang="ko-KR" altLang="en-US" dirty="0">
                <a:latin typeface="+mn-ea"/>
              </a:rPr>
              <a:t> 전달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nbytes</a:t>
            </a:r>
            <a:r>
              <a:rPr lang="en-US" altLang="ko-KR" dirty="0">
                <a:latin typeface="+mn-ea"/>
              </a:rPr>
              <a:t>		</a:t>
            </a:r>
            <a:r>
              <a:rPr lang="ko-KR" altLang="en-US" b="1" dirty="0">
                <a:latin typeface="+mn-ea"/>
              </a:rPr>
              <a:t>수신할 최대 바이트 수 전달</a:t>
            </a:r>
            <a:endParaRPr lang="en-US" altLang="ko-KR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9EA5C-D6EF-8F98-5995-9AB44020A580}"/>
              </a:ext>
            </a:extLst>
          </p:cNvPr>
          <p:cNvSpPr txBox="1"/>
          <p:nvPr/>
        </p:nvSpPr>
        <p:spPr>
          <a:xfrm>
            <a:off x="8406882" y="4749263"/>
            <a:ext cx="2147063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Read </a:t>
            </a:r>
            <a:r>
              <a:rPr lang="ko-KR" altLang="en-US" dirty="0"/>
              <a:t>에서 에러처리</a:t>
            </a:r>
            <a:endParaRPr lang="en-US" altLang="ko-KR" dirty="0"/>
          </a:p>
          <a:p>
            <a:r>
              <a:rPr lang="en-US" altLang="ko-KR" dirty="0"/>
              <a:t>if(</a:t>
            </a:r>
            <a:r>
              <a:rPr lang="en-US" altLang="ko-KR" dirty="0" err="1"/>
              <a:t>nread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Error();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DE4F-0CBD-CFC8-5917-B3C3D19C9905}"/>
              </a:ext>
            </a:extLst>
          </p:cNvPr>
          <p:cNvSpPr txBox="1"/>
          <p:nvPr/>
        </p:nvSpPr>
        <p:spPr>
          <a:xfrm>
            <a:off x="7968343" y="1308847"/>
            <a:ext cx="3740126" cy="258532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Write </a:t>
            </a:r>
            <a:r>
              <a:rPr lang="ko-KR" altLang="en-US" dirty="0"/>
              <a:t>에서 에러처리</a:t>
            </a:r>
            <a:endParaRPr lang="en-US" altLang="ko-KR" dirty="0"/>
          </a:p>
          <a:p>
            <a:r>
              <a:rPr lang="en-US" altLang="ko-KR" dirty="0"/>
              <a:t>if(</a:t>
            </a:r>
            <a:r>
              <a:rPr lang="en-US" altLang="ko-KR" dirty="0" err="1"/>
              <a:t>nwrite</a:t>
            </a:r>
            <a:r>
              <a:rPr lang="en-US" altLang="ko-KR" dirty="0"/>
              <a:t> &lt; 1) {</a:t>
            </a:r>
          </a:p>
          <a:p>
            <a:r>
              <a:rPr lang="en-US" altLang="ko-KR" dirty="0"/>
              <a:t>	Error();</a:t>
            </a:r>
          </a:p>
          <a:p>
            <a:r>
              <a:rPr lang="en-US" altLang="ko-KR" dirty="0"/>
              <a:t>} else if (</a:t>
            </a:r>
            <a:r>
              <a:rPr lang="en-US" altLang="ko-KR" dirty="0" err="1"/>
              <a:t>nwrite</a:t>
            </a:r>
            <a:r>
              <a:rPr lang="en-US" altLang="ko-KR" dirty="0"/>
              <a:t> &lt; </a:t>
            </a:r>
            <a:r>
              <a:rPr lang="en-US" altLang="ko-KR" dirty="0" err="1"/>
              <a:t>nbytes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WouldBlock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wouldBolck</a:t>
            </a:r>
            <a:r>
              <a:rPr lang="ko-KR" altLang="en-US" dirty="0"/>
              <a:t>는 운영체제 </a:t>
            </a:r>
            <a:r>
              <a:rPr lang="ko-KR" altLang="en-US" dirty="0" err="1"/>
              <a:t>내부버퍼가</a:t>
            </a:r>
            <a:endParaRPr lang="en-US" altLang="ko-KR" dirty="0"/>
          </a:p>
          <a:p>
            <a:r>
              <a:rPr lang="ko-KR" altLang="en-US" dirty="0" err="1"/>
              <a:t>꽉찬상태로</a:t>
            </a:r>
            <a:r>
              <a:rPr lang="ko-KR" altLang="en-US" dirty="0"/>
              <a:t> </a:t>
            </a:r>
            <a:r>
              <a:rPr lang="ko-KR" altLang="en-US" dirty="0" err="1"/>
              <a:t>보내고자하는</a:t>
            </a:r>
            <a:r>
              <a:rPr lang="ko-KR" altLang="en-US" dirty="0"/>
              <a:t> 데이터와</a:t>
            </a:r>
            <a:endParaRPr lang="en-US" altLang="ko-KR" dirty="0"/>
          </a:p>
          <a:p>
            <a:r>
              <a:rPr lang="ko-KR" altLang="en-US" dirty="0" err="1"/>
              <a:t>실제보낸</a:t>
            </a:r>
            <a:r>
              <a:rPr lang="ko-KR" altLang="en-US" dirty="0"/>
              <a:t> 데이터가 불일치</a:t>
            </a:r>
          </a:p>
        </p:txBody>
      </p:sp>
    </p:spTree>
    <p:extLst>
      <p:ext uri="{BB962C8B-B14F-4D97-AF65-F5344CB8AC3E}">
        <p14:creationId xmlns:p14="http://schemas.microsoft.com/office/powerpoint/2010/main" val="20674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구조체 </a:t>
            </a:r>
            <a:r>
              <a:rPr lang="en-US" altLang="ko-KR" sz="2400" dirty="0"/>
              <a:t>: IPv4 </a:t>
            </a:r>
            <a:r>
              <a:rPr lang="ko-KR" altLang="en-US" sz="2400" dirty="0"/>
              <a:t>관련 구조체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2663" y="1117600"/>
            <a:ext cx="1041493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err="1">
                <a:solidFill>
                  <a:srgbClr val="002060"/>
                </a:solidFill>
                <a:latin typeface="MS Reference Sans Serif"/>
                <a:ea typeface="맑은 고딕 Semilight"/>
                <a:cs typeface="맑은 고딕 Semilight"/>
              </a:rPr>
              <a:t>netinet</a:t>
            </a:r>
            <a:r>
              <a:rPr lang="en-US" altLang="ko-KR" b="1" dirty="0">
                <a:solidFill>
                  <a:srgbClr val="002060"/>
                </a:solidFill>
                <a:latin typeface="MS Reference Sans Serif"/>
                <a:ea typeface="맑은 고딕 Semilight"/>
                <a:cs typeface="맑은 고딕 Semilight"/>
              </a:rPr>
              <a:t>/</a:t>
            </a:r>
            <a:r>
              <a:rPr lang="en-US" altLang="ko-KR" b="1" dirty="0" err="1">
                <a:solidFill>
                  <a:srgbClr val="002060"/>
                </a:solidFill>
                <a:latin typeface="MS Reference Sans Serif"/>
                <a:ea typeface="맑은 고딕 Semilight"/>
                <a:cs typeface="맑은 고딕 Semilight"/>
              </a:rPr>
              <a:t>in.h</a:t>
            </a:r>
            <a:endParaRPr lang="en-US" altLang="ko-KR" b="1" dirty="0">
              <a:solidFill>
                <a:srgbClr val="002060"/>
              </a:solidFill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endParaRPr lang="en-US" altLang="ko-KR" b="1" dirty="0">
              <a:solidFill>
                <a:srgbClr val="002060"/>
              </a:solidFill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typedef unsigned short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sa_family_t</a:t>
            </a: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typedef  uint32_t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in_addr_t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;</a:t>
            </a:r>
          </a:p>
          <a:p>
            <a:pPr lvl="0">
              <a:defRPr/>
            </a:pP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typedet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uint16_t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in_port_t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struct  </a:t>
            </a:r>
            <a:r>
              <a:rPr lang="en-US" altLang="ko-KR" b="1" dirty="0" err="1">
                <a:solidFill>
                  <a:srgbClr val="FF0000"/>
                </a:solidFill>
                <a:latin typeface="MS Reference Sans Serif"/>
                <a:ea typeface="맑은 고딕 Semilight"/>
                <a:cs typeface="맑은 고딕 Semilight"/>
              </a:rPr>
              <a:t>in_addr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{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in_addr_t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b="1" dirty="0" err="1">
                <a:latin typeface="MS Reference Sans Serif"/>
                <a:ea typeface="맑은 고딕 Semilight"/>
                <a:cs typeface="맑은 고딕 Semilight"/>
              </a:rPr>
              <a:t>s_addr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;             // </a:t>
            </a:r>
            <a:r>
              <a:rPr lang="en-US" altLang="ko-KR" b="1" dirty="0">
                <a:solidFill>
                  <a:srgbClr val="FF0000"/>
                </a:solidFill>
                <a:latin typeface="MS Reference Sans Serif"/>
                <a:ea typeface="맑은 고딕 Semilight"/>
                <a:cs typeface="맑은 고딕 Semilight"/>
              </a:rPr>
              <a:t>32bit IPv4 </a:t>
            </a:r>
            <a:r>
              <a:rPr lang="ko-KR" altLang="en-US" b="1" dirty="0">
                <a:solidFill>
                  <a:srgbClr val="FF0000"/>
                </a:solidFill>
                <a:latin typeface="MS Reference Sans Serif"/>
                <a:ea typeface="맑은 고딕 Semilight"/>
                <a:cs typeface="맑은 고딕 Semilight"/>
              </a:rPr>
              <a:t>인터넷 주소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in_addr_t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는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uint32_t 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};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struct  </a:t>
            </a:r>
            <a:r>
              <a:rPr lang="en-US" altLang="ko-KR" b="1" dirty="0" err="1">
                <a:solidFill>
                  <a:srgbClr val="FF0000"/>
                </a:solidFill>
                <a:latin typeface="MS Reference Sans Serif"/>
                <a:ea typeface="맑은 고딕 Semilight"/>
                <a:cs typeface="맑은 고딕 Semilight"/>
              </a:rPr>
              <a:t>sockaddr_in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{			</a:t>
            </a:r>
            <a:r>
              <a:rPr lang="en-US" altLang="ko-KR" b="1" dirty="0">
                <a:latin typeface="MS Reference Sans Serif"/>
                <a:ea typeface="맑은 고딕 Semilight"/>
                <a:cs typeface="맑은 고딕 Semilight"/>
              </a:rPr>
              <a:t>//IPv4</a:t>
            </a:r>
            <a:r>
              <a:rPr lang="ko-KR" altLang="en-US" b="1" dirty="0">
                <a:latin typeface="MS Reference Sans Serif"/>
                <a:ea typeface="맑은 고딕 Semilight"/>
                <a:cs typeface="맑은 고딕 Semilight"/>
              </a:rPr>
              <a:t> 정보를 취급하기위한 구조체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__SOCKADDR_COMMON(sin_);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in_port_t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b="1" dirty="0" err="1">
                <a:latin typeface="MS Reference Sans Serif"/>
                <a:ea typeface="맑은 고딕 Semilight"/>
                <a:cs typeface="맑은 고딕 Semilight"/>
              </a:rPr>
              <a:t>sin_port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;            // 16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비트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TCP/UDP PORT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번호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struct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b="1" dirty="0" err="1">
                <a:latin typeface="MS Reference Sans Serif"/>
                <a:ea typeface="맑은 고딕 Semilight"/>
                <a:cs typeface="맑은 고딕 Semilight"/>
              </a:rPr>
              <a:t>sin_addr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;    // 32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비트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IP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주소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- </a:t>
            </a:r>
            <a:r>
              <a:rPr lang="en-US" altLang="ko-KR" dirty="0" err="1">
                <a:solidFill>
                  <a:srgbClr val="FF0000"/>
                </a:solidFill>
                <a:latin typeface="MS Reference Sans Serif"/>
                <a:ea typeface="맑은 고딕 Semilight"/>
                <a:cs typeface="맑은 고딕 Semilight"/>
              </a:rPr>
              <a:t>in_addr</a:t>
            </a:r>
            <a:r>
              <a:rPr lang="en-US" altLang="ko-KR" dirty="0">
                <a:solidFill>
                  <a:srgbClr val="FF0000"/>
                </a:solidFill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MS Reference Sans Serif"/>
                <a:ea typeface="맑은 고딕 Semilight"/>
                <a:cs typeface="맑은 고딕 Semilight"/>
              </a:rPr>
              <a:t>구조체를 사용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unsigned char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sin_zero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[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sizeof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(struct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 – __SOCKADDDR_COMMON_SIZE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                 - (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in_port_t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 – (struct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)];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//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16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–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2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2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4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=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8byte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};	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struct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{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sa_family_t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sin_family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;  char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sa_data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[14]; }      // size : 16byte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2E6F-9F40-44B1-9E44-CFD572D4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구조체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22844-0C52-4FD9-BFC1-AE6B28F3B9EC}"/>
              </a:ext>
            </a:extLst>
          </p:cNvPr>
          <p:cNvSpPr txBox="1"/>
          <p:nvPr/>
        </p:nvSpPr>
        <p:spPr>
          <a:xfrm>
            <a:off x="860612" y="1308847"/>
            <a:ext cx="112431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__SOCKADDR_COMMON (sin_)		</a:t>
            </a: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#define		__SOCKADDR_COMMON(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sa_prefix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\		/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usr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/include/x86_64-l…/bits/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sockaddr.h</a:t>
            </a:r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sa_family_t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sa_prefix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##family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-&gt; 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sa_family_t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sin_family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</a:t>
            </a: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sin_family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주소체계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(Address Family) 	: IPv4, IPv6</a:t>
            </a: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sin_addr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   	32bit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IP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 정보 저장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: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xxx.xxx.xxx.xxx</a:t>
            </a:r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sin_port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	   	16bit PORT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번호 저장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	: 0 ~ 65525</a:t>
            </a: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htonl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	host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-&gt; network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 변환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(unsigned long)</a:t>
            </a: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ntohl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	network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-&gt; host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(unsigned long)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INADDR_ANY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현재 실행중인 컴퓨터의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IP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소켓에 부여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				</a:t>
            </a: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바이트 순서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빅 </a:t>
            </a:r>
            <a:r>
              <a:rPr lang="ko-KR" altLang="en-US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엔디안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(network)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--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리틀 </a:t>
            </a:r>
            <a:r>
              <a:rPr lang="ko-KR" altLang="en-US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엔디안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데이터 전송 시 빅 </a:t>
            </a:r>
            <a:r>
              <a:rPr lang="ko-KR" altLang="en-US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엔디안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사용</a:t>
            </a:r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endParaRPr lang="ko-KR" altLang="en-US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22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/>
              <a:t>구조체 </a:t>
            </a:r>
            <a:r>
              <a:rPr lang="en-US" altLang="ko-KR" sz="2400"/>
              <a:t>: </a:t>
            </a:r>
            <a:r>
              <a:rPr lang="ko-KR" altLang="en-US" sz="2400"/>
              <a:t>인터넷 주소관련 구조체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612" y="1308847"/>
            <a:ext cx="10416988" cy="5032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 문자열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  <a:sym typeface="Wingdings"/>
              </a:rPr>
              <a:t>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  <a:sym typeface="Wingdings"/>
              </a:rPr>
              <a:t>정수형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  <a:sym typeface="Wingdings"/>
              </a:rPr>
              <a:t>IP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  <a:sym typeface="Wingdings"/>
              </a:rPr>
              <a:t>변환</a:t>
            </a: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int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inet_aton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(const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char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*string,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struct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*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성공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1,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.</a:t>
            </a: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 string  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변환할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ip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주소 정보를 담고 있는 문자열의 </a:t>
            </a:r>
            <a:r>
              <a:rPr lang="ko-KR" altLang="en-US" dirty="0" err="1">
                <a:latin typeface="MS Reference Sans Serif"/>
                <a:ea typeface="맑은 고딕 Semilight"/>
                <a:cs typeface="맑은 고딕 Semilight"/>
              </a:rPr>
              <a:t>주소값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전달</a:t>
            </a: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  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변환된 정보를 저장할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구조체 변수의 </a:t>
            </a:r>
            <a:r>
              <a:rPr lang="ko-KR" altLang="en-US" dirty="0" err="1">
                <a:latin typeface="MS Reference Sans Serif"/>
                <a:ea typeface="맑은 고딕 Semilight"/>
                <a:cs typeface="맑은 고딕 Semilight"/>
              </a:rPr>
              <a:t>주소값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전달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 정수형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IP(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네트워크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  <a:sym typeface="Wingdings"/>
              </a:rPr>
              <a:t>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  <a:sym typeface="Wingdings"/>
              </a:rPr>
              <a:t>문자열 주소로 변환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char  *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inet_ntoa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(struct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성공 시 변환된 문자열의 </a:t>
            </a:r>
            <a:r>
              <a:rPr lang="ko-KR" altLang="en-US" dirty="0" err="1">
                <a:latin typeface="MS Reference Sans Serif"/>
                <a:ea typeface="맑은 고딕 Semilight"/>
                <a:cs typeface="맑은 고딕 Semilight"/>
              </a:rPr>
              <a:t>주소값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.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 인터넷 주소 초기화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sin_zero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[8]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멤버변수를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으로 초기화 </a:t>
            </a:r>
            <a:r>
              <a:rPr lang="ko-KR" altLang="en-US" dirty="0" err="1">
                <a:latin typeface="MS Reference Sans Serif"/>
                <a:ea typeface="맑은 고딕 Semilight"/>
                <a:cs typeface="맑은 고딕 Semilight"/>
              </a:rPr>
              <a:t>하기위함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.</a:t>
            </a:r>
          </a:p>
          <a:p>
            <a:pPr lvl="0">
              <a:defRPr/>
            </a:pP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memset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(&amp;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0,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sizeof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))  //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구조체변수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의 모든 멤버를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으로 초기화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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INADDR_ANY</a:t>
            </a: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소켓의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IP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주소를 대신하여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INADDR_ANY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이라는 이름의 상수 값으로 초기화한다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. 0x00000000</a:t>
            </a:r>
            <a:endParaRPr lang="ko-KR" altLang="en-US" dirty="0">
              <a:latin typeface="MS Reference Sans Serif"/>
              <a:ea typeface="맑은 고딕 Semilight"/>
              <a:cs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2E6F-9F40-44B1-9E44-CFD572D4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소켓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4985A-0847-4372-81C0-4D9ADBCF8233}"/>
              </a:ext>
            </a:extLst>
          </p:cNvPr>
          <p:cNvSpPr txBox="1"/>
          <p:nvPr/>
        </p:nvSpPr>
        <p:spPr>
          <a:xfrm>
            <a:off x="1242874" y="1269507"/>
            <a:ext cx="5173211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#include &lt;sys/</a:t>
            </a:r>
            <a:r>
              <a:rPr lang="en-US" altLang="ko-KR" dirty="0" err="1">
                <a:latin typeface="+mn-ea"/>
              </a:rPr>
              <a:t>socket.h</a:t>
            </a:r>
            <a:r>
              <a:rPr lang="en-US" altLang="ko-KR" dirty="0">
                <a:latin typeface="+mn-ea"/>
              </a:rPr>
              <a:t>&gt;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socket(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domain,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type,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protocol);</a:t>
            </a:r>
          </a:p>
          <a:p>
            <a:r>
              <a:rPr lang="en-US" altLang="ko-KR" dirty="0">
                <a:latin typeface="+mn-ea"/>
              </a:rPr>
              <a:t>	⇒ </a:t>
            </a:r>
            <a:r>
              <a:rPr lang="ko-KR" altLang="en-US" dirty="0">
                <a:latin typeface="+mn-ea"/>
              </a:rPr>
              <a:t>성공 시 </a:t>
            </a:r>
            <a:r>
              <a:rPr lang="ko-KR" altLang="en-US" dirty="0" err="1">
                <a:latin typeface="+mn-ea"/>
              </a:rPr>
              <a:t>파일디스크립터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실패 시 </a:t>
            </a:r>
            <a:r>
              <a:rPr lang="en-US" altLang="ko-KR" dirty="0">
                <a:latin typeface="+mn-ea"/>
              </a:rPr>
              <a:t>-1 </a:t>
            </a:r>
            <a:r>
              <a:rPr lang="ko-KR" altLang="en-US" dirty="0">
                <a:latin typeface="+mn-ea"/>
              </a:rPr>
              <a:t>반환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5E20C-730C-4438-AFE9-6A6704334B6F}"/>
              </a:ext>
            </a:extLst>
          </p:cNvPr>
          <p:cNvSpPr txBox="1"/>
          <p:nvPr/>
        </p:nvSpPr>
        <p:spPr>
          <a:xfrm>
            <a:off x="1242874" y="2553226"/>
            <a:ext cx="7130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socklen_t</a:t>
            </a:r>
            <a:r>
              <a:rPr lang="en-US" altLang="ko-KR" dirty="0"/>
              <a:t>  </a:t>
            </a:r>
            <a:r>
              <a:rPr lang="ko-KR" altLang="en-US" dirty="0"/>
              <a:t>타입을 가능하게 만들어 주는 헤더</a:t>
            </a:r>
            <a:endParaRPr lang="en-US" altLang="ko-KR" dirty="0"/>
          </a:p>
          <a:p>
            <a:r>
              <a:rPr lang="en-US" altLang="ko-KR" dirty="0"/>
              <a:t>domain		</a:t>
            </a:r>
            <a:r>
              <a:rPr lang="ko-KR" altLang="en-US" dirty="0"/>
              <a:t>소켓이 사용할 프로토콜 체계</a:t>
            </a:r>
            <a:r>
              <a:rPr lang="en-US" altLang="ko-KR" dirty="0"/>
              <a:t>(Protocol Family) </a:t>
            </a:r>
            <a:r>
              <a:rPr lang="ko-KR" altLang="en-US" dirty="0"/>
              <a:t>정보 전달</a:t>
            </a:r>
            <a:endParaRPr lang="en-US" altLang="ko-KR" dirty="0"/>
          </a:p>
          <a:p>
            <a:r>
              <a:rPr lang="en-US" altLang="ko-KR" dirty="0"/>
              <a:t>type			</a:t>
            </a:r>
            <a:r>
              <a:rPr lang="ko-KR" altLang="en-US" dirty="0"/>
              <a:t>소켓의 데이터 전송방식에 대한 정보 전달</a:t>
            </a:r>
            <a:endParaRPr lang="en-US" altLang="ko-KR" dirty="0"/>
          </a:p>
          <a:p>
            <a:r>
              <a:rPr lang="en-US" altLang="ko-KR" dirty="0"/>
              <a:t>protocol		</a:t>
            </a:r>
            <a:r>
              <a:rPr lang="ko-KR" altLang="en-US" dirty="0"/>
              <a:t>두 컴퓨터간 통신에 사용되는 프로토콜 정보 전달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4ED6AC9-2624-4154-8F28-9205F51AE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10705"/>
              </p:ext>
            </p:extLst>
          </p:nvPr>
        </p:nvGraphicFramePr>
        <p:xfrm>
          <a:off x="1242874" y="3905462"/>
          <a:ext cx="52910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573">
                  <a:extLst>
                    <a:ext uri="{9D8B030D-6E8A-4147-A177-3AD203B41FA5}">
                      <a16:colId xmlns:a16="http://schemas.microsoft.com/office/drawing/2014/main" val="3550321847"/>
                    </a:ext>
                  </a:extLst>
                </a:gridCol>
                <a:gridCol w="3972518">
                  <a:extLst>
                    <a:ext uri="{9D8B030D-6E8A-4147-A177-3AD203B41FA5}">
                      <a16:colId xmlns:a16="http://schemas.microsoft.com/office/drawing/2014/main" val="2647296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 </a:t>
                      </a:r>
                      <a:r>
                        <a:rPr lang="ko-KR" altLang="en-US" sz="1600" dirty="0" err="1"/>
                        <a:t>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프로토콜 체계</a:t>
                      </a:r>
                      <a:r>
                        <a:rPr lang="en-US" altLang="ko-KR" sz="1600" dirty="0"/>
                        <a:t>(Protocol Family)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22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PF_INET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IPv4 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</a:rPr>
                        <a:t>인터넷 프로토콜 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4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PF_INET6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IPv6 </a:t>
                      </a:r>
                      <a:r>
                        <a:rPr lang="ko-KR" altLang="en-US" sz="1600" dirty="0"/>
                        <a:t>인터넷 프로토콜 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01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PF_LOCAL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로컬 통신을 위한 </a:t>
                      </a:r>
                      <a:r>
                        <a:rPr lang="en-US" altLang="ko-KR" sz="1600" dirty="0"/>
                        <a:t>UNIX </a:t>
                      </a:r>
                      <a:r>
                        <a:rPr lang="ko-KR" altLang="en-US" sz="1600" dirty="0"/>
                        <a:t>프로토콜 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73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PF_PACKET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LOW Level </a:t>
                      </a:r>
                      <a:r>
                        <a:rPr lang="ko-KR" altLang="en-US" sz="1600" dirty="0"/>
                        <a:t>소켓을 위한 프로토콜 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6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PF_IPX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IPX </a:t>
                      </a:r>
                      <a:r>
                        <a:rPr lang="ko-KR" altLang="en-US" sz="1600" dirty="0"/>
                        <a:t>노벨 프로토콜 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895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00D492F-B949-4C50-83C2-B96C6DD78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81269"/>
              </p:ext>
            </p:extLst>
          </p:nvPr>
        </p:nvGraphicFramePr>
        <p:xfrm>
          <a:off x="6897950" y="3905462"/>
          <a:ext cx="4120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102">
                  <a:extLst>
                    <a:ext uri="{9D8B030D-6E8A-4147-A177-3AD203B41FA5}">
                      <a16:colId xmlns:a16="http://schemas.microsoft.com/office/drawing/2014/main" val="3167570817"/>
                    </a:ext>
                  </a:extLst>
                </a:gridCol>
                <a:gridCol w="1492115">
                  <a:extLst>
                    <a:ext uri="{9D8B030D-6E8A-4147-A177-3AD203B41FA5}">
                      <a16:colId xmlns:a16="http://schemas.microsoft.com/office/drawing/2014/main" val="445636748"/>
                    </a:ext>
                  </a:extLst>
                </a:gridCol>
                <a:gridCol w="1039353">
                  <a:extLst>
                    <a:ext uri="{9D8B030D-6E8A-4147-A177-3AD203B41FA5}">
                      <a16:colId xmlns:a16="http://schemas.microsoft.com/office/drawing/2014/main" val="2530024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 </a:t>
                      </a:r>
                      <a:r>
                        <a:rPr lang="ko-KR" altLang="en-US" sz="1600" dirty="0" err="1"/>
                        <a:t>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SOCK_STREAM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연결지향형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TCP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SOCK_DGRAM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 연결지향형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UDP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5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65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/>
              <a:t>TCP </a:t>
            </a:r>
            <a:r>
              <a:rPr lang="ko-KR" altLang="en-US" sz="2400"/>
              <a:t>주소할당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612" y="1308847"/>
            <a:ext cx="10157908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bind(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sockfd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 struct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*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myaddr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socklen_t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0612" y="2700423"/>
            <a:ext cx="7155628" cy="9076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sockfd	</a:t>
            </a:r>
            <a:r>
              <a:rPr lang="ko-KR" altLang="en-US">
                <a:latin typeface="+mn-ea"/>
              </a:rPr>
              <a:t>주소정보를 </a:t>
            </a:r>
            <a:r>
              <a:rPr lang="en-US" altLang="ko-KR">
                <a:latin typeface="+mn-ea"/>
              </a:rPr>
              <a:t>(IP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PORT) </a:t>
            </a:r>
            <a:r>
              <a:rPr lang="ko-KR" altLang="en-US">
                <a:latin typeface="+mn-ea"/>
              </a:rPr>
              <a:t>할당할 소켓의 파일 디스크립터</a:t>
            </a:r>
          </a:p>
          <a:p>
            <a:pPr lvl="0">
              <a:defRPr/>
            </a:pPr>
            <a:r>
              <a:rPr lang="en-US" altLang="ko-KR">
                <a:latin typeface="+mn-ea"/>
              </a:rPr>
              <a:t>myaddr	</a:t>
            </a:r>
            <a:r>
              <a:rPr lang="ko-KR" altLang="en-US">
                <a:latin typeface="+mn-ea"/>
              </a:rPr>
              <a:t>할당하고자 하는 주소정보를 지니는 구조체 변수의 주소 값</a:t>
            </a:r>
          </a:p>
          <a:p>
            <a:pPr lvl="0">
              <a:defRPr/>
            </a:pPr>
            <a:r>
              <a:rPr lang="en-US" altLang="ko-KR">
                <a:latin typeface="+mn-ea"/>
              </a:rPr>
              <a:t>addrlen	</a:t>
            </a:r>
            <a:r>
              <a:rPr lang="ko-KR" altLang="en-US">
                <a:latin typeface="+mn-ea"/>
              </a:rPr>
              <a:t>두 번째 인자로 전달된 구조체 변수의 길이정보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8142" y="4144297"/>
            <a:ext cx="10495198" cy="22831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struct  sockaddr{									// bits/socket.h</a:t>
            </a:r>
          </a:p>
          <a:p>
            <a:pPr lvl="0">
              <a:defRPr/>
            </a:pPr>
            <a:r>
              <a:rPr lang="en-US" altLang="ko-KR">
                <a:latin typeface="+mn-ea"/>
              </a:rPr>
              <a:t>	__SOCKADDR_COMMON (sa_);</a:t>
            </a:r>
          </a:p>
          <a:p>
            <a:pPr lvl="0">
              <a:defRPr/>
            </a:pPr>
            <a:r>
              <a:rPr lang="en-US" altLang="ko-KR">
                <a:latin typeface="+mn-ea"/>
              </a:rPr>
              <a:t>	char sa_data[14];</a:t>
            </a:r>
          </a:p>
          <a:p>
            <a:pPr lvl="0">
              <a:defRPr/>
            </a:pPr>
            <a:r>
              <a:rPr lang="en-US" altLang="ko-KR">
                <a:latin typeface="+mn-ea"/>
              </a:rPr>
              <a:t>};</a:t>
            </a:r>
          </a:p>
          <a:p>
            <a:pPr lvl="0">
              <a:defRPr/>
            </a:pPr>
            <a:endParaRPr lang="en-US" altLang="ko-KR">
              <a:latin typeface="+mn-ea"/>
            </a:endParaRPr>
          </a:p>
          <a:p>
            <a:pPr lvl="0">
              <a:defRPr/>
            </a:pPr>
            <a:r>
              <a:rPr lang="ko-KR" altLang="en-US">
                <a:latin typeface="+mn-ea"/>
              </a:rPr>
              <a:t>두번째 인자를 보면 </a:t>
            </a:r>
            <a:r>
              <a:rPr lang="en-US" altLang="ko-KR">
                <a:latin typeface="+mn-ea"/>
              </a:rPr>
              <a:t>sockaddr</a:t>
            </a:r>
            <a:r>
              <a:rPr lang="ko-KR" altLang="en-US">
                <a:latin typeface="+mn-ea"/>
              </a:rPr>
              <a:t>구조체 형태의 주소를 받고있다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그러나 구조체 </a:t>
            </a:r>
            <a:r>
              <a:rPr lang="en-US" altLang="ko-KR">
                <a:latin typeface="+mn-ea"/>
              </a:rPr>
              <a:t>sockaddr</a:t>
            </a:r>
            <a:r>
              <a:rPr lang="ko-KR" altLang="en-US">
                <a:latin typeface="+mn-ea"/>
              </a:rPr>
              <a:t>를 보면</a:t>
            </a:r>
          </a:p>
          <a:p>
            <a:pPr lvl="0">
              <a:defRPr/>
            </a:pPr>
            <a:r>
              <a:rPr lang="en-US" altLang="ko-KR">
                <a:latin typeface="+mn-ea"/>
              </a:rPr>
              <a:t>IPv4</a:t>
            </a:r>
            <a:r>
              <a:rPr lang="ko-KR" altLang="en-US">
                <a:latin typeface="+mn-ea"/>
              </a:rPr>
              <a:t>형태의 주소정보를 받기에는 적합하지않아 </a:t>
            </a:r>
            <a:r>
              <a:rPr lang="en-US" altLang="ko-KR">
                <a:latin typeface="+mn-ea"/>
              </a:rPr>
              <a:t>IPv4 </a:t>
            </a:r>
            <a:r>
              <a:rPr lang="ko-KR" altLang="en-US">
                <a:latin typeface="+mn-ea"/>
              </a:rPr>
              <a:t>주소정보를 다루기 쉬운 구조체 </a:t>
            </a:r>
            <a:r>
              <a:rPr lang="en-US" altLang="ko-KR">
                <a:latin typeface="+mn-ea"/>
              </a:rPr>
              <a:t>sockaddr_in </a:t>
            </a:r>
            <a:r>
              <a:rPr lang="ko-KR" altLang="en-US">
                <a:latin typeface="+mn-ea"/>
              </a:rPr>
              <a:t>을</a:t>
            </a:r>
          </a:p>
          <a:p>
            <a:pPr lvl="0">
              <a:defRPr/>
            </a:pPr>
            <a:r>
              <a:rPr lang="ko-KR" altLang="en-US">
                <a:latin typeface="+mn-ea"/>
              </a:rPr>
              <a:t>만들고 구조체 변수를 생성하며</a:t>
            </a:r>
            <a:r>
              <a:rPr lang="en-US" altLang="ko-KR">
                <a:latin typeface="+mn-ea"/>
              </a:rPr>
              <a:t>, bind()</a:t>
            </a:r>
            <a:r>
              <a:rPr lang="ko-KR" altLang="en-US">
                <a:latin typeface="+mn-ea"/>
              </a:rPr>
              <a:t>에 사용시는 </a:t>
            </a:r>
            <a:r>
              <a:rPr lang="en-US" altLang="ko-KR">
                <a:latin typeface="+mn-ea"/>
              </a:rPr>
              <a:t>sockaddr </a:t>
            </a:r>
            <a:r>
              <a:rPr lang="ko-KR" altLang="en-US">
                <a:latin typeface="+mn-ea"/>
              </a:rPr>
              <a:t>구조체로 형변환 작업을 하여 사용한다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/>
              <a:t>TCP </a:t>
            </a:r>
            <a:r>
              <a:rPr lang="ko-KR" altLang="en-US" sz="2400"/>
              <a:t>연결요청 대기</a:t>
            </a:r>
            <a:r>
              <a:rPr lang="en-US" altLang="ko-KR" sz="2400"/>
              <a:t>/</a:t>
            </a:r>
            <a:r>
              <a:rPr lang="ko-KR" altLang="en-US" sz="2400"/>
              <a:t>요청 수락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612" y="1308847"/>
            <a:ext cx="10523005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 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연결요청 대기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- server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소켓을 만들어 연결하고 대기시킨다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.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int listen( int sock,  int  backlog);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0611" y="2700423"/>
            <a:ext cx="1064177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sock	</a:t>
            </a:r>
            <a:r>
              <a:rPr lang="ko-KR" altLang="en-US">
                <a:latin typeface="+mn-ea"/>
              </a:rPr>
              <a:t>연결요청 대기상태에 두고자 하는 소켓의 파일 디스크립터 전달</a:t>
            </a:r>
          </a:p>
          <a:p>
            <a:pPr lvl="0">
              <a:defRPr/>
            </a:pPr>
            <a:r>
              <a:rPr lang="en-US" altLang="ko-KR">
                <a:latin typeface="+mn-ea"/>
              </a:rPr>
              <a:t>backlog	</a:t>
            </a:r>
            <a:r>
              <a:rPr lang="ko-KR" altLang="en-US">
                <a:latin typeface="+mn-ea"/>
              </a:rPr>
              <a:t>연결요청 대기 큐의 크기정보 전달</a:t>
            </a:r>
            <a:r>
              <a:rPr lang="en-US" altLang="ko-KR">
                <a:latin typeface="+mn-ea"/>
              </a:rPr>
              <a:t>, 10</a:t>
            </a:r>
            <a:r>
              <a:rPr lang="ko-KR" altLang="en-US">
                <a:latin typeface="+mn-ea"/>
              </a:rPr>
              <a:t>이 전달되면 큐가 </a:t>
            </a:r>
            <a:r>
              <a:rPr lang="en-US" altLang="ko-KR">
                <a:latin typeface="+mn-ea"/>
              </a:rPr>
              <a:t>10</a:t>
            </a:r>
            <a:r>
              <a:rPr lang="ko-KR" altLang="en-US">
                <a:latin typeface="+mn-ea"/>
              </a:rPr>
              <a:t>이 되어 연결요청을 </a:t>
            </a:r>
            <a:r>
              <a:rPr lang="en-US" altLang="ko-KR">
                <a:latin typeface="+mn-ea"/>
              </a:rPr>
              <a:t>10</a:t>
            </a:r>
            <a:r>
              <a:rPr lang="ko-KR" altLang="en-US">
                <a:latin typeface="+mn-ea"/>
              </a:rPr>
              <a:t>개까지 대기</a:t>
            </a:r>
            <a:endParaRPr lang="en-US" altLang="ko-KR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606" y="4064254"/>
            <a:ext cx="10523005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  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연결요청 수락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client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소켓을 만들어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data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를 주고 받는다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.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int  accept(int  sock,  struct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*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 </a:t>
            </a:r>
            <a:r>
              <a:rPr lang="en-US" altLang="ko-KR" b="1" dirty="0" err="1">
                <a:latin typeface="MS Reference Sans Serif"/>
                <a:ea typeface="맑은 고딕 Semilight"/>
                <a:cs typeface="맑은 고딕 Semilight"/>
              </a:rPr>
              <a:t>socklen_t</a:t>
            </a:r>
            <a:r>
              <a:rPr lang="en-US" altLang="ko-KR" b="1" dirty="0">
                <a:latin typeface="MS Reference Sans Serif"/>
                <a:ea typeface="맑은 고딕 Semilight"/>
                <a:cs typeface="맑은 고딕 Semilight"/>
              </a:rPr>
              <a:t> *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생성된 소켓의 파일 </a:t>
            </a:r>
            <a:r>
              <a:rPr lang="ko-KR" altLang="en-US" dirty="0" err="1">
                <a:latin typeface="MS Reference Sans Serif"/>
                <a:ea typeface="맑은 고딕 Semilight"/>
                <a:cs typeface="맑은 고딕 Semilight"/>
              </a:rPr>
              <a:t>디스크립터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11" y="5434272"/>
            <a:ext cx="1045638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sock	</a:t>
            </a:r>
            <a:r>
              <a:rPr lang="ko-KR" altLang="en-US" dirty="0">
                <a:latin typeface="+mn-ea"/>
              </a:rPr>
              <a:t>서버 소켓의 파일 </a:t>
            </a:r>
            <a:r>
              <a:rPr lang="ko-KR" altLang="en-US" dirty="0" err="1">
                <a:latin typeface="+mn-ea"/>
              </a:rPr>
              <a:t>디스크립터</a:t>
            </a:r>
            <a:r>
              <a:rPr lang="ko-KR" altLang="en-US" dirty="0">
                <a:latin typeface="+mn-ea"/>
              </a:rPr>
              <a:t> 전달 </a:t>
            </a:r>
            <a:r>
              <a:rPr lang="en-US" altLang="ko-KR" dirty="0">
                <a:latin typeface="+mn-ea"/>
              </a:rPr>
              <a:t>//</a:t>
            </a:r>
            <a:r>
              <a:rPr lang="ko-KR" altLang="en-US" dirty="0">
                <a:latin typeface="+mn-ea"/>
              </a:rPr>
              <a:t>데이터 입출력에 사용할 소켓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listen</a:t>
            </a:r>
            <a:r>
              <a:rPr lang="ko-KR" altLang="en-US" dirty="0">
                <a:latin typeface="+mn-ea"/>
              </a:rPr>
              <a:t>의 소켓과 다르다</a:t>
            </a:r>
            <a:r>
              <a:rPr lang="en-US" altLang="ko-KR" dirty="0">
                <a:latin typeface="+mn-ea"/>
              </a:rPr>
              <a:t>.</a:t>
            </a: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addr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연결요청 한 클라이언트의 주소정보를 담을 변수의 주소 값 전달</a:t>
            </a: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addrlen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두 번째 매개변수 </a:t>
            </a:r>
            <a:r>
              <a:rPr lang="en-US" altLang="ko-KR" dirty="0" err="1">
                <a:latin typeface="+mn-ea"/>
              </a:rPr>
              <a:t>addr</a:t>
            </a:r>
            <a:r>
              <a:rPr lang="ko-KR" altLang="en-US" dirty="0">
                <a:latin typeface="+mn-ea"/>
              </a:rPr>
              <a:t>에 전달된 주소의 변수 크기를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바이트 단위로 전달</a:t>
            </a:r>
            <a:endParaRPr lang="en-US" altLang="ko-KR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AF54D-E1A1-6213-7518-528CB1194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D37AD-9223-0BB2-9978-32AA54C0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Socket </a:t>
            </a:r>
            <a:r>
              <a:rPr lang="ko-KR" altLang="en-US" sz="2400" dirty="0"/>
              <a:t>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25A8D-A97C-29AC-07C3-A07764313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117600"/>
            <a:ext cx="11131826" cy="529259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800" b="1" dirty="0"/>
              <a:t>소켓통신</a:t>
            </a:r>
            <a:r>
              <a:rPr lang="ko-KR" altLang="en-US" sz="1800" dirty="0"/>
              <a:t>은 이더넷 기반 실시간 데이터 전송방식인 </a:t>
            </a:r>
            <a:r>
              <a:rPr lang="en-US" altLang="ko-KR" sz="1800" dirty="0"/>
              <a:t>TCP </a:t>
            </a:r>
            <a:r>
              <a:rPr lang="ko-KR" altLang="en-US" sz="1800" dirty="0"/>
              <a:t>또는 </a:t>
            </a:r>
            <a:r>
              <a:rPr lang="en-US" altLang="ko-KR" sz="1800" dirty="0"/>
              <a:t>UDP</a:t>
            </a:r>
            <a:r>
              <a:rPr lang="ko-KR" altLang="en-US" sz="1800" dirty="0"/>
              <a:t>를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dirty="0"/>
              <a:t>    </a:t>
            </a:r>
            <a:r>
              <a:rPr lang="ko-KR" altLang="en-US" sz="1800" dirty="0"/>
              <a:t>사용하는 양방향 통신이다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ko-KR" altLang="en-US" sz="1800" dirty="0"/>
              <a:t>데이터를 요청하는 클라이언트와 데이터를 제공하는 서버의 주체가 필요하다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ko-KR" altLang="en-US" sz="1800" b="1" dirty="0"/>
              <a:t>네트워크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Net+Work</a:t>
            </a:r>
            <a:r>
              <a:rPr lang="ko-KR" altLang="en-US" sz="1800" dirty="0"/>
              <a:t>의 합성어로 두 대의 기기를 연결하고 서로 통신할 수 있는 것</a:t>
            </a:r>
            <a:endParaRPr lang="en-US" altLang="ko-KR" sz="1800" dirty="0"/>
          </a:p>
          <a:p>
            <a:pPr>
              <a:defRPr/>
            </a:pPr>
            <a:r>
              <a:rPr lang="ko-KR" altLang="en-US" sz="1800" b="1" dirty="0"/>
              <a:t>소켓</a:t>
            </a:r>
            <a:r>
              <a:rPr lang="ko-KR" altLang="en-US" sz="1800" dirty="0"/>
              <a:t>은 전송 계층과 응용 프로그램 사이의 인터페이스 역할을 하며 떨어져 있는 두 호스트를 연결해 준다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en-US" altLang="ko-KR" sz="1800" dirty="0"/>
              <a:t>IP</a:t>
            </a:r>
            <a:r>
              <a:rPr lang="ko-KR" altLang="en-US" sz="1800" dirty="0"/>
              <a:t>는 데이터를 정해진 목적지까지 전달만 하는 역할이며 비신뢰성과 비연결성의 특징을 가지고 있다</a:t>
            </a:r>
            <a:r>
              <a:rPr lang="en-US" altLang="ko-KR" sz="1800" dirty="0"/>
              <a:t>.</a:t>
            </a:r>
            <a:r>
              <a:rPr lang="ko-KR" altLang="en-US" sz="1800" dirty="0"/>
              <a:t> 따라서 온전한 데이터의 전달은 보장하지 않는다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ko-KR" altLang="en-US" sz="1800" b="1" dirty="0"/>
              <a:t>프로토콜</a:t>
            </a:r>
            <a:r>
              <a:rPr lang="ko-KR" altLang="en-US" sz="1800" dirty="0"/>
              <a:t>은 컴퓨터간 원거리 통신 장비 사이에서 메시지를 주고 받는 수 있는 양식과 규칙의 체계이다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en-US" altLang="ko-KR" sz="1800" b="1" dirty="0"/>
              <a:t>TCP</a:t>
            </a:r>
            <a:r>
              <a:rPr lang="ko-KR" altLang="en-US" sz="1800" dirty="0"/>
              <a:t>는 데이터를 온전하게 받을 수 있도록 도와주는 프로토콜이다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en-US" altLang="ko-KR" sz="1800" b="1" dirty="0"/>
              <a:t>HTTP</a:t>
            </a:r>
            <a:r>
              <a:rPr lang="ko-KR" altLang="en-US" sz="1800" dirty="0"/>
              <a:t>는 웹 브라우저와 웹 서버 간에 데이터를 주고 받기 위한 프로토콜이다</a:t>
            </a:r>
            <a:r>
              <a:rPr lang="en-US" altLang="ko-KR" sz="1800" dirty="0"/>
              <a:t>.</a:t>
            </a:r>
          </a:p>
          <a:p>
            <a:pPr marL="45720" indent="0">
              <a:lnSpc>
                <a:spcPct val="100000"/>
              </a:lnSpc>
              <a:buNone/>
              <a:defRPr/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3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E985-8829-3FA2-9F7E-A9AF9242B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D62F5-DC46-6131-2CB5-D38CEDF6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클라이언트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5C408-5826-AF04-A9AF-AB78B93F412F}"/>
              </a:ext>
            </a:extLst>
          </p:cNvPr>
          <p:cNvSpPr txBox="1"/>
          <p:nvPr/>
        </p:nvSpPr>
        <p:spPr>
          <a:xfrm>
            <a:off x="1143000" y="1447086"/>
            <a:ext cx="9875520" cy="443198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+mn-ea"/>
              </a:rPr>
              <a:t>  </a:t>
            </a: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socket( )				    </a:t>
            </a:r>
            <a:r>
              <a:rPr lang="ko-KR" altLang="en-US" sz="2400" dirty="0">
                <a:latin typeface="+mn-ea"/>
              </a:rPr>
              <a:t>소켓생성</a:t>
            </a:r>
            <a:r>
              <a:rPr lang="en-US" altLang="ko-KR" sz="2400" dirty="0">
                <a:latin typeface="+mn-ea"/>
              </a:rPr>
              <a:t>						</a:t>
            </a:r>
            <a:r>
              <a:rPr lang="ko-KR" altLang="en-US" sz="2400" dirty="0">
                <a:latin typeface="+mn-ea"/>
              </a:rPr>
              <a:t>전화기 구입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connect( )					</a:t>
            </a:r>
            <a:r>
              <a:rPr lang="ko-KR" altLang="en-US" sz="2400" dirty="0">
                <a:latin typeface="+mn-ea"/>
              </a:rPr>
              <a:t>연결요청</a:t>
            </a:r>
            <a:r>
              <a:rPr lang="en-US" altLang="ko-KR" sz="2400" dirty="0">
                <a:latin typeface="+mn-ea"/>
              </a:rPr>
              <a:t>				       </a:t>
            </a:r>
            <a:r>
              <a:rPr lang="ko-KR" altLang="en-US" sz="2400" dirty="0">
                <a:latin typeface="+mn-ea"/>
              </a:rPr>
              <a:t>  전화 걸기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read( )/write( )		    </a:t>
            </a:r>
            <a:r>
              <a:rPr lang="ko-KR" altLang="en-US" sz="2400" dirty="0">
                <a:latin typeface="+mn-ea"/>
              </a:rPr>
              <a:t>데이터 송수신</a:t>
            </a:r>
            <a:r>
              <a:rPr lang="en-US" altLang="ko-KR" sz="2400" dirty="0">
                <a:latin typeface="+mn-ea"/>
              </a:rPr>
              <a:t>				</a:t>
            </a:r>
            <a:r>
              <a:rPr lang="ko-KR" altLang="en-US" sz="2400" dirty="0">
                <a:latin typeface="+mn-ea"/>
              </a:rPr>
              <a:t>통화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close( )					    </a:t>
            </a:r>
            <a:r>
              <a:rPr lang="ko-KR" altLang="en-US" sz="2400" dirty="0">
                <a:latin typeface="+mn-ea"/>
              </a:rPr>
              <a:t>연결종료</a:t>
            </a:r>
            <a:r>
              <a:rPr lang="en-US" altLang="ko-KR" sz="2400" dirty="0">
                <a:latin typeface="+mn-ea"/>
              </a:rPr>
              <a:t>						</a:t>
            </a:r>
            <a:r>
              <a:rPr lang="ko-KR" altLang="en-US" sz="2400" dirty="0">
                <a:latin typeface="+mn-ea"/>
              </a:rPr>
              <a:t>통화 종료</a:t>
            </a:r>
          </a:p>
          <a:p>
            <a:pPr lvl="0" algn="ctr">
              <a:defRPr/>
            </a:pPr>
            <a:r>
              <a:rPr lang="en-US" altLang="ko-KR" dirty="0">
                <a:latin typeface="+mn-ea"/>
              </a:rPr>
              <a:t>	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3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/>
              <a:t>TCP </a:t>
            </a:r>
            <a:r>
              <a:rPr lang="ko-KR" altLang="en-US" sz="2400"/>
              <a:t>연결요청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612" y="1308847"/>
            <a:ext cx="10590653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Int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connet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 int sock,  struct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*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servaddr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socklen_t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0612" y="3125725"/>
            <a:ext cx="8614314" cy="1736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sock	   </a:t>
            </a:r>
            <a:r>
              <a:rPr lang="ko-KR" altLang="en-US" dirty="0">
                <a:latin typeface="+mn-ea"/>
              </a:rPr>
              <a:t>클라이언트 소켓의 파일 </a:t>
            </a:r>
            <a:r>
              <a:rPr lang="ko-KR" altLang="en-US" dirty="0" err="1">
                <a:latin typeface="+mn-ea"/>
              </a:rPr>
              <a:t>디스크립터</a:t>
            </a:r>
            <a:r>
              <a:rPr lang="ko-KR" altLang="en-US" dirty="0">
                <a:latin typeface="+mn-ea"/>
              </a:rPr>
              <a:t> 전달</a:t>
            </a: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servaddr</a:t>
            </a:r>
            <a:r>
              <a:rPr lang="en-US" altLang="ko-KR" dirty="0">
                <a:latin typeface="+mn-ea"/>
              </a:rPr>
              <a:t>	   </a:t>
            </a:r>
            <a:r>
              <a:rPr lang="ko-KR" altLang="en-US" dirty="0" err="1">
                <a:latin typeface="+mn-ea"/>
              </a:rPr>
              <a:t>연결요청할</a:t>
            </a:r>
            <a:r>
              <a:rPr lang="ko-KR" altLang="en-US" dirty="0">
                <a:latin typeface="+mn-ea"/>
              </a:rPr>
              <a:t> 서버의 주소정보를 담은 변수의 주소 값 전달</a:t>
            </a: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addrlen</a:t>
            </a:r>
            <a:r>
              <a:rPr lang="en-US" altLang="ko-KR" dirty="0">
                <a:latin typeface="+mn-ea"/>
              </a:rPr>
              <a:t>	   </a:t>
            </a:r>
            <a:r>
              <a:rPr lang="ko-KR" altLang="en-US" dirty="0">
                <a:latin typeface="+mn-ea"/>
              </a:rPr>
              <a:t>두 번째 인자로 전달된 구조체 변수의 길이정보</a:t>
            </a:r>
          </a:p>
          <a:p>
            <a:pPr lvl="0">
              <a:defRPr/>
            </a:pPr>
            <a:endParaRPr lang="en-US" altLang="ko-KR" dirty="0">
              <a:latin typeface="+mn-ea"/>
            </a:endParaRPr>
          </a:p>
          <a:p>
            <a:pPr lvl="0">
              <a:defRPr/>
            </a:pPr>
            <a:endParaRPr lang="en-US" altLang="ko-KR" dirty="0">
              <a:latin typeface="+mn-ea"/>
            </a:endParaRPr>
          </a:p>
          <a:p>
            <a:pPr lvl="0">
              <a:defRPr/>
            </a:pPr>
            <a:r>
              <a:rPr lang="en-US" altLang="ko-KR" dirty="0">
                <a:latin typeface="+mn-ea"/>
              </a:rPr>
              <a:t>Connect </a:t>
            </a:r>
            <a:r>
              <a:rPr lang="ko-KR" altLang="en-US" dirty="0">
                <a:latin typeface="+mn-ea"/>
              </a:rPr>
              <a:t>함수호출 시 클라이언트의 </a:t>
            </a:r>
            <a:r>
              <a:rPr lang="en-US" altLang="ko-KR" dirty="0">
                <a:latin typeface="+mn-ea"/>
              </a:rPr>
              <a:t>IP</a:t>
            </a:r>
            <a:r>
              <a:rPr lang="ko-KR" altLang="en-US" dirty="0">
                <a:latin typeface="+mn-ea"/>
              </a:rPr>
              <a:t>와</a:t>
            </a:r>
            <a:r>
              <a:rPr lang="en-US" altLang="ko-KR" dirty="0">
                <a:latin typeface="+mn-ea"/>
              </a:rPr>
              <a:t> PORT</a:t>
            </a:r>
            <a:r>
              <a:rPr lang="ko-KR" altLang="en-US" dirty="0">
                <a:latin typeface="+mn-ea"/>
              </a:rPr>
              <a:t>는 자동으로 할당된다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TCP</a:t>
            </a:r>
            <a:r>
              <a:rPr lang="ko-KR" altLang="en-US" sz="2400" dirty="0"/>
              <a:t> 소켓</a:t>
            </a:r>
            <a:r>
              <a:rPr lang="en-US" altLang="ko-KR" sz="2400" dirty="0"/>
              <a:t> </a:t>
            </a:r>
            <a:r>
              <a:rPr lang="ko-KR" altLang="en-US" sz="2400" dirty="0"/>
              <a:t>전용 입출력 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471" y="2836601"/>
            <a:ext cx="10146485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ssize_t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send(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sockfd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 const void *buff,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size_t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int flags);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전송된 바이트 수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7002" y="4129172"/>
            <a:ext cx="8212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latin typeface="+mn-ea"/>
              </a:rPr>
              <a:t>sockfd</a:t>
            </a:r>
            <a:r>
              <a:rPr lang="en-US" altLang="ko-KR" dirty="0">
                <a:latin typeface="+mn-ea"/>
              </a:rPr>
              <a:t>		</a:t>
            </a:r>
            <a:r>
              <a:rPr lang="ko-KR" altLang="en-US" dirty="0">
                <a:latin typeface="+mn-ea"/>
              </a:rPr>
              <a:t>데이터 전송 소켓의 파일 </a:t>
            </a:r>
            <a:r>
              <a:rPr lang="ko-KR" altLang="en-US" dirty="0" err="1">
                <a:latin typeface="+mn-ea"/>
              </a:rPr>
              <a:t>디스크립터</a:t>
            </a:r>
            <a:r>
              <a:rPr lang="ko-KR" altLang="en-US" dirty="0">
                <a:latin typeface="+mn-ea"/>
              </a:rPr>
              <a:t> 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buff      		</a:t>
            </a:r>
            <a:r>
              <a:rPr lang="ko-KR" altLang="en-US" dirty="0">
                <a:latin typeface="+mn-ea"/>
              </a:rPr>
              <a:t>전송할 데이터의 주소</a:t>
            </a:r>
          </a:p>
          <a:p>
            <a:pPr lvl="0">
              <a:defRPr/>
            </a:pP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len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		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전송할 데이터 크기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flags     		</a:t>
            </a:r>
            <a:r>
              <a:rPr lang="ko-KR" altLang="en-US" dirty="0">
                <a:latin typeface="+mn-ea"/>
              </a:rPr>
              <a:t>옵션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없으면 </a:t>
            </a:r>
            <a:r>
              <a:rPr lang="en-US" altLang="ko-KR" dirty="0">
                <a:latin typeface="+mn-ea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838" y="1421946"/>
            <a:ext cx="1042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네트워크 소켓에서 데이터 송신함수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TCP </a:t>
            </a:r>
            <a:r>
              <a:rPr lang="ko-KR" altLang="en-US" dirty="0"/>
              <a:t>소켓에서 사용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플래그를 사용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4FD29-12D3-7717-1CFA-8EC571996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FF44B-4122-AB06-C9C4-37BB1F53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TCP </a:t>
            </a:r>
            <a:r>
              <a:rPr lang="ko-KR" altLang="en-US" sz="2400" dirty="0"/>
              <a:t>소켓</a:t>
            </a:r>
            <a:r>
              <a:rPr lang="en-US" altLang="ko-KR" sz="2400" dirty="0"/>
              <a:t> </a:t>
            </a:r>
            <a:r>
              <a:rPr lang="ko-KR" altLang="en-US" sz="2400" dirty="0"/>
              <a:t>전용 입출력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C1CCD-B3B4-3244-6400-1B938DD77770}"/>
              </a:ext>
            </a:extLst>
          </p:cNvPr>
          <p:cNvSpPr txBox="1"/>
          <p:nvPr/>
        </p:nvSpPr>
        <p:spPr>
          <a:xfrm>
            <a:off x="859471" y="2836601"/>
            <a:ext cx="10506734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ssize_t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recv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sockfd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 void *buff,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size_t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int flags);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수신된 바이트 수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B14F2-EB4D-9774-E8C2-554053AB4B26}"/>
              </a:ext>
            </a:extLst>
          </p:cNvPr>
          <p:cNvSpPr txBox="1"/>
          <p:nvPr/>
        </p:nvSpPr>
        <p:spPr>
          <a:xfrm>
            <a:off x="847002" y="4129172"/>
            <a:ext cx="821290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latin typeface="+mn-ea"/>
              </a:rPr>
              <a:t>sockfd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데이터  수신 소켓의 파일 </a:t>
            </a:r>
            <a:r>
              <a:rPr lang="ko-KR" altLang="en-US" dirty="0" err="1">
                <a:latin typeface="+mn-ea"/>
              </a:rPr>
              <a:t>디스크립터</a:t>
            </a:r>
            <a:r>
              <a:rPr lang="ko-KR" altLang="en-US" dirty="0">
                <a:latin typeface="+mn-ea"/>
              </a:rPr>
              <a:t> 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buff       	</a:t>
            </a:r>
            <a:r>
              <a:rPr lang="ko-KR" altLang="en-US" dirty="0">
                <a:latin typeface="+mn-ea"/>
              </a:rPr>
              <a:t>수신된 데이터를 저장할 버퍼의 주소 </a:t>
            </a:r>
          </a:p>
          <a:p>
            <a:pPr lvl="0">
              <a:defRPr/>
            </a:pPr>
            <a:r>
              <a:rPr lang="en-US" altLang="ko-KR" sz="2000" b="1" dirty="0" err="1">
                <a:solidFill>
                  <a:srgbClr val="FF0000"/>
                </a:solidFill>
                <a:latin typeface="+mn-ea"/>
              </a:rPr>
              <a:t>nbytes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	 	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수신할 최대 버퍼 크기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flags     		</a:t>
            </a:r>
            <a:r>
              <a:rPr lang="ko-KR" altLang="en-US" dirty="0">
                <a:latin typeface="+mn-ea"/>
              </a:rPr>
              <a:t>옵션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없으면 </a:t>
            </a:r>
            <a:r>
              <a:rPr lang="en-US" altLang="ko-KR" dirty="0">
                <a:latin typeface="+mn-ea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3E580-771B-A819-0E29-A427A9627D12}"/>
              </a:ext>
            </a:extLst>
          </p:cNvPr>
          <p:cNvSpPr txBox="1"/>
          <p:nvPr/>
        </p:nvSpPr>
        <p:spPr>
          <a:xfrm>
            <a:off x="836838" y="1421946"/>
            <a:ext cx="1042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네트워크 소켓에서 데이터 수신함수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TCP </a:t>
            </a:r>
            <a:r>
              <a:rPr lang="ko-KR" altLang="en-US" dirty="0"/>
              <a:t>소켓에서 사용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플래그를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37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B1D47-8392-A2EB-8B10-551FE1206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58FF-D788-DA73-AFF1-EDABB7DD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UDP </a:t>
            </a:r>
            <a:r>
              <a:rPr lang="ko-KR" altLang="en-US" sz="2400" dirty="0"/>
              <a:t>소켓</a:t>
            </a:r>
            <a:r>
              <a:rPr lang="en-US" altLang="ko-KR" sz="2400" dirty="0"/>
              <a:t> </a:t>
            </a:r>
            <a:r>
              <a:rPr lang="ko-KR" altLang="en-US" sz="2400" dirty="0"/>
              <a:t>전용 입출력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66D85-B025-7570-ADF3-B7F468F5683B}"/>
              </a:ext>
            </a:extLst>
          </p:cNvPr>
          <p:cNvSpPr txBox="1"/>
          <p:nvPr/>
        </p:nvSpPr>
        <p:spPr>
          <a:xfrm>
            <a:off x="606056" y="2836601"/>
            <a:ext cx="11015330" cy="147732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ssize_t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sendto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sockfd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 void *buff,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size_t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nbytes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int flags, struct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*to,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socklen_t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8989C-A126-6A0E-73C0-325C6FA236A8}"/>
              </a:ext>
            </a:extLst>
          </p:cNvPr>
          <p:cNvSpPr txBox="1"/>
          <p:nvPr/>
        </p:nvSpPr>
        <p:spPr>
          <a:xfrm>
            <a:off x="859471" y="4567893"/>
            <a:ext cx="8212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latin typeface="+mn-ea"/>
              </a:rPr>
              <a:t>sockfd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데이터 전송에 사용될 </a:t>
            </a:r>
            <a:r>
              <a:rPr lang="en-US" altLang="ko-KR" dirty="0">
                <a:latin typeface="+mn-ea"/>
              </a:rPr>
              <a:t>UDP</a:t>
            </a:r>
            <a:r>
              <a:rPr lang="ko-KR" altLang="en-US" dirty="0">
                <a:latin typeface="+mn-ea"/>
              </a:rPr>
              <a:t> 소켓의 </a:t>
            </a:r>
            <a:r>
              <a:rPr lang="ko-KR" altLang="en-US" dirty="0" err="1">
                <a:latin typeface="+mn-ea"/>
              </a:rPr>
              <a:t>파일디스크립터</a:t>
            </a:r>
            <a:r>
              <a:rPr lang="ko-KR" altLang="en-US" dirty="0">
                <a:latin typeface="+mn-ea"/>
              </a:rPr>
              <a:t> 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buff      </a:t>
            </a:r>
            <a:r>
              <a:rPr lang="ko-KR" altLang="en-US" dirty="0">
                <a:latin typeface="+mn-ea"/>
              </a:rPr>
              <a:t>전송할 데이터의 </a:t>
            </a:r>
            <a:r>
              <a:rPr lang="ko-KR" altLang="en-US" dirty="0" err="1">
                <a:latin typeface="+mn-ea"/>
              </a:rPr>
              <a:t>주소값</a:t>
            </a:r>
            <a:endParaRPr lang="ko-KR" altLang="en-US" dirty="0">
              <a:latin typeface="+mn-ea"/>
            </a:endParaRP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nbytes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전송할 데이터의 바이트 크기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flags     </a:t>
            </a:r>
            <a:r>
              <a:rPr lang="ko-KR" altLang="en-US" dirty="0">
                <a:latin typeface="+mn-ea"/>
              </a:rPr>
              <a:t>옵션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없으면 </a:t>
            </a:r>
            <a:r>
              <a:rPr lang="en-US" altLang="ko-KR" dirty="0">
                <a:latin typeface="+mn-ea"/>
              </a:rPr>
              <a:t>0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to         </a:t>
            </a:r>
            <a:r>
              <a:rPr lang="ko-KR" altLang="en-US" dirty="0">
                <a:latin typeface="+mn-ea"/>
              </a:rPr>
              <a:t>목적지 주소 정보를 가지고 있는 </a:t>
            </a:r>
            <a:r>
              <a:rPr lang="en-US" altLang="ko-KR" dirty="0" err="1">
                <a:latin typeface="+mn-ea"/>
              </a:rPr>
              <a:t>sockaddr</a:t>
            </a:r>
            <a:r>
              <a:rPr lang="ko-KR" altLang="en-US" dirty="0">
                <a:latin typeface="+mn-ea"/>
              </a:rPr>
              <a:t> 구조체 변수의 </a:t>
            </a:r>
            <a:r>
              <a:rPr lang="ko-KR" altLang="en-US" dirty="0" err="1">
                <a:latin typeface="+mn-ea"/>
              </a:rPr>
              <a:t>주소값</a:t>
            </a:r>
            <a:endParaRPr lang="ko-KR" altLang="en-US" dirty="0">
              <a:latin typeface="+mn-ea"/>
            </a:endParaRP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addrlen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구조체 변수의 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50A78-DA8E-8766-FF95-9D154AFDBE9C}"/>
              </a:ext>
            </a:extLst>
          </p:cNvPr>
          <p:cNvSpPr txBox="1"/>
          <p:nvPr/>
        </p:nvSpPr>
        <p:spPr>
          <a:xfrm>
            <a:off x="836838" y="1421946"/>
            <a:ext cx="10428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UDP</a:t>
            </a:r>
            <a:r>
              <a:rPr lang="ko-KR" altLang="en-US" dirty="0"/>
              <a:t>는 일대일의 연결 관계가 아니므로 하나의 소켓만 필요</a:t>
            </a:r>
            <a:r>
              <a:rPr lang="en-US" altLang="ko-KR" dirty="0"/>
              <a:t>.</a:t>
            </a:r>
            <a:r>
              <a:rPr lang="ko-KR" altLang="en-US" dirty="0"/>
              <a:t> 따라서 </a:t>
            </a:r>
            <a:r>
              <a:rPr lang="en-US" altLang="ko-KR" dirty="0"/>
              <a:t>listen(), accept() </a:t>
            </a:r>
            <a:r>
              <a:rPr lang="ko-KR" altLang="en-US" dirty="0"/>
              <a:t>함수는 필요가 없다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클라이언트의 주소할당은 </a:t>
            </a:r>
            <a:r>
              <a:rPr lang="en-US" altLang="ko-KR" dirty="0" err="1"/>
              <a:t>sendto</a:t>
            </a:r>
            <a:r>
              <a:rPr lang="en-US" altLang="ko-KR" dirty="0"/>
              <a:t> </a:t>
            </a:r>
            <a:r>
              <a:rPr lang="ko-KR" altLang="en-US" dirty="0"/>
              <a:t>함수 호출 시 자동으로 할당된다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단 일대일연결이 지속될 경우는 </a:t>
            </a:r>
            <a:r>
              <a:rPr lang="en-US" altLang="ko-KR" dirty="0"/>
              <a:t>connect</a:t>
            </a:r>
            <a:r>
              <a:rPr lang="ko-KR" altLang="en-US" dirty="0"/>
              <a:t>함수를 사용하여 주소 정보를 저장시키고 </a:t>
            </a:r>
          </a:p>
          <a:p>
            <a:pPr>
              <a:defRPr/>
            </a:pPr>
            <a:r>
              <a:rPr lang="en-US" altLang="ko-KR" dirty="0" err="1"/>
              <a:t>sendto</a:t>
            </a:r>
            <a:r>
              <a:rPr lang="en-US" altLang="ko-KR" dirty="0"/>
              <a:t>, </a:t>
            </a:r>
            <a:r>
              <a:rPr lang="en-US" altLang="ko-KR" dirty="0" err="1"/>
              <a:t>recvfrom</a:t>
            </a:r>
            <a:r>
              <a:rPr lang="en-US" altLang="ko-KR" dirty="0"/>
              <a:t> </a:t>
            </a:r>
            <a:r>
              <a:rPr lang="ko-KR" altLang="en-US" dirty="0"/>
              <a:t>함수 대신에 </a:t>
            </a:r>
            <a:r>
              <a:rPr lang="en-US" altLang="ko-KR" dirty="0"/>
              <a:t>write, read </a:t>
            </a:r>
            <a:r>
              <a:rPr lang="ko-KR" altLang="en-US" dirty="0"/>
              <a:t>함수로 데이터를 주고받으면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57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UDP </a:t>
            </a:r>
            <a:r>
              <a:rPr lang="ko-KR" altLang="en-US" sz="2400" dirty="0"/>
              <a:t>소켓</a:t>
            </a:r>
            <a:r>
              <a:rPr lang="en-US" altLang="ko-KR" sz="2400" dirty="0"/>
              <a:t> </a:t>
            </a:r>
            <a:r>
              <a:rPr lang="ko-KR" altLang="en-US" sz="2400" dirty="0"/>
              <a:t>전용 입출력 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6759" y="2838478"/>
            <a:ext cx="10500711" cy="147732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ssize_t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recvfrom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sockfd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 void *buff,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size_t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nbytes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int flags, struct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*from,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socklen_t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수신한 바이트 수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759" y="4512078"/>
            <a:ext cx="8212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latin typeface="+mn-ea"/>
              </a:rPr>
              <a:t>sockfd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데이터 전송에 사용될 </a:t>
            </a:r>
            <a:r>
              <a:rPr lang="en-US" altLang="ko-KR" dirty="0">
                <a:latin typeface="+mn-ea"/>
              </a:rPr>
              <a:t>UDP</a:t>
            </a:r>
            <a:r>
              <a:rPr lang="ko-KR" altLang="en-US" dirty="0">
                <a:latin typeface="+mn-ea"/>
              </a:rPr>
              <a:t> 소켓의 </a:t>
            </a:r>
            <a:r>
              <a:rPr lang="ko-KR" altLang="en-US" dirty="0" err="1">
                <a:latin typeface="+mn-ea"/>
              </a:rPr>
              <a:t>파일디스크립터</a:t>
            </a:r>
            <a:r>
              <a:rPr lang="ko-KR" altLang="en-US" dirty="0">
                <a:latin typeface="+mn-ea"/>
              </a:rPr>
              <a:t> 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buff      </a:t>
            </a:r>
            <a:r>
              <a:rPr lang="ko-KR" altLang="en-US" dirty="0">
                <a:latin typeface="+mn-ea"/>
              </a:rPr>
              <a:t>수신할 데이터 저장할 버퍼의 </a:t>
            </a:r>
            <a:r>
              <a:rPr lang="ko-KR" altLang="en-US" dirty="0" err="1">
                <a:latin typeface="+mn-ea"/>
              </a:rPr>
              <a:t>주소값</a:t>
            </a:r>
            <a:endParaRPr lang="ko-KR" altLang="en-US" dirty="0">
              <a:latin typeface="+mn-ea"/>
            </a:endParaRP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nbytes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수신할 데이터의 최대 바이트 크기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flags     </a:t>
            </a:r>
            <a:r>
              <a:rPr lang="ko-KR" altLang="en-US" dirty="0">
                <a:latin typeface="+mn-ea"/>
              </a:rPr>
              <a:t>옵션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없으면 </a:t>
            </a:r>
            <a:r>
              <a:rPr lang="en-US" altLang="ko-KR" dirty="0">
                <a:latin typeface="+mn-ea"/>
              </a:rPr>
              <a:t>0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from     </a:t>
            </a:r>
            <a:r>
              <a:rPr lang="ko-KR" altLang="en-US" dirty="0">
                <a:latin typeface="+mn-ea"/>
              </a:rPr>
              <a:t>발신지 주소 정보를 담을 </a:t>
            </a:r>
            <a:r>
              <a:rPr lang="en-US" altLang="ko-KR" dirty="0" err="1">
                <a:latin typeface="+mn-ea"/>
              </a:rPr>
              <a:t>sockaddr</a:t>
            </a:r>
            <a:r>
              <a:rPr lang="ko-KR" altLang="en-US" dirty="0">
                <a:latin typeface="+mn-ea"/>
              </a:rPr>
              <a:t> 구조체 변수의 </a:t>
            </a:r>
            <a:r>
              <a:rPr lang="ko-KR" altLang="en-US" dirty="0" err="1">
                <a:latin typeface="+mn-ea"/>
              </a:rPr>
              <a:t>주소값</a:t>
            </a:r>
            <a:endParaRPr lang="ko-KR" altLang="en-US" dirty="0">
              <a:latin typeface="+mn-ea"/>
            </a:endParaRP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addrlen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구조체 변수의 크기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0945" y="1408339"/>
            <a:ext cx="6889568" cy="637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UDP</a:t>
            </a:r>
            <a:r>
              <a:rPr lang="ko-KR" altLang="en-US"/>
              <a:t>는 일대일의 연결형 관계가 아니므로 하나의 소켓만 필요하므로</a:t>
            </a:r>
          </a:p>
          <a:p>
            <a:pPr>
              <a:defRPr/>
            </a:pPr>
            <a:r>
              <a:rPr lang="en-US" altLang="ko-KR"/>
              <a:t>listen(), accept() </a:t>
            </a:r>
            <a:r>
              <a:rPr lang="ko-KR" altLang="en-US"/>
              <a:t>함수는 필요가 없다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1453C-2D80-A277-D19A-4CA4AC855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DDB3B-518F-8B94-3412-D87349A9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Shut-down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2C999-5ECF-DC39-717F-614141CF44FB}"/>
              </a:ext>
            </a:extLst>
          </p:cNvPr>
          <p:cNvSpPr txBox="1"/>
          <p:nvPr/>
        </p:nvSpPr>
        <p:spPr>
          <a:xfrm>
            <a:off x="886759" y="2838478"/>
            <a:ext cx="1050071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int shutdown(int sock,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howto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0,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F62D0-2448-7BFB-FF52-1E3158D713BA}"/>
              </a:ext>
            </a:extLst>
          </p:cNvPr>
          <p:cNvSpPr txBox="1"/>
          <p:nvPr/>
        </p:nvSpPr>
        <p:spPr>
          <a:xfrm>
            <a:off x="886759" y="4480179"/>
            <a:ext cx="8212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Sock 			</a:t>
            </a:r>
            <a:r>
              <a:rPr lang="ko-KR" altLang="en-US" dirty="0">
                <a:latin typeface="+mn-ea"/>
              </a:rPr>
              <a:t>종료할 소켓</a:t>
            </a:r>
            <a:endParaRPr lang="en-US" altLang="ko-KR" dirty="0">
              <a:latin typeface="+mn-ea"/>
            </a:endParaRP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Howto</a:t>
            </a:r>
            <a:r>
              <a:rPr lang="en-US" altLang="ko-KR" dirty="0">
                <a:latin typeface="+mn-ea"/>
              </a:rPr>
              <a:t>			</a:t>
            </a:r>
            <a:r>
              <a:rPr lang="ko-KR" altLang="en-US" dirty="0">
                <a:latin typeface="+mn-ea"/>
              </a:rPr>
              <a:t>종료 방법</a:t>
            </a:r>
            <a:endParaRPr lang="en-US" altLang="ko-KR" dirty="0">
              <a:latin typeface="+mn-ea"/>
            </a:endParaRPr>
          </a:p>
          <a:p>
            <a:pPr lvl="0">
              <a:defRPr/>
            </a:pPr>
            <a:r>
              <a:rPr lang="en-US" altLang="ko-KR" dirty="0">
                <a:latin typeface="+mn-ea"/>
              </a:rPr>
              <a:t>	SHUT_RD : 		</a:t>
            </a:r>
            <a:r>
              <a:rPr lang="ko-KR" altLang="en-US" dirty="0">
                <a:latin typeface="+mn-ea"/>
              </a:rPr>
              <a:t>입력 스트림 종료</a:t>
            </a:r>
            <a:endParaRPr lang="en-US" altLang="ko-KR" dirty="0">
              <a:latin typeface="+mn-ea"/>
            </a:endParaRPr>
          </a:p>
          <a:p>
            <a:pPr lvl="0">
              <a:defRPr/>
            </a:pPr>
            <a:r>
              <a:rPr lang="en-US" altLang="ko-KR" dirty="0">
                <a:latin typeface="+mn-ea"/>
              </a:rPr>
              <a:t>	SHUT_WR : 		</a:t>
            </a:r>
            <a:r>
              <a:rPr lang="ko-KR" altLang="en-US" dirty="0">
                <a:latin typeface="+mn-ea"/>
              </a:rPr>
              <a:t>출력 스트림 종료</a:t>
            </a:r>
            <a:endParaRPr lang="en-US" altLang="ko-KR" dirty="0">
              <a:latin typeface="+mn-ea"/>
            </a:endParaRPr>
          </a:p>
          <a:p>
            <a:pPr lvl="0">
              <a:defRPr/>
            </a:pPr>
            <a:r>
              <a:rPr lang="en-US" altLang="ko-KR" dirty="0">
                <a:latin typeface="+mn-ea"/>
              </a:rPr>
              <a:t>	SHUT_RDWR : 	</a:t>
            </a:r>
            <a:r>
              <a:rPr lang="ko-KR" altLang="en-US" dirty="0">
                <a:latin typeface="+mn-ea"/>
              </a:rPr>
              <a:t>입출력 스트림 종료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7D144-019B-EEA8-A051-E919945570D3}"/>
              </a:ext>
            </a:extLst>
          </p:cNvPr>
          <p:cNvSpPr txBox="1"/>
          <p:nvPr/>
        </p:nvSpPr>
        <p:spPr>
          <a:xfrm>
            <a:off x="886759" y="1392865"/>
            <a:ext cx="8882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Close </a:t>
            </a:r>
            <a:r>
              <a:rPr lang="ko-KR" altLang="en-US" dirty="0"/>
              <a:t>함수의 호출은 상대방의 상태에 상관없이 완전 종료를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half-close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호스트 간에 소켓이 연결되면 각 호스트 별로 입력 스트림과 출력 스트림이 형성된다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half-close</a:t>
            </a:r>
            <a:r>
              <a:rPr lang="ko-KR" altLang="en-US" dirty="0"/>
              <a:t>는 이 중 하나의 스트림만 끊는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826CD-A185-BEE5-E5B8-AEF0E5E57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B0D1-F6AA-F718-0B7F-1EC15162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도메인으로 </a:t>
            </a:r>
            <a:r>
              <a:rPr lang="en-US" altLang="ko-KR" sz="2400" dirty="0"/>
              <a:t>IP</a:t>
            </a:r>
            <a:r>
              <a:rPr lang="ko-KR" altLang="en-US" sz="2400" dirty="0"/>
              <a:t>주소 얻기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D300D-E8EC-58B0-03B3-CA9818B1CEE8}"/>
              </a:ext>
            </a:extLst>
          </p:cNvPr>
          <p:cNvSpPr txBox="1"/>
          <p:nvPr/>
        </p:nvSpPr>
        <p:spPr>
          <a:xfrm>
            <a:off x="886759" y="1117600"/>
            <a:ext cx="1050071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netdb.h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Struct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hostent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*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gethostbyname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(const char* hostname);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hostent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구조체변수 주소 값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null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포인터 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D8F1D-2755-8D8A-3A83-FE0E1EF08CC0}"/>
              </a:ext>
            </a:extLst>
          </p:cNvPr>
          <p:cNvSpPr txBox="1"/>
          <p:nvPr/>
        </p:nvSpPr>
        <p:spPr>
          <a:xfrm>
            <a:off x="886759" y="2594820"/>
            <a:ext cx="8212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Hostname	</a:t>
            </a:r>
            <a:r>
              <a:rPr lang="ko-KR" altLang="en-US" dirty="0"/>
              <a:t>도메인 이름</a:t>
            </a:r>
          </a:p>
          <a:p>
            <a:pPr lvl="0">
              <a:defRPr/>
            </a:pPr>
            <a:endParaRPr lang="en-US" altLang="ko-KR" dirty="0">
              <a:latin typeface="+mn-ea"/>
            </a:endParaRPr>
          </a:p>
          <a:p>
            <a:pPr lvl="0">
              <a:defRPr/>
            </a:pPr>
            <a:r>
              <a:rPr lang="en-US" altLang="ko-KR" dirty="0">
                <a:latin typeface="+mn-ea"/>
              </a:rPr>
              <a:t>Struct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hostent</a:t>
            </a:r>
            <a:r>
              <a:rPr lang="en-US" altLang="ko-KR" dirty="0">
                <a:latin typeface="+mn-ea"/>
              </a:rPr>
              <a:t> {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	char* </a:t>
            </a:r>
            <a:r>
              <a:rPr lang="en-US" altLang="ko-KR" dirty="0" err="1">
                <a:latin typeface="+mn-ea"/>
              </a:rPr>
              <a:t>h_name</a:t>
            </a:r>
            <a:r>
              <a:rPr lang="en-US" altLang="ko-KR" dirty="0">
                <a:latin typeface="+mn-ea"/>
              </a:rPr>
              <a:t>;						/* official name of host */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	char** </a:t>
            </a:r>
            <a:r>
              <a:rPr lang="en-US" altLang="ko-KR" dirty="0" err="1">
                <a:latin typeface="+mn-ea"/>
              </a:rPr>
              <a:t>h_aliases</a:t>
            </a:r>
            <a:r>
              <a:rPr lang="en-US" altLang="ko-KR" dirty="0">
                <a:latin typeface="+mn-ea"/>
              </a:rPr>
              <a:t>;						/* </a:t>
            </a:r>
            <a:r>
              <a:rPr lang="en-US" altLang="ko-KR" dirty="0" err="1">
                <a:latin typeface="+mn-ea"/>
              </a:rPr>
              <a:t>aliac</a:t>
            </a:r>
            <a:r>
              <a:rPr lang="en-US" altLang="ko-KR" dirty="0">
                <a:latin typeface="+mn-ea"/>
              </a:rPr>
              <a:t> list */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	int </a:t>
            </a:r>
            <a:r>
              <a:rPr lang="en-US" altLang="ko-KR" dirty="0" err="1">
                <a:latin typeface="+mn-ea"/>
              </a:rPr>
              <a:t>h_addrtype</a:t>
            </a:r>
            <a:r>
              <a:rPr lang="en-US" altLang="ko-KR" dirty="0">
                <a:latin typeface="+mn-ea"/>
              </a:rPr>
              <a:t>;						/* host address type */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	int </a:t>
            </a:r>
            <a:r>
              <a:rPr lang="en-US" altLang="ko-KR" dirty="0" err="1">
                <a:latin typeface="+mn-ea"/>
              </a:rPr>
              <a:t>h_length</a:t>
            </a:r>
            <a:r>
              <a:rPr lang="en-US" altLang="ko-KR" dirty="0">
                <a:latin typeface="+mn-ea"/>
              </a:rPr>
              <a:t>;							/* length of address */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	char** </a:t>
            </a:r>
            <a:r>
              <a:rPr lang="en-US" altLang="ko-KR" dirty="0" err="1">
                <a:latin typeface="+mn-ea"/>
              </a:rPr>
              <a:t>h_addr_list</a:t>
            </a:r>
            <a:r>
              <a:rPr lang="en-US" altLang="ko-KR" dirty="0">
                <a:latin typeface="+mn-ea"/>
              </a:rPr>
              <a:t>;					/* list of address */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53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4BA48-E6B5-4C89-DCB7-A6117791D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6AB05-33F4-7203-B142-D75F5A40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IP </a:t>
            </a:r>
            <a:r>
              <a:rPr lang="ko-KR" altLang="en-US" sz="2400" dirty="0"/>
              <a:t>주소로 도메인 정보 얻기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68DA2-1C4C-EC76-24E8-EDEC32FE0EB4}"/>
              </a:ext>
            </a:extLst>
          </p:cNvPr>
          <p:cNvSpPr txBox="1"/>
          <p:nvPr/>
        </p:nvSpPr>
        <p:spPr>
          <a:xfrm>
            <a:off x="886759" y="1117600"/>
            <a:ext cx="1050071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netdb.h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Struct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hostent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*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gethostbyaddr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(const char*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socklen_t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int family);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hostent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구조체변수 주소 값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null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포인터 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A46A4-95B7-791C-BF6C-6F42E3384642}"/>
              </a:ext>
            </a:extLst>
          </p:cNvPr>
          <p:cNvSpPr txBox="1"/>
          <p:nvPr/>
        </p:nvSpPr>
        <p:spPr>
          <a:xfrm>
            <a:off x="886758" y="2647984"/>
            <a:ext cx="105007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/>
              <a:t>addr</a:t>
            </a:r>
            <a:r>
              <a:rPr lang="en-US" altLang="ko-KR" dirty="0"/>
              <a:t>		</a:t>
            </a:r>
            <a:r>
              <a:rPr lang="en-US" altLang="ko-KR" dirty="0" err="1"/>
              <a:t>ip</a:t>
            </a:r>
            <a:r>
              <a:rPr lang="ko-KR" altLang="en-US" dirty="0"/>
              <a:t>주소를 지니는 </a:t>
            </a:r>
            <a:r>
              <a:rPr lang="en-US" altLang="ko-KR" dirty="0" err="1"/>
              <a:t>in_addr</a:t>
            </a:r>
            <a:r>
              <a:rPr lang="en-US" altLang="ko-KR" dirty="0"/>
              <a:t> </a:t>
            </a:r>
            <a:r>
              <a:rPr lang="ko-KR" altLang="en-US" dirty="0"/>
              <a:t>구조체 변수 주소 전달</a:t>
            </a:r>
            <a:endParaRPr lang="en-US" altLang="ko-KR" dirty="0"/>
          </a:p>
          <a:p>
            <a:pPr>
              <a:defRPr/>
            </a:pPr>
            <a:r>
              <a:rPr lang="en-US" altLang="ko-KR" dirty="0" err="1"/>
              <a:t>len</a:t>
            </a:r>
            <a:r>
              <a:rPr lang="en-US" altLang="ko-KR" dirty="0"/>
              <a:t>			</a:t>
            </a:r>
            <a:r>
              <a:rPr lang="ko-KR" altLang="en-US" dirty="0"/>
              <a:t>구조체변수 크기</a:t>
            </a:r>
            <a:r>
              <a:rPr lang="en-US" altLang="ko-KR" dirty="0"/>
              <a:t>. IPv4</a:t>
            </a:r>
            <a:r>
              <a:rPr lang="ko-KR" altLang="en-US" dirty="0"/>
              <a:t>의 경우 </a:t>
            </a:r>
            <a:r>
              <a:rPr lang="en-US" altLang="ko-KR" dirty="0"/>
              <a:t>4, IPv6</a:t>
            </a:r>
            <a:r>
              <a:rPr lang="ko-KR" altLang="en-US" dirty="0"/>
              <a:t>의 경우 </a:t>
            </a:r>
            <a:r>
              <a:rPr lang="en-US" altLang="ko-KR" dirty="0"/>
              <a:t>16</a:t>
            </a:r>
            <a:r>
              <a:rPr lang="ko-KR" altLang="en-US" dirty="0"/>
              <a:t>전달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family		</a:t>
            </a:r>
            <a:r>
              <a:rPr lang="ko-KR" altLang="en-US" dirty="0"/>
              <a:t>주소체계 정보 전달</a:t>
            </a:r>
            <a:r>
              <a:rPr lang="en-US" altLang="ko-KR" dirty="0"/>
              <a:t>. IPv4</a:t>
            </a:r>
            <a:r>
              <a:rPr lang="ko-KR" altLang="en-US" dirty="0"/>
              <a:t>의 경우 </a:t>
            </a:r>
            <a:r>
              <a:rPr lang="en-US" altLang="ko-KR" dirty="0"/>
              <a:t>AF_INET, IPv6</a:t>
            </a:r>
            <a:r>
              <a:rPr lang="ko-KR" altLang="en-US" dirty="0"/>
              <a:t>의 경우 </a:t>
            </a:r>
            <a:r>
              <a:rPr lang="en-US" altLang="ko-KR" dirty="0"/>
              <a:t>AF_INET6 </a:t>
            </a:r>
            <a:r>
              <a:rPr lang="ko-KR" altLang="en-US" dirty="0"/>
              <a:t>전달</a:t>
            </a:r>
          </a:p>
          <a:p>
            <a:pPr lvl="0">
              <a:defRPr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165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E22DD-3031-60EF-99EC-F8AAB4DC1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04116-69C1-CD9C-DDAD-9D08A5E4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소켓 옵션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31F99-5684-A9F2-DFA9-841F82DA30C9}"/>
              </a:ext>
            </a:extLst>
          </p:cNvPr>
          <p:cNvSpPr txBox="1"/>
          <p:nvPr/>
        </p:nvSpPr>
        <p:spPr>
          <a:xfrm>
            <a:off x="6508720" y="1117600"/>
            <a:ext cx="51250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IPPROTO_IP </a:t>
            </a:r>
            <a:r>
              <a:rPr lang="ko-KR" altLang="en-US" dirty="0"/>
              <a:t>레벨은</a:t>
            </a:r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프로토콜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IPPROTO_TCP </a:t>
            </a:r>
            <a:r>
              <a:rPr lang="ko-KR" altLang="en-US" dirty="0"/>
              <a:t>레벨은</a:t>
            </a:r>
            <a:endParaRPr lang="en-US" altLang="ko-KR" dirty="0"/>
          </a:p>
          <a:p>
            <a:r>
              <a:rPr lang="en-US" altLang="ko-KR" dirty="0"/>
              <a:t>TCP </a:t>
            </a:r>
            <a:r>
              <a:rPr lang="ko-KR" altLang="en-US" dirty="0"/>
              <a:t>프로토콜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SOL_SOCKET </a:t>
            </a:r>
            <a:r>
              <a:rPr lang="ko-KR" altLang="en-US" dirty="0"/>
              <a:t>레벨은 </a:t>
            </a:r>
            <a:endParaRPr lang="en-US" altLang="ko-KR" dirty="0"/>
          </a:p>
          <a:p>
            <a:r>
              <a:rPr lang="ko-KR" altLang="en-US" dirty="0"/>
              <a:t>소켓의 옵션들이다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setsockopt</a:t>
            </a:r>
            <a:r>
              <a:rPr lang="en-US" altLang="ko-KR" dirty="0"/>
              <a:t> </a:t>
            </a:r>
            <a:r>
              <a:rPr lang="ko-KR" altLang="en-US" dirty="0"/>
              <a:t>함수 옵션</a:t>
            </a:r>
            <a:endParaRPr lang="en-US" altLang="ko-KR" dirty="0"/>
          </a:p>
          <a:p>
            <a:r>
              <a:rPr lang="en-US" altLang="ko-KR" dirty="0"/>
              <a:t>SO_REUSEADDR   </a:t>
            </a:r>
            <a:r>
              <a:rPr lang="ko-KR" altLang="en-US" dirty="0"/>
              <a:t>소켓 주소 재사용</a:t>
            </a:r>
            <a:endParaRPr lang="en-US" altLang="ko-KR" dirty="0"/>
          </a:p>
          <a:p>
            <a:r>
              <a:rPr lang="en-US" altLang="ko-KR" dirty="0"/>
              <a:t>SO_RCVBUF/SO_SNDBUF   </a:t>
            </a:r>
            <a:r>
              <a:rPr lang="ko-KR" altLang="en-US" dirty="0"/>
              <a:t>수</a:t>
            </a:r>
            <a:r>
              <a:rPr lang="en-US" altLang="ko-KR" dirty="0"/>
              <a:t>/</a:t>
            </a:r>
            <a:r>
              <a:rPr lang="ko-KR" altLang="en-US" dirty="0"/>
              <a:t>송신 버퍼 크기 조정</a:t>
            </a:r>
            <a:endParaRPr lang="en-US" altLang="ko-KR" dirty="0"/>
          </a:p>
          <a:p>
            <a:r>
              <a:rPr lang="en-US" altLang="ko-KR" dirty="0"/>
              <a:t>TCP_KEEPIDLE    TCP </a:t>
            </a:r>
            <a:r>
              <a:rPr lang="ko-KR" altLang="en-US" dirty="0"/>
              <a:t>연결 유지 활성화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getsockopt</a:t>
            </a:r>
            <a:r>
              <a:rPr lang="en-US" altLang="ko-KR" dirty="0"/>
              <a:t> </a:t>
            </a:r>
            <a:r>
              <a:rPr lang="ko-KR" altLang="en-US" dirty="0"/>
              <a:t>함수 옵션</a:t>
            </a:r>
            <a:endParaRPr lang="en-US" altLang="ko-KR" dirty="0"/>
          </a:p>
          <a:p>
            <a:r>
              <a:rPr lang="en-US" altLang="ko-KR" dirty="0"/>
              <a:t>SO_REUSEADDR  </a:t>
            </a:r>
            <a:r>
              <a:rPr lang="ko-KR" altLang="en-US" dirty="0"/>
              <a:t>소켓 주소 재사용 여부</a:t>
            </a:r>
            <a:endParaRPr lang="en-US" altLang="ko-KR" dirty="0"/>
          </a:p>
          <a:p>
            <a:r>
              <a:rPr lang="en-US" altLang="ko-KR" dirty="0"/>
              <a:t>SO_RCVBUF  </a:t>
            </a:r>
            <a:r>
              <a:rPr lang="ko-KR" altLang="en-US" dirty="0"/>
              <a:t>수신 버퍼 크기확인</a:t>
            </a:r>
            <a:endParaRPr lang="en-US" altLang="ko-KR" dirty="0"/>
          </a:p>
          <a:p>
            <a:r>
              <a:rPr lang="en-US" altLang="ko-KR" dirty="0"/>
              <a:t>TCP_KEEPIDLE   keep-Alive </a:t>
            </a:r>
            <a:r>
              <a:rPr lang="ko-KR" altLang="en-US" dirty="0"/>
              <a:t>타이머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TCP_NODELAY  </a:t>
            </a:r>
            <a:r>
              <a:rPr lang="en-US" altLang="ko-KR" dirty="0" err="1"/>
              <a:t>nagle</a:t>
            </a:r>
            <a:r>
              <a:rPr lang="en-US" altLang="ko-KR" dirty="0"/>
              <a:t> </a:t>
            </a:r>
            <a:r>
              <a:rPr lang="ko-KR" altLang="en-US" dirty="0"/>
              <a:t>알고리즘 비활성화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F44FC35-8D46-832B-C4AC-3B4B665D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10" y="1117600"/>
            <a:ext cx="5800060" cy="53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4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서버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255700"/>
            <a:ext cx="9875520" cy="480131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+mn-ea"/>
              </a:rPr>
              <a:t>  </a:t>
            </a: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socket( )				    </a:t>
            </a:r>
            <a:r>
              <a:rPr lang="ko-KR" altLang="en-US" sz="2400" dirty="0">
                <a:latin typeface="+mn-ea"/>
              </a:rPr>
              <a:t>소켓생성</a:t>
            </a:r>
            <a:r>
              <a:rPr lang="en-US" altLang="ko-KR" sz="2400" dirty="0">
                <a:latin typeface="+mn-ea"/>
              </a:rPr>
              <a:t>						</a:t>
            </a:r>
            <a:r>
              <a:rPr lang="ko-KR" altLang="en-US" sz="2400" dirty="0">
                <a:latin typeface="+mn-ea"/>
              </a:rPr>
              <a:t>전화기 구입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bind( )					</a:t>
            </a:r>
            <a:r>
              <a:rPr lang="ko-KR" altLang="en-US" sz="2400" dirty="0">
                <a:latin typeface="+mn-ea"/>
              </a:rPr>
              <a:t>소켓 주소할당</a:t>
            </a:r>
            <a:r>
              <a:rPr lang="en-US" altLang="ko-KR" sz="2400" dirty="0">
                <a:latin typeface="+mn-ea"/>
              </a:rPr>
              <a:t>				</a:t>
            </a:r>
            <a:r>
              <a:rPr lang="ko-KR" altLang="en-US" sz="2400" dirty="0">
                <a:latin typeface="+mn-ea"/>
              </a:rPr>
              <a:t>전화번호 할당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listen( )					</a:t>
            </a:r>
            <a:r>
              <a:rPr lang="ko-KR" altLang="en-US" sz="2400" dirty="0">
                <a:latin typeface="+mn-ea"/>
              </a:rPr>
              <a:t>연결요청 대기</a:t>
            </a:r>
            <a:r>
              <a:rPr lang="en-US" altLang="ko-KR" sz="2400" dirty="0">
                <a:latin typeface="+mn-ea"/>
              </a:rPr>
              <a:t>				</a:t>
            </a:r>
            <a:r>
              <a:rPr lang="ko-KR" altLang="en-US" sz="2400" dirty="0">
                <a:latin typeface="+mn-ea"/>
              </a:rPr>
              <a:t>개통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accept( )				</a:t>
            </a:r>
            <a:r>
              <a:rPr lang="ko-KR" altLang="en-US" sz="2400" dirty="0">
                <a:latin typeface="+mn-ea"/>
              </a:rPr>
              <a:t>연결허용</a:t>
            </a:r>
            <a:r>
              <a:rPr lang="en-US" altLang="ko-KR" sz="2400" dirty="0">
                <a:latin typeface="+mn-ea"/>
              </a:rPr>
              <a:t>						</a:t>
            </a:r>
            <a:r>
              <a:rPr lang="ko-KR" altLang="en-US" sz="2400" dirty="0">
                <a:latin typeface="+mn-ea"/>
              </a:rPr>
              <a:t>전화 받기</a:t>
            </a:r>
            <a:r>
              <a:rPr lang="en-US" altLang="ko-KR" sz="2400" dirty="0">
                <a:latin typeface="+mn-ea"/>
              </a:rPr>
              <a:t>	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read( )/write( )		</a:t>
            </a:r>
            <a:r>
              <a:rPr lang="ko-KR" altLang="en-US" sz="2400" dirty="0">
                <a:latin typeface="+mn-ea"/>
              </a:rPr>
              <a:t>데이터 송수신</a:t>
            </a:r>
            <a:r>
              <a:rPr lang="en-US" altLang="ko-KR" sz="2400" dirty="0">
                <a:latin typeface="+mn-ea"/>
              </a:rPr>
              <a:t>				</a:t>
            </a:r>
            <a:r>
              <a:rPr lang="ko-KR" altLang="en-US" sz="2400" dirty="0">
                <a:latin typeface="+mn-ea"/>
              </a:rPr>
              <a:t>통화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close( )					</a:t>
            </a:r>
            <a:r>
              <a:rPr lang="ko-KR" altLang="en-US" sz="2400" dirty="0">
                <a:latin typeface="+mn-ea"/>
              </a:rPr>
              <a:t>연결종료</a:t>
            </a:r>
            <a:r>
              <a:rPr lang="en-US" altLang="ko-KR" sz="2400" dirty="0">
                <a:latin typeface="+mn-ea"/>
              </a:rPr>
              <a:t>						</a:t>
            </a:r>
            <a:r>
              <a:rPr lang="ko-KR" altLang="en-US" sz="2400" dirty="0">
                <a:latin typeface="+mn-ea"/>
              </a:rPr>
              <a:t>통화 종료</a:t>
            </a:r>
          </a:p>
          <a:p>
            <a:pPr lvl="0" algn="ctr">
              <a:defRPr/>
            </a:pPr>
            <a:r>
              <a:rPr lang="en-US" altLang="ko-KR" dirty="0">
                <a:latin typeface="+mn-ea"/>
              </a:rPr>
              <a:t>	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C7844-F149-6119-47DE-FE894C82D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F6B17-6EE2-12DA-C6CB-0730B755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옵션에 사용되는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442AE-7A7D-EB5A-298B-E259FBDB9FCC}"/>
              </a:ext>
            </a:extLst>
          </p:cNvPr>
          <p:cNvSpPr txBox="1"/>
          <p:nvPr/>
        </p:nvSpPr>
        <p:spPr>
          <a:xfrm>
            <a:off x="886759" y="1117600"/>
            <a:ext cx="1050071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getsockopt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(int sock, int lever,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optname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void*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optval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socklen_t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*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optlen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0,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64972-9A3F-9B75-44CC-2C53F8A9B9DC}"/>
              </a:ext>
            </a:extLst>
          </p:cNvPr>
          <p:cNvSpPr txBox="1"/>
          <p:nvPr/>
        </p:nvSpPr>
        <p:spPr>
          <a:xfrm>
            <a:off x="886757" y="2485096"/>
            <a:ext cx="105007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sock			</a:t>
            </a:r>
            <a:r>
              <a:rPr lang="ko-KR" altLang="en-US" dirty="0"/>
              <a:t>옵션확인 소켓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level			</a:t>
            </a:r>
            <a:r>
              <a:rPr lang="ko-KR" altLang="en-US" dirty="0"/>
              <a:t>확인할 옵션의 프로토콜</a:t>
            </a:r>
            <a:endParaRPr lang="en-US" altLang="ko-KR" dirty="0"/>
          </a:p>
          <a:p>
            <a:pPr>
              <a:defRPr/>
            </a:pPr>
            <a:r>
              <a:rPr lang="en-US" altLang="ko-KR" dirty="0" err="1"/>
              <a:t>optname</a:t>
            </a:r>
            <a:r>
              <a:rPr lang="en-US" altLang="ko-KR" dirty="0"/>
              <a:t>		</a:t>
            </a:r>
            <a:r>
              <a:rPr lang="ko-KR" altLang="en-US" dirty="0"/>
              <a:t>확인할 옵션 이름</a:t>
            </a:r>
            <a:endParaRPr lang="en-US" altLang="ko-KR" dirty="0"/>
          </a:p>
          <a:p>
            <a:pPr>
              <a:defRPr/>
            </a:pPr>
            <a:r>
              <a:rPr lang="en-US" altLang="ko-KR" dirty="0" err="1"/>
              <a:t>optval</a:t>
            </a:r>
            <a:r>
              <a:rPr lang="en-US" altLang="ko-KR" dirty="0"/>
              <a:t>		</a:t>
            </a:r>
            <a:r>
              <a:rPr lang="ko-KR" altLang="en-US" dirty="0"/>
              <a:t>확인결과 저장할 버퍼 주소</a:t>
            </a:r>
            <a:endParaRPr lang="en-US" altLang="ko-KR" dirty="0"/>
          </a:p>
          <a:p>
            <a:pPr>
              <a:defRPr/>
            </a:pPr>
            <a:r>
              <a:rPr lang="en-US" altLang="ko-KR" dirty="0" err="1"/>
              <a:t>optlen</a:t>
            </a:r>
            <a:r>
              <a:rPr lang="en-US" altLang="ko-KR" dirty="0"/>
              <a:t>		4</a:t>
            </a:r>
            <a:r>
              <a:rPr lang="ko-KR" altLang="en-US" dirty="0"/>
              <a:t>번째 매개변수의 버퍼크기를 저장한 변수의 주소 </a:t>
            </a:r>
          </a:p>
          <a:p>
            <a:pPr lvl="0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D04A0-6A48-357B-2A36-E7F97C919B56}"/>
              </a:ext>
            </a:extLst>
          </p:cNvPr>
          <p:cNvSpPr txBox="1"/>
          <p:nvPr/>
        </p:nvSpPr>
        <p:spPr>
          <a:xfrm>
            <a:off x="886756" y="4406589"/>
            <a:ext cx="1050071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setsockopt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(int sock, int lever,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optname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void*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optval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socklen_t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optlen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0,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633EE-19C8-27E8-7D77-696DB0F36FF5}"/>
              </a:ext>
            </a:extLst>
          </p:cNvPr>
          <p:cNvSpPr txBox="1"/>
          <p:nvPr/>
        </p:nvSpPr>
        <p:spPr>
          <a:xfrm>
            <a:off x="886757" y="5740400"/>
            <a:ext cx="105007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변경할 소켓의 정보를 매개변수로 전달한다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optlen</a:t>
            </a:r>
            <a:r>
              <a:rPr lang="ko-KR" altLang="en-US" dirty="0"/>
              <a:t> </a:t>
            </a:r>
            <a:r>
              <a:rPr lang="en-US" altLang="ko-KR" dirty="0"/>
              <a:t>		4</a:t>
            </a:r>
            <a:r>
              <a:rPr lang="ko-KR" altLang="en-US" dirty="0"/>
              <a:t>번째 매개변수로 전달된 바이트 크기</a:t>
            </a:r>
          </a:p>
          <a:p>
            <a:pPr lvl="0">
              <a:defRPr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27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03C2E-D967-E9EB-29FE-D0C3765AB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C1CC0-B78D-3A46-9BB6-045773A5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클라이언트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9B1BA-1321-34EF-8F78-C86476C456A8}"/>
              </a:ext>
            </a:extLst>
          </p:cNvPr>
          <p:cNvSpPr txBox="1"/>
          <p:nvPr/>
        </p:nvSpPr>
        <p:spPr>
          <a:xfrm>
            <a:off x="1143000" y="1447086"/>
            <a:ext cx="9875520" cy="443198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+mn-ea"/>
              </a:rPr>
              <a:t>  </a:t>
            </a: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socket( )				    </a:t>
            </a:r>
            <a:r>
              <a:rPr lang="ko-KR" altLang="en-US" sz="2400" dirty="0">
                <a:latin typeface="+mn-ea"/>
              </a:rPr>
              <a:t>소켓생성</a:t>
            </a:r>
            <a:r>
              <a:rPr lang="en-US" altLang="ko-KR" sz="2400" dirty="0">
                <a:latin typeface="+mn-ea"/>
              </a:rPr>
              <a:t>						</a:t>
            </a:r>
            <a:r>
              <a:rPr lang="ko-KR" altLang="en-US" sz="2400" dirty="0">
                <a:latin typeface="+mn-ea"/>
              </a:rPr>
              <a:t>전화기 구입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connect( )					</a:t>
            </a:r>
            <a:r>
              <a:rPr lang="ko-KR" altLang="en-US" sz="2400" dirty="0">
                <a:latin typeface="+mn-ea"/>
              </a:rPr>
              <a:t>연결요청</a:t>
            </a:r>
            <a:r>
              <a:rPr lang="en-US" altLang="ko-KR" sz="2400" dirty="0">
                <a:latin typeface="+mn-ea"/>
              </a:rPr>
              <a:t>				       </a:t>
            </a:r>
            <a:r>
              <a:rPr lang="ko-KR" altLang="en-US" sz="2400" dirty="0">
                <a:latin typeface="+mn-ea"/>
              </a:rPr>
              <a:t>  전화 걸기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read( )/write( )		    </a:t>
            </a:r>
            <a:r>
              <a:rPr lang="ko-KR" altLang="en-US" sz="2400" dirty="0">
                <a:latin typeface="+mn-ea"/>
              </a:rPr>
              <a:t>데이터 송수신</a:t>
            </a:r>
            <a:r>
              <a:rPr lang="en-US" altLang="ko-KR" sz="2400" dirty="0">
                <a:latin typeface="+mn-ea"/>
              </a:rPr>
              <a:t>				</a:t>
            </a:r>
            <a:r>
              <a:rPr lang="ko-KR" altLang="en-US" sz="2400" dirty="0">
                <a:latin typeface="+mn-ea"/>
              </a:rPr>
              <a:t>통화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close( )					    </a:t>
            </a:r>
            <a:r>
              <a:rPr lang="ko-KR" altLang="en-US" sz="2400" dirty="0">
                <a:latin typeface="+mn-ea"/>
              </a:rPr>
              <a:t>연결종료</a:t>
            </a:r>
            <a:r>
              <a:rPr lang="en-US" altLang="ko-KR" sz="2400" dirty="0">
                <a:latin typeface="+mn-ea"/>
              </a:rPr>
              <a:t>						</a:t>
            </a:r>
            <a:r>
              <a:rPr lang="ko-KR" altLang="en-US" sz="2400" dirty="0">
                <a:latin typeface="+mn-ea"/>
              </a:rPr>
              <a:t>통화 종료</a:t>
            </a:r>
          </a:p>
          <a:p>
            <a:pPr lvl="0" algn="ctr">
              <a:defRPr/>
            </a:pPr>
            <a:r>
              <a:rPr lang="en-US" altLang="ko-KR" dirty="0">
                <a:latin typeface="+mn-ea"/>
              </a:rPr>
              <a:t>	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13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2E6F-9F40-44B1-9E44-CFD572D4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main() </a:t>
            </a:r>
            <a:r>
              <a:rPr lang="ko-KR" altLang="en-US" sz="2400" dirty="0"/>
              <a:t>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E55AE-639B-4D27-9AA3-0AFF47103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17600"/>
            <a:ext cx="9872871" cy="513080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#include &lt;</a:t>
            </a:r>
            <a:r>
              <a:rPr lang="en-US" altLang="ko-KR" sz="1900" dirty="0" err="1">
                <a:latin typeface="+mn-ea"/>
              </a:rPr>
              <a:t>stdio.h</a:t>
            </a:r>
            <a:r>
              <a:rPr lang="en-US" altLang="ko-KR" sz="1900" dirty="0">
                <a:latin typeface="+mn-ea"/>
              </a:rPr>
              <a:t>&gt;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main(</a:t>
            </a:r>
            <a:r>
              <a:rPr lang="en-US" altLang="ko-KR" sz="1900" dirty="0" err="1">
                <a:latin typeface="+mn-ea"/>
              </a:rPr>
              <a:t>int</a:t>
            </a:r>
            <a:r>
              <a:rPr lang="en-US" altLang="ko-KR" sz="1900" dirty="0">
                <a:latin typeface="+mn-ea"/>
              </a:rPr>
              <a:t> </a:t>
            </a:r>
            <a:r>
              <a:rPr lang="en-US" altLang="ko-KR" sz="1900" dirty="0" err="1">
                <a:latin typeface="+mn-ea"/>
              </a:rPr>
              <a:t>argc</a:t>
            </a:r>
            <a:r>
              <a:rPr lang="en-US" altLang="ko-KR" sz="1900" dirty="0">
                <a:latin typeface="+mn-ea"/>
              </a:rPr>
              <a:t>, char *</a:t>
            </a:r>
            <a:r>
              <a:rPr lang="en-US" altLang="ko-KR" sz="1900" dirty="0" err="1">
                <a:latin typeface="+mn-ea"/>
              </a:rPr>
              <a:t>argv</a:t>
            </a:r>
            <a:r>
              <a:rPr lang="en-US" altLang="ko-KR" sz="1900" dirty="0">
                <a:latin typeface="+mn-ea"/>
              </a:rPr>
              <a:t>[ ])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{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      	</a:t>
            </a:r>
            <a:r>
              <a:rPr lang="en-US" altLang="ko-KR" sz="1900" dirty="0" err="1">
                <a:latin typeface="+mn-ea"/>
              </a:rPr>
              <a:t>int</a:t>
            </a:r>
            <a:r>
              <a:rPr lang="en-US" altLang="ko-KR" sz="1900" dirty="0">
                <a:latin typeface="+mn-ea"/>
              </a:rPr>
              <a:t> i = 0;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     	</a:t>
            </a:r>
            <a:r>
              <a:rPr lang="en-US" altLang="ko-KR" sz="1900" dirty="0" err="1">
                <a:latin typeface="+mn-ea"/>
              </a:rPr>
              <a:t>printf</a:t>
            </a:r>
            <a:r>
              <a:rPr lang="en-US" altLang="ko-KR" sz="1900" dirty="0">
                <a:latin typeface="+mn-ea"/>
              </a:rPr>
              <a:t>(“</a:t>
            </a:r>
            <a:r>
              <a:rPr lang="ko-KR" altLang="en-US" sz="1900" dirty="0">
                <a:latin typeface="+mn-ea"/>
              </a:rPr>
              <a:t>인자개수 </a:t>
            </a:r>
            <a:r>
              <a:rPr lang="en-US" altLang="ko-KR" sz="1900" dirty="0">
                <a:latin typeface="+mn-ea"/>
              </a:rPr>
              <a:t>: %d\n”, </a:t>
            </a:r>
            <a:r>
              <a:rPr lang="en-US" altLang="ko-KR" sz="1900" dirty="0" err="1">
                <a:latin typeface="+mn-ea"/>
              </a:rPr>
              <a:t>argc</a:t>
            </a:r>
            <a:r>
              <a:rPr lang="en-US" altLang="ko-KR" sz="1900" dirty="0">
                <a:latin typeface="+mn-ea"/>
              </a:rPr>
              <a:t>);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      	</a:t>
            </a:r>
            <a:r>
              <a:rPr lang="en-US" altLang="ko-KR" sz="1900" dirty="0" err="1">
                <a:latin typeface="+mn-ea"/>
              </a:rPr>
              <a:t>printf</a:t>
            </a:r>
            <a:r>
              <a:rPr lang="en-US" altLang="ko-KR" sz="1900" dirty="0">
                <a:latin typeface="+mn-ea"/>
              </a:rPr>
              <a:t>(“</a:t>
            </a:r>
            <a:r>
              <a:rPr lang="ko-KR" altLang="en-US" sz="1900" dirty="0">
                <a:latin typeface="+mn-ea"/>
              </a:rPr>
              <a:t>프로그램 파일 </a:t>
            </a:r>
            <a:r>
              <a:rPr lang="en-US" altLang="ko-KR" sz="1900" dirty="0">
                <a:latin typeface="+mn-ea"/>
              </a:rPr>
              <a:t>: %s\n”, </a:t>
            </a:r>
            <a:r>
              <a:rPr lang="en-US" altLang="ko-KR" sz="1900" dirty="0" err="1">
                <a:latin typeface="+mn-ea"/>
              </a:rPr>
              <a:t>argv</a:t>
            </a:r>
            <a:r>
              <a:rPr lang="en-US" altLang="ko-KR" sz="1900" dirty="0">
                <a:latin typeface="+mn-ea"/>
              </a:rPr>
              <a:t>[0]);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	for(</a:t>
            </a:r>
            <a:r>
              <a:rPr lang="en-US" altLang="ko-KR" sz="1900" dirty="0" err="1">
                <a:latin typeface="+mn-ea"/>
              </a:rPr>
              <a:t>i</a:t>
            </a:r>
            <a:r>
              <a:rPr lang="en-US" altLang="ko-KR" sz="1900" dirty="0">
                <a:latin typeface="+mn-ea"/>
              </a:rPr>
              <a:t> = 1; </a:t>
            </a:r>
            <a:r>
              <a:rPr lang="en-US" altLang="ko-KR" sz="1900" dirty="0" err="1">
                <a:latin typeface="+mn-ea"/>
              </a:rPr>
              <a:t>i</a:t>
            </a:r>
            <a:r>
              <a:rPr lang="en-US" altLang="ko-KR" sz="1900" dirty="0">
                <a:latin typeface="+mn-ea"/>
              </a:rPr>
              <a:t> &lt; </a:t>
            </a:r>
            <a:r>
              <a:rPr lang="en-US" altLang="ko-KR" sz="1900" dirty="0" err="1">
                <a:latin typeface="+mn-ea"/>
              </a:rPr>
              <a:t>argc</a:t>
            </a:r>
            <a:r>
              <a:rPr lang="en-US" altLang="ko-KR" sz="1900" dirty="0">
                <a:latin typeface="+mn-ea"/>
              </a:rPr>
              <a:t>; </a:t>
            </a:r>
            <a:r>
              <a:rPr lang="en-US" altLang="ko-KR" sz="1900" dirty="0" err="1">
                <a:latin typeface="+mn-ea"/>
              </a:rPr>
              <a:t>i</a:t>
            </a:r>
            <a:r>
              <a:rPr lang="en-US" altLang="ko-KR" sz="1900" dirty="0">
                <a:latin typeface="+mn-ea"/>
              </a:rPr>
              <a:t>++){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		</a:t>
            </a:r>
            <a:r>
              <a:rPr lang="en-US" altLang="ko-KR" sz="1900" dirty="0" err="1">
                <a:latin typeface="+mn-ea"/>
              </a:rPr>
              <a:t>printf</a:t>
            </a:r>
            <a:r>
              <a:rPr lang="en-US" altLang="ko-KR" sz="1900" dirty="0">
                <a:latin typeface="+mn-ea"/>
              </a:rPr>
              <a:t>(“</a:t>
            </a:r>
            <a:r>
              <a:rPr lang="ko-KR" altLang="en-US" sz="1900" dirty="0">
                <a:latin typeface="+mn-ea"/>
              </a:rPr>
              <a:t>추가된 인자 </a:t>
            </a:r>
            <a:r>
              <a:rPr lang="en-US" altLang="ko-KR" sz="1900" dirty="0">
                <a:latin typeface="+mn-ea"/>
              </a:rPr>
              <a:t>: %s\n”, </a:t>
            </a:r>
            <a:r>
              <a:rPr lang="en-US" altLang="ko-KR" sz="1900" dirty="0" err="1">
                <a:latin typeface="+mn-ea"/>
              </a:rPr>
              <a:t>argv</a:t>
            </a:r>
            <a:r>
              <a:rPr lang="en-US" altLang="ko-KR" sz="1900" dirty="0">
                <a:latin typeface="+mn-ea"/>
              </a:rPr>
              <a:t>[</a:t>
            </a:r>
            <a:r>
              <a:rPr lang="en-US" altLang="ko-KR" sz="1900" dirty="0" err="1">
                <a:latin typeface="+mn-ea"/>
              </a:rPr>
              <a:t>i</a:t>
            </a:r>
            <a:r>
              <a:rPr lang="en-US" altLang="ko-KR" sz="1900" dirty="0">
                <a:latin typeface="+mn-ea"/>
              </a:rPr>
              <a:t>]);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	}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	return 0;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}</a:t>
            </a:r>
          </a:p>
          <a:p>
            <a:pPr marL="45720" indent="0">
              <a:buNone/>
            </a:pPr>
            <a:r>
              <a:rPr lang="ko-KR" altLang="en-US" sz="1900" dirty="0">
                <a:latin typeface="+mn-ea"/>
              </a:rPr>
              <a:t>실행 </a:t>
            </a:r>
            <a:r>
              <a:rPr lang="ko-KR" altLang="en-US" sz="1900" dirty="0" err="1">
                <a:latin typeface="+mn-ea"/>
              </a:rPr>
              <a:t>파일뒤에</a:t>
            </a:r>
            <a:r>
              <a:rPr lang="ko-KR" altLang="en-US" sz="1900" dirty="0">
                <a:latin typeface="+mn-ea"/>
              </a:rPr>
              <a:t> 문자열을 입력하고 </a:t>
            </a:r>
            <a:r>
              <a:rPr lang="ko-KR" altLang="en-US" sz="1900" dirty="0" err="1">
                <a:latin typeface="+mn-ea"/>
              </a:rPr>
              <a:t>엔터</a:t>
            </a:r>
            <a:r>
              <a:rPr lang="en-US" altLang="ko-KR" sz="1900" dirty="0">
                <a:latin typeface="+mn-ea"/>
              </a:rPr>
              <a:t>. </a:t>
            </a:r>
            <a:r>
              <a:rPr lang="ko-KR" altLang="en-US" sz="1900" dirty="0">
                <a:latin typeface="+mn-ea"/>
              </a:rPr>
              <a:t>인자를 추가할 시는 </a:t>
            </a:r>
            <a:r>
              <a:rPr lang="ko-KR" altLang="en-US" sz="1900" dirty="0" err="1">
                <a:latin typeface="+mn-ea"/>
              </a:rPr>
              <a:t>한칸</a:t>
            </a:r>
            <a:r>
              <a:rPr lang="ko-KR" altLang="en-US" sz="1900" dirty="0">
                <a:latin typeface="+mn-ea"/>
              </a:rPr>
              <a:t> 띄우고 입력한다</a:t>
            </a:r>
            <a:r>
              <a:rPr lang="en-US" altLang="ko-KR" sz="1900" dirty="0">
                <a:latin typeface="+mn-ea"/>
              </a:rPr>
              <a:t>.</a:t>
            </a:r>
          </a:p>
          <a:p>
            <a:pPr marL="45720" indent="0">
              <a:buNone/>
            </a:pPr>
            <a:r>
              <a:rPr lang="ko-KR" altLang="en-US" sz="1900" dirty="0">
                <a:latin typeface="+mn-ea"/>
              </a:rPr>
              <a:t>실행하면 </a:t>
            </a:r>
            <a:r>
              <a:rPr lang="en-US" altLang="ko-KR" sz="1900" dirty="0" err="1">
                <a:latin typeface="+mn-ea"/>
              </a:rPr>
              <a:t>argv</a:t>
            </a:r>
            <a:r>
              <a:rPr lang="en-US" altLang="ko-KR" sz="1900" dirty="0">
                <a:latin typeface="+mn-ea"/>
              </a:rPr>
              <a:t>[0]</a:t>
            </a:r>
            <a:r>
              <a:rPr lang="ko-KR" altLang="en-US" sz="1900" dirty="0">
                <a:latin typeface="+mn-ea"/>
              </a:rPr>
              <a:t>에는 위치경로와 파일명이 들어가며</a:t>
            </a:r>
            <a:r>
              <a:rPr lang="en-US" altLang="ko-KR" sz="1900" dirty="0">
                <a:latin typeface="+mn-ea"/>
              </a:rPr>
              <a:t>, </a:t>
            </a:r>
            <a:r>
              <a:rPr lang="en-US" altLang="ko-KR" sz="1900" dirty="0" err="1">
                <a:latin typeface="+mn-ea"/>
              </a:rPr>
              <a:t>argv</a:t>
            </a:r>
            <a:r>
              <a:rPr lang="en-US" altLang="ko-KR" sz="1900" dirty="0">
                <a:latin typeface="+mn-ea"/>
              </a:rPr>
              <a:t>[1]</a:t>
            </a:r>
            <a:r>
              <a:rPr lang="ko-KR" altLang="en-US" sz="1900" dirty="0">
                <a:latin typeface="+mn-ea"/>
              </a:rPr>
              <a:t>부터 출력할 내용이 저장되어 출력된다</a:t>
            </a:r>
            <a:r>
              <a:rPr lang="en-US" altLang="ko-KR" sz="1900" dirty="0">
                <a:latin typeface="+mn-ea"/>
              </a:rPr>
              <a:t>. </a:t>
            </a:r>
            <a:r>
              <a:rPr lang="ko-KR" altLang="en-US" sz="1900" dirty="0">
                <a:latin typeface="+mn-ea"/>
              </a:rPr>
              <a:t>이경우 인자개수는 </a:t>
            </a:r>
            <a:r>
              <a:rPr lang="en-US" altLang="ko-KR" sz="1900" dirty="0">
                <a:latin typeface="+mn-ea"/>
              </a:rPr>
              <a:t>2</a:t>
            </a:r>
            <a:r>
              <a:rPr lang="ko-KR" altLang="en-US" sz="1900" dirty="0">
                <a:latin typeface="+mn-ea"/>
              </a:rPr>
              <a:t>이다</a:t>
            </a:r>
            <a:r>
              <a:rPr lang="en-US" altLang="ko-KR" sz="1900" dirty="0">
                <a:latin typeface="+mn-ea"/>
              </a:rPr>
              <a:t>.</a:t>
            </a:r>
          </a:p>
          <a:p>
            <a:pPr marL="45720" indent="0">
              <a:buNone/>
            </a:pP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920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5825C-E1FD-D0E3-499B-9836F1B26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BC3B9-0E11-9A6C-0E81-CDA6C468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IP(Internet Address)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6FAB3-EAFD-89CF-B4EC-75D0F962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1117600"/>
            <a:ext cx="10446028" cy="529259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1800" dirty="0"/>
              <a:t>IP</a:t>
            </a:r>
            <a:r>
              <a:rPr lang="ko-KR" altLang="en-US" sz="1800" dirty="0"/>
              <a:t>는 인터넷상에서 컴퓨터를 구분하는 목적으로 사용되는 주소이다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en-US" altLang="ko-KR" sz="1800" dirty="0"/>
              <a:t>4</a:t>
            </a:r>
            <a:r>
              <a:rPr lang="ko-KR" altLang="en-US" sz="1800" dirty="0"/>
              <a:t>바이트 주소체계인 </a:t>
            </a:r>
            <a:r>
              <a:rPr lang="en-US" altLang="ko-KR" sz="1800" dirty="0"/>
              <a:t>IPv4</a:t>
            </a:r>
            <a:r>
              <a:rPr lang="ko-KR" altLang="en-US" sz="1800" dirty="0"/>
              <a:t>와 </a:t>
            </a:r>
            <a:r>
              <a:rPr lang="en-US" altLang="ko-KR" sz="1800" dirty="0"/>
              <a:t>16</a:t>
            </a:r>
            <a:r>
              <a:rPr lang="ko-KR" altLang="en-US" sz="1800" dirty="0"/>
              <a:t>바이트 주소 체계인 </a:t>
            </a:r>
            <a:r>
              <a:rPr lang="en-US" altLang="ko-KR" sz="1800" dirty="0"/>
              <a:t>IPv6</a:t>
            </a:r>
            <a:r>
              <a:rPr lang="ko-KR" altLang="en-US" sz="1800" dirty="0"/>
              <a:t>가 존재한다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en-US" altLang="ko-KR" sz="1800" dirty="0"/>
              <a:t>IPv4</a:t>
            </a:r>
            <a:r>
              <a:rPr lang="ko-KR" altLang="en-US" sz="1800" dirty="0"/>
              <a:t> 인터넷 주소 체계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   네트워크 주소와 호스트 주소로 나뉜다</a:t>
            </a:r>
            <a:r>
              <a:rPr lang="en-US" altLang="ko-KR" sz="1800" dirty="0"/>
              <a:t>.</a:t>
            </a:r>
          </a:p>
          <a:p>
            <a:pPr marL="0" indent="0">
              <a:buNone/>
              <a:defRPr/>
            </a:pPr>
            <a:endParaRPr lang="en-US" altLang="ko-KR" sz="1800" dirty="0"/>
          </a:p>
          <a:p>
            <a:pPr marL="0" indent="0">
              <a:buNone/>
              <a:defRPr/>
            </a:pP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클래스 </a:t>
            </a:r>
            <a:r>
              <a:rPr lang="en-US" altLang="ko-KR" sz="1800" dirty="0"/>
              <a:t>A</a:t>
            </a:r>
            <a:r>
              <a:rPr lang="ko-KR" altLang="en-US" sz="1800" dirty="0"/>
              <a:t>의 첫번째 비트는 항상 </a:t>
            </a:r>
            <a:r>
              <a:rPr lang="en-US" altLang="ko-KR" sz="1800" dirty="0"/>
              <a:t>0</a:t>
            </a:r>
          </a:p>
          <a:p>
            <a:pPr marL="0" indent="0">
              <a:buNone/>
              <a:defRPr/>
            </a:pPr>
            <a:r>
              <a:rPr lang="ko-KR" altLang="en-US" sz="1800" dirty="0"/>
              <a:t>클래스 </a:t>
            </a:r>
            <a:r>
              <a:rPr lang="en-US" altLang="ko-KR" sz="1800" dirty="0"/>
              <a:t>B</a:t>
            </a:r>
            <a:r>
              <a:rPr lang="ko-KR" altLang="en-US" sz="1800" dirty="0"/>
              <a:t>의 첫 두 비트는 항상 </a:t>
            </a:r>
            <a:r>
              <a:rPr lang="en-US" altLang="ko-KR" sz="1800" dirty="0"/>
              <a:t>10 (128)</a:t>
            </a:r>
          </a:p>
          <a:p>
            <a:pPr marL="0" indent="0">
              <a:buNone/>
              <a:defRPr/>
            </a:pPr>
            <a:r>
              <a:rPr lang="ko-KR" altLang="en-US" sz="1800" dirty="0"/>
              <a:t>클래스 </a:t>
            </a:r>
            <a:r>
              <a:rPr lang="en-US" altLang="ko-KR" sz="1800" dirty="0"/>
              <a:t>C</a:t>
            </a:r>
            <a:r>
              <a:rPr lang="ko-KR" altLang="en-US" sz="1800" dirty="0"/>
              <a:t>의 첫 세 비트는 항상 </a:t>
            </a:r>
            <a:r>
              <a:rPr lang="en-US" altLang="ko-KR" sz="1800" dirty="0"/>
              <a:t>110 (192)</a:t>
            </a:r>
          </a:p>
          <a:p>
            <a:pPr marL="0" indent="0">
              <a:buNone/>
              <a:defRPr/>
            </a:pPr>
            <a:r>
              <a:rPr lang="ko-KR" altLang="en-US" sz="1800" dirty="0"/>
              <a:t>비트로 시작</a:t>
            </a:r>
            <a:endParaRPr lang="en-US" altLang="ko-KR" sz="1800" dirty="0"/>
          </a:p>
          <a:p>
            <a:pPr marL="45720" indent="0">
              <a:lnSpc>
                <a:spcPct val="100000"/>
              </a:lnSpc>
              <a:buNone/>
              <a:defRPr/>
            </a:pPr>
            <a:r>
              <a:rPr lang="en-US" altLang="ko-KR" sz="1800" dirty="0">
                <a:latin typeface="+mn-ea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7C2BE5-6B26-704E-215B-1C3DD75C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91" y="2876550"/>
            <a:ext cx="55626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6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AD1F9-60F9-BA12-E1DC-EF6C1237E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4EF90-1219-A96A-0CF0-D0EAE783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프로토콜계</a:t>
            </a:r>
            <a:r>
              <a:rPr lang="en-US" altLang="ko-KR" sz="2400" dirty="0"/>
              <a:t>(Protocol Family)</a:t>
            </a:r>
            <a:endParaRPr lang="ko-KR" altLang="en-US" sz="2400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F43CFC8-6A35-961D-6753-8194788DD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288788"/>
              </p:ext>
            </p:extLst>
          </p:nvPr>
        </p:nvGraphicFramePr>
        <p:xfrm>
          <a:off x="1143000" y="1500808"/>
          <a:ext cx="9872662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61628224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8265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프로토콜이름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프로토콜체계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8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PF_INET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IPv4</a:t>
                      </a:r>
                      <a:r>
                        <a:rPr lang="ko-KR" altLang="en-US" dirty="0"/>
                        <a:t>인터넷 프로토콜체계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PF_INET6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 </a:t>
                      </a:r>
                      <a:r>
                        <a:rPr lang="ko-KR" altLang="en-US" dirty="0"/>
                        <a:t>인터넷 프로토콜체계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7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PF_LOCAL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로켈통신을</a:t>
                      </a:r>
                      <a:r>
                        <a:rPr lang="ko-KR" altLang="en-US" dirty="0"/>
                        <a:t> 위한 </a:t>
                      </a:r>
                      <a:r>
                        <a:rPr lang="en-US" altLang="ko-KR" dirty="0"/>
                        <a:t>UNIX </a:t>
                      </a:r>
                      <a:r>
                        <a:rPr lang="ko-KR" altLang="en-US" dirty="0"/>
                        <a:t>프로토콜체계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2716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0F570B-12DD-A7F0-47EA-EE66F15532DE}"/>
              </a:ext>
            </a:extLst>
          </p:cNvPr>
          <p:cNvSpPr txBox="1"/>
          <p:nvPr/>
        </p:nvSpPr>
        <p:spPr>
          <a:xfrm>
            <a:off x="1587500" y="3251200"/>
            <a:ext cx="8037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 </a:t>
            </a:r>
            <a:r>
              <a:rPr lang="ko-KR" altLang="en-US" dirty="0"/>
              <a:t>프로토콜 체계 </a:t>
            </a:r>
            <a:r>
              <a:rPr lang="en-US" altLang="ko-KR" dirty="0"/>
              <a:t>PF_INET</a:t>
            </a:r>
            <a:r>
              <a:rPr lang="ko-KR" altLang="en-US" dirty="0"/>
              <a:t>의 대표적인 소켓 타입 두 가지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ㆍ  </a:t>
            </a:r>
            <a:r>
              <a:rPr lang="ko-KR" altLang="en-US" b="1" dirty="0"/>
              <a:t>연결 지향형 소켓 타입</a:t>
            </a:r>
            <a:r>
              <a:rPr lang="en-US" altLang="ko-KR" b="1" dirty="0"/>
              <a:t>(SOCK_STREAM)</a:t>
            </a:r>
            <a:r>
              <a:rPr lang="en-US" altLang="ko-KR" dirty="0"/>
              <a:t> – </a:t>
            </a:r>
            <a:r>
              <a:rPr lang="en-US" altLang="ko-KR" b="1" dirty="0"/>
              <a:t>TCP </a:t>
            </a:r>
            <a:r>
              <a:rPr lang="ko-KR" altLang="en-US" b="1" dirty="0"/>
              <a:t>소켓</a:t>
            </a:r>
            <a:r>
              <a:rPr lang="en-US" altLang="ko-KR" b="1" dirty="0"/>
              <a:t>  </a:t>
            </a:r>
          </a:p>
          <a:p>
            <a:r>
              <a:rPr lang="en-US" altLang="ko-KR" dirty="0"/>
              <a:t>      - </a:t>
            </a:r>
            <a:r>
              <a:rPr lang="ko-KR" altLang="en-US" dirty="0"/>
              <a:t>중간에 데이터가 소멸하지 않고 전송 순서대로 데이터가 수신된다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- </a:t>
            </a:r>
            <a:r>
              <a:rPr lang="ko-KR" altLang="en-US" dirty="0"/>
              <a:t>데이터의 경계가 존재하지 않는 </a:t>
            </a:r>
            <a:r>
              <a:rPr lang="ko-KR" altLang="en-US" dirty="0" err="1"/>
              <a:t>소켓으의연결이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대 </a:t>
            </a:r>
            <a:r>
              <a:rPr lang="en-US" altLang="ko-KR" dirty="0"/>
              <a:t>1</a:t>
            </a:r>
            <a:r>
              <a:rPr lang="ko-KR" altLang="en-US" dirty="0"/>
              <a:t>의 구조이다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 err="1"/>
              <a:t>ㆍ</a:t>
            </a:r>
            <a:r>
              <a:rPr lang="en-US" altLang="ko-KR" dirty="0"/>
              <a:t>  </a:t>
            </a:r>
            <a:r>
              <a:rPr lang="ko-KR" altLang="en-US" b="1" dirty="0"/>
              <a:t>비 연결 지향형 소켓 타입</a:t>
            </a:r>
            <a:r>
              <a:rPr lang="en-US" altLang="ko-KR" b="1" dirty="0"/>
              <a:t>(SOCK_DGRAM) – UDP</a:t>
            </a:r>
            <a:r>
              <a:rPr lang="ko-KR" altLang="en-US" b="1" dirty="0"/>
              <a:t> 소켓</a:t>
            </a:r>
            <a:endParaRPr lang="en-US" altLang="ko-KR" b="1" dirty="0"/>
          </a:p>
          <a:p>
            <a:r>
              <a:rPr lang="ko-KR" altLang="en-US" dirty="0"/>
              <a:t>      </a:t>
            </a:r>
            <a:r>
              <a:rPr lang="en-US" altLang="ko-KR" dirty="0"/>
              <a:t>- </a:t>
            </a:r>
            <a:r>
              <a:rPr lang="ko-KR" altLang="en-US" dirty="0"/>
              <a:t>순서 상관없는 빠른 전송을 지향하므로 데이터 손실 및 파손의 우려가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  </a:t>
            </a:r>
            <a:r>
              <a:rPr lang="en-US" altLang="ko-KR" dirty="0"/>
              <a:t>- </a:t>
            </a:r>
            <a:r>
              <a:rPr lang="ko-KR" altLang="en-US" dirty="0"/>
              <a:t>데이터가 경계가 존재하며 한 번에 전송할 수 있는 크기가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03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79C62-E8EB-5F5B-2055-44D6608FE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8B7CC-DA2A-3E24-0398-CEEA3170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PORT</a:t>
            </a:r>
            <a:endParaRPr lang="ko-KR" altLang="en-US" sz="2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7D9FD7D-F564-C21A-6A6C-E501BBB90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1908"/>
            <a:ext cx="10972798" cy="51455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dirty="0"/>
              <a:t>소켓을 구분하는 용도</a:t>
            </a:r>
            <a:endParaRPr lang="en-US" altLang="ko-KR" sz="1800" dirty="0"/>
          </a:p>
          <a:p>
            <a:pPr>
              <a:defRPr/>
            </a:pPr>
            <a:r>
              <a:rPr lang="ko-KR" altLang="en-US" sz="1800" dirty="0"/>
              <a:t>하나의 프로그램에 하나 이상의 소켓이 할당될 수 있다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en-US" altLang="ko-KR" sz="1800" dirty="0"/>
              <a:t>PORT </a:t>
            </a:r>
            <a:r>
              <a:rPr lang="ko-KR" altLang="en-US" sz="1800" dirty="0"/>
              <a:t>번호는 </a:t>
            </a:r>
            <a:r>
              <a:rPr lang="en-US" altLang="ko-KR" sz="1800" dirty="0"/>
              <a:t>16</a:t>
            </a:r>
            <a:r>
              <a:rPr lang="ko-KR" altLang="en-US" sz="1800" dirty="0"/>
              <a:t>비트로 나타낸다</a:t>
            </a:r>
            <a:r>
              <a:rPr lang="en-US" altLang="ko-KR" sz="1800" dirty="0"/>
              <a:t>.(0 ~ 65535)</a:t>
            </a:r>
          </a:p>
          <a:p>
            <a:pPr marL="0" indent="0">
              <a:buNone/>
              <a:defRPr/>
            </a:pPr>
            <a:r>
              <a:rPr lang="ko-KR" altLang="en-US" sz="1800" dirty="0"/>
              <a:t>     </a:t>
            </a:r>
            <a:r>
              <a:rPr lang="en-US" altLang="ko-KR" sz="1800" dirty="0"/>
              <a:t>0 ~ 1023 </a:t>
            </a:r>
            <a:r>
              <a:rPr lang="ko-KR" altLang="en-US" sz="1800" dirty="0"/>
              <a:t>포트는 다른 프로그램에서 이미 할당된 포트들이 존재한다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컴퓨터까지는 </a:t>
            </a:r>
            <a:r>
              <a:rPr lang="en-US" altLang="ko-KR" sz="1800" dirty="0">
                <a:solidFill>
                  <a:srgbClr val="FF0000"/>
                </a:solidFill>
              </a:rPr>
              <a:t>IP</a:t>
            </a:r>
            <a:r>
              <a:rPr lang="ko-KR" altLang="en-US" sz="1800" dirty="0">
                <a:solidFill>
                  <a:srgbClr val="FF0000"/>
                </a:solidFill>
              </a:rPr>
              <a:t>를 통해서 찾아오고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최종적인 도착지인 프로그램은 </a:t>
            </a:r>
            <a:r>
              <a:rPr lang="en-US" altLang="ko-KR" sz="1800" dirty="0">
                <a:solidFill>
                  <a:srgbClr val="FF0000"/>
                </a:solidFill>
              </a:rPr>
              <a:t>PORT </a:t>
            </a:r>
            <a:r>
              <a:rPr lang="ko-KR" altLang="en-US" sz="1800" dirty="0">
                <a:solidFill>
                  <a:srgbClr val="FF0000"/>
                </a:solidFill>
              </a:rPr>
              <a:t>번호를 가지고 찾아온다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52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B22DC-DD0A-282C-B321-AD858422E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CBD38-21A3-62BB-9D76-D7B3745B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OSI(Open Systems Interconnection)</a:t>
            </a:r>
            <a:endParaRPr lang="ko-KR" altLang="en-US" sz="24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9556DE1-088E-B98A-AE4B-C6666D48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1908"/>
            <a:ext cx="10972798" cy="51455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dirty="0"/>
              <a:t>국제 표준화 기구</a:t>
            </a:r>
            <a:r>
              <a:rPr lang="en-US" altLang="ko-KR" sz="1800" dirty="0"/>
              <a:t>(ISO)</a:t>
            </a:r>
            <a:r>
              <a:rPr lang="ko-KR" altLang="en-US" sz="1800" dirty="0"/>
              <a:t>에서 개발한 컴퓨터 네트워크 프로토콜 모델</a:t>
            </a:r>
            <a:endParaRPr lang="en-US" altLang="ko-KR" sz="1800" dirty="0"/>
          </a:p>
          <a:p>
            <a:pPr>
              <a:defRPr/>
            </a:pPr>
            <a:r>
              <a:rPr lang="ko-KR" altLang="en-US" sz="1800" dirty="0"/>
              <a:t>계층을 분리하는 이유는 개발 및 유지보수가 용이하기 때문이다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ko-KR" altLang="en-US" sz="1800" dirty="0"/>
              <a:t>각 계층은 독립적으로 운영이 되며 안전성과 신뢰성을 높일 수 있다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4A3836-A76E-B2B4-64AC-F66C42A8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38" y="2451101"/>
            <a:ext cx="7527235" cy="39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20000000000000000000"/>
        <a:ea typeface=""/>
        <a:cs typeface=""/>
        <a:font script="Jpan" typeface="MS Gothic"/>
        <a:font script="Hang" typeface="맑은 고딕"/>
        <a:font script="Hans" typeface="SimSun"/>
        <a:font script="Hant" typeface="PMingLiU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20000000000000000000"/>
        <a:ea typeface=""/>
        <a:cs typeface=""/>
        <a:font script="Jpan" typeface="MS Gothic"/>
        <a:font script="Hang" typeface="맑은 고딕"/>
        <a:font script="Hans" typeface="SimSun"/>
        <a:font script="Hant" typeface="PMingLiU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7507</TotalTime>
  <Words>3408</Words>
  <Application>Microsoft Office PowerPoint</Application>
  <PresentationFormat>와이드스크린</PresentationFormat>
  <Paragraphs>451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Corbel</vt:lpstr>
      <vt:lpstr>MS Reference Sans Serif</vt:lpstr>
      <vt:lpstr>기본</vt:lpstr>
      <vt:lpstr>TCP/IP socket</vt:lpstr>
      <vt:lpstr>Socket 통신</vt:lpstr>
      <vt:lpstr>서버</vt:lpstr>
      <vt:lpstr>클라이언트</vt:lpstr>
      <vt:lpstr>main() 인자</vt:lpstr>
      <vt:lpstr>IP(Internet Address)</vt:lpstr>
      <vt:lpstr>프로토콜계(Protocol Family)</vt:lpstr>
      <vt:lpstr>PORT</vt:lpstr>
      <vt:lpstr>OSI(Open Systems Interconnection)</vt:lpstr>
      <vt:lpstr>Byte ordering</vt:lpstr>
      <vt:lpstr>문자열 정보 처리</vt:lpstr>
      <vt:lpstr>파일열기/닫기</vt:lpstr>
      <vt:lpstr>파일 쓰기/읽기</vt:lpstr>
      <vt:lpstr>구조체 : IPv4 관련 구조체</vt:lpstr>
      <vt:lpstr>구조체</vt:lpstr>
      <vt:lpstr>구조체 : 인터넷 주소관련 구조체</vt:lpstr>
      <vt:lpstr>소켓</vt:lpstr>
      <vt:lpstr>TCP 주소할당</vt:lpstr>
      <vt:lpstr>TCP 연결요청 대기/요청 수락</vt:lpstr>
      <vt:lpstr>클라이언트</vt:lpstr>
      <vt:lpstr>TCP 연결요청</vt:lpstr>
      <vt:lpstr>TCP 소켓 전용 입출력 함수</vt:lpstr>
      <vt:lpstr>TCP 소켓 전용 입출력 함수</vt:lpstr>
      <vt:lpstr>UDP 소켓 전용 입출력 함수</vt:lpstr>
      <vt:lpstr>UDP 소켓 전용 입출력 함수</vt:lpstr>
      <vt:lpstr>Shut-down</vt:lpstr>
      <vt:lpstr>도메인으로 IP주소 얻기</vt:lpstr>
      <vt:lpstr>IP 주소로 도메인 정보 얻기</vt:lpstr>
      <vt:lpstr>소켓 옵션</vt:lpstr>
      <vt:lpstr>옵션에 사용되는 함수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CastleKing</dc:creator>
  <cp:lastModifiedBy>NPtr</cp:lastModifiedBy>
  <cp:revision>156</cp:revision>
  <dcterms:created xsi:type="dcterms:W3CDTF">2017-07-20T09:42:40Z</dcterms:created>
  <dcterms:modified xsi:type="dcterms:W3CDTF">2025-07-01T00:01:36Z</dcterms:modified>
  <cp:version>1000.0000.01</cp:version>
</cp:coreProperties>
</file>