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0" r:id="rId4"/>
    <p:sldId id="271" r:id="rId5"/>
    <p:sldId id="257" r:id="rId6"/>
    <p:sldId id="274" r:id="rId7"/>
    <p:sldId id="258" r:id="rId8"/>
    <p:sldId id="275" r:id="rId9"/>
    <p:sldId id="277" r:id="rId10"/>
    <p:sldId id="278" r:id="rId11"/>
    <p:sldId id="281" r:id="rId12"/>
    <p:sldId id="261" r:id="rId13"/>
    <p:sldId id="282" r:id="rId14"/>
    <p:sldId id="280" r:id="rId15"/>
    <p:sldId id="263" r:id="rId16"/>
    <p:sldId id="273" r:id="rId17"/>
    <p:sldId id="267" r:id="rId18"/>
    <p:sldId id="26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http://opoliglota.com.br/wp-content/uploads/2012/09/Portal-do-Servidor-Ceara-C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2" y="228600"/>
            <a:ext cx="1328192" cy="13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9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9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1043B45-C815-4C79-BF07-719616AB15D9}" type="datetimeFigureOut">
              <a:rPr lang="pt-BR" smtClean="0"/>
              <a:t>24/11/2018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C84EDD7-3664-42CE-A614-D2C6386F318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info.abril.com.br/noticias/carreira/confira-o-salario-de-150-cargos-em-ti-22052012-26.sh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6" t="17778" r="16478" b="22353"/>
          <a:stretch/>
        </p:blipFill>
        <p:spPr>
          <a:xfrm>
            <a:off x="1763688" y="188640"/>
            <a:ext cx="5505154" cy="6399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8" y="1600200"/>
            <a:ext cx="9036496" cy="1780108"/>
          </a:xfrm>
        </p:spPr>
        <p:txBody>
          <a:bodyPr anchor="ctr" anchorCtr="0">
            <a:normAutofit/>
          </a:bodyPr>
          <a:lstStyle/>
          <a:p>
            <a:r>
              <a:rPr lang="pt-BR" sz="4600" b="1" dirty="0" smtClean="0">
                <a:solidFill>
                  <a:schemeClr val="tx2">
                    <a:lumMod val="50000"/>
                  </a:schemeClr>
                </a:solidFill>
              </a:rPr>
              <a:t>EEEP Dona Creusa do Carmo Rocha</a:t>
            </a:r>
            <a:endParaRPr lang="pt-BR" sz="4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3556001"/>
            <a:ext cx="8424936" cy="1817215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tx2">
                    <a:lumMod val="50000"/>
                  </a:schemeClr>
                </a:solidFill>
              </a:rPr>
              <a:t>Curso </a:t>
            </a:r>
            <a:r>
              <a:rPr lang="pt-BR" sz="4400" b="1" dirty="0" smtClean="0">
                <a:solidFill>
                  <a:schemeClr val="tx2">
                    <a:lumMod val="50000"/>
                  </a:schemeClr>
                </a:solidFill>
              </a:rPr>
              <a:t>Técnico em Informática</a:t>
            </a:r>
            <a:endParaRPr lang="pt-BR" sz="4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16647" r="14747" b="19341"/>
          <a:stretch/>
        </p:blipFill>
        <p:spPr>
          <a:xfrm>
            <a:off x="28031467" y="3056552"/>
            <a:ext cx="1455301" cy="17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850512"/>
            <a:ext cx="8712968" cy="3450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000" dirty="0"/>
              <a:t>O Técnico em Informática deve ser um profissional atualizado, cooperativo, comunicativo, ético e confiante, que atue de forma responsável, participativa e empreendedora no desenvolvimento de atividades tecnológicas ligadas à informática</a:t>
            </a:r>
            <a:r>
              <a:rPr lang="pt-BR" sz="3000" dirty="0" smtClean="0"/>
              <a:t>.</a:t>
            </a:r>
          </a:p>
          <a:p>
            <a:pPr marL="0" indent="0" algn="just">
              <a:buNone/>
            </a:pPr>
            <a:r>
              <a:rPr lang="pt-BR" sz="3000" dirty="0" smtClean="0"/>
              <a:t>Estar </a:t>
            </a:r>
            <a:r>
              <a:rPr lang="pt-BR" sz="3200" dirty="0"/>
              <a:t>a</a:t>
            </a:r>
            <a:r>
              <a:rPr lang="pt-BR" sz="3200" dirty="0" smtClean="0"/>
              <a:t>pto </a:t>
            </a:r>
            <a:r>
              <a:rPr lang="pt-BR" sz="3200" dirty="0"/>
              <a:t>a desenvolver sistemas através de análise e programação, além de montar, instalar e configurar todos os componentes de </a:t>
            </a:r>
            <a:r>
              <a:rPr lang="pt-BR" sz="3200" dirty="0" smtClean="0"/>
              <a:t>hardware, </a:t>
            </a:r>
            <a:r>
              <a:rPr lang="pt-BR" sz="3200" dirty="0"/>
              <a:t>software,</a:t>
            </a:r>
            <a:r>
              <a:rPr lang="pt-BR" sz="3200" dirty="0" smtClean="0"/>
              <a:t> </a:t>
            </a:r>
            <a:r>
              <a:rPr lang="pt-BR" sz="3200" dirty="0"/>
              <a:t>e redes de pequeno e médio porte.</a:t>
            </a:r>
            <a:endParaRPr lang="pt-BR" sz="3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Perfil do Técnico em Informática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5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45" y="3429000"/>
            <a:ext cx="2129711" cy="1597284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144084"/>
            <a:ext cx="2129712" cy="1597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581128"/>
            <a:ext cx="1197963" cy="15972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469042"/>
            <a:ext cx="1268203" cy="159728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32" y="5144084"/>
            <a:ext cx="2129712" cy="159728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89" y="345895"/>
            <a:ext cx="1168019" cy="20029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2129712" cy="159728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6632"/>
            <a:ext cx="2129712" cy="159728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9000"/>
            <a:ext cx="2129712" cy="15972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2129712" cy="159728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6632"/>
            <a:ext cx="2129712" cy="159728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" y="5144084"/>
            <a:ext cx="2129712" cy="159728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87900"/>
            <a:ext cx="2129712" cy="159728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87700"/>
            <a:ext cx="2129712" cy="15972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2129712" cy="1499060"/>
          </a:xfrm>
          <a:prstGeom prst="rect">
            <a:avLst/>
          </a:prstGeom>
        </p:spPr>
      </p:pic>
      <p:sp>
        <p:nvSpPr>
          <p:cNvPr id="20" name="Título 2"/>
          <p:cNvSpPr>
            <a:spLocks noGrp="1"/>
          </p:cNvSpPr>
          <p:nvPr>
            <p:ph type="title"/>
          </p:nvPr>
        </p:nvSpPr>
        <p:spPr>
          <a:xfrm rot="5400000">
            <a:off x="4539948" y="2240048"/>
            <a:ext cx="8229600" cy="1252728"/>
          </a:xfrm>
        </p:spPr>
        <p:txBody>
          <a:bodyPr/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Estágio na Prática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2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2170081"/>
          </a:xfrm>
        </p:spPr>
        <p:txBody>
          <a:bodyPr>
            <a:noAutofit/>
          </a:bodyPr>
          <a:lstStyle/>
          <a:p>
            <a:r>
              <a:rPr lang="pt-BR" sz="3000" dirty="0" smtClean="0"/>
              <a:t>Olímpiadas de Informática (OCI e OBI);</a:t>
            </a:r>
          </a:p>
          <a:p>
            <a:r>
              <a:rPr lang="pt-BR" sz="3000" dirty="0" smtClean="0"/>
              <a:t>Feiras de Ciências (Unidade de Ensino - Escola) </a:t>
            </a:r>
          </a:p>
          <a:p>
            <a:r>
              <a:rPr lang="pt-BR" sz="3000" dirty="0" smtClean="0"/>
              <a:t>Ceará Ciêntifico – Etapa Regional e Estadual;</a:t>
            </a:r>
          </a:p>
          <a:p>
            <a:r>
              <a:rPr lang="pt-BR" sz="3000" dirty="0" smtClean="0"/>
              <a:t>FliSOL;</a:t>
            </a:r>
          </a:p>
          <a:p>
            <a:r>
              <a:rPr lang="pt-BR" sz="3000" dirty="0" smtClean="0"/>
              <a:t>Palestras Universidades;</a:t>
            </a:r>
          </a:p>
          <a:p>
            <a:endParaRPr lang="pt-BR" sz="30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252728"/>
          </a:xfrm>
        </p:spPr>
        <p:txBody>
          <a:bodyPr/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Eventos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5"/>
          <a:stretch/>
        </p:blipFill>
        <p:spPr>
          <a:xfrm>
            <a:off x="107504" y="188640"/>
            <a:ext cx="2751391" cy="2724081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0648"/>
            <a:ext cx="3307904" cy="26668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09"/>
          <a:stretch/>
        </p:blipFill>
        <p:spPr>
          <a:xfrm>
            <a:off x="6300192" y="264096"/>
            <a:ext cx="2765326" cy="27328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0"/>
          <a:stretch/>
        </p:blipFill>
        <p:spPr>
          <a:xfrm>
            <a:off x="231374" y="3110346"/>
            <a:ext cx="3908578" cy="32709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6" y="3110346"/>
            <a:ext cx="4361308" cy="32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5365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000" b="1" dirty="0"/>
              <a:t>O profissional técnico em Informática pode atuar nos diversos tipos de empresas do ramo tecnologico como também em </a:t>
            </a:r>
            <a:r>
              <a:rPr lang="pt-BR" sz="3000" b="1" dirty="0"/>
              <a:t>Institutos de pesquisas tecnológicas, universidades, empresas do segmento de indústria, comércio e serviços que necessitem implementar sistemas corporativos e/ou sistemas de comércio eletrônico utilizando a plataforma Web (intranet, internet e/ou extranet</a:t>
            </a:r>
            <a:r>
              <a:rPr lang="pt-BR" sz="3000" b="1" dirty="0" smtClean="0"/>
              <a:t>). </a:t>
            </a:r>
            <a:endParaRPr lang="pt-BR" sz="30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Mercado de Trabalho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0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0688"/>
            <a:ext cx="9144000" cy="2044824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r>
              <a:rPr lang="pt-BR" sz="3900" smtClean="0">
                <a:solidFill>
                  <a:schemeClr val="bg1"/>
                </a:solidFill>
                <a:hlinkClick r:id="rId2"/>
              </a:rPr>
              <a:t>Cargos e Salários para o Profissional de TI</a:t>
            </a:r>
            <a:endParaRPr lang="pt-BR" sz="390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71498"/>
            <a:ext cx="8639943" cy="38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87" y="406777"/>
            <a:ext cx="2996826" cy="60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79512" y="2248272"/>
            <a:ext cx="8964488" cy="204482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8400" b="1" dirty="0" smtClean="0">
                <a:solidFill>
                  <a:schemeClr val="tx2">
                    <a:lumMod val="50000"/>
                  </a:schemeClr>
                </a:solidFill>
              </a:rPr>
              <a:t>JUNTE-SE A NÓS !</a:t>
            </a:r>
            <a:endParaRPr lang="pt-BR" sz="8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24136"/>
            <a:ext cx="9071992" cy="20448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0">
            <a:noAutofit/>
          </a:bodyPr>
          <a:lstStyle/>
          <a:p>
            <a:r>
              <a:rPr lang="pt-BR" sz="5500" b="1" dirty="0" smtClean="0">
                <a:solidFill>
                  <a:schemeClr val="tx2">
                    <a:lumMod val="50000"/>
                  </a:schemeClr>
                </a:solidFill>
              </a:rPr>
              <a:t>SEJA </a:t>
            </a:r>
            <a:r>
              <a:rPr lang="pt-BR" sz="5500" b="1" dirty="0" smtClean="0">
                <a:solidFill>
                  <a:schemeClr val="tx2">
                    <a:lumMod val="50000"/>
                  </a:schemeClr>
                </a:solidFill>
              </a:rPr>
              <a:t>UM PROFISSIONAL </a:t>
            </a:r>
            <a:r>
              <a:rPr lang="pt-BR" sz="4500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pt-BR" sz="45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sz="4500" b="1" dirty="0" smtClean="0">
                <a:solidFill>
                  <a:schemeClr val="tx2">
                    <a:lumMod val="50000"/>
                  </a:schemeClr>
                </a:solidFill>
              </a:rPr>
              <a:t>DE TECNOLOGIA DA INFORMAÇÃO.</a:t>
            </a:r>
            <a:endParaRPr lang="pt-BR" sz="4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52338"/>
            <a:ext cx="3960440" cy="315670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30" y="3433911"/>
            <a:ext cx="44386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2132856"/>
            <a:ext cx="8496944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</a:rPr>
              <a:t>Professor e Coordenador do Curso : </a:t>
            </a:r>
          </a:p>
          <a:p>
            <a:pPr marL="0" indent="0">
              <a:buNone/>
            </a:pPr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</a:rPr>
              <a:t>-&gt; </a:t>
            </a:r>
            <a:r>
              <a:rPr lang="pt-BR" sz="4000" b="1" dirty="0">
                <a:solidFill>
                  <a:schemeClr val="tx2">
                    <a:lumMod val="50000"/>
                  </a:schemeClr>
                </a:solidFill>
              </a:rPr>
              <a:t>Prof. </a:t>
            </a:r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</a:rPr>
              <a:t>Carlos Elmen</a:t>
            </a:r>
          </a:p>
          <a:p>
            <a:pPr marL="0" indent="0">
              <a:buNone/>
            </a:pPr>
            <a:r>
              <a:rPr lang="pt-BR" sz="4000" b="1" dirty="0">
                <a:solidFill>
                  <a:schemeClr val="tx2">
                    <a:lumMod val="50000"/>
                  </a:schemeClr>
                </a:solidFill>
              </a:rPr>
              <a:t>Professor e </a:t>
            </a:r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</a:rPr>
              <a:t>Orientador de Estagio: </a:t>
            </a:r>
          </a:p>
          <a:p>
            <a:pPr marL="0" indent="0">
              <a:buNone/>
            </a:pPr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</a:rPr>
              <a:t>-&gt; </a:t>
            </a:r>
            <a:r>
              <a:rPr lang="pt-BR" sz="4000" b="1" dirty="0">
                <a:solidFill>
                  <a:schemeClr val="tx2">
                    <a:lumMod val="50000"/>
                  </a:schemeClr>
                </a:solidFill>
              </a:rPr>
              <a:t>Prof. </a:t>
            </a:r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</a:rPr>
              <a:t>Ricardo Albuquerque</a:t>
            </a:r>
            <a:endParaRPr lang="pt-BR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500" b="1" dirty="0" smtClean="0">
                <a:solidFill>
                  <a:schemeClr val="tx2">
                    <a:lumMod val="50000"/>
                  </a:schemeClr>
                </a:solidFill>
              </a:rPr>
              <a:t>Corpo Docente</a:t>
            </a:r>
            <a:endParaRPr lang="pt-BR" sz="5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6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2019" y="1556792"/>
            <a:ext cx="8560461" cy="4176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500" dirty="0">
                <a:solidFill>
                  <a:schemeClr val="tx2">
                    <a:lumMod val="50000"/>
                  </a:schemeClr>
                </a:solidFill>
              </a:rPr>
              <a:t>É a ciência que tem como objetivo estudar o tratamento da informação através do computador, ela ajuda ao ser humano na tarefa de potencializar as capacidades de comunicação, pensamento e memória. </a:t>
            </a:r>
          </a:p>
          <a:p>
            <a:pPr marL="0" indent="0" algn="just">
              <a:buNone/>
            </a:pPr>
            <a:endParaRPr lang="pt-BR" sz="4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500" b="1" dirty="0" smtClean="0">
                <a:solidFill>
                  <a:schemeClr val="tx2">
                    <a:lumMod val="50000"/>
                  </a:schemeClr>
                </a:solidFill>
              </a:rPr>
              <a:t>Informática</a:t>
            </a:r>
            <a:endParaRPr lang="pt-BR" sz="55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454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80397" y="1340768"/>
            <a:ext cx="8612083" cy="3450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500" dirty="0">
                <a:solidFill>
                  <a:schemeClr val="tx2">
                    <a:lumMod val="50000"/>
                  </a:schemeClr>
                </a:solidFill>
              </a:rPr>
              <a:t>Formar profissionais com conhecimentos e habilidades capazes de atender às necessidades ligadas à informação das empresas, comercios e serviços.</a:t>
            </a:r>
          </a:p>
          <a:p>
            <a:pPr marL="0" indent="0" algn="just">
              <a:buNone/>
            </a:pPr>
            <a:r>
              <a:rPr lang="pt-BR" sz="3500" dirty="0">
                <a:solidFill>
                  <a:schemeClr val="tx2">
                    <a:lumMod val="50000"/>
                  </a:schemeClr>
                </a:solidFill>
              </a:rPr>
              <a:t>Atuando na configuração, manutenção, instalação e administração de ambientes de redes, hardware e softwares diversos, possibilitando a detecção de problemas técnicos e proposição de soluções adequadas e inovadoras.</a:t>
            </a:r>
          </a:p>
          <a:p>
            <a:pPr marL="0" indent="0">
              <a:buNone/>
            </a:pPr>
            <a:endParaRPr lang="pt-BR" sz="3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252728"/>
          </a:xfrm>
        </p:spPr>
        <p:txBody>
          <a:bodyPr>
            <a:normAutofit/>
          </a:bodyPr>
          <a:lstStyle/>
          <a:p>
            <a:r>
              <a:rPr lang="pt-BR" sz="5000" b="1" dirty="0" smtClean="0">
                <a:solidFill>
                  <a:schemeClr val="tx2">
                    <a:lumMod val="50000"/>
                  </a:schemeClr>
                </a:solidFill>
              </a:rPr>
              <a:t>Objetivo do Curso</a:t>
            </a:r>
            <a:endParaRPr lang="pt-BR" sz="5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509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tx2">
                    <a:lumMod val="50000"/>
                  </a:schemeClr>
                </a:solidFill>
              </a:rPr>
              <a:t>Proposta Curricular:</a:t>
            </a:r>
            <a:endParaRPr lang="pt-BR" sz="6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467544" y="2033932"/>
            <a:ext cx="8136904" cy="20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 HORÁRIA: </a:t>
            </a:r>
          </a:p>
          <a:p>
            <a:pPr marL="0" indent="0">
              <a:buNone/>
            </a:pPr>
            <a:r>
              <a:rPr lang="pt-BR" sz="3600" dirty="0" smtClean="0"/>
              <a:t>262</a:t>
            </a:r>
            <a:r>
              <a:rPr lang="pt-BR" sz="3600" dirty="0" smtClean="0"/>
              <a:t>0 </a:t>
            </a:r>
            <a:r>
              <a:rPr lang="pt-BR" sz="3600" dirty="0" smtClean="0"/>
              <a:t>h/a Base </a:t>
            </a:r>
            <a:r>
              <a:rPr lang="pt-BR" sz="3600" dirty="0" smtClean="0"/>
              <a:t>Comum</a:t>
            </a:r>
          </a:p>
          <a:p>
            <a:pPr marL="0" indent="0">
              <a:buNone/>
            </a:pPr>
            <a:r>
              <a:rPr lang="pt-BR" sz="3600" dirty="0" smtClean="0"/>
              <a:t>1540 </a:t>
            </a:r>
            <a:r>
              <a:rPr lang="pt-BR" sz="3600" dirty="0" smtClean="0"/>
              <a:t>h/a </a:t>
            </a:r>
            <a:r>
              <a:rPr lang="pt-BR" sz="3600" dirty="0" smtClean="0"/>
              <a:t>Técnico</a:t>
            </a:r>
          </a:p>
          <a:p>
            <a:pPr marL="0" indent="0">
              <a:buNone/>
            </a:pPr>
            <a:r>
              <a:rPr lang="pt-BR" sz="3600" dirty="0" smtClean="0"/>
              <a:t>1240 h/a Disciplinas Complementares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5400 h/a Total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16647" r="14747" b="19341"/>
          <a:stretch/>
        </p:blipFill>
        <p:spPr>
          <a:xfrm>
            <a:off x="28031467" y="-433"/>
            <a:ext cx="3999128" cy="48058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7544" y="4653136"/>
            <a:ext cx="30243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11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2008" y="2011285"/>
            <a:ext cx="9036496" cy="2785867"/>
          </a:xfrm>
        </p:spPr>
        <p:txBody>
          <a:bodyPr>
            <a:noAutofit/>
          </a:bodyPr>
          <a:lstStyle/>
          <a:p>
            <a:r>
              <a:rPr lang="pt-BR" sz="3500" dirty="0" smtClean="0"/>
              <a:t>Arquitetura </a:t>
            </a:r>
            <a:r>
              <a:rPr lang="pt-BR" sz="3500" dirty="0" smtClean="0"/>
              <a:t>e </a:t>
            </a:r>
            <a:r>
              <a:rPr lang="pt-BR" sz="3500" dirty="0" smtClean="0"/>
              <a:t>Manutenção de Computadores;</a:t>
            </a:r>
          </a:p>
          <a:p>
            <a:r>
              <a:rPr lang="pt-BR" sz="3500" dirty="0" smtClean="0"/>
              <a:t>Robótica;</a:t>
            </a:r>
          </a:p>
          <a:p>
            <a:r>
              <a:rPr lang="pt-BR" sz="3500" dirty="0" smtClean="0"/>
              <a:t>Redes de Computadores;</a:t>
            </a:r>
            <a:endParaRPr lang="pt-BR" sz="3500" dirty="0" smtClean="0"/>
          </a:p>
          <a:p>
            <a:r>
              <a:rPr lang="pt-BR" sz="3500" dirty="0" smtClean="0"/>
              <a:t>Programação </a:t>
            </a:r>
            <a:r>
              <a:rPr lang="pt-BR" sz="3500" dirty="0" smtClean="0"/>
              <a:t>Desktop e Programação WEB;</a:t>
            </a:r>
          </a:p>
          <a:p>
            <a:r>
              <a:rPr lang="pt-BR" sz="3500" dirty="0"/>
              <a:t>Gerenciador de </a:t>
            </a:r>
            <a:r>
              <a:rPr lang="pt-BR" sz="3500" dirty="0" smtClean="0"/>
              <a:t>Conteúdo </a:t>
            </a:r>
            <a:r>
              <a:rPr lang="pt-BR" sz="3600" dirty="0" smtClean="0"/>
              <a:t>(</a:t>
            </a:r>
            <a:r>
              <a:rPr lang="pt-BR" sz="3500" dirty="0" smtClean="0"/>
              <a:t>Banco de Dados);</a:t>
            </a:r>
          </a:p>
          <a:p>
            <a:r>
              <a:rPr lang="pt-BR" sz="3500" dirty="0" smtClean="0"/>
              <a:t>Design Gráfico</a:t>
            </a:r>
          </a:p>
          <a:p>
            <a:endParaRPr lang="pt-BR" sz="4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tx2">
                    <a:lumMod val="50000"/>
                  </a:schemeClr>
                </a:solidFill>
              </a:rPr>
              <a:t>Proposta Curricular:</a:t>
            </a:r>
            <a:endParaRPr lang="pt-BR" sz="6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16647" r="14747" b="19341"/>
          <a:stretch/>
        </p:blipFill>
        <p:spPr>
          <a:xfrm>
            <a:off x="28031467" y="-433"/>
            <a:ext cx="3999128" cy="48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6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268760"/>
            <a:ext cx="8424936" cy="18336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500" b="1" dirty="0" smtClean="0"/>
              <a:t>1º Semestre: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Informática Básica.</a:t>
            </a:r>
          </a:p>
          <a:p>
            <a:pPr marL="0" indent="0">
              <a:buNone/>
            </a:pPr>
            <a:endParaRPr lang="pt-BR" sz="1200" b="1" dirty="0"/>
          </a:p>
          <a:p>
            <a:pPr marL="0" indent="0">
              <a:buNone/>
            </a:pPr>
            <a:r>
              <a:rPr lang="pt-BR" sz="3500" b="1" dirty="0" smtClean="0"/>
              <a:t>2º Semestre.</a:t>
            </a:r>
          </a:p>
          <a:p>
            <a:pPr>
              <a:buFont typeface="Wingdings" pitchFamily="2" charset="2"/>
              <a:buChar char="ü"/>
            </a:pPr>
            <a:r>
              <a:rPr lang="pt-BR" sz="3200" b="1" dirty="0"/>
              <a:t> </a:t>
            </a:r>
            <a:r>
              <a:rPr lang="pt-BR" sz="3200" dirty="0" smtClean="0"/>
              <a:t>Lógica de Programação;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Arquitetura e Manutenção de Computadores;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HTML e CSS;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Gestão de Tempo;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44520"/>
            <a:ext cx="2779776" cy="23408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333857" y="116632"/>
            <a:ext cx="66225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Disciplinas para o 1</a:t>
            </a:r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º Ano :</a:t>
            </a:r>
            <a:endParaRPr lang="pt-BR" sz="4000" b="1" dirty="0">
              <a:solidFill>
                <a:schemeClr val="tx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969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620688"/>
            <a:ext cx="8424936" cy="18336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500" b="1" dirty="0" smtClean="0"/>
              <a:t>1º Semestre:</a:t>
            </a:r>
          </a:p>
          <a:p>
            <a:pPr>
              <a:buFont typeface="Wingdings" pitchFamily="2" charset="2"/>
              <a:buChar char="ü"/>
            </a:pPr>
            <a:r>
              <a:rPr lang="pt-BR" sz="3200" b="1" dirty="0"/>
              <a:t> </a:t>
            </a:r>
            <a:r>
              <a:rPr lang="pt-BR" sz="3000" dirty="0" smtClean="0"/>
              <a:t>Sistemas Operacionais;</a:t>
            </a:r>
          </a:p>
          <a:p>
            <a:pPr>
              <a:buFont typeface="Wingdings" pitchFamily="2" charset="2"/>
              <a:buChar char="ü"/>
            </a:pPr>
            <a:r>
              <a:rPr lang="pt-BR" sz="3000" dirty="0"/>
              <a:t> </a:t>
            </a:r>
            <a:r>
              <a:rPr lang="pt-BR" sz="3000" dirty="0" smtClean="0"/>
              <a:t>POO / JAVA;</a:t>
            </a:r>
          </a:p>
          <a:p>
            <a:pPr>
              <a:buFont typeface="Wingdings" pitchFamily="2" charset="2"/>
              <a:buChar char="ü"/>
            </a:pPr>
            <a:r>
              <a:rPr lang="pt-BR" sz="3000" dirty="0"/>
              <a:t> </a:t>
            </a:r>
            <a:r>
              <a:rPr lang="pt-BR" sz="3000" dirty="0" smtClean="0"/>
              <a:t>Programação com JavaScript;</a:t>
            </a:r>
          </a:p>
          <a:p>
            <a:pPr>
              <a:buFont typeface="Wingdings" pitchFamily="2" charset="2"/>
              <a:buChar char="ü"/>
            </a:pPr>
            <a:r>
              <a:rPr lang="pt-BR" sz="3000" dirty="0"/>
              <a:t> </a:t>
            </a:r>
            <a:r>
              <a:rPr lang="pt-BR" sz="3000" dirty="0" smtClean="0"/>
              <a:t>Robótica;</a:t>
            </a:r>
          </a:p>
          <a:p>
            <a:pPr marL="0" indent="0">
              <a:buNone/>
            </a:pPr>
            <a:endParaRPr lang="pt-BR" sz="1200" b="1" dirty="0"/>
          </a:p>
          <a:p>
            <a:pPr marL="0" indent="0">
              <a:buNone/>
            </a:pPr>
            <a:r>
              <a:rPr lang="pt-BR" sz="3500" b="1" dirty="0" smtClean="0"/>
              <a:t>2º Semestre.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 smtClean="0"/>
              <a:t>Redes de Computadores;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 smtClean="0"/>
              <a:t>Design;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 smtClean="0"/>
              <a:t>Banco de Dados;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 smtClean="0"/>
              <a:t>Programação com PHP;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 smtClean="0"/>
              <a:t>Inglês Técnico;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1333857" y="56818"/>
            <a:ext cx="66225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Disciplinas para o 2</a:t>
            </a:r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º Ano :</a:t>
            </a:r>
            <a:endParaRPr lang="pt-BR" sz="4000" b="1" dirty="0">
              <a:solidFill>
                <a:schemeClr val="tx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77" y="4581128"/>
            <a:ext cx="2883434" cy="21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275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908720"/>
            <a:ext cx="8424936" cy="18336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500" b="1" dirty="0" smtClean="0"/>
              <a:t>1º Semestre:</a:t>
            </a:r>
          </a:p>
          <a:p>
            <a:pPr>
              <a:buFont typeface="Wingdings" pitchFamily="2" charset="2"/>
              <a:buChar char="ü"/>
            </a:pPr>
            <a:r>
              <a:rPr lang="pt-BR" sz="3200" b="1" dirty="0"/>
              <a:t> </a:t>
            </a:r>
            <a:r>
              <a:rPr lang="pt-BR" sz="3200" dirty="0" smtClean="0"/>
              <a:t>Laboratório de Hardware;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Laboratório de Software;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Laboratório para Web; 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Profissão e Formação;</a:t>
            </a:r>
          </a:p>
          <a:p>
            <a:pPr>
              <a:buFont typeface="Wingdings" pitchFamily="2" charset="2"/>
              <a:buChar char="ü"/>
            </a:pPr>
            <a:endParaRPr lang="pt-BR" sz="1200" dirty="0"/>
          </a:p>
          <a:p>
            <a:pPr marL="0" indent="0">
              <a:buNone/>
            </a:pPr>
            <a:r>
              <a:rPr lang="pt-BR" sz="3500" b="1" dirty="0" smtClean="0"/>
              <a:t>2º Semestre.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3200" dirty="0" smtClean="0"/>
              <a:t>Estágio Curricular; 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1333857" y="44624"/>
            <a:ext cx="66225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Disciplinas para o 3</a:t>
            </a:r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º Ano :</a:t>
            </a:r>
            <a:endParaRPr lang="pt-BR" sz="4000" b="1" dirty="0">
              <a:solidFill>
                <a:schemeClr val="tx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81128"/>
            <a:ext cx="3203848" cy="21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36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635</TotalTime>
  <Words>482</Words>
  <Application>Microsoft Office PowerPoint</Application>
  <PresentationFormat>Apresentação na tela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Forma de Onda</vt:lpstr>
      <vt:lpstr>EEEP Dona Creusa do Carmo Rocha</vt:lpstr>
      <vt:lpstr>Corpo Docente</vt:lpstr>
      <vt:lpstr>Informática</vt:lpstr>
      <vt:lpstr>Objetivo do Curso</vt:lpstr>
      <vt:lpstr>Proposta Curricular:</vt:lpstr>
      <vt:lpstr>Proposta Curricular:</vt:lpstr>
      <vt:lpstr>Apresentação do PowerPoint</vt:lpstr>
      <vt:lpstr>Apresentação do PowerPoint</vt:lpstr>
      <vt:lpstr>Apresentação do PowerPoint</vt:lpstr>
      <vt:lpstr>Perfil do Técnico em Informática</vt:lpstr>
      <vt:lpstr>Estágio na Prática</vt:lpstr>
      <vt:lpstr>Eventos</vt:lpstr>
      <vt:lpstr>Apresentação do PowerPoint</vt:lpstr>
      <vt:lpstr>Mercado de Trabalho</vt:lpstr>
      <vt:lpstr>Cargos e Salários para o Profissional de TI</vt:lpstr>
      <vt:lpstr>Apresentação do PowerPoint</vt:lpstr>
      <vt:lpstr>Apresentação do PowerPoint</vt:lpstr>
      <vt:lpstr>SEJA UM PROFISSIONAL  DE TECNOLOGIA DA INFORMAÇÃO.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EEEP Dona Creusa do Carmo Rocha</dc:title>
  <dc:creator>Moribe</dc:creator>
  <cp:lastModifiedBy>Prof_Carlos</cp:lastModifiedBy>
  <cp:revision>67</cp:revision>
  <dcterms:created xsi:type="dcterms:W3CDTF">2012-02-16T03:50:52Z</dcterms:created>
  <dcterms:modified xsi:type="dcterms:W3CDTF">2018-11-24T12:33:43Z</dcterms:modified>
</cp:coreProperties>
</file>