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2"/>
  </p:notesMasterIdLst>
  <p:handoutMasterIdLst>
    <p:handoutMasterId r:id="rId23"/>
  </p:handoutMasterIdLst>
  <p:sldIdLst>
    <p:sldId id="268" r:id="rId2"/>
    <p:sldId id="272" r:id="rId3"/>
    <p:sldId id="260" r:id="rId4"/>
    <p:sldId id="256" r:id="rId5"/>
    <p:sldId id="257" r:id="rId6"/>
    <p:sldId id="261" r:id="rId7"/>
    <p:sldId id="263" r:id="rId8"/>
    <p:sldId id="258" r:id="rId9"/>
    <p:sldId id="259" r:id="rId10"/>
    <p:sldId id="273" r:id="rId11"/>
    <p:sldId id="266" r:id="rId12"/>
    <p:sldId id="267" r:id="rId13"/>
    <p:sldId id="264" r:id="rId14"/>
    <p:sldId id="274" r:id="rId15"/>
    <p:sldId id="269" r:id="rId16"/>
    <p:sldId id="276" r:id="rId17"/>
    <p:sldId id="262" r:id="rId18"/>
    <p:sldId id="271" r:id="rId19"/>
    <p:sldId id="275" r:id="rId20"/>
    <p:sldId id="270" r:id="rId2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olo" id="{4A215870-77AB-4D76-AF64-2446E0CE3E32}">
          <p14:sldIdLst>
            <p14:sldId id="268"/>
          </p14:sldIdLst>
        </p14:section>
        <p14:section name="Architettura del Software ed RDT" id="{95F53820-02A4-4F7D-BCDC-FA5BAD30BD06}">
          <p14:sldIdLst>
            <p14:sldId id="272"/>
            <p14:sldId id="260"/>
            <p14:sldId id="256"/>
            <p14:sldId id="257"/>
            <p14:sldId id="261"/>
            <p14:sldId id="263"/>
            <p14:sldId id="258"/>
            <p14:sldId id="259"/>
            <p14:sldId id="273"/>
            <p14:sldId id="266"/>
            <p14:sldId id="267"/>
            <p14:sldId id="264"/>
            <p14:sldId id="274"/>
            <p14:sldId id="269"/>
            <p14:sldId id="276"/>
            <p14:sldId id="262"/>
            <p14:sldId id="271"/>
            <p14:sldId id="275"/>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A3E"/>
    <a:srgbClr val="F9A9C2"/>
    <a:srgbClr val="FF7171"/>
    <a:srgbClr val="FFB9B9"/>
    <a:srgbClr val="FFFFFF"/>
    <a:srgbClr val="FFC91D"/>
    <a:srgbClr val="FFFFAF"/>
    <a:srgbClr val="FFFFEB"/>
    <a:srgbClr val="FFFFF7"/>
    <a:srgbClr val="B9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C9CFF87F-18AF-49D7-85BA-88A2C054DC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it-IT"/>
              <a:t>GIANMARCO BENCIVENNI</a:t>
            </a:r>
          </a:p>
        </p:txBody>
      </p:sp>
      <p:sp>
        <p:nvSpPr>
          <p:cNvPr id="3" name="Segnaposto data 2">
            <a:extLst>
              <a:ext uri="{FF2B5EF4-FFF2-40B4-BE49-F238E27FC236}">
                <a16:creationId xmlns:a16="http://schemas.microsoft.com/office/drawing/2014/main" id="{09BEDACA-32FA-4CA1-A40B-539D31E0C3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2833816-749F-4438-9A19-BE0F3162A223}" type="datetimeFigureOut">
              <a:rPr lang="it-IT" smtClean="0"/>
              <a:t>20/11/2020</a:t>
            </a:fld>
            <a:endParaRPr lang="it-IT"/>
          </a:p>
        </p:txBody>
      </p:sp>
      <p:sp>
        <p:nvSpPr>
          <p:cNvPr id="4" name="Segnaposto piè di pagina 3">
            <a:extLst>
              <a:ext uri="{FF2B5EF4-FFF2-40B4-BE49-F238E27FC236}">
                <a16:creationId xmlns:a16="http://schemas.microsoft.com/office/drawing/2014/main" id="{8790A882-B753-4FE1-B313-DE6EE5FB3B8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321648A0-9E7F-4CE4-B822-518CB2EF54B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27DAAB-8300-4C91-BEBB-1652AE2514FA}" type="slidenum">
              <a:rPr lang="it-IT" smtClean="0"/>
              <a:t>‹N›</a:t>
            </a:fld>
            <a:endParaRPr lang="it-IT"/>
          </a:p>
        </p:txBody>
      </p:sp>
    </p:spTree>
    <p:extLst>
      <p:ext uri="{BB962C8B-B14F-4D97-AF65-F5344CB8AC3E}">
        <p14:creationId xmlns:p14="http://schemas.microsoft.com/office/powerpoint/2010/main" val="358442974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it-IT"/>
              <a:t>GIANMARCO BENCIVENNI</a:t>
            </a:r>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167FB9-7CF6-4CD7-B23F-2A526ACD3EC0}" type="datetimeFigureOut">
              <a:rPr lang="it-IT" smtClean="0"/>
              <a:t>20/11/2020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D978B-397E-4791-8811-70127A95BDCC}" type="slidenum">
              <a:rPr lang="it-IT" smtClean="0"/>
              <a:t>‹N›</a:t>
            </a:fld>
            <a:endParaRPr lang="it-IT"/>
          </a:p>
        </p:txBody>
      </p:sp>
    </p:spTree>
    <p:extLst>
      <p:ext uri="{BB962C8B-B14F-4D97-AF65-F5344CB8AC3E}">
        <p14:creationId xmlns:p14="http://schemas.microsoft.com/office/powerpoint/2010/main" val="23005989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735195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397977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350639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7CC55996-9D52-4D68-AA23-9715B93BFAC4}" type="datetime1">
              <a:rPr lang="it-IT" smtClean="0"/>
              <a:t>20/11/2020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8DC9A41-680A-459F-9154-A2F27E527694}" type="slidenum">
              <a:rPr lang="it-IT" smtClean="0"/>
              <a:t>‹N›</a:t>
            </a:fld>
            <a:endParaRPr lang="it-IT"/>
          </a:p>
        </p:txBody>
      </p:sp>
    </p:spTree>
    <p:extLst>
      <p:ext uri="{BB962C8B-B14F-4D97-AF65-F5344CB8AC3E}">
        <p14:creationId xmlns:p14="http://schemas.microsoft.com/office/powerpoint/2010/main" val="382994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EF87C98B-67C3-4856-9567-2020FADF7607}" type="datetime1">
              <a:rPr lang="it-IT" smtClean="0"/>
              <a:t>20/11/2020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8DC9A41-680A-459F-9154-A2F27E527694}" type="slidenum">
              <a:rPr lang="it-IT" smtClean="0"/>
              <a:t>‹N›</a:t>
            </a:fld>
            <a:endParaRPr lang="it-IT"/>
          </a:p>
        </p:txBody>
      </p:sp>
    </p:spTree>
    <p:extLst>
      <p:ext uri="{BB962C8B-B14F-4D97-AF65-F5344CB8AC3E}">
        <p14:creationId xmlns:p14="http://schemas.microsoft.com/office/powerpoint/2010/main" val="1974149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90570F50-A401-47CA-8B42-7F7E4E596A1B}" type="datetime1">
              <a:rPr lang="it-IT" smtClean="0"/>
              <a:t>20/11/2020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8DC9A41-680A-459F-9154-A2F27E527694}" type="slidenum">
              <a:rPr lang="it-IT" smtClean="0"/>
              <a:t>‹N›</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3387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E24FC70-F89F-49A2-89F0-D13C70C3C045}" type="datetime1">
              <a:rPr lang="it-IT" smtClean="0"/>
              <a:t>20/11/2020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8DC9A41-680A-459F-9154-A2F27E527694}" type="slidenum">
              <a:rPr lang="it-IT" smtClean="0"/>
              <a:t>‹N›</a:t>
            </a:fld>
            <a:endParaRPr lang="it-IT"/>
          </a:p>
        </p:txBody>
      </p:sp>
    </p:spTree>
    <p:extLst>
      <p:ext uri="{BB962C8B-B14F-4D97-AF65-F5344CB8AC3E}">
        <p14:creationId xmlns:p14="http://schemas.microsoft.com/office/powerpoint/2010/main" val="3719539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7A1A3EA0-51E3-4741-82A2-E889D3371196}" type="datetime1">
              <a:rPr lang="it-IT" smtClean="0"/>
              <a:t>20/11/2020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8DC9A41-680A-459F-9154-A2F27E527694}"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2905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7F201B38-E020-47AF-99DA-9B5CA5495298}" type="datetime1">
              <a:rPr lang="it-IT" smtClean="0"/>
              <a:t>20/11/2020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8DC9A41-680A-459F-9154-A2F27E527694}" type="slidenum">
              <a:rPr lang="it-IT" smtClean="0"/>
              <a:t>‹N›</a:t>
            </a:fld>
            <a:endParaRPr lang="it-IT"/>
          </a:p>
        </p:txBody>
      </p:sp>
    </p:spTree>
    <p:extLst>
      <p:ext uri="{BB962C8B-B14F-4D97-AF65-F5344CB8AC3E}">
        <p14:creationId xmlns:p14="http://schemas.microsoft.com/office/powerpoint/2010/main" val="4109023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5F9F130-C449-440C-A379-ED52EB7443A9}" type="datetime1">
              <a:rPr lang="it-IT" smtClean="0"/>
              <a:t>20/11/2020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8DC9A41-680A-459F-9154-A2F27E527694}" type="slidenum">
              <a:rPr lang="it-IT" smtClean="0"/>
              <a:t>‹N›</a:t>
            </a:fld>
            <a:endParaRPr lang="it-IT"/>
          </a:p>
        </p:txBody>
      </p:sp>
    </p:spTree>
    <p:extLst>
      <p:ext uri="{BB962C8B-B14F-4D97-AF65-F5344CB8AC3E}">
        <p14:creationId xmlns:p14="http://schemas.microsoft.com/office/powerpoint/2010/main" val="34549209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FE6E182-148F-4C34-9C20-7B885D0DE5A5}" type="datetime1">
              <a:rPr lang="it-IT" smtClean="0"/>
              <a:t>20/11/2020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8DC9A41-680A-459F-9154-A2F27E527694}" type="slidenum">
              <a:rPr lang="it-IT" smtClean="0"/>
              <a:t>‹N›</a:t>
            </a:fld>
            <a:endParaRPr lang="it-IT"/>
          </a:p>
        </p:txBody>
      </p:sp>
    </p:spTree>
    <p:extLst>
      <p:ext uri="{BB962C8B-B14F-4D97-AF65-F5344CB8AC3E}">
        <p14:creationId xmlns:p14="http://schemas.microsoft.com/office/powerpoint/2010/main" val="3572744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F8B29D2-60D3-4506-9CEB-CB19C59CA1D9}" type="datetime1">
              <a:rPr lang="it-IT" smtClean="0"/>
              <a:t>20/11/2020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8DC9A41-680A-459F-9154-A2F27E527694}" type="slidenum">
              <a:rPr lang="it-IT" smtClean="0"/>
              <a:t>‹N›</a:t>
            </a:fld>
            <a:endParaRPr lang="it-IT"/>
          </a:p>
        </p:txBody>
      </p:sp>
    </p:spTree>
    <p:extLst>
      <p:ext uri="{BB962C8B-B14F-4D97-AF65-F5344CB8AC3E}">
        <p14:creationId xmlns:p14="http://schemas.microsoft.com/office/powerpoint/2010/main" val="21524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7D383F34-A3CD-401C-916D-9F56BFF0202B}" type="datetime1">
              <a:rPr lang="it-IT" smtClean="0"/>
              <a:t>20/11/2020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8DC9A41-680A-459F-9154-A2F27E527694}" type="slidenum">
              <a:rPr lang="it-IT" smtClean="0"/>
              <a:t>‹N›</a:t>
            </a:fld>
            <a:endParaRPr lang="it-IT"/>
          </a:p>
        </p:txBody>
      </p:sp>
    </p:spTree>
    <p:extLst>
      <p:ext uri="{BB962C8B-B14F-4D97-AF65-F5344CB8AC3E}">
        <p14:creationId xmlns:p14="http://schemas.microsoft.com/office/powerpoint/2010/main" val="2708944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CA17E54-DB5A-4BDC-8C44-DC5F216EFD2A}" type="datetime1">
              <a:rPr lang="it-IT" smtClean="0"/>
              <a:t>20/11/2020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8DC9A41-680A-459F-9154-A2F27E527694}" type="slidenum">
              <a:rPr lang="it-IT" smtClean="0"/>
              <a:t>‹N›</a:t>
            </a:fld>
            <a:endParaRPr lang="it-IT"/>
          </a:p>
        </p:txBody>
      </p:sp>
    </p:spTree>
    <p:extLst>
      <p:ext uri="{BB962C8B-B14F-4D97-AF65-F5344CB8AC3E}">
        <p14:creationId xmlns:p14="http://schemas.microsoft.com/office/powerpoint/2010/main" val="2270575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F2CF3174-0653-4B6F-809A-4D22BD2BFFDE}" type="datetime1">
              <a:rPr lang="it-IT" smtClean="0"/>
              <a:t>20/11/2020</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A8DC9A41-680A-459F-9154-A2F27E527694}" type="slidenum">
              <a:rPr lang="it-IT" smtClean="0"/>
              <a:t>‹N›</a:t>
            </a:fld>
            <a:endParaRPr lang="it-IT"/>
          </a:p>
        </p:txBody>
      </p:sp>
    </p:spTree>
    <p:extLst>
      <p:ext uri="{BB962C8B-B14F-4D97-AF65-F5344CB8AC3E}">
        <p14:creationId xmlns:p14="http://schemas.microsoft.com/office/powerpoint/2010/main" val="366151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06C61F9-444D-42E5-987B-93BBEADAA7CE}" type="datetime1">
              <a:rPr lang="it-IT" smtClean="0"/>
              <a:t>20/11/2020</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A8DC9A41-680A-459F-9154-A2F27E527694}" type="slidenum">
              <a:rPr lang="it-IT" smtClean="0"/>
              <a:t>‹N›</a:t>
            </a:fld>
            <a:endParaRPr lang="it-IT"/>
          </a:p>
        </p:txBody>
      </p:sp>
    </p:spTree>
    <p:extLst>
      <p:ext uri="{BB962C8B-B14F-4D97-AF65-F5344CB8AC3E}">
        <p14:creationId xmlns:p14="http://schemas.microsoft.com/office/powerpoint/2010/main" val="2472923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D67FA2-9A2A-436A-B6DC-67BA75D22D63}" type="datetime1">
              <a:rPr lang="it-IT" smtClean="0"/>
              <a:t>20/11/2020</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A8DC9A41-680A-459F-9154-A2F27E527694}" type="slidenum">
              <a:rPr lang="it-IT" smtClean="0"/>
              <a:t>‹N›</a:t>
            </a:fld>
            <a:endParaRPr lang="it-IT"/>
          </a:p>
        </p:txBody>
      </p:sp>
    </p:spTree>
    <p:extLst>
      <p:ext uri="{BB962C8B-B14F-4D97-AF65-F5344CB8AC3E}">
        <p14:creationId xmlns:p14="http://schemas.microsoft.com/office/powerpoint/2010/main" val="2353254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E782D18-E88A-4F0F-A782-F98CA3A2B4F3}" type="datetime1">
              <a:rPr lang="it-IT" smtClean="0"/>
              <a:t>20/11/2020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8DC9A41-680A-459F-9154-A2F27E527694}" type="slidenum">
              <a:rPr lang="it-IT" smtClean="0"/>
              <a:t>‹N›</a:t>
            </a:fld>
            <a:endParaRPr lang="it-IT"/>
          </a:p>
        </p:txBody>
      </p:sp>
    </p:spTree>
    <p:extLst>
      <p:ext uri="{BB962C8B-B14F-4D97-AF65-F5344CB8AC3E}">
        <p14:creationId xmlns:p14="http://schemas.microsoft.com/office/powerpoint/2010/main" val="4117301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384DA3D-29C8-4DD7-8C49-B1D88A8112D6}" type="datetime1">
              <a:rPr lang="it-IT" smtClean="0"/>
              <a:t>20/11/2020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8DC9A41-680A-459F-9154-A2F27E527694}" type="slidenum">
              <a:rPr lang="it-IT" smtClean="0"/>
              <a:t>‹N›</a:t>
            </a:fld>
            <a:endParaRPr lang="it-IT"/>
          </a:p>
        </p:txBody>
      </p:sp>
    </p:spTree>
    <p:extLst>
      <p:ext uri="{BB962C8B-B14F-4D97-AF65-F5344CB8AC3E}">
        <p14:creationId xmlns:p14="http://schemas.microsoft.com/office/powerpoint/2010/main" val="3369667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01F51A3-BC06-42F7-BF5D-5A0FD2616FBC}" type="datetime1">
              <a:rPr lang="it-IT" smtClean="0"/>
              <a:t>20/11/2020</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DC9A41-680A-459F-9154-A2F27E527694}" type="slidenum">
              <a:rPr lang="it-IT" smtClean="0"/>
              <a:t>‹N›</a:t>
            </a:fld>
            <a:endParaRPr lang="it-IT"/>
          </a:p>
        </p:txBody>
      </p:sp>
    </p:spTree>
    <p:extLst>
      <p:ext uri="{BB962C8B-B14F-4D97-AF65-F5344CB8AC3E}">
        <p14:creationId xmlns:p14="http://schemas.microsoft.com/office/powerpoint/2010/main" val="66591861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it.wikipedia.org/wiki/File:Torvergata.gif" TargetMode="Externa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www.newgrounds.com/art/view/foreveratoon/cartman-the-wizard-king" TargetMode="External"/><Relationship Id="rId7" Type="http://schemas.openxmlformats.org/officeDocument/2006/relationships/hyperlink" Target="https://en.wikipedia.org/wiki/Alarm_clock" TargetMode="External"/><Relationship Id="rId2" Type="http://schemas.openxmlformats.org/officeDocument/2006/relationships/image" Target="../media/image14.gif"/><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hyperlink" Target="http://www.pngall.com/football-png" TargetMode="Externa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hyperlink" Target="https://www.newgrounds.com/art/view/foreveratoon/cartman-the-wizard-king" TargetMode="External"/><Relationship Id="rId7" Type="http://schemas.openxmlformats.org/officeDocument/2006/relationships/hyperlink" Target="https://en.wikipedia.org/wiki/Alarm_clock" TargetMode="External"/><Relationship Id="rId2" Type="http://schemas.openxmlformats.org/officeDocument/2006/relationships/image" Target="../media/image14.gif"/><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hyperlink" Target="http://www.pngall.com/football-png" TargetMode="Externa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www.newgrounds.com/art/view/foreveratoon/cartman-the-wizard-king" TargetMode="External"/><Relationship Id="rId7" Type="http://schemas.openxmlformats.org/officeDocument/2006/relationships/hyperlink" Target="https://en.wikipedia.org/wiki/File:User_icon_2.svg" TargetMode="External"/><Relationship Id="rId2" Type="http://schemas.openxmlformats.org/officeDocument/2006/relationships/image" Target="../media/image14.gif"/><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hyperlink" Target="https://pixabay.com/en/download-icon-internet-black-1459071/" TargetMode="External"/><Relationship Id="rId5" Type="http://schemas.openxmlformats.org/officeDocument/2006/relationships/hyperlink" Target="http://www.pngall.com/football-png" TargetMode="External"/><Relationship Id="rId10" Type="http://schemas.openxmlformats.org/officeDocument/2006/relationships/image" Target="../media/image7.png"/><Relationship Id="rId4" Type="http://schemas.openxmlformats.org/officeDocument/2006/relationships/image" Target="../media/image15.png"/><Relationship Id="rId9" Type="http://schemas.openxmlformats.org/officeDocument/2006/relationships/hyperlink" Target="https://commons.wikimedia.org/wiki/File:Worker_icon.sv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hyperlink" Target="https://en.wikipedia.org/wiki/File:User_icon_2.svg" TargetMode="External"/><Relationship Id="rId3" Type="http://schemas.openxmlformats.org/officeDocument/2006/relationships/hyperlink" Target="http://indramayumusiccorner.blogspot.com/2016/01/upload-mp3-gratis-indramayu-music-corner.html" TargetMode="External"/><Relationship Id="rId7" Type="http://schemas.openxmlformats.org/officeDocument/2006/relationships/hyperlink" Target="https://commons.wikimedia.org/wiki/File:Inkwell_icon_-_Noun_Project_2512.svg" TargetMode="External"/><Relationship Id="rId12"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hyperlink" Target="https://pixabay.com/en/pushpin-pin-green-paper-sheet-23618/" TargetMode="External"/><Relationship Id="rId5" Type="http://schemas.openxmlformats.org/officeDocument/2006/relationships/hyperlink" Target="http://meta.robotics.stackexchange.com/questions/8/what-should-the-theme-and-layout-look-like" TargetMode="External"/><Relationship Id="rId10" Type="http://schemas.openxmlformats.org/officeDocument/2006/relationships/image" Target="../media/image20.png"/><Relationship Id="rId4" Type="http://schemas.openxmlformats.org/officeDocument/2006/relationships/image" Target="../media/image17.png"/><Relationship Id="rId9" Type="http://schemas.openxmlformats.org/officeDocument/2006/relationships/hyperlink" Target="http://gcba.github.io/iconos/"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hyperlink" Target="https://en.wikipedia.org/wiki/File:User_icon_2.svg" TargetMode="External"/><Relationship Id="rId3" Type="http://schemas.openxmlformats.org/officeDocument/2006/relationships/hyperlink" Target="http://gcba.github.io/iconos/" TargetMode="External"/><Relationship Id="rId7" Type="http://schemas.openxmlformats.org/officeDocument/2006/relationships/hyperlink" Target="http://meta.robotics.stackexchange.com/questions/8/what-should-the-theme-and-layout-look-like" TargetMode="External"/><Relationship Id="rId12"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hyperlink" Target="http://indramayumusiccorner.blogspot.com/2016/01/upload-mp3-gratis-indramayu-music-corner.html" TargetMode="External"/><Relationship Id="rId5" Type="http://schemas.openxmlformats.org/officeDocument/2006/relationships/hyperlink" Target="https://pixabay.com/en/pushpin-pin-green-paper-sheet-23618/" TargetMode="External"/><Relationship Id="rId10" Type="http://schemas.openxmlformats.org/officeDocument/2006/relationships/image" Target="../media/image8.jpg"/><Relationship Id="rId4" Type="http://schemas.openxmlformats.org/officeDocument/2006/relationships/image" Target="../media/image20.png"/><Relationship Id="rId9" Type="http://schemas.openxmlformats.org/officeDocument/2006/relationships/hyperlink" Target="https://commons.wikimedia.org/wiki/File:Inkwell_icon_-_Noun_Project_2512.sv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hyperlink" Target="https://en.wikipedia.org/wiki/File:User_icon_2.svg" TargetMode="External"/><Relationship Id="rId7" Type="http://schemas.openxmlformats.org/officeDocument/2006/relationships/hyperlink" Target="https://commons.wikimedia.org/wiki/File:Inkwell_icon_-_Noun_Project_2512.svg"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hyperlink" Target="https://pixabay.com/en/pushpin-pin-green-paper-sheet-23618/" TargetMode="External"/><Relationship Id="rId5" Type="http://schemas.openxmlformats.org/officeDocument/2006/relationships/hyperlink" Target="http://meta.robotics.stackexchange.com/questions/8/what-should-the-theme-and-layout-look-like" TargetMode="External"/><Relationship Id="rId10" Type="http://schemas.openxmlformats.org/officeDocument/2006/relationships/image" Target="../media/image20.png"/><Relationship Id="rId4" Type="http://schemas.openxmlformats.org/officeDocument/2006/relationships/image" Target="../media/image17.png"/><Relationship Id="rId9" Type="http://schemas.openxmlformats.org/officeDocument/2006/relationships/hyperlink" Target="http://indramayumusiccorner.blogspot.com/2016/01/upload-mp3-gratis-indramayu-music-corner.html"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mcserverlauncher.tk/" TargetMode="External"/><Relationship Id="rId13" Type="http://schemas.openxmlformats.org/officeDocument/2006/relationships/image" Target="../media/image8.jpg"/><Relationship Id="rId18" Type="http://schemas.openxmlformats.org/officeDocument/2006/relationships/image" Target="../media/image14.gif"/><Relationship Id="rId3" Type="http://schemas.openxmlformats.org/officeDocument/2006/relationships/image" Target="../media/image3.png"/><Relationship Id="rId21" Type="http://schemas.openxmlformats.org/officeDocument/2006/relationships/hyperlink" Target="https://commons.wikimedia.org/wiki/File:Worker_icon.svg" TargetMode="External"/><Relationship Id="rId7" Type="http://schemas.openxmlformats.org/officeDocument/2006/relationships/image" Target="../media/image5.png"/><Relationship Id="rId12" Type="http://schemas.openxmlformats.org/officeDocument/2006/relationships/hyperlink" Target="https://pixabay.com/en/download-icon-internet-black-1459071/" TargetMode="External"/><Relationship Id="rId17" Type="http://schemas.openxmlformats.org/officeDocument/2006/relationships/image" Target="../media/image21.png"/><Relationship Id="rId2" Type="http://schemas.openxmlformats.org/officeDocument/2006/relationships/notesSlide" Target="../notesSlides/notesSlide2.xml"/><Relationship Id="rId16" Type="http://schemas.openxmlformats.org/officeDocument/2006/relationships/image" Target="../media/image10.svg"/><Relationship Id="rId20"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hyperlink" Target="http://www.pngall.com/database-png" TargetMode="External"/><Relationship Id="rId11" Type="http://schemas.openxmlformats.org/officeDocument/2006/relationships/image" Target="../media/image7.png"/><Relationship Id="rId24" Type="http://schemas.openxmlformats.org/officeDocument/2006/relationships/image" Target="../media/image22.png"/><Relationship Id="rId5" Type="http://schemas.openxmlformats.org/officeDocument/2006/relationships/image" Target="../media/image4.png"/><Relationship Id="rId15" Type="http://schemas.openxmlformats.org/officeDocument/2006/relationships/image" Target="../media/image9.png"/><Relationship Id="rId23" Type="http://schemas.openxmlformats.org/officeDocument/2006/relationships/hyperlink" Target="http://www.pngall.com/football-png" TargetMode="External"/><Relationship Id="rId10" Type="http://schemas.openxmlformats.org/officeDocument/2006/relationships/hyperlink" Target="http://commons.wikimedia.org/wiki/File:Emoji_black_bell1.svg" TargetMode="External"/><Relationship Id="rId19" Type="http://schemas.openxmlformats.org/officeDocument/2006/relationships/hyperlink" Target="https://www.newgrounds.com/art/view/foreveratoon/cartman-the-wizard-king" TargetMode="External"/><Relationship Id="rId4" Type="http://schemas.openxmlformats.org/officeDocument/2006/relationships/hyperlink" Target="https://en.wikipedia.org/wiki/File:User_icon_2.svg" TargetMode="External"/><Relationship Id="rId9" Type="http://schemas.openxmlformats.org/officeDocument/2006/relationships/image" Target="../media/image6.png"/><Relationship Id="rId14" Type="http://schemas.openxmlformats.org/officeDocument/2006/relationships/hyperlink" Target="http://indramayumusiccorner.blogspot.com/2016/01/upload-mp3-gratis-indramayu-music-corner.html" TargetMode="External"/><Relationship Id="rId22" Type="http://schemas.openxmlformats.org/officeDocument/2006/relationships/image" Target="../media/image15.png"/></Relationships>
</file>

<file path=ppt/slides/_rels/slide2.xml.rels><?xml version="1.0" encoding="UTF-8" standalone="yes"?>
<Relationships xmlns="http://schemas.openxmlformats.org/package/2006/relationships"><Relationship Id="rId8" Type="http://schemas.openxmlformats.org/officeDocument/2006/relationships/hyperlink" Target="https://mcserverlauncher.tk/" TargetMode="External"/><Relationship Id="rId13"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hyperlink" Target="https://pixabay.com/en/download-icon-internet-black-1459071/" TargetMode="External"/><Relationship Id="rId2" Type="http://schemas.openxmlformats.org/officeDocument/2006/relationships/notesSlide" Target="../notesSlides/notesSlide1.xml"/><Relationship Id="rId16" Type="http://schemas.openxmlformats.org/officeDocument/2006/relationships/image" Target="../media/image10.svg"/><Relationship Id="rId1" Type="http://schemas.openxmlformats.org/officeDocument/2006/relationships/slideLayout" Target="../slideLayouts/slideLayout7.xml"/><Relationship Id="rId6" Type="http://schemas.openxmlformats.org/officeDocument/2006/relationships/hyperlink" Target="http://www.pngall.com/database-png" TargetMode="External"/><Relationship Id="rId11" Type="http://schemas.openxmlformats.org/officeDocument/2006/relationships/image" Target="../media/image7.png"/><Relationship Id="rId5" Type="http://schemas.openxmlformats.org/officeDocument/2006/relationships/image" Target="../media/image4.png"/><Relationship Id="rId15" Type="http://schemas.openxmlformats.org/officeDocument/2006/relationships/image" Target="../media/image9.png"/><Relationship Id="rId10" Type="http://schemas.openxmlformats.org/officeDocument/2006/relationships/hyperlink" Target="http://commons.wikimedia.org/wiki/File:Emoji_black_bell1.svg" TargetMode="External"/><Relationship Id="rId4" Type="http://schemas.openxmlformats.org/officeDocument/2006/relationships/hyperlink" Target="https://en.wikipedia.org/wiki/File:User_icon_2.svg" TargetMode="External"/><Relationship Id="rId9" Type="http://schemas.openxmlformats.org/officeDocument/2006/relationships/image" Target="../media/image6.png"/><Relationship Id="rId14" Type="http://schemas.openxmlformats.org/officeDocument/2006/relationships/hyperlink" Target="http://indramayumusiccorner.blogspot.com/2016/01/upload-mp3-gratis-indramayu-music-corner.html"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27.jpg"/><Relationship Id="rId3" Type="http://schemas.openxmlformats.org/officeDocument/2006/relationships/image" Target="../media/image23.JPG"/><Relationship Id="rId7" Type="http://schemas.openxmlformats.org/officeDocument/2006/relationships/image" Target="../media/image26.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hyperlink" Target="https://commons.wikimedia.org/wiki/File:Achtung.svg" TargetMode="External"/><Relationship Id="rId5" Type="http://schemas.openxmlformats.org/officeDocument/2006/relationships/image" Target="../media/image25.jpg"/><Relationship Id="rId10" Type="http://schemas.openxmlformats.org/officeDocument/2006/relationships/image" Target="../media/image29.png"/><Relationship Id="rId4" Type="http://schemas.openxmlformats.org/officeDocument/2006/relationships/image" Target="../media/image24.jpg"/><Relationship Id="rId9" Type="http://schemas.openxmlformats.org/officeDocument/2006/relationships/image" Target="../media/image28.jp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http://indramayumusiccorner.blogspot.com/2016/01/upload-mp3-gratis-indramayu-music-corner.html" TargetMode="External"/><Relationship Id="rId3" Type="http://schemas.openxmlformats.org/officeDocument/2006/relationships/hyperlink" Target="https://en.wikipedia.org/wiki/File:User_icon_2.svg" TargetMode="External"/><Relationship Id="rId7" Type="http://schemas.openxmlformats.org/officeDocument/2006/relationships/hyperlink" Target="https://mcserverlauncher.tk/" TargetMode="External"/><Relationship Id="rId12" Type="http://schemas.openxmlformats.org/officeDocument/2006/relationships/image" Target="../media/image8.jp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hyperlink" Target="https://pixabay.com/en/download-icon-internet-black-1459071/" TargetMode="External"/><Relationship Id="rId5" Type="http://schemas.openxmlformats.org/officeDocument/2006/relationships/hyperlink" Target="http://www.pngall.com/database-png" TargetMode="Externa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hyperlink" Target="http://commons.wikimedia.org/wiki/File:Emoji_black_bell1.svg"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commons.wikimedia.org/wiki/File:Emoji_black_bell1.svg" TargetMode="External"/><Relationship Id="rId3" Type="http://schemas.openxmlformats.org/officeDocument/2006/relationships/hyperlink" Target="http://indramayumusiccorner.blogspot.com/2016/01/upload-mp3-gratis-indramayu-music-corner.html" TargetMode="External"/><Relationship Id="rId7" Type="http://schemas.openxmlformats.org/officeDocument/2006/relationships/hyperlink" Target="https://en.wikipedia.org/wiki/File:User_icon_2.svg" TargetMode="External"/><Relationship Id="rId12"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hyperlink" Target="https://mcserverlauncher.tk/" TargetMode="External"/><Relationship Id="rId5" Type="http://schemas.openxmlformats.org/officeDocument/2006/relationships/hyperlink" Target="https://pixabay.com/en/download-icon-internet-black-1459071/" TargetMode="External"/><Relationship Id="rId10" Type="http://schemas.openxmlformats.org/officeDocument/2006/relationships/image" Target="../media/image5.png"/><Relationship Id="rId4" Type="http://schemas.openxmlformats.org/officeDocument/2006/relationships/image" Target="../media/image7.png"/><Relationship Id="rId9" Type="http://schemas.openxmlformats.org/officeDocument/2006/relationships/hyperlink" Target="http://www.pngall.com/database-png"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pixabay.com/en/download-icon-internet-black-1459071/" TargetMode="Externa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commons.wikimedia.org/wiki/File:Emoji_black_bell1.svg" TargetMode="Externa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hyperlink" Target="https://en.wikipedia.org/wiki/File:User_icon_2.svg" TargetMode="External"/><Relationship Id="rId7" Type="http://schemas.openxmlformats.org/officeDocument/2006/relationships/hyperlink" Target="http://commons.wikimedia.org/wiki/File:Emoji_black_bell1.svg"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hyperlink" Target="https://commons.wikimedia.org/wiki/File:Emoji_u1f634.svg" TargetMode="External"/><Relationship Id="rId5" Type="http://schemas.openxmlformats.org/officeDocument/2006/relationships/hyperlink" Target="https://pixabay.com/en/download-icon-internet-black-1459071/" TargetMode="External"/><Relationship Id="rId10"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hyperlink" Target="https://en.wikipedia.org/wiki/Alarm_clock"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pixabay.com/en/download-icon-internet-black-1459071/" TargetMode="External"/><Relationship Id="rId7" Type="http://schemas.openxmlformats.org/officeDocument/2006/relationships/hyperlink" Target="https://commons.wikimedia.org/wiki/File:Emoji_u1f634.svg" TargetMode="Externa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https://en.wikipedia.org/wiki/Alarm_clock" TargetMode="Externa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ixabay.com/en/download-icon-internet-black-1459071/"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CasellaDiTesto 7">
            <a:extLst>
              <a:ext uri="{FF2B5EF4-FFF2-40B4-BE49-F238E27FC236}">
                <a16:creationId xmlns:a16="http://schemas.microsoft.com/office/drawing/2014/main" id="{AC3E9225-53F3-482A-A467-8DA118D69DF6}"/>
              </a:ext>
            </a:extLst>
          </p:cNvPr>
          <p:cNvSpPr txBox="1"/>
          <p:nvPr/>
        </p:nvSpPr>
        <p:spPr>
          <a:xfrm>
            <a:off x="3365552" y="4450138"/>
            <a:ext cx="4286421" cy="1323439"/>
          </a:xfrm>
          <a:prstGeom prst="rect">
            <a:avLst/>
          </a:prstGeom>
          <a:noFill/>
        </p:spPr>
        <p:txBody>
          <a:bodyPr wrap="square" rtlCol="0">
            <a:spAutoFit/>
          </a:bodyPr>
          <a:lstStyle/>
          <a:p>
            <a:pPr algn="just"/>
            <a:r>
              <a:rPr lang="it-IT" sz="2000" dirty="0">
                <a:latin typeface="Bahnschrift SemiLight SemiConde" panose="020B0502040204020203" pitchFamily="34" charset="0"/>
                <a:cs typeface="Aparajita" panose="020B0502040204020203" pitchFamily="18" charset="0"/>
              </a:rPr>
              <a:t>Gianmarco Bencivenni     0218205        </a:t>
            </a:r>
          </a:p>
          <a:p>
            <a:pPr algn="just"/>
            <a:endParaRPr lang="it-IT" sz="2000" dirty="0">
              <a:latin typeface="Bahnschrift SemiLight SemiConde" panose="020B0502040204020203" pitchFamily="34" charset="0"/>
              <a:cs typeface="Aparajita" panose="020B0502040204020203" pitchFamily="18" charset="0"/>
            </a:endParaRPr>
          </a:p>
          <a:p>
            <a:pPr algn="just"/>
            <a:endParaRPr lang="it-IT" sz="2000" dirty="0">
              <a:latin typeface="Bahnschrift SemiLight SemiConde" panose="020B0502040204020203" pitchFamily="34" charset="0"/>
              <a:cs typeface="Aparajita" panose="020B0502040204020203" pitchFamily="18" charset="0"/>
            </a:endParaRPr>
          </a:p>
          <a:p>
            <a:pPr algn="just"/>
            <a:r>
              <a:rPr lang="it-IT" sz="2000" dirty="0">
                <a:latin typeface="Bahnschrift SemiLight SemiConde" panose="020B0502040204020203" pitchFamily="34" charset="0"/>
                <a:cs typeface="Aparajita" panose="020B0502040204020203" pitchFamily="18" charset="0"/>
              </a:rPr>
              <a:t>Cristina Ionne                   0224462</a:t>
            </a:r>
          </a:p>
        </p:txBody>
      </p:sp>
      <p:sp>
        <p:nvSpPr>
          <p:cNvPr id="9" name="CasellaDiTesto 8">
            <a:extLst>
              <a:ext uri="{FF2B5EF4-FFF2-40B4-BE49-F238E27FC236}">
                <a16:creationId xmlns:a16="http://schemas.microsoft.com/office/drawing/2014/main" id="{589EC17E-6D76-4A2D-AC70-6076639BF791}"/>
              </a:ext>
            </a:extLst>
          </p:cNvPr>
          <p:cNvSpPr txBox="1"/>
          <p:nvPr/>
        </p:nvSpPr>
        <p:spPr>
          <a:xfrm>
            <a:off x="2393204" y="2727461"/>
            <a:ext cx="6231118" cy="1046440"/>
          </a:xfrm>
          <a:prstGeom prst="rect">
            <a:avLst/>
          </a:prstGeom>
          <a:noFill/>
        </p:spPr>
        <p:txBody>
          <a:bodyPr wrap="square" rtlCol="0">
            <a:spAutoFit/>
          </a:bodyPr>
          <a:lstStyle/>
          <a:p>
            <a:pPr algn="just"/>
            <a:r>
              <a:rPr lang="it-IT" sz="3100" dirty="0">
                <a:solidFill>
                  <a:schemeClr val="bg2">
                    <a:lumMod val="25000"/>
                  </a:schemeClr>
                </a:solidFill>
                <a:effectLst>
                  <a:glow>
                    <a:schemeClr val="accent1"/>
                  </a:glow>
                </a:effectLst>
                <a:latin typeface="Bahnschrift SemiCondensed" panose="020B0502040204020203" pitchFamily="34" charset="0"/>
                <a:ea typeface="Yu Gothic" panose="020B0400000000000000" pitchFamily="34" charset="-128"/>
              </a:rPr>
              <a:t>RUFT</a:t>
            </a:r>
            <a:r>
              <a:rPr lang="it-IT" sz="3100" dirty="0">
                <a:solidFill>
                  <a:schemeClr val="bg2">
                    <a:lumMod val="25000"/>
                  </a:schemeClr>
                </a:solidFill>
                <a:effectLst>
                  <a:glow>
                    <a:schemeClr val="accent1"/>
                  </a:glow>
                  <a:outerShdw blurRad="38100" dist="38100" dir="2700000" algn="tl">
                    <a:srgbClr val="000000">
                      <a:alpha val="43137"/>
                    </a:srgbClr>
                  </a:outerShdw>
                </a:effectLst>
                <a:latin typeface="Bahnschrift SemiCondensed" panose="020B0502040204020203" pitchFamily="34" charset="0"/>
                <a:ea typeface="Yu Gothic" panose="020B0400000000000000" pitchFamily="34" charset="-128"/>
              </a:rPr>
              <a:t> </a:t>
            </a:r>
            <a:r>
              <a:rPr lang="it-IT" sz="3100" dirty="0">
                <a:solidFill>
                  <a:schemeClr val="bg2">
                    <a:lumMod val="25000"/>
                  </a:schemeClr>
                </a:solidFill>
                <a:effectLst>
                  <a:glow>
                    <a:schemeClr val="accent1"/>
                  </a:glow>
                </a:effectLst>
                <a:latin typeface="Bahnschrift SemiCondensed" panose="020B0502040204020203" pitchFamily="34" charset="0"/>
                <a:ea typeface="Yu Gothic" panose="020B0400000000000000" pitchFamily="34" charset="-128"/>
              </a:rPr>
              <a:t>: Reliable UDP File Transfer</a:t>
            </a:r>
          </a:p>
          <a:p>
            <a:pPr algn="just"/>
            <a:endParaRPr lang="it-IT" sz="3100" dirty="0">
              <a:solidFill>
                <a:schemeClr val="bg2">
                  <a:lumMod val="25000"/>
                </a:schemeClr>
              </a:solidFill>
              <a:effectLst>
                <a:glow>
                  <a:schemeClr val="accent1"/>
                </a:glow>
              </a:effectLst>
              <a:latin typeface="Bahnschrift SemiCondensed" panose="020B0502040204020203" pitchFamily="34" charset="0"/>
              <a:ea typeface="Yu Gothic" panose="020B0400000000000000" pitchFamily="34" charset="-128"/>
            </a:endParaRPr>
          </a:p>
        </p:txBody>
      </p:sp>
      <p:pic>
        <p:nvPicPr>
          <p:cNvPr id="11" name="Immagine 10">
            <a:extLst>
              <a:ext uri="{FF2B5EF4-FFF2-40B4-BE49-F238E27FC236}">
                <a16:creationId xmlns:a16="http://schemas.microsoft.com/office/drawing/2014/main" id="{12BB9F42-5662-4123-BE39-422217E691C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948121" y="399781"/>
            <a:ext cx="1121284" cy="1740940"/>
          </a:xfrm>
          <a:prstGeom prst="rect">
            <a:avLst/>
          </a:prstGeom>
        </p:spPr>
      </p:pic>
      <p:pic>
        <p:nvPicPr>
          <p:cNvPr id="14" name="Immagine 13">
            <a:extLst>
              <a:ext uri="{FF2B5EF4-FFF2-40B4-BE49-F238E27FC236}">
                <a16:creationId xmlns:a16="http://schemas.microsoft.com/office/drawing/2014/main" id="{3FE4ABE5-F07B-4C8B-A95C-F1659D266572}"/>
              </a:ext>
            </a:extLst>
          </p:cNvPr>
          <p:cNvPicPr>
            <a:picLocks noChangeAspect="1"/>
          </p:cNvPicPr>
          <p:nvPr/>
        </p:nvPicPr>
        <p:blipFill>
          <a:blip r:embed="rId4"/>
          <a:stretch>
            <a:fillRect/>
          </a:stretch>
        </p:blipFill>
        <p:spPr>
          <a:xfrm rot="21423324">
            <a:off x="11234509" y="5793535"/>
            <a:ext cx="798802" cy="847250"/>
          </a:xfrm>
          <a:prstGeom prst="rect">
            <a:avLst/>
          </a:prstGeom>
        </p:spPr>
      </p:pic>
    </p:spTree>
    <p:extLst>
      <p:ext uri="{BB962C8B-B14F-4D97-AF65-F5344CB8AC3E}">
        <p14:creationId xmlns:p14="http://schemas.microsoft.com/office/powerpoint/2010/main" val="934422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Rettangolo con angoli arrotondati 203">
            <a:extLst>
              <a:ext uri="{FF2B5EF4-FFF2-40B4-BE49-F238E27FC236}">
                <a16:creationId xmlns:a16="http://schemas.microsoft.com/office/drawing/2014/main" id="{E81EED18-EDAB-4762-B107-F24D668615C0}"/>
              </a:ext>
            </a:extLst>
          </p:cNvPr>
          <p:cNvSpPr/>
          <p:nvPr/>
        </p:nvSpPr>
        <p:spPr>
          <a:xfrm>
            <a:off x="852910" y="3599234"/>
            <a:ext cx="10151201" cy="2260345"/>
          </a:xfrm>
          <a:prstGeom prst="roundRect">
            <a:avLst/>
          </a:prstGeom>
          <a:solidFill>
            <a:schemeClr val="accent2">
              <a:lumMod val="20000"/>
              <a:lumOff val="80000"/>
              <a:alpha val="82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asellaDiTesto 5">
            <a:extLst>
              <a:ext uri="{FF2B5EF4-FFF2-40B4-BE49-F238E27FC236}">
                <a16:creationId xmlns:a16="http://schemas.microsoft.com/office/drawing/2014/main" id="{9FB36C00-1358-40F6-8993-9EAEA9802914}"/>
              </a:ext>
            </a:extLst>
          </p:cNvPr>
          <p:cNvSpPr txBox="1"/>
          <p:nvPr/>
        </p:nvSpPr>
        <p:spPr>
          <a:xfrm>
            <a:off x="357021" y="311721"/>
            <a:ext cx="8388146" cy="400110"/>
          </a:xfrm>
          <a:prstGeom prst="rect">
            <a:avLst/>
          </a:prstGeom>
          <a:noFill/>
          <a:ln w="19050">
            <a:solidFill>
              <a:schemeClr val="accent6">
                <a:lumMod val="60000"/>
                <a:lumOff val="40000"/>
              </a:schemeClr>
            </a:solidFill>
            <a:prstDash val="sysDash"/>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000" b="0" i="1" u="none" strike="noStrike" kern="1200" cap="none" spc="0" normalizeH="0" baseline="0" noProof="0" dirty="0">
                <a:ln>
                  <a:noFill/>
                </a:ln>
                <a:solidFill>
                  <a:srgbClr val="393339"/>
                </a:solidFill>
                <a:effectLst>
                  <a:outerShdw blurRad="38100" dist="38100" dir="2700000" algn="tl">
                    <a:srgbClr val="000000">
                      <a:alpha val="43137"/>
                    </a:srgbClr>
                  </a:outerShdw>
                </a:effectLst>
                <a:uLnTx/>
                <a:uFillTx/>
                <a:latin typeface="Calibri" panose="020F0502020204030204"/>
                <a:ea typeface="+mn-ea"/>
                <a:cs typeface="+mn-cs"/>
              </a:rPr>
              <a:t>Reliable Data Transfer : </a:t>
            </a:r>
            <a:r>
              <a:rPr kumimoji="0" lang="it-IT" sz="1800" b="0" i="1" u="none" strike="noStrike" kern="1200" cap="none" spc="0" normalizeH="0" baseline="0" noProof="0" dirty="0">
                <a:ln>
                  <a:noFill/>
                </a:ln>
                <a:solidFill>
                  <a:srgbClr val="393339"/>
                </a:solidFill>
                <a:effectLst>
                  <a:outerShdw blurRad="38100" dist="38100" dir="2700000" algn="tl">
                    <a:srgbClr val="000000">
                      <a:alpha val="43137"/>
                    </a:srgbClr>
                  </a:outerShdw>
                </a:effectLst>
                <a:uLnTx/>
                <a:uFillTx/>
                <a:latin typeface="Calibri" panose="020F0502020204030204"/>
                <a:ea typeface="+mn-ea"/>
                <a:cs typeface="+mn-cs"/>
              </a:rPr>
              <a:t>IMPLEMENTATION ORIENTED BLOCK-STRUCTURE’S UPGRADE</a:t>
            </a:r>
          </a:p>
        </p:txBody>
      </p:sp>
      <p:grpSp>
        <p:nvGrpSpPr>
          <p:cNvPr id="198" name="Gruppo 197">
            <a:extLst>
              <a:ext uri="{FF2B5EF4-FFF2-40B4-BE49-F238E27FC236}">
                <a16:creationId xmlns:a16="http://schemas.microsoft.com/office/drawing/2014/main" id="{2CADCACD-A477-4F03-B954-3A89C09B23C5}"/>
              </a:ext>
            </a:extLst>
          </p:cNvPr>
          <p:cNvGrpSpPr/>
          <p:nvPr/>
        </p:nvGrpSpPr>
        <p:grpSpPr>
          <a:xfrm>
            <a:off x="357021" y="1158594"/>
            <a:ext cx="10737117" cy="1887665"/>
            <a:chOff x="357021" y="1187777"/>
            <a:chExt cx="10737117" cy="1887665"/>
          </a:xfrm>
        </p:grpSpPr>
        <p:grpSp>
          <p:nvGrpSpPr>
            <p:cNvPr id="88" name="Gruppo 87">
              <a:extLst>
                <a:ext uri="{FF2B5EF4-FFF2-40B4-BE49-F238E27FC236}">
                  <a16:creationId xmlns:a16="http://schemas.microsoft.com/office/drawing/2014/main" id="{FAE640DE-9260-421D-B105-9FE1C91C0537}"/>
                </a:ext>
              </a:extLst>
            </p:cNvPr>
            <p:cNvGrpSpPr/>
            <p:nvPr/>
          </p:nvGrpSpPr>
          <p:grpSpPr>
            <a:xfrm>
              <a:off x="8832198" y="1437597"/>
              <a:ext cx="2261940" cy="1093014"/>
              <a:chOff x="6510073" y="1117086"/>
              <a:chExt cx="2261940" cy="1093014"/>
            </a:xfrm>
          </p:grpSpPr>
          <p:grpSp>
            <p:nvGrpSpPr>
              <p:cNvPr id="86" name="Gruppo 85">
                <a:extLst>
                  <a:ext uri="{FF2B5EF4-FFF2-40B4-BE49-F238E27FC236}">
                    <a16:creationId xmlns:a16="http://schemas.microsoft.com/office/drawing/2014/main" id="{CFF0FC1A-0E3D-4681-950D-026980596A8E}"/>
                  </a:ext>
                </a:extLst>
              </p:cNvPr>
              <p:cNvGrpSpPr/>
              <p:nvPr/>
            </p:nvGrpSpPr>
            <p:grpSpPr>
              <a:xfrm>
                <a:off x="6997305" y="1117086"/>
                <a:ext cx="1774708" cy="1093014"/>
                <a:chOff x="6997305" y="1117086"/>
                <a:chExt cx="1774708" cy="1093014"/>
              </a:xfrm>
            </p:grpSpPr>
            <p:sp>
              <p:nvSpPr>
                <p:cNvPr id="78" name="Rettangolo 77">
                  <a:extLst>
                    <a:ext uri="{FF2B5EF4-FFF2-40B4-BE49-F238E27FC236}">
                      <a16:creationId xmlns:a16="http://schemas.microsoft.com/office/drawing/2014/main" id="{7E9A181A-D187-4C68-AE47-8A0BF5E60BDD}"/>
                    </a:ext>
                  </a:extLst>
                </p:cNvPr>
                <p:cNvSpPr/>
                <p:nvPr/>
              </p:nvSpPr>
              <p:spPr>
                <a:xfrm>
                  <a:off x="7027147" y="1117086"/>
                  <a:ext cx="1209147" cy="1093014"/>
                </a:xfrm>
                <a:prstGeom prst="rect">
                  <a:avLst/>
                </a:prstGeom>
                <a:solidFill>
                  <a:schemeClr val="accent6">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4" name="CasellaDiTesto 83">
                  <a:extLst>
                    <a:ext uri="{FF2B5EF4-FFF2-40B4-BE49-F238E27FC236}">
                      <a16:creationId xmlns:a16="http://schemas.microsoft.com/office/drawing/2014/main" id="{BBA85D92-4A8E-40F7-BE76-876DFF0E6327}"/>
                    </a:ext>
                  </a:extLst>
                </p:cNvPr>
                <p:cNvSpPr txBox="1"/>
                <p:nvPr/>
              </p:nvSpPr>
              <p:spPr>
                <a:xfrm>
                  <a:off x="6997305" y="1765905"/>
                  <a:ext cx="1268829" cy="369332"/>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900" b="0" i="0" u="none" strike="noStrike" kern="1200" cap="none" spc="0" normalizeH="0" baseline="0" noProof="0" dirty="0">
                      <a:ln>
                        <a:noFill/>
                      </a:ln>
                      <a:solidFill>
                        <a:srgbClr val="393339"/>
                      </a:solidFill>
                      <a:effectLst>
                        <a:outerShdw blurRad="38100" dist="38100" dir="2700000" algn="tl">
                          <a:srgbClr val="000000">
                            <a:alpha val="43137"/>
                          </a:srgbClr>
                        </a:outerShdw>
                      </a:effectLst>
                      <a:uLnTx/>
                      <a:uFillTx/>
                      <a:latin typeface="Calibri" panose="020F0502020204030204"/>
                      <a:ea typeface="+mn-ea"/>
                      <a:cs typeface="+mn-cs"/>
                    </a:rPr>
                    <a:t>ACKNOWLEDGMENT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900" b="0" i="0" u="none" strike="noStrike" kern="1200" cap="none" spc="0" normalizeH="0" baseline="0" noProof="0" dirty="0">
                      <a:ln>
                        <a:noFill/>
                      </a:ln>
                      <a:solidFill>
                        <a:srgbClr val="393339"/>
                      </a:solidFill>
                      <a:effectLst>
                        <a:outerShdw blurRad="38100" dist="38100" dir="2700000" algn="tl">
                          <a:srgbClr val="000000">
                            <a:alpha val="43137"/>
                          </a:srgbClr>
                        </a:outerShdw>
                      </a:effectLst>
                      <a:uLnTx/>
                      <a:uFillTx/>
                      <a:latin typeface="Calibri" panose="020F0502020204030204"/>
                      <a:ea typeface="+mn-ea"/>
                      <a:cs typeface="+mn-cs"/>
                    </a:rPr>
                    <a:t>     KEEPER THREAD</a:t>
                  </a:r>
                </a:p>
              </p:txBody>
            </p:sp>
            <p:sp>
              <p:nvSpPr>
                <p:cNvPr id="85" name="Triangolo isoscele 84">
                  <a:extLst>
                    <a:ext uri="{FF2B5EF4-FFF2-40B4-BE49-F238E27FC236}">
                      <a16:creationId xmlns:a16="http://schemas.microsoft.com/office/drawing/2014/main" id="{AA130B44-E984-482A-9B5D-4AA72979E045}"/>
                    </a:ext>
                  </a:extLst>
                </p:cNvPr>
                <p:cNvSpPr/>
                <p:nvPr/>
              </p:nvSpPr>
              <p:spPr>
                <a:xfrm rot="16200000">
                  <a:off x="8360818" y="1487977"/>
                  <a:ext cx="426365" cy="396024"/>
                </a:xfrm>
                <a:prstGeom prst="triangle">
                  <a:avLst/>
                </a:prstGeom>
                <a:solidFill>
                  <a:schemeClr val="accent4">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87" name="Segno di addizione 86">
                <a:extLst>
                  <a:ext uri="{FF2B5EF4-FFF2-40B4-BE49-F238E27FC236}">
                    <a16:creationId xmlns:a16="http://schemas.microsoft.com/office/drawing/2014/main" id="{8B522241-4B1D-4BC5-BFCF-AA0F664C403B}"/>
                  </a:ext>
                </a:extLst>
              </p:cNvPr>
              <p:cNvSpPr/>
              <p:nvPr/>
            </p:nvSpPr>
            <p:spPr>
              <a:xfrm>
                <a:off x="6510073" y="1551787"/>
                <a:ext cx="268403" cy="268403"/>
              </a:xfrm>
              <a:prstGeom prst="mathPlus">
                <a:avLst/>
              </a:prstGeom>
              <a:solidFill>
                <a:schemeClr val="accent1">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39" name="Gruppo 138">
              <a:extLst>
                <a:ext uri="{FF2B5EF4-FFF2-40B4-BE49-F238E27FC236}">
                  <a16:creationId xmlns:a16="http://schemas.microsoft.com/office/drawing/2014/main" id="{FB02DD6A-5453-4F67-874A-004DCC73AD30}"/>
                </a:ext>
              </a:extLst>
            </p:cNvPr>
            <p:cNvGrpSpPr/>
            <p:nvPr/>
          </p:nvGrpSpPr>
          <p:grpSpPr>
            <a:xfrm>
              <a:off x="357021" y="1187777"/>
              <a:ext cx="8253579" cy="1710974"/>
              <a:chOff x="357021" y="1187777"/>
              <a:chExt cx="8253579" cy="1710974"/>
            </a:xfrm>
          </p:grpSpPr>
          <p:sp>
            <p:nvSpPr>
              <p:cNvPr id="133" name="Rettangolo 132">
                <a:extLst>
                  <a:ext uri="{FF2B5EF4-FFF2-40B4-BE49-F238E27FC236}">
                    <a16:creationId xmlns:a16="http://schemas.microsoft.com/office/drawing/2014/main" id="{A5F11FD8-1BD5-4E0C-8B17-E716A715EB68}"/>
                  </a:ext>
                </a:extLst>
              </p:cNvPr>
              <p:cNvSpPr/>
              <p:nvPr/>
            </p:nvSpPr>
            <p:spPr>
              <a:xfrm>
                <a:off x="357021" y="1187777"/>
                <a:ext cx="8253579" cy="1710974"/>
              </a:xfrm>
              <a:prstGeom prst="rect">
                <a:avLst/>
              </a:prstGeom>
              <a:solidFill>
                <a:schemeClr val="accent6">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5" name="Connettore diritto 134">
                <a:extLst>
                  <a:ext uri="{FF2B5EF4-FFF2-40B4-BE49-F238E27FC236}">
                    <a16:creationId xmlns:a16="http://schemas.microsoft.com/office/drawing/2014/main" id="{13A47DB7-B614-40CF-A39E-85BEB7A5D8DA}"/>
                  </a:ext>
                </a:extLst>
              </p:cNvPr>
              <p:cNvCxnSpPr/>
              <p:nvPr/>
            </p:nvCxnSpPr>
            <p:spPr>
              <a:xfrm>
                <a:off x="1847654" y="1187777"/>
                <a:ext cx="0" cy="1710974"/>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6" name="Connettore diritto 135">
                <a:extLst>
                  <a:ext uri="{FF2B5EF4-FFF2-40B4-BE49-F238E27FC236}">
                    <a16:creationId xmlns:a16="http://schemas.microsoft.com/office/drawing/2014/main" id="{54F357A4-9934-47EE-845F-67C6ADBDEB4E}"/>
                  </a:ext>
                </a:extLst>
              </p:cNvPr>
              <p:cNvCxnSpPr/>
              <p:nvPr/>
            </p:nvCxnSpPr>
            <p:spPr>
              <a:xfrm>
                <a:off x="3508342" y="1187777"/>
                <a:ext cx="0" cy="1710974"/>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7" name="Connettore diritto 136">
                <a:extLst>
                  <a:ext uri="{FF2B5EF4-FFF2-40B4-BE49-F238E27FC236}">
                    <a16:creationId xmlns:a16="http://schemas.microsoft.com/office/drawing/2014/main" id="{C36B20E3-DE7B-40DD-9E06-9408E3CCB2D8}"/>
                  </a:ext>
                </a:extLst>
              </p:cNvPr>
              <p:cNvCxnSpPr/>
              <p:nvPr/>
            </p:nvCxnSpPr>
            <p:spPr>
              <a:xfrm>
                <a:off x="5192568" y="1187777"/>
                <a:ext cx="0" cy="1710974"/>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8" name="Connettore diritto 137">
                <a:extLst>
                  <a:ext uri="{FF2B5EF4-FFF2-40B4-BE49-F238E27FC236}">
                    <a16:creationId xmlns:a16="http://schemas.microsoft.com/office/drawing/2014/main" id="{8184520C-A1D5-4FB2-8732-5D2A34366780}"/>
                  </a:ext>
                </a:extLst>
              </p:cNvPr>
              <p:cNvCxnSpPr/>
              <p:nvPr/>
            </p:nvCxnSpPr>
            <p:spPr>
              <a:xfrm>
                <a:off x="6900392" y="1187777"/>
                <a:ext cx="0" cy="1710974"/>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grpSp>
        <p:pic>
          <p:nvPicPr>
            <p:cNvPr id="107" name="Immagine 106">
              <a:extLst>
                <a:ext uri="{FF2B5EF4-FFF2-40B4-BE49-F238E27FC236}">
                  <a16:creationId xmlns:a16="http://schemas.microsoft.com/office/drawing/2014/main" id="{F6ED4662-4DEF-4194-9723-297886FE79B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477439" y="2271084"/>
              <a:ext cx="691636" cy="503008"/>
            </a:xfrm>
            <a:prstGeom prst="rect">
              <a:avLst/>
            </a:prstGeom>
            <a:effectLst>
              <a:glow rad="127000">
                <a:schemeClr val="accent6">
                  <a:alpha val="22000"/>
                </a:schemeClr>
              </a:glow>
              <a:outerShdw blurRad="50800" dist="50800" dir="5400000" algn="ctr" rotWithShape="0">
                <a:srgbClr val="000000">
                  <a:alpha val="0"/>
                </a:srgbClr>
              </a:outerShdw>
            </a:effectLst>
          </p:spPr>
        </p:pic>
        <p:pic>
          <p:nvPicPr>
            <p:cNvPr id="140" name="Immagine 139">
              <a:extLst>
                <a:ext uri="{FF2B5EF4-FFF2-40B4-BE49-F238E27FC236}">
                  <a16:creationId xmlns:a16="http://schemas.microsoft.com/office/drawing/2014/main" id="{FDE1B5D5-243E-4415-A1F4-3C922E623FE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169030" y="2271082"/>
              <a:ext cx="691637" cy="503009"/>
            </a:xfrm>
            <a:prstGeom prst="rect">
              <a:avLst/>
            </a:prstGeom>
            <a:effectLst>
              <a:glow rad="127000">
                <a:schemeClr val="accent6">
                  <a:alpha val="22000"/>
                </a:schemeClr>
              </a:glow>
              <a:outerShdw blurRad="50800" dist="50800" dir="5400000" algn="ctr" rotWithShape="0">
                <a:srgbClr val="000000">
                  <a:alpha val="0"/>
                </a:srgbClr>
              </a:outerShdw>
            </a:effectLst>
          </p:spPr>
        </p:pic>
        <p:pic>
          <p:nvPicPr>
            <p:cNvPr id="141" name="Immagine 140">
              <a:extLst>
                <a:ext uri="{FF2B5EF4-FFF2-40B4-BE49-F238E27FC236}">
                  <a16:creationId xmlns:a16="http://schemas.microsoft.com/office/drawing/2014/main" id="{39631AC7-9FCF-48B8-8EC7-AD3A0D2F269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900392" y="2276940"/>
              <a:ext cx="691637" cy="503009"/>
            </a:xfrm>
            <a:prstGeom prst="rect">
              <a:avLst/>
            </a:prstGeom>
            <a:effectLst>
              <a:glow rad="127000">
                <a:schemeClr val="accent6">
                  <a:alpha val="22000"/>
                </a:schemeClr>
              </a:glow>
              <a:outerShdw blurRad="50800" dist="50800" dir="5400000" algn="ctr" rotWithShape="0">
                <a:srgbClr val="000000">
                  <a:alpha val="0"/>
                </a:srgbClr>
              </a:outerShdw>
            </a:effectLst>
          </p:spPr>
        </p:pic>
        <p:grpSp>
          <p:nvGrpSpPr>
            <p:cNvPr id="164" name="Gruppo 163">
              <a:extLst>
                <a:ext uri="{FF2B5EF4-FFF2-40B4-BE49-F238E27FC236}">
                  <a16:creationId xmlns:a16="http://schemas.microsoft.com/office/drawing/2014/main" id="{2AACBA3A-41F5-4DF5-8388-6E7FA5F76B36}"/>
                </a:ext>
              </a:extLst>
            </p:cNvPr>
            <p:cNvGrpSpPr/>
            <p:nvPr/>
          </p:nvGrpSpPr>
          <p:grpSpPr>
            <a:xfrm rot="16200000">
              <a:off x="3662761" y="1458282"/>
              <a:ext cx="494045" cy="518585"/>
              <a:chOff x="556180" y="1470581"/>
              <a:chExt cx="1395169" cy="1395168"/>
            </a:xfrm>
          </p:grpSpPr>
          <p:sp>
            <p:nvSpPr>
              <p:cNvPr id="165" name="Connettore 164">
                <a:extLst>
                  <a:ext uri="{FF2B5EF4-FFF2-40B4-BE49-F238E27FC236}">
                    <a16:creationId xmlns:a16="http://schemas.microsoft.com/office/drawing/2014/main" id="{C2AFD970-08FD-439B-86A9-372ED57D0922}"/>
                  </a:ext>
                </a:extLst>
              </p:cNvPr>
              <p:cNvSpPr/>
              <p:nvPr/>
            </p:nvSpPr>
            <p:spPr>
              <a:xfrm>
                <a:off x="556182" y="1470582"/>
                <a:ext cx="1395167" cy="1395167"/>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66" name="Connettore diritto 165">
                <a:extLst>
                  <a:ext uri="{FF2B5EF4-FFF2-40B4-BE49-F238E27FC236}">
                    <a16:creationId xmlns:a16="http://schemas.microsoft.com/office/drawing/2014/main" id="{8CB73591-BDA6-41AB-8B48-747286C44599}"/>
                  </a:ext>
                </a:extLst>
              </p:cNvPr>
              <p:cNvCxnSpPr>
                <a:stCxn id="165" idx="1"/>
                <a:endCxn id="165" idx="5"/>
              </p:cNvCxnSpPr>
              <p:nvPr/>
            </p:nvCxnSpPr>
            <p:spPr>
              <a:xfrm>
                <a:off x="760498" y="1674898"/>
                <a:ext cx="986533" cy="986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Connettore diritto 166">
                <a:extLst>
                  <a:ext uri="{FF2B5EF4-FFF2-40B4-BE49-F238E27FC236}">
                    <a16:creationId xmlns:a16="http://schemas.microsoft.com/office/drawing/2014/main" id="{622F1C61-C10A-4F53-AFF8-A75E28AFF55A}"/>
                  </a:ext>
                </a:extLst>
              </p:cNvPr>
              <p:cNvCxnSpPr>
                <a:cxnSpLocks/>
                <a:stCxn id="165" idx="4"/>
                <a:endCxn id="165" idx="0"/>
              </p:cNvCxnSpPr>
              <p:nvPr/>
            </p:nvCxnSpPr>
            <p:spPr>
              <a:xfrm flipV="1">
                <a:off x="1253765" y="1470581"/>
                <a:ext cx="0" cy="13951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Connettore diritto 167">
                <a:extLst>
                  <a:ext uri="{FF2B5EF4-FFF2-40B4-BE49-F238E27FC236}">
                    <a16:creationId xmlns:a16="http://schemas.microsoft.com/office/drawing/2014/main" id="{F0B73C87-8182-4A34-BB6D-DCD0E2314CAF}"/>
                  </a:ext>
                </a:extLst>
              </p:cNvPr>
              <p:cNvCxnSpPr>
                <a:cxnSpLocks/>
              </p:cNvCxnSpPr>
              <p:nvPr/>
            </p:nvCxnSpPr>
            <p:spPr>
              <a:xfrm>
                <a:off x="556180" y="2168164"/>
                <a:ext cx="13951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Connettore diritto 168">
                <a:extLst>
                  <a:ext uri="{FF2B5EF4-FFF2-40B4-BE49-F238E27FC236}">
                    <a16:creationId xmlns:a16="http://schemas.microsoft.com/office/drawing/2014/main" id="{D257667F-41BD-4ACF-8388-51D1D71B207D}"/>
                  </a:ext>
                </a:extLst>
              </p:cNvPr>
              <p:cNvCxnSpPr>
                <a:cxnSpLocks/>
                <a:stCxn id="165" idx="7"/>
                <a:endCxn id="165" idx="3"/>
              </p:cNvCxnSpPr>
              <p:nvPr/>
            </p:nvCxnSpPr>
            <p:spPr>
              <a:xfrm flipH="1">
                <a:off x="760497" y="1674897"/>
                <a:ext cx="986533" cy="986533"/>
              </a:xfrm>
              <a:prstGeom prst="line">
                <a:avLst/>
              </a:prstGeom>
            </p:spPr>
            <p:style>
              <a:lnRef idx="1">
                <a:schemeClr val="accent1"/>
              </a:lnRef>
              <a:fillRef idx="0">
                <a:schemeClr val="accent1"/>
              </a:fillRef>
              <a:effectRef idx="0">
                <a:schemeClr val="accent1"/>
              </a:effectRef>
              <a:fontRef idx="minor">
                <a:schemeClr val="tx1"/>
              </a:fontRef>
            </p:style>
          </p:cxnSp>
          <p:sp>
            <p:nvSpPr>
              <p:cNvPr id="170" name="Connettore 169">
                <a:extLst>
                  <a:ext uri="{FF2B5EF4-FFF2-40B4-BE49-F238E27FC236}">
                    <a16:creationId xmlns:a16="http://schemas.microsoft.com/office/drawing/2014/main" id="{79BE20FF-2926-4809-B785-7F08DC982F18}"/>
                  </a:ext>
                </a:extLst>
              </p:cNvPr>
              <p:cNvSpPr/>
              <p:nvPr/>
            </p:nvSpPr>
            <p:spPr>
              <a:xfrm>
                <a:off x="830343" y="1744743"/>
                <a:ext cx="846842" cy="846842"/>
              </a:xfrm>
              <a:prstGeom prst="flowChartConnector">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71" name="CasellaDiTesto 170">
              <a:extLst>
                <a:ext uri="{FF2B5EF4-FFF2-40B4-BE49-F238E27FC236}">
                  <a16:creationId xmlns:a16="http://schemas.microsoft.com/office/drawing/2014/main" id="{EEC2296F-A413-4512-B193-84966F9D50FD}"/>
                </a:ext>
              </a:extLst>
            </p:cNvPr>
            <p:cNvSpPr txBox="1"/>
            <p:nvPr/>
          </p:nvSpPr>
          <p:spPr>
            <a:xfrm>
              <a:off x="7387137" y="2522153"/>
              <a:ext cx="1268829" cy="2308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900" b="0" i="0" u="none" strike="noStrike" kern="1200" cap="none" spc="0" normalizeH="0" baseline="0" noProof="0" dirty="0">
                  <a:ln>
                    <a:noFill/>
                  </a:ln>
                  <a:solidFill>
                    <a:srgbClr val="393339"/>
                  </a:solidFill>
                  <a:effectLst>
                    <a:outerShdw blurRad="38100" dist="38100" dir="2700000" algn="tl">
                      <a:srgbClr val="000000">
                        <a:alpha val="43137"/>
                      </a:srgbClr>
                    </a:outerShdw>
                  </a:effectLst>
                  <a:uLnTx/>
                  <a:uFillTx/>
                  <a:latin typeface="Calibri" panose="020F0502020204030204"/>
                  <a:ea typeface="+mn-ea"/>
                  <a:cs typeface="+mn-cs"/>
                </a:rPr>
                <a:t>TIME WIZARD THREAD</a:t>
              </a:r>
            </a:p>
          </p:txBody>
        </p:sp>
        <p:sp>
          <p:nvSpPr>
            <p:cNvPr id="172" name="CasellaDiTesto 171">
              <a:extLst>
                <a:ext uri="{FF2B5EF4-FFF2-40B4-BE49-F238E27FC236}">
                  <a16:creationId xmlns:a16="http://schemas.microsoft.com/office/drawing/2014/main" id="{E8602C14-0EF6-40E6-BB31-F7BB6FF104C2}"/>
                </a:ext>
              </a:extLst>
            </p:cNvPr>
            <p:cNvSpPr txBox="1"/>
            <p:nvPr/>
          </p:nvSpPr>
          <p:spPr>
            <a:xfrm>
              <a:off x="5676871" y="2528096"/>
              <a:ext cx="1268829" cy="2308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900" b="0" i="0" u="none" strike="noStrike" kern="1200" cap="none" spc="0" normalizeH="0" baseline="0" noProof="0" dirty="0">
                  <a:ln>
                    <a:noFill/>
                  </a:ln>
                  <a:solidFill>
                    <a:srgbClr val="393339"/>
                  </a:solidFill>
                  <a:effectLst>
                    <a:outerShdw blurRad="38100" dist="38100" dir="2700000" algn="tl">
                      <a:srgbClr val="000000">
                        <a:alpha val="43137"/>
                      </a:srgbClr>
                    </a:outerShdw>
                  </a:effectLst>
                  <a:uLnTx/>
                  <a:uFillTx/>
                  <a:latin typeface="Calibri" panose="020F0502020204030204"/>
                  <a:ea typeface="+mn-ea"/>
                  <a:cs typeface="+mn-cs"/>
                </a:rPr>
                <a:t>TIME WIZARD THREAD</a:t>
              </a:r>
            </a:p>
          </p:txBody>
        </p:sp>
        <p:sp>
          <p:nvSpPr>
            <p:cNvPr id="173" name="CasellaDiTesto 172">
              <a:extLst>
                <a:ext uri="{FF2B5EF4-FFF2-40B4-BE49-F238E27FC236}">
                  <a16:creationId xmlns:a16="http://schemas.microsoft.com/office/drawing/2014/main" id="{6BA6A049-F889-4E5D-91C0-2C8153C22DD2}"/>
                </a:ext>
              </a:extLst>
            </p:cNvPr>
            <p:cNvSpPr txBox="1"/>
            <p:nvPr/>
          </p:nvSpPr>
          <p:spPr>
            <a:xfrm>
              <a:off x="3966605" y="2537824"/>
              <a:ext cx="1268829" cy="2308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900" b="0" i="0" u="none" strike="noStrike" kern="1200" cap="none" spc="0" normalizeH="0" baseline="0" noProof="0" dirty="0">
                  <a:ln>
                    <a:noFill/>
                  </a:ln>
                  <a:solidFill>
                    <a:srgbClr val="393339"/>
                  </a:solidFill>
                  <a:effectLst>
                    <a:outerShdw blurRad="38100" dist="38100" dir="2700000" algn="tl">
                      <a:srgbClr val="000000">
                        <a:alpha val="43137"/>
                      </a:srgbClr>
                    </a:outerShdw>
                  </a:effectLst>
                  <a:uLnTx/>
                  <a:uFillTx/>
                  <a:latin typeface="Calibri" panose="020F0502020204030204"/>
                  <a:ea typeface="+mn-ea"/>
                  <a:cs typeface="+mn-cs"/>
                </a:rPr>
                <a:t>TIME WIZARD THREAD</a:t>
              </a:r>
            </a:p>
          </p:txBody>
        </p:sp>
        <p:pic>
          <p:nvPicPr>
            <p:cNvPr id="175" name="Immagine 174">
              <a:extLst>
                <a:ext uri="{FF2B5EF4-FFF2-40B4-BE49-F238E27FC236}">
                  <a16:creationId xmlns:a16="http://schemas.microsoft.com/office/drawing/2014/main" id="{7361235D-1117-4002-8EC2-F10496E5864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744818" y="1620664"/>
              <a:ext cx="369332" cy="369332"/>
            </a:xfrm>
            <a:prstGeom prst="rect">
              <a:avLst/>
            </a:prstGeom>
          </p:spPr>
        </p:pic>
        <p:grpSp>
          <p:nvGrpSpPr>
            <p:cNvPr id="177" name="Gruppo 176">
              <a:extLst>
                <a:ext uri="{FF2B5EF4-FFF2-40B4-BE49-F238E27FC236}">
                  <a16:creationId xmlns:a16="http://schemas.microsoft.com/office/drawing/2014/main" id="{33AB7B18-9A36-463E-8D64-8CDF2CE3C233}"/>
                </a:ext>
              </a:extLst>
            </p:cNvPr>
            <p:cNvGrpSpPr/>
            <p:nvPr/>
          </p:nvGrpSpPr>
          <p:grpSpPr>
            <a:xfrm rot="16200000">
              <a:off x="5331204" y="1457892"/>
              <a:ext cx="494045" cy="518585"/>
              <a:chOff x="556180" y="1470581"/>
              <a:chExt cx="1395169" cy="1395168"/>
            </a:xfrm>
          </p:grpSpPr>
          <p:sp>
            <p:nvSpPr>
              <p:cNvPr id="178" name="Connettore 177">
                <a:extLst>
                  <a:ext uri="{FF2B5EF4-FFF2-40B4-BE49-F238E27FC236}">
                    <a16:creationId xmlns:a16="http://schemas.microsoft.com/office/drawing/2014/main" id="{17ECFA72-62C5-4BC8-95A6-782CABBC7B4C}"/>
                  </a:ext>
                </a:extLst>
              </p:cNvPr>
              <p:cNvSpPr/>
              <p:nvPr/>
            </p:nvSpPr>
            <p:spPr>
              <a:xfrm>
                <a:off x="556182" y="1470582"/>
                <a:ext cx="1395167" cy="1395167"/>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9" name="Connettore diritto 178">
                <a:extLst>
                  <a:ext uri="{FF2B5EF4-FFF2-40B4-BE49-F238E27FC236}">
                    <a16:creationId xmlns:a16="http://schemas.microsoft.com/office/drawing/2014/main" id="{952F2C26-18BB-43B7-8419-454C01C86744}"/>
                  </a:ext>
                </a:extLst>
              </p:cNvPr>
              <p:cNvCxnSpPr>
                <a:stCxn id="178" idx="1"/>
                <a:endCxn id="178" idx="5"/>
              </p:cNvCxnSpPr>
              <p:nvPr/>
            </p:nvCxnSpPr>
            <p:spPr>
              <a:xfrm>
                <a:off x="760498" y="1674898"/>
                <a:ext cx="986533" cy="986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Connettore diritto 179">
                <a:extLst>
                  <a:ext uri="{FF2B5EF4-FFF2-40B4-BE49-F238E27FC236}">
                    <a16:creationId xmlns:a16="http://schemas.microsoft.com/office/drawing/2014/main" id="{BAF07D04-40CA-45E1-8A0D-2028CC682A00}"/>
                  </a:ext>
                </a:extLst>
              </p:cNvPr>
              <p:cNvCxnSpPr>
                <a:cxnSpLocks/>
                <a:stCxn id="178" idx="4"/>
                <a:endCxn id="178" idx="0"/>
              </p:cNvCxnSpPr>
              <p:nvPr/>
            </p:nvCxnSpPr>
            <p:spPr>
              <a:xfrm flipV="1">
                <a:off x="1253765" y="1470581"/>
                <a:ext cx="0" cy="13951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Connettore diritto 180">
                <a:extLst>
                  <a:ext uri="{FF2B5EF4-FFF2-40B4-BE49-F238E27FC236}">
                    <a16:creationId xmlns:a16="http://schemas.microsoft.com/office/drawing/2014/main" id="{60E5B1A1-4B49-4180-9F18-57B85FE5E5E7}"/>
                  </a:ext>
                </a:extLst>
              </p:cNvPr>
              <p:cNvCxnSpPr>
                <a:cxnSpLocks/>
              </p:cNvCxnSpPr>
              <p:nvPr/>
            </p:nvCxnSpPr>
            <p:spPr>
              <a:xfrm>
                <a:off x="556180" y="2168164"/>
                <a:ext cx="13951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Connettore diritto 181">
                <a:extLst>
                  <a:ext uri="{FF2B5EF4-FFF2-40B4-BE49-F238E27FC236}">
                    <a16:creationId xmlns:a16="http://schemas.microsoft.com/office/drawing/2014/main" id="{5AED5BBF-080F-4D05-A686-BF4EE88C3E73}"/>
                  </a:ext>
                </a:extLst>
              </p:cNvPr>
              <p:cNvCxnSpPr>
                <a:cxnSpLocks/>
                <a:stCxn id="178" idx="7"/>
                <a:endCxn id="178" idx="3"/>
              </p:cNvCxnSpPr>
              <p:nvPr/>
            </p:nvCxnSpPr>
            <p:spPr>
              <a:xfrm flipH="1">
                <a:off x="760497" y="1674897"/>
                <a:ext cx="986533" cy="986533"/>
              </a:xfrm>
              <a:prstGeom prst="line">
                <a:avLst/>
              </a:prstGeom>
            </p:spPr>
            <p:style>
              <a:lnRef idx="1">
                <a:schemeClr val="accent1"/>
              </a:lnRef>
              <a:fillRef idx="0">
                <a:schemeClr val="accent1"/>
              </a:fillRef>
              <a:effectRef idx="0">
                <a:schemeClr val="accent1"/>
              </a:effectRef>
              <a:fontRef idx="minor">
                <a:schemeClr val="tx1"/>
              </a:fontRef>
            </p:style>
          </p:cxnSp>
          <p:sp>
            <p:nvSpPr>
              <p:cNvPr id="183" name="Connettore 182">
                <a:extLst>
                  <a:ext uri="{FF2B5EF4-FFF2-40B4-BE49-F238E27FC236}">
                    <a16:creationId xmlns:a16="http://schemas.microsoft.com/office/drawing/2014/main" id="{85C952FC-18B8-4F99-A15C-B35485489168}"/>
                  </a:ext>
                </a:extLst>
              </p:cNvPr>
              <p:cNvSpPr/>
              <p:nvPr/>
            </p:nvSpPr>
            <p:spPr>
              <a:xfrm>
                <a:off x="830343" y="1744743"/>
                <a:ext cx="846842" cy="846842"/>
              </a:xfrm>
              <a:prstGeom prst="flowChartConnector">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84" name="Gruppo 183">
              <a:extLst>
                <a:ext uri="{FF2B5EF4-FFF2-40B4-BE49-F238E27FC236}">
                  <a16:creationId xmlns:a16="http://schemas.microsoft.com/office/drawing/2014/main" id="{A7C77E20-4920-409A-B5C1-A2FEA1EFA3CC}"/>
                </a:ext>
              </a:extLst>
            </p:cNvPr>
            <p:cNvGrpSpPr/>
            <p:nvPr/>
          </p:nvGrpSpPr>
          <p:grpSpPr>
            <a:xfrm rot="16200000">
              <a:off x="7030008" y="1452662"/>
              <a:ext cx="494045" cy="518585"/>
              <a:chOff x="556180" y="1470581"/>
              <a:chExt cx="1395169" cy="1395168"/>
            </a:xfrm>
          </p:grpSpPr>
          <p:sp>
            <p:nvSpPr>
              <p:cNvPr id="185" name="Connettore 184">
                <a:extLst>
                  <a:ext uri="{FF2B5EF4-FFF2-40B4-BE49-F238E27FC236}">
                    <a16:creationId xmlns:a16="http://schemas.microsoft.com/office/drawing/2014/main" id="{456FBD15-9C25-4D9B-9EBF-7B4A28523CAF}"/>
                  </a:ext>
                </a:extLst>
              </p:cNvPr>
              <p:cNvSpPr/>
              <p:nvPr/>
            </p:nvSpPr>
            <p:spPr>
              <a:xfrm>
                <a:off x="556182" y="1470582"/>
                <a:ext cx="1395167" cy="1395167"/>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6" name="Connettore diritto 185">
                <a:extLst>
                  <a:ext uri="{FF2B5EF4-FFF2-40B4-BE49-F238E27FC236}">
                    <a16:creationId xmlns:a16="http://schemas.microsoft.com/office/drawing/2014/main" id="{FAEB573B-BDED-4BC3-9EE7-DDC46FBB3677}"/>
                  </a:ext>
                </a:extLst>
              </p:cNvPr>
              <p:cNvCxnSpPr>
                <a:stCxn id="185" idx="1"/>
                <a:endCxn id="185" idx="5"/>
              </p:cNvCxnSpPr>
              <p:nvPr/>
            </p:nvCxnSpPr>
            <p:spPr>
              <a:xfrm>
                <a:off x="760498" y="1674898"/>
                <a:ext cx="986533" cy="986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Connettore diritto 186">
                <a:extLst>
                  <a:ext uri="{FF2B5EF4-FFF2-40B4-BE49-F238E27FC236}">
                    <a16:creationId xmlns:a16="http://schemas.microsoft.com/office/drawing/2014/main" id="{4F850B7B-70E6-426B-A487-6031FCDD770D}"/>
                  </a:ext>
                </a:extLst>
              </p:cNvPr>
              <p:cNvCxnSpPr>
                <a:cxnSpLocks/>
                <a:stCxn id="185" idx="4"/>
                <a:endCxn id="185" idx="0"/>
              </p:cNvCxnSpPr>
              <p:nvPr/>
            </p:nvCxnSpPr>
            <p:spPr>
              <a:xfrm flipV="1">
                <a:off x="1253765" y="1470581"/>
                <a:ext cx="0" cy="13951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Connettore diritto 187">
                <a:extLst>
                  <a:ext uri="{FF2B5EF4-FFF2-40B4-BE49-F238E27FC236}">
                    <a16:creationId xmlns:a16="http://schemas.microsoft.com/office/drawing/2014/main" id="{C6E180F5-A876-4F0A-9E66-BB97F1F022A2}"/>
                  </a:ext>
                </a:extLst>
              </p:cNvPr>
              <p:cNvCxnSpPr>
                <a:cxnSpLocks/>
              </p:cNvCxnSpPr>
              <p:nvPr/>
            </p:nvCxnSpPr>
            <p:spPr>
              <a:xfrm>
                <a:off x="556180" y="2168164"/>
                <a:ext cx="13951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Connettore diritto 188">
                <a:extLst>
                  <a:ext uri="{FF2B5EF4-FFF2-40B4-BE49-F238E27FC236}">
                    <a16:creationId xmlns:a16="http://schemas.microsoft.com/office/drawing/2014/main" id="{A6D684A2-EE1A-4B31-850F-79C93C17C0B5}"/>
                  </a:ext>
                </a:extLst>
              </p:cNvPr>
              <p:cNvCxnSpPr>
                <a:cxnSpLocks/>
                <a:stCxn id="185" idx="7"/>
                <a:endCxn id="185" idx="3"/>
              </p:cNvCxnSpPr>
              <p:nvPr/>
            </p:nvCxnSpPr>
            <p:spPr>
              <a:xfrm flipH="1">
                <a:off x="760497" y="1674897"/>
                <a:ext cx="986533" cy="986533"/>
              </a:xfrm>
              <a:prstGeom prst="line">
                <a:avLst/>
              </a:prstGeom>
            </p:spPr>
            <p:style>
              <a:lnRef idx="1">
                <a:schemeClr val="accent1"/>
              </a:lnRef>
              <a:fillRef idx="0">
                <a:schemeClr val="accent1"/>
              </a:fillRef>
              <a:effectRef idx="0">
                <a:schemeClr val="accent1"/>
              </a:effectRef>
              <a:fontRef idx="minor">
                <a:schemeClr val="tx1"/>
              </a:fontRef>
            </p:style>
          </p:cxnSp>
          <p:sp>
            <p:nvSpPr>
              <p:cNvPr id="190" name="Connettore 189">
                <a:extLst>
                  <a:ext uri="{FF2B5EF4-FFF2-40B4-BE49-F238E27FC236}">
                    <a16:creationId xmlns:a16="http://schemas.microsoft.com/office/drawing/2014/main" id="{19C40650-2AA3-45A8-AAD6-107E01EC43C8}"/>
                  </a:ext>
                </a:extLst>
              </p:cNvPr>
              <p:cNvSpPr/>
              <p:nvPr/>
            </p:nvSpPr>
            <p:spPr>
              <a:xfrm>
                <a:off x="830343" y="1744743"/>
                <a:ext cx="846842" cy="846842"/>
              </a:xfrm>
              <a:prstGeom prst="flowChartConnector">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91" name="Freccia a pentagono 190">
              <a:extLst>
                <a:ext uri="{FF2B5EF4-FFF2-40B4-BE49-F238E27FC236}">
                  <a16:creationId xmlns:a16="http://schemas.microsoft.com/office/drawing/2014/main" id="{90942E69-7BF8-445B-843E-6AB7FA2B0F77}"/>
                </a:ext>
              </a:extLst>
            </p:cNvPr>
            <p:cNvSpPr/>
            <p:nvPr/>
          </p:nvSpPr>
          <p:spPr>
            <a:xfrm>
              <a:off x="2042162" y="1409085"/>
              <a:ext cx="1351171" cy="261610"/>
            </a:xfrm>
            <a:prstGeom prst="homePlate">
              <a:avLst/>
            </a:prstGeom>
            <a:solidFill>
              <a:schemeClr val="bg1">
                <a:lumMod val="9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00" b="0" i="0" u="none" strike="noStrike" kern="1200" cap="none" spc="0" normalizeH="0" baseline="0" noProof="0" dirty="0">
                  <a:ln>
                    <a:noFill/>
                  </a:ln>
                  <a:solidFill>
                    <a:srgbClr val="393339"/>
                  </a:solidFill>
                  <a:effectLst/>
                  <a:uLnTx/>
                  <a:uFillTx/>
                  <a:latin typeface="Calibri" panose="020F0502020204030204"/>
                  <a:ea typeface="+mn-ea"/>
                  <a:cs typeface="+mn-cs"/>
                </a:rPr>
                <a:t>FILE BUFFER CACHE</a:t>
              </a:r>
            </a:p>
          </p:txBody>
        </p:sp>
        <p:sp>
          <p:nvSpPr>
            <p:cNvPr id="192" name="CasellaDiTesto 191">
              <a:extLst>
                <a:ext uri="{FF2B5EF4-FFF2-40B4-BE49-F238E27FC236}">
                  <a16:creationId xmlns:a16="http://schemas.microsoft.com/office/drawing/2014/main" id="{8DA7559D-6C03-4AAC-8A7C-74BD9B9D7DDE}"/>
                </a:ext>
              </a:extLst>
            </p:cNvPr>
            <p:cNvSpPr txBox="1"/>
            <p:nvPr/>
          </p:nvSpPr>
          <p:spPr>
            <a:xfrm>
              <a:off x="2187972" y="2155845"/>
              <a:ext cx="965955" cy="261610"/>
            </a:xfrm>
            <a:prstGeom prst="rect">
              <a:avLst/>
            </a:prstGeom>
            <a:noFill/>
            <a:ln>
              <a:solidFill>
                <a:schemeClr val="accent2">
                  <a:lumMod val="75000"/>
                </a:schemeClr>
              </a:solidFill>
              <a:prstDash val="dashDot"/>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100" b="0" i="0" u="none" strike="noStrike" kern="1200" cap="none" spc="0" normalizeH="0" baseline="0" noProof="0" dirty="0">
                  <a:ln>
                    <a:noFill/>
                  </a:ln>
                  <a:solidFill>
                    <a:srgbClr val="393339"/>
                  </a:solidFill>
                  <a:effectLst/>
                  <a:uLnTx/>
                  <a:uFillTx/>
                  <a:latin typeface="Calibri" panose="020F0502020204030204"/>
                  <a:ea typeface="+mn-ea"/>
                  <a:cs typeface="+mn-cs"/>
                </a:rPr>
                <a:t>FILE NAME </a:t>
              </a:r>
            </a:p>
          </p:txBody>
        </p:sp>
        <p:sp>
          <p:nvSpPr>
            <p:cNvPr id="193" name="CasellaDiTesto 192">
              <a:extLst>
                <a:ext uri="{FF2B5EF4-FFF2-40B4-BE49-F238E27FC236}">
                  <a16:creationId xmlns:a16="http://schemas.microsoft.com/office/drawing/2014/main" id="{BD670EB1-63FA-4FB5-B8E6-F6D4C33917FB}"/>
                </a:ext>
              </a:extLst>
            </p:cNvPr>
            <p:cNvSpPr txBox="1"/>
            <p:nvPr/>
          </p:nvSpPr>
          <p:spPr>
            <a:xfrm>
              <a:off x="852910" y="2455748"/>
              <a:ext cx="500915" cy="230832"/>
            </a:xfrm>
            <a:prstGeom prst="rect">
              <a:avLst/>
            </a:prstGeom>
            <a:solidFill>
              <a:schemeClr val="bg1"/>
            </a:solidFill>
            <a:ln>
              <a:solidFill>
                <a:schemeClr val="accent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900" b="0" i="0" u="none" strike="noStrike" kern="1200" cap="none" spc="0" normalizeH="0" baseline="0" noProof="0" dirty="0">
                  <a:ln>
                    <a:noFill/>
                  </a:ln>
                  <a:solidFill>
                    <a:srgbClr val="393339"/>
                  </a:solidFill>
                  <a:effectLst/>
                  <a:uLnTx/>
                  <a:uFillTx/>
                  <a:latin typeface="Calibri" panose="020F0502020204030204"/>
                  <a:ea typeface="+mn-ea"/>
                  <a:cs typeface="+mn-cs"/>
                </a:rPr>
                <a:t>*NEXT</a:t>
              </a:r>
            </a:p>
          </p:txBody>
        </p:sp>
        <p:cxnSp>
          <p:nvCxnSpPr>
            <p:cNvPr id="194" name="Connettore 2 193">
              <a:extLst>
                <a:ext uri="{FF2B5EF4-FFF2-40B4-BE49-F238E27FC236}">
                  <a16:creationId xmlns:a16="http://schemas.microsoft.com/office/drawing/2014/main" id="{82BACF69-6911-4D71-9F8E-1D9B01749CCB}"/>
                </a:ext>
              </a:extLst>
            </p:cNvPr>
            <p:cNvCxnSpPr/>
            <p:nvPr/>
          </p:nvCxnSpPr>
          <p:spPr>
            <a:xfrm>
              <a:off x="1087205" y="2696308"/>
              <a:ext cx="0" cy="379134"/>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96" name="Immagine 195">
              <a:extLst>
                <a:ext uri="{FF2B5EF4-FFF2-40B4-BE49-F238E27FC236}">
                  <a16:creationId xmlns:a16="http://schemas.microsoft.com/office/drawing/2014/main" id="{86CE8A7D-154A-4988-942E-3E3184EC2488}"/>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471056" y="1320056"/>
              <a:ext cx="381854" cy="485274"/>
            </a:xfrm>
            <a:prstGeom prst="rect">
              <a:avLst/>
            </a:prstGeom>
            <a:ln>
              <a:solidFill>
                <a:schemeClr val="accent2">
                  <a:lumMod val="75000"/>
                </a:schemeClr>
              </a:solidFill>
            </a:ln>
          </p:spPr>
        </p:pic>
        <p:sp>
          <p:nvSpPr>
            <p:cNvPr id="197" name="CasellaDiTesto 196">
              <a:extLst>
                <a:ext uri="{FF2B5EF4-FFF2-40B4-BE49-F238E27FC236}">
                  <a16:creationId xmlns:a16="http://schemas.microsoft.com/office/drawing/2014/main" id="{7D324648-EA4C-4BF6-ABD9-5F693414D80D}"/>
                </a:ext>
              </a:extLst>
            </p:cNvPr>
            <p:cNvSpPr txBox="1"/>
            <p:nvPr/>
          </p:nvSpPr>
          <p:spPr>
            <a:xfrm>
              <a:off x="943811" y="1308988"/>
              <a:ext cx="797643" cy="553584"/>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000" b="0" i="0" u="none" strike="noStrike" kern="1200" cap="none" spc="0" normalizeH="0" baseline="0" noProof="0" dirty="0">
                  <a:ln>
                    <a:noFill/>
                  </a:ln>
                  <a:solidFill>
                    <a:srgbClr val="393339"/>
                  </a:solidFill>
                  <a:effectLst>
                    <a:outerShdw blurRad="38100" dist="38100" dir="2700000" algn="tl">
                      <a:srgbClr val="000000">
                        <a:alpha val="43137"/>
                      </a:srgbClr>
                    </a:outerShdw>
                  </a:effectLst>
                  <a:uLnTx/>
                  <a:uFillTx/>
                  <a:latin typeface="Calibri" panose="020F0502020204030204"/>
                  <a:ea typeface="+mn-ea"/>
                  <a:cs typeface="+mn-cs"/>
                </a:rPr>
                <a:t>LIFE TIMER COUNT DOWN</a:t>
              </a:r>
            </a:p>
          </p:txBody>
        </p:sp>
      </p:grpSp>
      <p:cxnSp>
        <p:nvCxnSpPr>
          <p:cNvPr id="200" name="Connettore 2 199">
            <a:extLst>
              <a:ext uri="{FF2B5EF4-FFF2-40B4-BE49-F238E27FC236}">
                <a16:creationId xmlns:a16="http://schemas.microsoft.com/office/drawing/2014/main" id="{B063B00A-3769-4B2F-940D-2885E0001315}"/>
              </a:ext>
            </a:extLst>
          </p:cNvPr>
          <p:cNvCxnSpPr>
            <a:cxnSpLocks/>
          </p:cNvCxnSpPr>
          <p:nvPr/>
        </p:nvCxnSpPr>
        <p:spPr>
          <a:xfrm flipH="1">
            <a:off x="7536152" y="2879428"/>
            <a:ext cx="171" cy="716039"/>
          </a:xfrm>
          <a:prstGeom prst="straightConnector1">
            <a:avLst/>
          </a:prstGeom>
          <a:ln>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1" name="CasellaDiTesto 200">
            <a:extLst>
              <a:ext uri="{FF2B5EF4-FFF2-40B4-BE49-F238E27FC236}">
                <a16:creationId xmlns:a16="http://schemas.microsoft.com/office/drawing/2014/main" id="{C4192ACE-9CF8-4B2F-807B-CD17146B6185}"/>
              </a:ext>
            </a:extLst>
          </p:cNvPr>
          <p:cNvSpPr txBox="1"/>
          <p:nvPr/>
        </p:nvSpPr>
        <p:spPr>
          <a:xfrm>
            <a:off x="3389532" y="4238966"/>
            <a:ext cx="7085813" cy="110799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it-IT" sz="1100" b="0" i="0" u="none" strike="noStrike" kern="1200" cap="none" spc="0" normalizeH="0" baseline="0" noProof="0" dirty="0">
                <a:ln>
                  <a:noFill/>
                </a:ln>
                <a:solidFill>
                  <a:srgbClr val="393339"/>
                </a:solidFill>
                <a:effectLst/>
                <a:uLnTx/>
                <a:uFillTx/>
                <a:latin typeface="Calibri" panose="020F0502020204030204"/>
                <a:ea typeface="+mn-ea"/>
                <a:cs typeface="+mn-cs"/>
              </a:rPr>
              <a:t>EACH WORKER THREAD, WHEN INITIALIZED, HAS AN ASSOCIATED TIME WIZARD THREAD WHO CONSTANTLY CHECKS THE SLIDING WINDOW SLOTS: IT SLEEPS AND WAKES UP EVERY </a:t>
            </a:r>
            <a:r>
              <a:rPr kumimoji="0" lang="it-IT" sz="1100" b="1" i="1" u="none" strike="noStrike" kern="1200" cap="none" spc="0" normalizeH="0" baseline="0" noProof="0" dirty="0">
                <a:ln>
                  <a:noFill/>
                </a:ln>
                <a:solidFill>
                  <a:srgbClr val="393339"/>
                </a:solidFill>
                <a:effectLst/>
                <a:uLnTx/>
                <a:uFillTx/>
                <a:latin typeface="Calibri" panose="020F0502020204030204"/>
                <a:ea typeface="+mn-ea"/>
                <a:cs typeface="+mn-cs"/>
              </a:rPr>
              <a:t>BEAT</a:t>
            </a:r>
            <a:r>
              <a:rPr kumimoji="0" lang="it-IT" sz="1100" b="0" i="1" u="none" strike="noStrike" kern="1200" cap="none" spc="0" normalizeH="0" baseline="0" noProof="0" dirty="0">
                <a:ln>
                  <a:noFill/>
                </a:ln>
                <a:solidFill>
                  <a:srgbClr val="393339"/>
                </a:solidFill>
                <a:effectLst/>
                <a:uLnTx/>
                <a:uFillTx/>
                <a:latin typeface="Calibri" panose="020F0502020204030204"/>
                <a:ea typeface="+mn-ea"/>
                <a:cs typeface="+mn-cs"/>
              </a:rPr>
              <a:t> </a:t>
            </a:r>
            <a:r>
              <a:rPr kumimoji="0" lang="it-IT" sz="1100" b="0" i="0" u="none" strike="noStrike" kern="1200" cap="none" spc="0" normalizeH="0" baseline="0" noProof="0" dirty="0">
                <a:ln>
                  <a:noFill/>
                </a:ln>
                <a:solidFill>
                  <a:srgbClr val="393339"/>
                </a:solidFill>
                <a:effectLst/>
                <a:uLnTx/>
                <a:uFillTx/>
                <a:latin typeface="Calibri" panose="020F0502020204030204"/>
                <a:ea typeface="+mn-ea"/>
                <a:cs typeface="+mn-cs"/>
              </a:rPr>
              <a:t>NANOSECONDS TO CHECK IF A CERTAIN SLOT HAS BEEN IN THE ‘SENT’ STATUS FOR MORE THAN THE TIMEOUT INTERVAL. IF IT DOES, THEN THE </a:t>
            </a:r>
            <a:r>
              <a:rPr kumimoji="0" lang="it-IT" sz="1100" b="1" i="1" u="none" strike="noStrike" kern="1200" cap="none" spc="0" normalizeH="0" baseline="0" noProof="0" dirty="0">
                <a:ln>
                  <a:noFill/>
                </a:ln>
                <a:solidFill>
                  <a:srgbClr val="393339"/>
                </a:solidFill>
                <a:effectLst/>
                <a:uLnTx/>
                <a:uFillTx/>
                <a:latin typeface="Calibri" panose="020F0502020204030204"/>
                <a:ea typeface="+mn-ea"/>
                <a:cs typeface="+mn-cs"/>
              </a:rPr>
              <a:t>RETRANSMISSION FUNCTION</a:t>
            </a:r>
            <a:r>
              <a:rPr kumimoji="0" lang="it-IT" sz="1100" b="0" i="1" u="none" strike="noStrike" kern="1200" cap="none" spc="0" normalizeH="0" baseline="0" noProof="0" dirty="0">
                <a:ln>
                  <a:noFill/>
                </a:ln>
                <a:solidFill>
                  <a:srgbClr val="393339"/>
                </a:solidFill>
                <a:effectLst/>
                <a:uLnTx/>
                <a:uFillTx/>
                <a:latin typeface="Calibri" panose="020F0502020204030204"/>
                <a:ea typeface="+mn-ea"/>
                <a:cs typeface="+mn-cs"/>
              </a:rPr>
              <a:t> </a:t>
            </a:r>
            <a:r>
              <a:rPr kumimoji="0" lang="it-IT" sz="1100" b="0" i="0" u="none" strike="noStrike" kern="1200" cap="none" spc="0" normalizeH="0" baseline="0" noProof="0" dirty="0">
                <a:ln>
                  <a:noFill/>
                </a:ln>
                <a:solidFill>
                  <a:srgbClr val="393339"/>
                </a:solidFill>
                <a:effectLst/>
                <a:uLnTx/>
                <a:uFillTx/>
                <a:latin typeface="Calibri" panose="020F0502020204030204"/>
                <a:ea typeface="+mn-ea"/>
                <a:cs typeface="+mn-cs"/>
              </a:rPr>
              <a:t>IS CALLED BY THE TIME WIZARD THREAD.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100" b="0" i="0" u="none" strike="noStrike" kern="1200" cap="none" spc="0" normalizeH="0" baseline="0" noProof="0" dirty="0">
              <a:ln>
                <a:noFill/>
              </a:ln>
              <a:solidFill>
                <a:srgbClr val="393339"/>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100" b="0" i="0" u="none" strike="noStrike" kern="1200" cap="none" spc="0" normalizeH="0" baseline="0" noProof="0" dirty="0">
              <a:ln>
                <a:noFill/>
              </a:ln>
              <a:solidFill>
                <a:srgbClr val="393339"/>
              </a:solidFill>
              <a:effectLst/>
              <a:uLnTx/>
              <a:uFillTx/>
              <a:latin typeface="Calibri" panose="020F0502020204030204"/>
              <a:ea typeface="+mn-ea"/>
              <a:cs typeface="+mn-cs"/>
            </a:endParaRPr>
          </a:p>
        </p:txBody>
      </p:sp>
      <p:sp>
        <p:nvSpPr>
          <p:cNvPr id="203" name="CasellaDiTesto 202">
            <a:extLst>
              <a:ext uri="{FF2B5EF4-FFF2-40B4-BE49-F238E27FC236}">
                <a16:creationId xmlns:a16="http://schemas.microsoft.com/office/drawing/2014/main" id="{68E7A05A-690B-4DF6-AD6C-5EF1872AB773}"/>
              </a:ext>
            </a:extLst>
          </p:cNvPr>
          <p:cNvSpPr txBox="1"/>
          <p:nvPr/>
        </p:nvSpPr>
        <p:spPr>
          <a:xfrm>
            <a:off x="1202544" y="5115290"/>
            <a:ext cx="2156802" cy="338554"/>
          </a:xfrm>
          <a:prstGeom prst="rect">
            <a:avLst/>
          </a:prstGeom>
          <a:noFill/>
          <a:ln>
            <a:noFill/>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dirty="0">
                <a:ln>
                  <a:noFill/>
                </a:ln>
                <a:solidFill>
                  <a:srgbClr val="393339"/>
                </a:solidFill>
                <a:effectLst>
                  <a:outerShdw blurRad="38100" dist="38100" dir="2700000" algn="tl">
                    <a:srgbClr val="000000">
                      <a:alpha val="43137"/>
                    </a:srgbClr>
                  </a:outerShdw>
                </a:effectLst>
                <a:uLnTx/>
                <a:uFillTx/>
                <a:latin typeface="Calibri" panose="020F0502020204030204"/>
                <a:ea typeface="+mn-ea"/>
                <a:cs typeface="+mn-cs"/>
              </a:rPr>
              <a:t>TIME WIZARD THREAD</a:t>
            </a:r>
          </a:p>
        </p:txBody>
      </p:sp>
      <p:sp>
        <p:nvSpPr>
          <p:cNvPr id="206" name="CasellaDiTesto 205">
            <a:extLst>
              <a:ext uri="{FF2B5EF4-FFF2-40B4-BE49-F238E27FC236}">
                <a16:creationId xmlns:a16="http://schemas.microsoft.com/office/drawing/2014/main" id="{587BD1EE-C780-4419-8ADF-77A819E42B1B}"/>
              </a:ext>
            </a:extLst>
          </p:cNvPr>
          <p:cNvSpPr txBox="1"/>
          <p:nvPr/>
        </p:nvSpPr>
        <p:spPr>
          <a:xfrm>
            <a:off x="9339568" y="1435549"/>
            <a:ext cx="44019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800" b="1" i="0" u="none" strike="noStrike" kern="1200" cap="none" spc="0" normalizeH="0" baseline="0" noProof="0" dirty="0">
                <a:ln>
                  <a:noFill/>
                </a:ln>
                <a:solidFill>
                  <a:srgbClr val="ADC9CF">
                    <a:lumMod val="75000"/>
                  </a:srgbClr>
                </a:solidFill>
                <a:effectLst/>
                <a:uLnTx/>
                <a:uFillTx/>
                <a:latin typeface="Calibri" panose="020F0502020204030204"/>
                <a:ea typeface="+mn-ea"/>
                <a:cs typeface="+mn-cs"/>
              </a:rPr>
              <a:t>NEW</a:t>
            </a:r>
          </a:p>
        </p:txBody>
      </p:sp>
      <p:sp>
        <p:nvSpPr>
          <p:cNvPr id="207" name="CasellaDiTesto 206">
            <a:extLst>
              <a:ext uri="{FF2B5EF4-FFF2-40B4-BE49-F238E27FC236}">
                <a16:creationId xmlns:a16="http://schemas.microsoft.com/office/drawing/2014/main" id="{963966E0-25E5-4392-9B9F-67D9DB9CC134}"/>
              </a:ext>
            </a:extLst>
          </p:cNvPr>
          <p:cNvSpPr txBox="1"/>
          <p:nvPr/>
        </p:nvSpPr>
        <p:spPr>
          <a:xfrm>
            <a:off x="5685584" y="2337344"/>
            <a:ext cx="44019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800" b="1" i="0" u="none" strike="noStrike" kern="1200" cap="none" spc="0" normalizeH="0" baseline="0" noProof="0" dirty="0">
                <a:ln>
                  <a:noFill/>
                </a:ln>
                <a:solidFill>
                  <a:srgbClr val="ADC9CF">
                    <a:lumMod val="75000"/>
                  </a:srgbClr>
                </a:solidFill>
                <a:effectLst/>
                <a:uLnTx/>
                <a:uFillTx/>
                <a:latin typeface="Calibri" panose="020F0502020204030204"/>
                <a:ea typeface="+mn-ea"/>
                <a:cs typeface="+mn-cs"/>
              </a:rPr>
              <a:t>NEW</a:t>
            </a:r>
          </a:p>
        </p:txBody>
      </p:sp>
      <p:sp>
        <p:nvSpPr>
          <p:cNvPr id="208" name="CasellaDiTesto 207">
            <a:extLst>
              <a:ext uri="{FF2B5EF4-FFF2-40B4-BE49-F238E27FC236}">
                <a16:creationId xmlns:a16="http://schemas.microsoft.com/office/drawing/2014/main" id="{C9209956-8464-4984-AAB3-43C9317C4AED}"/>
              </a:ext>
            </a:extLst>
          </p:cNvPr>
          <p:cNvSpPr txBox="1"/>
          <p:nvPr/>
        </p:nvSpPr>
        <p:spPr>
          <a:xfrm>
            <a:off x="3969091" y="2342885"/>
            <a:ext cx="44019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800" b="1" i="0" u="none" strike="noStrike" kern="1200" cap="none" spc="0" normalizeH="0" baseline="0" noProof="0" dirty="0">
                <a:ln>
                  <a:noFill/>
                </a:ln>
                <a:solidFill>
                  <a:srgbClr val="ADC9CF">
                    <a:lumMod val="75000"/>
                  </a:srgbClr>
                </a:solidFill>
                <a:effectLst/>
                <a:uLnTx/>
                <a:uFillTx/>
                <a:latin typeface="Calibri" panose="020F0502020204030204"/>
                <a:ea typeface="+mn-ea"/>
                <a:cs typeface="+mn-cs"/>
              </a:rPr>
              <a:t>NEW</a:t>
            </a:r>
          </a:p>
        </p:txBody>
      </p:sp>
      <p:sp>
        <p:nvSpPr>
          <p:cNvPr id="209" name="CasellaDiTesto 208">
            <a:extLst>
              <a:ext uri="{FF2B5EF4-FFF2-40B4-BE49-F238E27FC236}">
                <a16:creationId xmlns:a16="http://schemas.microsoft.com/office/drawing/2014/main" id="{5DC531AE-F6F2-4C22-9F88-693AA282EE4C}"/>
              </a:ext>
            </a:extLst>
          </p:cNvPr>
          <p:cNvSpPr txBox="1"/>
          <p:nvPr/>
        </p:nvSpPr>
        <p:spPr>
          <a:xfrm>
            <a:off x="7401773" y="2337344"/>
            <a:ext cx="44019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800" b="1" i="0" u="none" strike="noStrike" kern="1200" cap="none" spc="0" normalizeH="0" baseline="0" noProof="0" dirty="0">
                <a:ln>
                  <a:noFill/>
                </a:ln>
                <a:solidFill>
                  <a:srgbClr val="ADC9CF">
                    <a:lumMod val="75000"/>
                  </a:srgbClr>
                </a:solidFill>
                <a:effectLst/>
                <a:uLnTx/>
                <a:uFillTx/>
                <a:latin typeface="Calibri" panose="020F0502020204030204"/>
                <a:ea typeface="+mn-ea"/>
                <a:cs typeface="+mn-cs"/>
              </a:rPr>
              <a:t>NEW</a:t>
            </a:r>
          </a:p>
        </p:txBody>
      </p:sp>
      <p:sp>
        <p:nvSpPr>
          <p:cNvPr id="212" name="CasellaDiTesto 211">
            <a:extLst>
              <a:ext uri="{FF2B5EF4-FFF2-40B4-BE49-F238E27FC236}">
                <a16:creationId xmlns:a16="http://schemas.microsoft.com/office/drawing/2014/main" id="{BF7105C8-7D41-48EA-832B-41C9628EA9B0}"/>
              </a:ext>
            </a:extLst>
          </p:cNvPr>
          <p:cNvSpPr txBox="1"/>
          <p:nvPr/>
        </p:nvSpPr>
        <p:spPr>
          <a:xfrm>
            <a:off x="8966399" y="311721"/>
            <a:ext cx="2387401" cy="738664"/>
          </a:xfrm>
          <a:prstGeom prst="rect">
            <a:avLst/>
          </a:prstGeom>
          <a:noFill/>
          <a:ln>
            <a:solidFill>
              <a:schemeClr val="accent2"/>
            </a:solidFill>
            <a:prstDash val="lgDash"/>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dirty="0">
                <a:ln>
                  <a:noFill/>
                </a:ln>
                <a:solidFill>
                  <a:srgbClr val="393339"/>
                </a:solidFill>
                <a:effectLst/>
                <a:uLnTx/>
                <a:uFillTx/>
                <a:latin typeface="Calibri" panose="020F0502020204030204"/>
                <a:ea typeface="+mn-ea"/>
                <a:cs typeface="+mn-cs"/>
              </a:rPr>
              <a:t>IN ORDER TO IMPLEMENT THE RELIABLE DATA TRANSFER LOGIC, IT HAS BEEN NECESSARY THE IMPROVEMENT OF BLOCK’S ARCHITECTURE ITSELF. </a:t>
            </a:r>
          </a:p>
        </p:txBody>
      </p:sp>
      <p:pic>
        <p:nvPicPr>
          <p:cNvPr id="63" name="Immagine 62">
            <a:extLst>
              <a:ext uri="{FF2B5EF4-FFF2-40B4-BE49-F238E27FC236}">
                <a16:creationId xmlns:a16="http://schemas.microsoft.com/office/drawing/2014/main" id="{CF19A053-A469-4804-B980-FAC05C6A565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488908" y="3784586"/>
            <a:ext cx="1524115" cy="1314629"/>
          </a:xfrm>
          <a:prstGeom prst="rect">
            <a:avLst/>
          </a:prstGeom>
          <a:effectLst>
            <a:glow rad="127000">
              <a:schemeClr val="accent6">
                <a:alpha val="22000"/>
              </a:schemeClr>
            </a:glow>
            <a:outerShdw blurRad="50800" dist="50800" dir="5400000" algn="ctr" rotWithShape="0">
              <a:srgbClr val="000000">
                <a:alpha val="0"/>
              </a:srgbClr>
            </a:outerShdw>
          </a:effectLst>
        </p:spPr>
      </p:pic>
      <p:cxnSp>
        <p:nvCxnSpPr>
          <p:cNvPr id="67" name="Connettore 2 66">
            <a:extLst>
              <a:ext uri="{FF2B5EF4-FFF2-40B4-BE49-F238E27FC236}">
                <a16:creationId xmlns:a16="http://schemas.microsoft.com/office/drawing/2014/main" id="{76F180C2-FBE0-4603-86F7-F5B5EBA94719}"/>
              </a:ext>
            </a:extLst>
          </p:cNvPr>
          <p:cNvCxnSpPr>
            <a:cxnSpLocks/>
          </p:cNvCxnSpPr>
          <p:nvPr/>
        </p:nvCxnSpPr>
        <p:spPr>
          <a:xfrm flipH="1">
            <a:off x="4045950" y="2866938"/>
            <a:ext cx="171" cy="716039"/>
          </a:xfrm>
          <a:prstGeom prst="straightConnector1">
            <a:avLst/>
          </a:prstGeom>
          <a:ln>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8" name="Connettore 2 67">
            <a:extLst>
              <a:ext uri="{FF2B5EF4-FFF2-40B4-BE49-F238E27FC236}">
                <a16:creationId xmlns:a16="http://schemas.microsoft.com/office/drawing/2014/main" id="{51ED635F-4C27-491A-A069-5F651A7FC94B}"/>
              </a:ext>
            </a:extLst>
          </p:cNvPr>
          <p:cNvCxnSpPr>
            <a:cxnSpLocks/>
          </p:cNvCxnSpPr>
          <p:nvPr/>
        </p:nvCxnSpPr>
        <p:spPr>
          <a:xfrm flipH="1">
            <a:off x="5793510" y="2879428"/>
            <a:ext cx="171" cy="716039"/>
          </a:xfrm>
          <a:prstGeom prst="straightConnector1">
            <a:avLst/>
          </a:prstGeom>
          <a:ln>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0820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Rettangolo con angoli arrotondati 203">
            <a:extLst>
              <a:ext uri="{FF2B5EF4-FFF2-40B4-BE49-F238E27FC236}">
                <a16:creationId xmlns:a16="http://schemas.microsoft.com/office/drawing/2014/main" id="{E81EED18-EDAB-4762-B107-F24D668615C0}"/>
              </a:ext>
            </a:extLst>
          </p:cNvPr>
          <p:cNvSpPr/>
          <p:nvPr/>
        </p:nvSpPr>
        <p:spPr>
          <a:xfrm>
            <a:off x="852910" y="3599234"/>
            <a:ext cx="10151201" cy="2260345"/>
          </a:xfrm>
          <a:prstGeom prst="roundRect">
            <a:avLst/>
          </a:prstGeom>
          <a:solidFill>
            <a:schemeClr val="accent2">
              <a:lumMod val="20000"/>
              <a:lumOff val="80000"/>
              <a:alpha val="82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9FB36C00-1358-40F6-8993-9EAEA9802914}"/>
              </a:ext>
            </a:extLst>
          </p:cNvPr>
          <p:cNvSpPr txBox="1"/>
          <p:nvPr/>
        </p:nvSpPr>
        <p:spPr>
          <a:xfrm>
            <a:off x="357021" y="311721"/>
            <a:ext cx="8388146" cy="400110"/>
          </a:xfrm>
          <a:prstGeom prst="rect">
            <a:avLst/>
          </a:prstGeom>
          <a:noFill/>
          <a:ln w="19050">
            <a:solidFill>
              <a:schemeClr val="accent6">
                <a:lumMod val="60000"/>
                <a:lumOff val="40000"/>
              </a:schemeClr>
            </a:solidFill>
            <a:prstDash val="sysDash"/>
          </a:ln>
        </p:spPr>
        <p:txBody>
          <a:bodyPr wrap="square" rtlCol="0">
            <a:spAutoFit/>
          </a:bodyPr>
          <a:lstStyle/>
          <a:p>
            <a:r>
              <a:rPr lang="it-IT" sz="2000" i="1" dirty="0">
                <a:effectLst>
                  <a:outerShdw blurRad="38100" dist="38100" dir="2700000" algn="tl">
                    <a:srgbClr val="000000">
                      <a:alpha val="43137"/>
                    </a:srgbClr>
                  </a:outerShdw>
                </a:effectLst>
              </a:rPr>
              <a:t>Reliable Data Transfer : </a:t>
            </a:r>
            <a:r>
              <a:rPr lang="it-IT" i="1" dirty="0">
                <a:effectLst>
                  <a:outerShdw blurRad="38100" dist="38100" dir="2700000" algn="tl">
                    <a:srgbClr val="000000">
                      <a:alpha val="43137"/>
                    </a:srgbClr>
                  </a:outerShdw>
                </a:effectLst>
              </a:rPr>
              <a:t>IMPLEMENTATION ORIENTED BLOCK-STRUCTURE’S UPGRADE</a:t>
            </a:r>
          </a:p>
        </p:txBody>
      </p:sp>
      <p:grpSp>
        <p:nvGrpSpPr>
          <p:cNvPr id="198" name="Gruppo 197">
            <a:extLst>
              <a:ext uri="{FF2B5EF4-FFF2-40B4-BE49-F238E27FC236}">
                <a16:creationId xmlns:a16="http://schemas.microsoft.com/office/drawing/2014/main" id="{2CADCACD-A477-4F03-B954-3A89C09B23C5}"/>
              </a:ext>
            </a:extLst>
          </p:cNvPr>
          <p:cNvGrpSpPr/>
          <p:nvPr/>
        </p:nvGrpSpPr>
        <p:grpSpPr>
          <a:xfrm>
            <a:off x="357021" y="1158594"/>
            <a:ext cx="10737117" cy="1887665"/>
            <a:chOff x="357021" y="1187777"/>
            <a:chExt cx="10737117" cy="1887665"/>
          </a:xfrm>
        </p:grpSpPr>
        <p:grpSp>
          <p:nvGrpSpPr>
            <p:cNvPr id="88" name="Gruppo 87">
              <a:extLst>
                <a:ext uri="{FF2B5EF4-FFF2-40B4-BE49-F238E27FC236}">
                  <a16:creationId xmlns:a16="http://schemas.microsoft.com/office/drawing/2014/main" id="{FAE640DE-9260-421D-B105-9FE1C91C0537}"/>
                </a:ext>
              </a:extLst>
            </p:cNvPr>
            <p:cNvGrpSpPr/>
            <p:nvPr/>
          </p:nvGrpSpPr>
          <p:grpSpPr>
            <a:xfrm>
              <a:off x="8832198" y="1437597"/>
              <a:ext cx="2261940" cy="1093014"/>
              <a:chOff x="6510073" y="1117086"/>
              <a:chExt cx="2261940" cy="1093014"/>
            </a:xfrm>
          </p:grpSpPr>
          <p:grpSp>
            <p:nvGrpSpPr>
              <p:cNvPr id="86" name="Gruppo 85">
                <a:extLst>
                  <a:ext uri="{FF2B5EF4-FFF2-40B4-BE49-F238E27FC236}">
                    <a16:creationId xmlns:a16="http://schemas.microsoft.com/office/drawing/2014/main" id="{CFF0FC1A-0E3D-4681-950D-026980596A8E}"/>
                  </a:ext>
                </a:extLst>
              </p:cNvPr>
              <p:cNvGrpSpPr/>
              <p:nvPr/>
            </p:nvGrpSpPr>
            <p:grpSpPr>
              <a:xfrm>
                <a:off x="6997305" y="1117086"/>
                <a:ext cx="1774708" cy="1093014"/>
                <a:chOff x="6997305" y="1117086"/>
                <a:chExt cx="1774708" cy="1093014"/>
              </a:xfrm>
            </p:grpSpPr>
            <p:sp>
              <p:nvSpPr>
                <p:cNvPr id="78" name="Rettangolo 77">
                  <a:extLst>
                    <a:ext uri="{FF2B5EF4-FFF2-40B4-BE49-F238E27FC236}">
                      <a16:creationId xmlns:a16="http://schemas.microsoft.com/office/drawing/2014/main" id="{7E9A181A-D187-4C68-AE47-8A0BF5E60BDD}"/>
                    </a:ext>
                  </a:extLst>
                </p:cNvPr>
                <p:cNvSpPr/>
                <p:nvPr/>
              </p:nvSpPr>
              <p:spPr>
                <a:xfrm>
                  <a:off x="7027147" y="1117086"/>
                  <a:ext cx="1209147" cy="1093014"/>
                </a:xfrm>
                <a:prstGeom prst="rect">
                  <a:avLst/>
                </a:prstGeom>
                <a:solidFill>
                  <a:schemeClr val="accent6">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4" name="CasellaDiTesto 83">
                  <a:extLst>
                    <a:ext uri="{FF2B5EF4-FFF2-40B4-BE49-F238E27FC236}">
                      <a16:creationId xmlns:a16="http://schemas.microsoft.com/office/drawing/2014/main" id="{BBA85D92-4A8E-40F7-BE76-876DFF0E6327}"/>
                    </a:ext>
                  </a:extLst>
                </p:cNvPr>
                <p:cNvSpPr txBox="1"/>
                <p:nvPr/>
              </p:nvSpPr>
              <p:spPr>
                <a:xfrm>
                  <a:off x="6997305" y="1765905"/>
                  <a:ext cx="1268829" cy="369332"/>
                </a:xfrm>
                <a:prstGeom prst="rect">
                  <a:avLst/>
                </a:prstGeom>
                <a:noFill/>
                <a:ln>
                  <a:noFill/>
                </a:ln>
              </p:spPr>
              <p:txBody>
                <a:bodyPr wrap="square" rtlCol="0">
                  <a:spAutoFit/>
                </a:bodyPr>
                <a:lstStyle/>
                <a:p>
                  <a:pPr algn="ctr"/>
                  <a:r>
                    <a:rPr lang="it-IT" sz="900" dirty="0">
                      <a:effectLst>
                        <a:outerShdw blurRad="38100" dist="38100" dir="2700000" algn="tl">
                          <a:srgbClr val="000000">
                            <a:alpha val="43137"/>
                          </a:srgbClr>
                        </a:outerShdw>
                      </a:effectLst>
                    </a:rPr>
                    <a:t>ACKNOWLEDGMENT</a:t>
                  </a:r>
                </a:p>
                <a:p>
                  <a:r>
                    <a:rPr lang="it-IT" sz="900" dirty="0">
                      <a:effectLst>
                        <a:outerShdw blurRad="38100" dist="38100" dir="2700000" algn="tl">
                          <a:srgbClr val="000000">
                            <a:alpha val="43137"/>
                          </a:srgbClr>
                        </a:outerShdw>
                      </a:effectLst>
                    </a:rPr>
                    <a:t>     KEEPER THREAD</a:t>
                  </a:r>
                </a:p>
              </p:txBody>
            </p:sp>
            <p:sp>
              <p:nvSpPr>
                <p:cNvPr id="85" name="Triangolo isoscele 84">
                  <a:extLst>
                    <a:ext uri="{FF2B5EF4-FFF2-40B4-BE49-F238E27FC236}">
                      <a16:creationId xmlns:a16="http://schemas.microsoft.com/office/drawing/2014/main" id="{AA130B44-E984-482A-9B5D-4AA72979E045}"/>
                    </a:ext>
                  </a:extLst>
                </p:cNvPr>
                <p:cNvSpPr/>
                <p:nvPr/>
              </p:nvSpPr>
              <p:spPr>
                <a:xfrm rot="16200000">
                  <a:off x="8360818" y="1487977"/>
                  <a:ext cx="426365" cy="396024"/>
                </a:xfrm>
                <a:prstGeom prst="triangle">
                  <a:avLst/>
                </a:prstGeom>
                <a:solidFill>
                  <a:schemeClr val="accent4">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87" name="Segno di addizione 86">
                <a:extLst>
                  <a:ext uri="{FF2B5EF4-FFF2-40B4-BE49-F238E27FC236}">
                    <a16:creationId xmlns:a16="http://schemas.microsoft.com/office/drawing/2014/main" id="{8B522241-4B1D-4BC5-BFCF-AA0F664C403B}"/>
                  </a:ext>
                </a:extLst>
              </p:cNvPr>
              <p:cNvSpPr/>
              <p:nvPr/>
            </p:nvSpPr>
            <p:spPr>
              <a:xfrm>
                <a:off x="6510073" y="1551787"/>
                <a:ext cx="268403" cy="268403"/>
              </a:xfrm>
              <a:prstGeom prst="mathPlus">
                <a:avLst/>
              </a:prstGeom>
              <a:solidFill>
                <a:schemeClr val="accent1">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139" name="Gruppo 138">
              <a:extLst>
                <a:ext uri="{FF2B5EF4-FFF2-40B4-BE49-F238E27FC236}">
                  <a16:creationId xmlns:a16="http://schemas.microsoft.com/office/drawing/2014/main" id="{FB02DD6A-5453-4F67-874A-004DCC73AD30}"/>
                </a:ext>
              </a:extLst>
            </p:cNvPr>
            <p:cNvGrpSpPr/>
            <p:nvPr/>
          </p:nvGrpSpPr>
          <p:grpSpPr>
            <a:xfrm>
              <a:off x="357021" y="1187777"/>
              <a:ext cx="8253579" cy="1710974"/>
              <a:chOff x="357021" y="1187777"/>
              <a:chExt cx="8253579" cy="1710974"/>
            </a:xfrm>
          </p:grpSpPr>
          <p:sp>
            <p:nvSpPr>
              <p:cNvPr id="133" name="Rettangolo 132">
                <a:extLst>
                  <a:ext uri="{FF2B5EF4-FFF2-40B4-BE49-F238E27FC236}">
                    <a16:creationId xmlns:a16="http://schemas.microsoft.com/office/drawing/2014/main" id="{A5F11FD8-1BD5-4E0C-8B17-E716A715EB68}"/>
                  </a:ext>
                </a:extLst>
              </p:cNvPr>
              <p:cNvSpPr/>
              <p:nvPr/>
            </p:nvSpPr>
            <p:spPr>
              <a:xfrm>
                <a:off x="357021" y="1187777"/>
                <a:ext cx="8253579" cy="1710974"/>
              </a:xfrm>
              <a:prstGeom prst="rect">
                <a:avLst/>
              </a:prstGeom>
              <a:solidFill>
                <a:schemeClr val="accent6">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35" name="Connettore diritto 134">
                <a:extLst>
                  <a:ext uri="{FF2B5EF4-FFF2-40B4-BE49-F238E27FC236}">
                    <a16:creationId xmlns:a16="http://schemas.microsoft.com/office/drawing/2014/main" id="{13A47DB7-B614-40CF-A39E-85BEB7A5D8DA}"/>
                  </a:ext>
                </a:extLst>
              </p:cNvPr>
              <p:cNvCxnSpPr/>
              <p:nvPr/>
            </p:nvCxnSpPr>
            <p:spPr>
              <a:xfrm>
                <a:off x="1847654" y="1187777"/>
                <a:ext cx="0" cy="1710974"/>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6" name="Connettore diritto 135">
                <a:extLst>
                  <a:ext uri="{FF2B5EF4-FFF2-40B4-BE49-F238E27FC236}">
                    <a16:creationId xmlns:a16="http://schemas.microsoft.com/office/drawing/2014/main" id="{54F357A4-9934-47EE-845F-67C6ADBDEB4E}"/>
                  </a:ext>
                </a:extLst>
              </p:cNvPr>
              <p:cNvCxnSpPr/>
              <p:nvPr/>
            </p:nvCxnSpPr>
            <p:spPr>
              <a:xfrm>
                <a:off x="3508342" y="1187777"/>
                <a:ext cx="0" cy="1710974"/>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7" name="Connettore diritto 136">
                <a:extLst>
                  <a:ext uri="{FF2B5EF4-FFF2-40B4-BE49-F238E27FC236}">
                    <a16:creationId xmlns:a16="http://schemas.microsoft.com/office/drawing/2014/main" id="{C36B20E3-DE7B-40DD-9E06-9408E3CCB2D8}"/>
                  </a:ext>
                </a:extLst>
              </p:cNvPr>
              <p:cNvCxnSpPr/>
              <p:nvPr/>
            </p:nvCxnSpPr>
            <p:spPr>
              <a:xfrm>
                <a:off x="5192568" y="1187777"/>
                <a:ext cx="0" cy="1710974"/>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8" name="Connettore diritto 137">
                <a:extLst>
                  <a:ext uri="{FF2B5EF4-FFF2-40B4-BE49-F238E27FC236}">
                    <a16:creationId xmlns:a16="http://schemas.microsoft.com/office/drawing/2014/main" id="{8184520C-A1D5-4FB2-8732-5D2A34366780}"/>
                  </a:ext>
                </a:extLst>
              </p:cNvPr>
              <p:cNvCxnSpPr/>
              <p:nvPr/>
            </p:nvCxnSpPr>
            <p:spPr>
              <a:xfrm>
                <a:off x="6900392" y="1187777"/>
                <a:ext cx="0" cy="1710974"/>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grpSp>
        <p:pic>
          <p:nvPicPr>
            <p:cNvPr id="107" name="Immagine 106">
              <a:extLst>
                <a:ext uri="{FF2B5EF4-FFF2-40B4-BE49-F238E27FC236}">
                  <a16:creationId xmlns:a16="http://schemas.microsoft.com/office/drawing/2014/main" id="{F6ED4662-4DEF-4194-9723-297886FE79B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477439" y="2271084"/>
              <a:ext cx="691636" cy="503008"/>
            </a:xfrm>
            <a:prstGeom prst="rect">
              <a:avLst/>
            </a:prstGeom>
            <a:effectLst>
              <a:glow rad="127000">
                <a:schemeClr val="accent6">
                  <a:alpha val="22000"/>
                </a:schemeClr>
              </a:glow>
              <a:outerShdw blurRad="50800" dist="50800" dir="5400000" algn="ctr" rotWithShape="0">
                <a:srgbClr val="000000">
                  <a:alpha val="0"/>
                </a:srgbClr>
              </a:outerShdw>
            </a:effectLst>
          </p:spPr>
        </p:pic>
        <p:pic>
          <p:nvPicPr>
            <p:cNvPr id="140" name="Immagine 139">
              <a:extLst>
                <a:ext uri="{FF2B5EF4-FFF2-40B4-BE49-F238E27FC236}">
                  <a16:creationId xmlns:a16="http://schemas.microsoft.com/office/drawing/2014/main" id="{FDE1B5D5-243E-4415-A1F4-3C922E623FE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169030" y="2271082"/>
              <a:ext cx="691637" cy="503009"/>
            </a:xfrm>
            <a:prstGeom prst="rect">
              <a:avLst/>
            </a:prstGeom>
            <a:effectLst>
              <a:glow rad="127000">
                <a:schemeClr val="accent6">
                  <a:alpha val="22000"/>
                </a:schemeClr>
              </a:glow>
              <a:outerShdw blurRad="50800" dist="50800" dir="5400000" algn="ctr" rotWithShape="0">
                <a:srgbClr val="000000">
                  <a:alpha val="0"/>
                </a:srgbClr>
              </a:outerShdw>
            </a:effectLst>
          </p:spPr>
        </p:pic>
        <p:pic>
          <p:nvPicPr>
            <p:cNvPr id="141" name="Immagine 140">
              <a:extLst>
                <a:ext uri="{FF2B5EF4-FFF2-40B4-BE49-F238E27FC236}">
                  <a16:creationId xmlns:a16="http://schemas.microsoft.com/office/drawing/2014/main" id="{39631AC7-9FCF-48B8-8EC7-AD3A0D2F269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900392" y="2276940"/>
              <a:ext cx="691637" cy="503009"/>
            </a:xfrm>
            <a:prstGeom prst="rect">
              <a:avLst/>
            </a:prstGeom>
            <a:effectLst>
              <a:glow rad="127000">
                <a:schemeClr val="accent6">
                  <a:alpha val="22000"/>
                </a:schemeClr>
              </a:glow>
              <a:outerShdw blurRad="50800" dist="50800" dir="5400000" algn="ctr" rotWithShape="0">
                <a:srgbClr val="000000">
                  <a:alpha val="0"/>
                </a:srgbClr>
              </a:outerShdw>
            </a:effectLst>
          </p:spPr>
        </p:pic>
        <p:grpSp>
          <p:nvGrpSpPr>
            <p:cNvPr id="164" name="Gruppo 163">
              <a:extLst>
                <a:ext uri="{FF2B5EF4-FFF2-40B4-BE49-F238E27FC236}">
                  <a16:creationId xmlns:a16="http://schemas.microsoft.com/office/drawing/2014/main" id="{2AACBA3A-41F5-4DF5-8388-6E7FA5F76B36}"/>
                </a:ext>
              </a:extLst>
            </p:cNvPr>
            <p:cNvGrpSpPr/>
            <p:nvPr/>
          </p:nvGrpSpPr>
          <p:grpSpPr>
            <a:xfrm rot="16200000">
              <a:off x="3662761" y="1458282"/>
              <a:ext cx="494045" cy="518585"/>
              <a:chOff x="556180" y="1470581"/>
              <a:chExt cx="1395169" cy="1395168"/>
            </a:xfrm>
          </p:grpSpPr>
          <p:sp>
            <p:nvSpPr>
              <p:cNvPr id="165" name="Connettore 164">
                <a:extLst>
                  <a:ext uri="{FF2B5EF4-FFF2-40B4-BE49-F238E27FC236}">
                    <a16:creationId xmlns:a16="http://schemas.microsoft.com/office/drawing/2014/main" id="{C2AFD970-08FD-439B-86A9-372ED57D0922}"/>
                  </a:ext>
                </a:extLst>
              </p:cNvPr>
              <p:cNvSpPr/>
              <p:nvPr/>
            </p:nvSpPr>
            <p:spPr>
              <a:xfrm>
                <a:off x="556182" y="1470582"/>
                <a:ext cx="1395167" cy="1395167"/>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66" name="Connettore diritto 165">
                <a:extLst>
                  <a:ext uri="{FF2B5EF4-FFF2-40B4-BE49-F238E27FC236}">
                    <a16:creationId xmlns:a16="http://schemas.microsoft.com/office/drawing/2014/main" id="{8CB73591-BDA6-41AB-8B48-747286C44599}"/>
                  </a:ext>
                </a:extLst>
              </p:cNvPr>
              <p:cNvCxnSpPr>
                <a:stCxn id="165" idx="1"/>
                <a:endCxn id="165" idx="5"/>
              </p:cNvCxnSpPr>
              <p:nvPr/>
            </p:nvCxnSpPr>
            <p:spPr>
              <a:xfrm>
                <a:off x="760498" y="1674898"/>
                <a:ext cx="986533" cy="986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7" name="Connettore diritto 166">
                <a:extLst>
                  <a:ext uri="{FF2B5EF4-FFF2-40B4-BE49-F238E27FC236}">
                    <a16:creationId xmlns:a16="http://schemas.microsoft.com/office/drawing/2014/main" id="{622F1C61-C10A-4F53-AFF8-A75E28AFF55A}"/>
                  </a:ext>
                </a:extLst>
              </p:cNvPr>
              <p:cNvCxnSpPr>
                <a:cxnSpLocks/>
                <a:stCxn id="165" idx="4"/>
                <a:endCxn id="165" idx="0"/>
              </p:cNvCxnSpPr>
              <p:nvPr/>
            </p:nvCxnSpPr>
            <p:spPr>
              <a:xfrm flipV="1">
                <a:off x="1253765" y="1470581"/>
                <a:ext cx="0" cy="13951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Connettore diritto 167">
                <a:extLst>
                  <a:ext uri="{FF2B5EF4-FFF2-40B4-BE49-F238E27FC236}">
                    <a16:creationId xmlns:a16="http://schemas.microsoft.com/office/drawing/2014/main" id="{F0B73C87-8182-4A34-BB6D-DCD0E2314CAF}"/>
                  </a:ext>
                </a:extLst>
              </p:cNvPr>
              <p:cNvCxnSpPr>
                <a:cxnSpLocks/>
              </p:cNvCxnSpPr>
              <p:nvPr/>
            </p:nvCxnSpPr>
            <p:spPr>
              <a:xfrm>
                <a:off x="556180" y="2168164"/>
                <a:ext cx="13951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Connettore diritto 168">
                <a:extLst>
                  <a:ext uri="{FF2B5EF4-FFF2-40B4-BE49-F238E27FC236}">
                    <a16:creationId xmlns:a16="http://schemas.microsoft.com/office/drawing/2014/main" id="{D257667F-41BD-4ACF-8388-51D1D71B207D}"/>
                  </a:ext>
                </a:extLst>
              </p:cNvPr>
              <p:cNvCxnSpPr>
                <a:cxnSpLocks/>
                <a:stCxn id="165" idx="7"/>
                <a:endCxn id="165" idx="3"/>
              </p:cNvCxnSpPr>
              <p:nvPr/>
            </p:nvCxnSpPr>
            <p:spPr>
              <a:xfrm flipH="1">
                <a:off x="760497" y="1674897"/>
                <a:ext cx="986533" cy="986533"/>
              </a:xfrm>
              <a:prstGeom prst="line">
                <a:avLst/>
              </a:prstGeom>
            </p:spPr>
            <p:style>
              <a:lnRef idx="1">
                <a:schemeClr val="accent1"/>
              </a:lnRef>
              <a:fillRef idx="0">
                <a:schemeClr val="accent1"/>
              </a:fillRef>
              <a:effectRef idx="0">
                <a:schemeClr val="accent1"/>
              </a:effectRef>
              <a:fontRef idx="minor">
                <a:schemeClr val="tx1"/>
              </a:fontRef>
            </p:style>
          </p:cxnSp>
          <p:sp>
            <p:nvSpPr>
              <p:cNvPr id="170" name="Connettore 169">
                <a:extLst>
                  <a:ext uri="{FF2B5EF4-FFF2-40B4-BE49-F238E27FC236}">
                    <a16:creationId xmlns:a16="http://schemas.microsoft.com/office/drawing/2014/main" id="{79BE20FF-2926-4809-B785-7F08DC982F18}"/>
                  </a:ext>
                </a:extLst>
              </p:cNvPr>
              <p:cNvSpPr/>
              <p:nvPr/>
            </p:nvSpPr>
            <p:spPr>
              <a:xfrm>
                <a:off x="830343" y="1744743"/>
                <a:ext cx="846842" cy="846842"/>
              </a:xfrm>
              <a:prstGeom prst="flowChartConnector">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71" name="CasellaDiTesto 170">
              <a:extLst>
                <a:ext uri="{FF2B5EF4-FFF2-40B4-BE49-F238E27FC236}">
                  <a16:creationId xmlns:a16="http://schemas.microsoft.com/office/drawing/2014/main" id="{EEC2296F-A413-4512-B193-84966F9D50FD}"/>
                </a:ext>
              </a:extLst>
            </p:cNvPr>
            <p:cNvSpPr txBox="1"/>
            <p:nvPr/>
          </p:nvSpPr>
          <p:spPr>
            <a:xfrm>
              <a:off x="7387137" y="2522153"/>
              <a:ext cx="1268829" cy="230832"/>
            </a:xfrm>
            <a:prstGeom prst="rect">
              <a:avLst/>
            </a:prstGeom>
            <a:noFill/>
            <a:ln>
              <a:noFill/>
            </a:ln>
          </p:spPr>
          <p:txBody>
            <a:bodyPr wrap="square" rtlCol="0">
              <a:spAutoFit/>
            </a:bodyPr>
            <a:lstStyle/>
            <a:p>
              <a:r>
                <a:rPr lang="it-IT" sz="900" dirty="0">
                  <a:effectLst>
                    <a:outerShdw blurRad="38100" dist="38100" dir="2700000" algn="tl">
                      <a:srgbClr val="000000">
                        <a:alpha val="43137"/>
                      </a:srgbClr>
                    </a:outerShdw>
                  </a:effectLst>
                </a:rPr>
                <a:t>TIME WIZARD THREAD</a:t>
              </a:r>
            </a:p>
          </p:txBody>
        </p:sp>
        <p:sp>
          <p:nvSpPr>
            <p:cNvPr id="172" name="CasellaDiTesto 171">
              <a:extLst>
                <a:ext uri="{FF2B5EF4-FFF2-40B4-BE49-F238E27FC236}">
                  <a16:creationId xmlns:a16="http://schemas.microsoft.com/office/drawing/2014/main" id="{E8602C14-0EF6-40E6-BB31-F7BB6FF104C2}"/>
                </a:ext>
              </a:extLst>
            </p:cNvPr>
            <p:cNvSpPr txBox="1"/>
            <p:nvPr/>
          </p:nvSpPr>
          <p:spPr>
            <a:xfrm>
              <a:off x="5676871" y="2528096"/>
              <a:ext cx="1268829" cy="230832"/>
            </a:xfrm>
            <a:prstGeom prst="rect">
              <a:avLst/>
            </a:prstGeom>
            <a:noFill/>
            <a:ln>
              <a:noFill/>
            </a:ln>
          </p:spPr>
          <p:txBody>
            <a:bodyPr wrap="square" rtlCol="0">
              <a:spAutoFit/>
            </a:bodyPr>
            <a:lstStyle/>
            <a:p>
              <a:r>
                <a:rPr lang="it-IT" sz="900" dirty="0">
                  <a:effectLst>
                    <a:outerShdw blurRad="38100" dist="38100" dir="2700000" algn="tl">
                      <a:srgbClr val="000000">
                        <a:alpha val="43137"/>
                      </a:srgbClr>
                    </a:outerShdw>
                  </a:effectLst>
                </a:rPr>
                <a:t>TIME WIZARD THREAD</a:t>
              </a:r>
            </a:p>
          </p:txBody>
        </p:sp>
        <p:sp>
          <p:nvSpPr>
            <p:cNvPr id="173" name="CasellaDiTesto 172">
              <a:extLst>
                <a:ext uri="{FF2B5EF4-FFF2-40B4-BE49-F238E27FC236}">
                  <a16:creationId xmlns:a16="http://schemas.microsoft.com/office/drawing/2014/main" id="{6BA6A049-F889-4E5D-91C0-2C8153C22DD2}"/>
                </a:ext>
              </a:extLst>
            </p:cNvPr>
            <p:cNvSpPr txBox="1"/>
            <p:nvPr/>
          </p:nvSpPr>
          <p:spPr>
            <a:xfrm>
              <a:off x="3966605" y="2537824"/>
              <a:ext cx="1268829" cy="230832"/>
            </a:xfrm>
            <a:prstGeom prst="rect">
              <a:avLst/>
            </a:prstGeom>
            <a:noFill/>
            <a:ln>
              <a:noFill/>
            </a:ln>
          </p:spPr>
          <p:txBody>
            <a:bodyPr wrap="square" rtlCol="0">
              <a:spAutoFit/>
            </a:bodyPr>
            <a:lstStyle/>
            <a:p>
              <a:r>
                <a:rPr lang="it-IT" sz="900" dirty="0">
                  <a:effectLst>
                    <a:outerShdw blurRad="38100" dist="38100" dir="2700000" algn="tl">
                      <a:srgbClr val="000000">
                        <a:alpha val="43137"/>
                      </a:srgbClr>
                    </a:outerShdw>
                  </a:effectLst>
                </a:rPr>
                <a:t>TIME WIZARD THREAD</a:t>
              </a:r>
            </a:p>
          </p:txBody>
        </p:sp>
        <p:pic>
          <p:nvPicPr>
            <p:cNvPr id="175" name="Immagine 174">
              <a:extLst>
                <a:ext uri="{FF2B5EF4-FFF2-40B4-BE49-F238E27FC236}">
                  <a16:creationId xmlns:a16="http://schemas.microsoft.com/office/drawing/2014/main" id="{7361235D-1117-4002-8EC2-F10496E5864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744818" y="1620664"/>
              <a:ext cx="369332" cy="369332"/>
            </a:xfrm>
            <a:prstGeom prst="rect">
              <a:avLst/>
            </a:prstGeom>
          </p:spPr>
        </p:pic>
        <p:grpSp>
          <p:nvGrpSpPr>
            <p:cNvPr id="177" name="Gruppo 176">
              <a:extLst>
                <a:ext uri="{FF2B5EF4-FFF2-40B4-BE49-F238E27FC236}">
                  <a16:creationId xmlns:a16="http://schemas.microsoft.com/office/drawing/2014/main" id="{33AB7B18-9A36-463E-8D64-8CDF2CE3C233}"/>
                </a:ext>
              </a:extLst>
            </p:cNvPr>
            <p:cNvGrpSpPr/>
            <p:nvPr/>
          </p:nvGrpSpPr>
          <p:grpSpPr>
            <a:xfrm rot="16200000">
              <a:off x="5331204" y="1457892"/>
              <a:ext cx="494045" cy="518585"/>
              <a:chOff x="556180" y="1470581"/>
              <a:chExt cx="1395169" cy="1395168"/>
            </a:xfrm>
          </p:grpSpPr>
          <p:sp>
            <p:nvSpPr>
              <p:cNvPr id="178" name="Connettore 177">
                <a:extLst>
                  <a:ext uri="{FF2B5EF4-FFF2-40B4-BE49-F238E27FC236}">
                    <a16:creationId xmlns:a16="http://schemas.microsoft.com/office/drawing/2014/main" id="{17ECFA72-62C5-4BC8-95A6-782CABBC7B4C}"/>
                  </a:ext>
                </a:extLst>
              </p:cNvPr>
              <p:cNvSpPr/>
              <p:nvPr/>
            </p:nvSpPr>
            <p:spPr>
              <a:xfrm>
                <a:off x="556182" y="1470582"/>
                <a:ext cx="1395167" cy="1395167"/>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79" name="Connettore diritto 178">
                <a:extLst>
                  <a:ext uri="{FF2B5EF4-FFF2-40B4-BE49-F238E27FC236}">
                    <a16:creationId xmlns:a16="http://schemas.microsoft.com/office/drawing/2014/main" id="{952F2C26-18BB-43B7-8419-454C01C86744}"/>
                  </a:ext>
                </a:extLst>
              </p:cNvPr>
              <p:cNvCxnSpPr>
                <a:stCxn id="178" idx="1"/>
                <a:endCxn id="178" idx="5"/>
              </p:cNvCxnSpPr>
              <p:nvPr/>
            </p:nvCxnSpPr>
            <p:spPr>
              <a:xfrm>
                <a:off x="760498" y="1674898"/>
                <a:ext cx="986533" cy="986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Connettore diritto 179">
                <a:extLst>
                  <a:ext uri="{FF2B5EF4-FFF2-40B4-BE49-F238E27FC236}">
                    <a16:creationId xmlns:a16="http://schemas.microsoft.com/office/drawing/2014/main" id="{BAF07D04-40CA-45E1-8A0D-2028CC682A00}"/>
                  </a:ext>
                </a:extLst>
              </p:cNvPr>
              <p:cNvCxnSpPr>
                <a:cxnSpLocks/>
                <a:stCxn id="178" idx="4"/>
                <a:endCxn id="178" idx="0"/>
              </p:cNvCxnSpPr>
              <p:nvPr/>
            </p:nvCxnSpPr>
            <p:spPr>
              <a:xfrm flipV="1">
                <a:off x="1253765" y="1470581"/>
                <a:ext cx="0" cy="13951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Connettore diritto 180">
                <a:extLst>
                  <a:ext uri="{FF2B5EF4-FFF2-40B4-BE49-F238E27FC236}">
                    <a16:creationId xmlns:a16="http://schemas.microsoft.com/office/drawing/2014/main" id="{60E5B1A1-4B49-4180-9F18-57B85FE5E5E7}"/>
                  </a:ext>
                </a:extLst>
              </p:cNvPr>
              <p:cNvCxnSpPr>
                <a:cxnSpLocks/>
              </p:cNvCxnSpPr>
              <p:nvPr/>
            </p:nvCxnSpPr>
            <p:spPr>
              <a:xfrm>
                <a:off x="556180" y="2168164"/>
                <a:ext cx="13951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Connettore diritto 181">
                <a:extLst>
                  <a:ext uri="{FF2B5EF4-FFF2-40B4-BE49-F238E27FC236}">
                    <a16:creationId xmlns:a16="http://schemas.microsoft.com/office/drawing/2014/main" id="{5AED5BBF-080F-4D05-A686-BF4EE88C3E73}"/>
                  </a:ext>
                </a:extLst>
              </p:cNvPr>
              <p:cNvCxnSpPr>
                <a:cxnSpLocks/>
                <a:stCxn id="178" idx="7"/>
                <a:endCxn id="178" idx="3"/>
              </p:cNvCxnSpPr>
              <p:nvPr/>
            </p:nvCxnSpPr>
            <p:spPr>
              <a:xfrm flipH="1">
                <a:off x="760497" y="1674897"/>
                <a:ext cx="986533" cy="986533"/>
              </a:xfrm>
              <a:prstGeom prst="line">
                <a:avLst/>
              </a:prstGeom>
            </p:spPr>
            <p:style>
              <a:lnRef idx="1">
                <a:schemeClr val="accent1"/>
              </a:lnRef>
              <a:fillRef idx="0">
                <a:schemeClr val="accent1"/>
              </a:fillRef>
              <a:effectRef idx="0">
                <a:schemeClr val="accent1"/>
              </a:effectRef>
              <a:fontRef idx="minor">
                <a:schemeClr val="tx1"/>
              </a:fontRef>
            </p:style>
          </p:cxnSp>
          <p:sp>
            <p:nvSpPr>
              <p:cNvPr id="183" name="Connettore 182">
                <a:extLst>
                  <a:ext uri="{FF2B5EF4-FFF2-40B4-BE49-F238E27FC236}">
                    <a16:creationId xmlns:a16="http://schemas.microsoft.com/office/drawing/2014/main" id="{85C952FC-18B8-4F99-A15C-B35485489168}"/>
                  </a:ext>
                </a:extLst>
              </p:cNvPr>
              <p:cNvSpPr/>
              <p:nvPr/>
            </p:nvSpPr>
            <p:spPr>
              <a:xfrm>
                <a:off x="830343" y="1744743"/>
                <a:ext cx="846842" cy="846842"/>
              </a:xfrm>
              <a:prstGeom prst="flowChartConnector">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84" name="Gruppo 183">
              <a:extLst>
                <a:ext uri="{FF2B5EF4-FFF2-40B4-BE49-F238E27FC236}">
                  <a16:creationId xmlns:a16="http://schemas.microsoft.com/office/drawing/2014/main" id="{A7C77E20-4920-409A-B5C1-A2FEA1EFA3CC}"/>
                </a:ext>
              </a:extLst>
            </p:cNvPr>
            <p:cNvGrpSpPr/>
            <p:nvPr/>
          </p:nvGrpSpPr>
          <p:grpSpPr>
            <a:xfrm rot="16200000">
              <a:off x="7030008" y="1452662"/>
              <a:ext cx="494045" cy="518585"/>
              <a:chOff x="556180" y="1470581"/>
              <a:chExt cx="1395169" cy="1395168"/>
            </a:xfrm>
          </p:grpSpPr>
          <p:sp>
            <p:nvSpPr>
              <p:cNvPr id="185" name="Connettore 184">
                <a:extLst>
                  <a:ext uri="{FF2B5EF4-FFF2-40B4-BE49-F238E27FC236}">
                    <a16:creationId xmlns:a16="http://schemas.microsoft.com/office/drawing/2014/main" id="{456FBD15-9C25-4D9B-9EBF-7B4A28523CAF}"/>
                  </a:ext>
                </a:extLst>
              </p:cNvPr>
              <p:cNvSpPr/>
              <p:nvPr/>
            </p:nvSpPr>
            <p:spPr>
              <a:xfrm>
                <a:off x="556182" y="1470582"/>
                <a:ext cx="1395167" cy="1395167"/>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86" name="Connettore diritto 185">
                <a:extLst>
                  <a:ext uri="{FF2B5EF4-FFF2-40B4-BE49-F238E27FC236}">
                    <a16:creationId xmlns:a16="http://schemas.microsoft.com/office/drawing/2014/main" id="{FAEB573B-BDED-4BC3-9EE7-DDC46FBB3677}"/>
                  </a:ext>
                </a:extLst>
              </p:cNvPr>
              <p:cNvCxnSpPr>
                <a:stCxn id="185" idx="1"/>
                <a:endCxn id="185" idx="5"/>
              </p:cNvCxnSpPr>
              <p:nvPr/>
            </p:nvCxnSpPr>
            <p:spPr>
              <a:xfrm>
                <a:off x="760498" y="1674898"/>
                <a:ext cx="986533" cy="986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Connettore diritto 186">
                <a:extLst>
                  <a:ext uri="{FF2B5EF4-FFF2-40B4-BE49-F238E27FC236}">
                    <a16:creationId xmlns:a16="http://schemas.microsoft.com/office/drawing/2014/main" id="{4F850B7B-70E6-426B-A487-6031FCDD770D}"/>
                  </a:ext>
                </a:extLst>
              </p:cNvPr>
              <p:cNvCxnSpPr>
                <a:cxnSpLocks/>
                <a:stCxn id="185" idx="4"/>
                <a:endCxn id="185" idx="0"/>
              </p:cNvCxnSpPr>
              <p:nvPr/>
            </p:nvCxnSpPr>
            <p:spPr>
              <a:xfrm flipV="1">
                <a:off x="1253765" y="1470581"/>
                <a:ext cx="0" cy="13951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Connettore diritto 187">
                <a:extLst>
                  <a:ext uri="{FF2B5EF4-FFF2-40B4-BE49-F238E27FC236}">
                    <a16:creationId xmlns:a16="http://schemas.microsoft.com/office/drawing/2014/main" id="{C6E180F5-A876-4F0A-9E66-BB97F1F022A2}"/>
                  </a:ext>
                </a:extLst>
              </p:cNvPr>
              <p:cNvCxnSpPr>
                <a:cxnSpLocks/>
              </p:cNvCxnSpPr>
              <p:nvPr/>
            </p:nvCxnSpPr>
            <p:spPr>
              <a:xfrm>
                <a:off x="556180" y="2168164"/>
                <a:ext cx="13951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Connettore diritto 188">
                <a:extLst>
                  <a:ext uri="{FF2B5EF4-FFF2-40B4-BE49-F238E27FC236}">
                    <a16:creationId xmlns:a16="http://schemas.microsoft.com/office/drawing/2014/main" id="{A6D684A2-EE1A-4B31-850F-79C93C17C0B5}"/>
                  </a:ext>
                </a:extLst>
              </p:cNvPr>
              <p:cNvCxnSpPr>
                <a:cxnSpLocks/>
                <a:stCxn id="185" idx="7"/>
                <a:endCxn id="185" idx="3"/>
              </p:cNvCxnSpPr>
              <p:nvPr/>
            </p:nvCxnSpPr>
            <p:spPr>
              <a:xfrm flipH="1">
                <a:off x="760497" y="1674897"/>
                <a:ext cx="986533" cy="986533"/>
              </a:xfrm>
              <a:prstGeom prst="line">
                <a:avLst/>
              </a:prstGeom>
            </p:spPr>
            <p:style>
              <a:lnRef idx="1">
                <a:schemeClr val="accent1"/>
              </a:lnRef>
              <a:fillRef idx="0">
                <a:schemeClr val="accent1"/>
              </a:fillRef>
              <a:effectRef idx="0">
                <a:schemeClr val="accent1"/>
              </a:effectRef>
              <a:fontRef idx="minor">
                <a:schemeClr val="tx1"/>
              </a:fontRef>
            </p:style>
          </p:cxnSp>
          <p:sp>
            <p:nvSpPr>
              <p:cNvPr id="190" name="Connettore 189">
                <a:extLst>
                  <a:ext uri="{FF2B5EF4-FFF2-40B4-BE49-F238E27FC236}">
                    <a16:creationId xmlns:a16="http://schemas.microsoft.com/office/drawing/2014/main" id="{19C40650-2AA3-45A8-AAD6-107E01EC43C8}"/>
                  </a:ext>
                </a:extLst>
              </p:cNvPr>
              <p:cNvSpPr/>
              <p:nvPr/>
            </p:nvSpPr>
            <p:spPr>
              <a:xfrm>
                <a:off x="830343" y="1744743"/>
                <a:ext cx="846842" cy="846842"/>
              </a:xfrm>
              <a:prstGeom prst="flowChartConnector">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91" name="Freccia a pentagono 190">
              <a:extLst>
                <a:ext uri="{FF2B5EF4-FFF2-40B4-BE49-F238E27FC236}">
                  <a16:creationId xmlns:a16="http://schemas.microsoft.com/office/drawing/2014/main" id="{90942E69-7BF8-445B-843E-6AB7FA2B0F77}"/>
                </a:ext>
              </a:extLst>
            </p:cNvPr>
            <p:cNvSpPr/>
            <p:nvPr/>
          </p:nvSpPr>
          <p:spPr>
            <a:xfrm>
              <a:off x="2042162" y="1409085"/>
              <a:ext cx="1351171" cy="261610"/>
            </a:xfrm>
            <a:prstGeom prst="homePlate">
              <a:avLst/>
            </a:prstGeom>
            <a:solidFill>
              <a:schemeClr val="bg1">
                <a:lumMod val="9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00" dirty="0">
                  <a:solidFill>
                    <a:schemeClr val="tx1"/>
                  </a:solidFill>
                </a:rPr>
                <a:t>FILE BUFFER CACHE</a:t>
              </a:r>
            </a:p>
          </p:txBody>
        </p:sp>
        <p:sp>
          <p:nvSpPr>
            <p:cNvPr id="192" name="CasellaDiTesto 191">
              <a:extLst>
                <a:ext uri="{FF2B5EF4-FFF2-40B4-BE49-F238E27FC236}">
                  <a16:creationId xmlns:a16="http://schemas.microsoft.com/office/drawing/2014/main" id="{8DA7559D-6C03-4AAC-8A7C-74BD9B9D7DDE}"/>
                </a:ext>
              </a:extLst>
            </p:cNvPr>
            <p:cNvSpPr txBox="1"/>
            <p:nvPr/>
          </p:nvSpPr>
          <p:spPr>
            <a:xfrm>
              <a:off x="2187972" y="2155845"/>
              <a:ext cx="965955" cy="261610"/>
            </a:xfrm>
            <a:prstGeom prst="rect">
              <a:avLst/>
            </a:prstGeom>
            <a:noFill/>
            <a:ln>
              <a:solidFill>
                <a:schemeClr val="accent2">
                  <a:lumMod val="75000"/>
                </a:schemeClr>
              </a:solidFill>
              <a:prstDash val="dashDot"/>
            </a:ln>
          </p:spPr>
          <p:txBody>
            <a:bodyPr wrap="square" rtlCol="0">
              <a:spAutoFit/>
            </a:bodyPr>
            <a:lstStyle/>
            <a:p>
              <a:pPr algn="ctr"/>
              <a:r>
                <a:rPr lang="it-IT" sz="1100" dirty="0"/>
                <a:t>FILE NAME </a:t>
              </a:r>
            </a:p>
          </p:txBody>
        </p:sp>
        <p:sp>
          <p:nvSpPr>
            <p:cNvPr id="193" name="CasellaDiTesto 192">
              <a:extLst>
                <a:ext uri="{FF2B5EF4-FFF2-40B4-BE49-F238E27FC236}">
                  <a16:creationId xmlns:a16="http://schemas.microsoft.com/office/drawing/2014/main" id="{BD670EB1-63FA-4FB5-B8E6-F6D4C33917FB}"/>
                </a:ext>
              </a:extLst>
            </p:cNvPr>
            <p:cNvSpPr txBox="1"/>
            <p:nvPr/>
          </p:nvSpPr>
          <p:spPr>
            <a:xfrm>
              <a:off x="852910" y="2455748"/>
              <a:ext cx="500915" cy="230832"/>
            </a:xfrm>
            <a:prstGeom prst="rect">
              <a:avLst/>
            </a:prstGeom>
            <a:solidFill>
              <a:schemeClr val="bg1"/>
            </a:solidFill>
            <a:ln>
              <a:solidFill>
                <a:schemeClr val="accent2"/>
              </a:solidFill>
            </a:ln>
          </p:spPr>
          <p:txBody>
            <a:bodyPr wrap="square" rtlCol="0">
              <a:spAutoFit/>
            </a:bodyPr>
            <a:lstStyle/>
            <a:p>
              <a:r>
                <a:rPr lang="it-IT" sz="900" dirty="0"/>
                <a:t>*NEXT</a:t>
              </a:r>
            </a:p>
          </p:txBody>
        </p:sp>
        <p:cxnSp>
          <p:nvCxnSpPr>
            <p:cNvPr id="194" name="Connettore 2 193">
              <a:extLst>
                <a:ext uri="{FF2B5EF4-FFF2-40B4-BE49-F238E27FC236}">
                  <a16:creationId xmlns:a16="http://schemas.microsoft.com/office/drawing/2014/main" id="{82BACF69-6911-4D71-9F8E-1D9B01749CCB}"/>
                </a:ext>
              </a:extLst>
            </p:cNvPr>
            <p:cNvCxnSpPr/>
            <p:nvPr/>
          </p:nvCxnSpPr>
          <p:spPr>
            <a:xfrm>
              <a:off x="1087205" y="2696308"/>
              <a:ext cx="0" cy="379134"/>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96" name="Immagine 195">
              <a:extLst>
                <a:ext uri="{FF2B5EF4-FFF2-40B4-BE49-F238E27FC236}">
                  <a16:creationId xmlns:a16="http://schemas.microsoft.com/office/drawing/2014/main" id="{86CE8A7D-154A-4988-942E-3E3184EC2488}"/>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471056" y="1320056"/>
              <a:ext cx="381854" cy="485274"/>
            </a:xfrm>
            <a:prstGeom prst="rect">
              <a:avLst/>
            </a:prstGeom>
            <a:ln>
              <a:solidFill>
                <a:schemeClr val="accent2">
                  <a:lumMod val="75000"/>
                </a:schemeClr>
              </a:solidFill>
            </a:ln>
          </p:spPr>
        </p:pic>
        <p:sp>
          <p:nvSpPr>
            <p:cNvPr id="197" name="CasellaDiTesto 196">
              <a:extLst>
                <a:ext uri="{FF2B5EF4-FFF2-40B4-BE49-F238E27FC236}">
                  <a16:creationId xmlns:a16="http://schemas.microsoft.com/office/drawing/2014/main" id="{7D324648-EA4C-4BF6-ABD9-5F693414D80D}"/>
                </a:ext>
              </a:extLst>
            </p:cNvPr>
            <p:cNvSpPr txBox="1"/>
            <p:nvPr/>
          </p:nvSpPr>
          <p:spPr>
            <a:xfrm>
              <a:off x="943811" y="1308988"/>
              <a:ext cx="797643" cy="553584"/>
            </a:xfrm>
            <a:prstGeom prst="rect">
              <a:avLst/>
            </a:prstGeom>
            <a:noFill/>
            <a:ln>
              <a:noFill/>
            </a:ln>
          </p:spPr>
          <p:txBody>
            <a:bodyPr wrap="square" rtlCol="0">
              <a:spAutoFit/>
            </a:bodyPr>
            <a:lstStyle/>
            <a:p>
              <a:r>
                <a:rPr lang="it-IT" sz="1000" dirty="0">
                  <a:effectLst>
                    <a:outerShdw blurRad="38100" dist="38100" dir="2700000" algn="tl">
                      <a:srgbClr val="000000">
                        <a:alpha val="43137"/>
                      </a:srgbClr>
                    </a:outerShdw>
                  </a:effectLst>
                </a:rPr>
                <a:t>LIFE TIMER COUNT DOWN</a:t>
              </a:r>
            </a:p>
          </p:txBody>
        </p:sp>
      </p:grpSp>
      <p:cxnSp>
        <p:nvCxnSpPr>
          <p:cNvPr id="200" name="Connettore 2 199">
            <a:extLst>
              <a:ext uri="{FF2B5EF4-FFF2-40B4-BE49-F238E27FC236}">
                <a16:creationId xmlns:a16="http://schemas.microsoft.com/office/drawing/2014/main" id="{B063B00A-3769-4B2F-940D-2885E0001315}"/>
              </a:ext>
            </a:extLst>
          </p:cNvPr>
          <p:cNvCxnSpPr>
            <a:cxnSpLocks/>
            <a:stCxn id="78" idx="2"/>
          </p:cNvCxnSpPr>
          <p:nvPr/>
        </p:nvCxnSpPr>
        <p:spPr>
          <a:xfrm flipH="1">
            <a:off x="9513651" y="2501428"/>
            <a:ext cx="440195" cy="1093014"/>
          </a:xfrm>
          <a:prstGeom prst="straightConnector1">
            <a:avLst/>
          </a:prstGeom>
          <a:ln>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1" name="CasellaDiTesto 200">
            <a:extLst>
              <a:ext uri="{FF2B5EF4-FFF2-40B4-BE49-F238E27FC236}">
                <a16:creationId xmlns:a16="http://schemas.microsoft.com/office/drawing/2014/main" id="{C4192ACE-9CF8-4B2F-807B-CD17146B6185}"/>
              </a:ext>
            </a:extLst>
          </p:cNvPr>
          <p:cNvSpPr txBox="1"/>
          <p:nvPr/>
        </p:nvSpPr>
        <p:spPr>
          <a:xfrm>
            <a:off x="3344681" y="3762434"/>
            <a:ext cx="7085813" cy="1954381"/>
          </a:xfrm>
          <a:prstGeom prst="rect">
            <a:avLst/>
          </a:prstGeom>
          <a:noFill/>
        </p:spPr>
        <p:txBody>
          <a:bodyPr wrap="square" rtlCol="0">
            <a:spAutoFit/>
          </a:bodyPr>
          <a:lstStyle/>
          <a:p>
            <a:r>
              <a:rPr lang="it-IT" sz="1100" dirty="0"/>
              <a:t>ACCORDING TO THE RDD APPROACH ( RESPONSIBILITY DRIVEN DESIGN ), EACH THREAD SHOULD HAVE A PRECISE TASK.</a:t>
            </a:r>
          </a:p>
          <a:p>
            <a:r>
              <a:rPr lang="it-IT" sz="1100" dirty="0"/>
              <a:t>THE ACKNOWLEDGMENT KEEPER THREAD IS  AN ADDICTIVE THREAD FOR EVERY BLOCK IN DOWNLOAD ENVIRONMENT. </a:t>
            </a:r>
          </a:p>
          <a:p>
            <a:endParaRPr lang="it-IT" sz="1100" dirty="0"/>
          </a:p>
          <a:p>
            <a:r>
              <a:rPr lang="it-IT" sz="1100" dirty="0"/>
              <a:t>ITS TASK IS TO  BE CONTINOUSLY RECEIVING DATA FROM BLOCK’S SOCKET : FOR SURE, EACH RECEIVED MESSAGE OF A DOWNLOAD ENVIRONMENT’S BLOCK IS AN ACK. </a:t>
            </a:r>
          </a:p>
          <a:p>
            <a:endParaRPr lang="it-IT" sz="1100" dirty="0"/>
          </a:p>
          <a:p>
            <a:pPr marL="171450" indent="-171450">
              <a:buFont typeface="Arial" panose="020B0604020202020204" pitchFamily="34" charset="0"/>
              <a:buChar char="•"/>
            </a:pPr>
            <a:r>
              <a:rPr lang="it-IT" sz="1100" dirty="0"/>
              <a:t>THE KEEPER TAKES THE PACKET, UNDERSTANDS WHICH WORKER IT IS RELATED TO, AND UPDATES THAT WORKER’S SLIDING WINDOW’S SLOT STATUS TO «ACKED». </a:t>
            </a:r>
          </a:p>
          <a:p>
            <a:pPr marL="171450" indent="-171450">
              <a:buFont typeface="Arial" panose="020B0604020202020204" pitchFamily="34" charset="0"/>
              <a:buChar char="•"/>
            </a:pPr>
            <a:endParaRPr lang="it-IT" sz="1100" dirty="0"/>
          </a:p>
          <a:p>
            <a:pPr marL="171450" indent="-171450">
              <a:buFont typeface="Arial" panose="020B0604020202020204" pitchFamily="34" charset="0"/>
              <a:buChar char="•"/>
            </a:pPr>
            <a:r>
              <a:rPr lang="it-IT" sz="1100" dirty="0"/>
              <a:t>FURTHER, IF THIS WINDOW’S SLOT IS THE FIRST OF THE SLIDING WINDOW, THE KEEPER FORWARD A SIGNAL TO THE SPECIFIC WORKER, WHO AWAKES FROM A PAUSE AND SLIDES THE WINDOW ON, AND GOES ON WITH THE TRANSFER. </a:t>
            </a:r>
          </a:p>
        </p:txBody>
      </p:sp>
      <p:pic>
        <p:nvPicPr>
          <p:cNvPr id="202" name="Immagine 201">
            <a:extLst>
              <a:ext uri="{FF2B5EF4-FFF2-40B4-BE49-F238E27FC236}">
                <a16:creationId xmlns:a16="http://schemas.microsoft.com/office/drawing/2014/main" id="{5289AE8F-E088-4944-BF9F-E122D310404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774516" y="3879170"/>
            <a:ext cx="787997" cy="787997"/>
          </a:xfrm>
          <a:prstGeom prst="rect">
            <a:avLst/>
          </a:prstGeom>
        </p:spPr>
      </p:pic>
      <p:sp>
        <p:nvSpPr>
          <p:cNvPr id="203" name="CasellaDiTesto 202">
            <a:extLst>
              <a:ext uri="{FF2B5EF4-FFF2-40B4-BE49-F238E27FC236}">
                <a16:creationId xmlns:a16="http://schemas.microsoft.com/office/drawing/2014/main" id="{68E7A05A-690B-4DF6-AD6C-5EF1872AB773}"/>
              </a:ext>
            </a:extLst>
          </p:cNvPr>
          <p:cNvSpPr txBox="1"/>
          <p:nvPr/>
        </p:nvSpPr>
        <p:spPr>
          <a:xfrm>
            <a:off x="1187879" y="4797194"/>
            <a:ext cx="2000184" cy="584775"/>
          </a:xfrm>
          <a:prstGeom prst="rect">
            <a:avLst/>
          </a:prstGeom>
          <a:noFill/>
          <a:ln>
            <a:noFill/>
          </a:ln>
        </p:spPr>
        <p:txBody>
          <a:bodyPr wrap="square" rtlCol="0">
            <a:spAutoFit/>
          </a:bodyPr>
          <a:lstStyle/>
          <a:p>
            <a:r>
              <a:rPr lang="it-IT" sz="1600" dirty="0">
                <a:effectLst>
                  <a:outerShdw blurRad="38100" dist="38100" dir="2700000" algn="tl">
                    <a:srgbClr val="000000">
                      <a:alpha val="43137"/>
                    </a:srgbClr>
                  </a:outerShdw>
                </a:effectLst>
              </a:rPr>
              <a:t>ACKNOWLEDGMENT</a:t>
            </a:r>
          </a:p>
          <a:p>
            <a:r>
              <a:rPr lang="it-IT" sz="1600" dirty="0">
                <a:effectLst>
                  <a:outerShdw blurRad="38100" dist="38100" dir="2700000" algn="tl">
                    <a:srgbClr val="000000">
                      <a:alpha val="43137"/>
                    </a:srgbClr>
                  </a:outerShdw>
                </a:effectLst>
              </a:rPr>
              <a:t>     KEEPER THREAD</a:t>
            </a:r>
          </a:p>
        </p:txBody>
      </p:sp>
      <p:sp>
        <p:nvSpPr>
          <p:cNvPr id="206" name="CasellaDiTesto 205">
            <a:extLst>
              <a:ext uri="{FF2B5EF4-FFF2-40B4-BE49-F238E27FC236}">
                <a16:creationId xmlns:a16="http://schemas.microsoft.com/office/drawing/2014/main" id="{587BD1EE-C780-4419-8ADF-77A819E42B1B}"/>
              </a:ext>
            </a:extLst>
          </p:cNvPr>
          <p:cNvSpPr txBox="1"/>
          <p:nvPr/>
        </p:nvSpPr>
        <p:spPr>
          <a:xfrm>
            <a:off x="9339568" y="1435549"/>
            <a:ext cx="440195" cy="215444"/>
          </a:xfrm>
          <a:prstGeom prst="rect">
            <a:avLst/>
          </a:prstGeom>
          <a:noFill/>
        </p:spPr>
        <p:txBody>
          <a:bodyPr wrap="square" rtlCol="0">
            <a:spAutoFit/>
          </a:bodyPr>
          <a:lstStyle/>
          <a:p>
            <a:r>
              <a:rPr lang="it-IT" sz="800" b="1" dirty="0">
                <a:solidFill>
                  <a:schemeClr val="accent5">
                    <a:lumMod val="75000"/>
                  </a:schemeClr>
                </a:solidFill>
              </a:rPr>
              <a:t>NEW</a:t>
            </a:r>
          </a:p>
        </p:txBody>
      </p:sp>
      <p:sp>
        <p:nvSpPr>
          <p:cNvPr id="207" name="CasellaDiTesto 206">
            <a:extLst>
              <a:ext uri="{FF2B5EF4-FFF2-40B4-BE49-F238E27FC236}">
                <a16:creationId xmlns:a16="http://schemas.microsoft.com/office/drawing/2014/main" id="{963966E0-25E5-4392-9B9F-67D9DB9CC134}"/>
              </a:ext>
            </a:extLst>
          </p:cNvPr>
          <p:cNvSpPr txBox="1"/>
          <p:nvPr/>
        </p:nvSpPr>
        <p:spPr>
          <a:xfrm>
            <a:off x="5685584" y="2337344"/>
            <a:ext cx="440195" cy="215444"/>
          </a:xfrm>
          <a:prstGeom prst="rect">
            <a:avLst/>
          </a:prstGeom>
          <a:noFill/>
        </p:spPr>
        <p:txBody>
          <a:bodyPr wrap="square" rtlCol="0">
            <a:spAutoFit/>
          </a:bodyPr>
          <a:lstStyle/>
          <a:p>
            <a:r>
              <a:rPr lang="it-IT" sz="800" b="1" dirty="0">
                <a:solidFill>
                  <a:schemeClr val="accent5">
                    <a:lumMod val="75000"/>
                  </a:schemeClr>
                </a:solidFill>
              </a:rPr>
              <a:t>NEW</a:t>
            </a:r>
          </a:p>
        </p:txBody>
      </p:sp>
      <p:sp>
        <p:nvSpPr>
          <p:cNvPr id="208" name="CasellaDiTesto 207">
            <a:extLst>
              <a:ext uri="{FF2B5EF4-FFF2-40B4-BE49-F238E27FC236}">
                <a16:creationId xmlns:a16="http://schemas.microsoft.com/office/drawing/2014/main" id="{C9209956-8464-4984-AAB3-43C9317C4AED}"/>
              </a:ext>
            </a:extLst>
          </p:cNvPr>
          <p:cNvSpPr txBox="1"/>
          <p:nvPr/>
        </p:nvSpPr>
        <p:spPr>
          <a:xfrm>
            <a:off x="3969091" y="2342885"/>
            <a:ext cx="440195" cy="215444"/>
          </a:xfrm>
          <a:prstGeom prst="rect">
            <a:avLst/>
          </a:prstGeom>
          <a:noFill/>
        </p:spPr>
        <p:txBody>
          <a:bodyPr wrap="square" rtlCol="0">
            <a:spAutoFit/>
          </a:bodyPr>
          <a:lstStyle/>
          <a:p>
            <a:r>
              <a:rPr lang="it-IT" sz="800" b="1" dirty="0">
                <a:solidFill>
                  <a:schemeClr val="accent5">
                    <a:lumMod val="75000"/>
                  </a:schemeClr>
                </a:solidFill>
              </a:rPr>
              <a:t>NEW</a:t>
            </a:r>
          </a:p>
        </p:txBody>
      </p:sp>
      <p:sp>
        <p:nvSpPr>
          <p:cNvPr id="209" name="CasellaDiTesto 208">
            <a:extLst>
              <a:ext uri="{FF2B5EF4-FFF2-40B4-BE49-F238E27FC236}">
                <a16:creationId xmlns:a16="http://schemas.microsoft.com/office/drawing/2014/main" id="{5DC531AE-F6F2-4C22-9F88-693AA282EE4C}"/>
              </a:ext>
            </a:extLst>
          </p:cNvPr>
          <p:cNvSpPr txBox="1"/>
          <p:nvPr/>
        </p:nvSpPr>
        <p:spPr>
          <a:xfrm>
            <a:off x="7401773" y="2337344"/>
            <a:ext cx="440195" cy="215444"/>
          </a:xfrm>
          <a:prstGeom prst="rect">
            <a:avLst/>
          </a:prstGeom>
          <a:noFill/>
        </p:spPr>
        <p:txBody>
          <a:bodyPr wrap="square" rtlCol="0">
            <a:spAutoFit/>
          </a:bodyPr>
          <a:lstStyle/>
          <a:p>
            <a:r>
              <a:rPr lang="it-IT" sz="800" b="1" dirty="0">
                <a:solidFill>
                  <a:schemeClr val="accent5">
                    <a:lumMod val="75000"/>
                  </a:schemeClr>
                </a:solidFill>
              </a:rPr>
              <a:t>NEW</a:t>
            </a:r>
          </a:p>
        </p:txBody>
      </p:sp>
      <p:sp>
        <p:nvSpPr>
          <p:cNvPr id="212" name="CasellaDiTesto 211">
            <a:extLst>
              <a:ext uri="{FF2B5EF4-FFF2-40B4-BE49-F238E27FC236}">
                <a16:creationId xmlns:a16="http://schemas.microsoft.com/office/drawing/2014/main" id="{BF7105C8-7D41-48EA-832B-41C9628EA9B0}"/>
              </a:ext>
            </a:extLst>
          </p:cNvPr>
          <p:cNvSpPr txBox="1"/>
          <p:nvPr/>
        </p:nvSpPr>
        <p:spPr>
          <a:xfrm>
            <a:off x="8966399" y="311721"/>
            <a:ext cx="2387401" cy="738664"/>
          </a:xfrm>
          <a:prstGeom prst="rect">
            <a:avLst/>
          </a:prstGeom>
          <a:noFill/>
          <a:ln>
            <a:solidFill>
              <a:schemeClr val="accent2"/>
            </a:solidFill>
            <a:prstDash val="lgDash"/>
          </a:ln>
        </p:spPr>
        <p:txBody>
          <a:bodyPr wrap="square" rtlCol="0">
            <a:spAutoFit/>
          </a:bodyPr>
          <a:lstStyle/>
          <a:p>
            <a:r>
              <a:rPr lang="it-IT" sz="1050" dirty="0"/>
              <a:t>IN ORDER TO IMPLEMENT THE RELIABLE DATA TRANSFER LOGIC, IT HAS BEEN NECESSARY THE IMPROVEMENT OF BLOCK’S ARCHITECTURE ITSELF. </a:t>
            </a:r>
          </a:p>
        </p:txBody>
      </p:sp>
    </p:spTree>
    <p:extLst>
      <p:ext uri="{BB962C8B-B14F-4D97-AF65-F5344CB8AC3E}">
        <p14:creationId xmlns:p14="http://schemas.microsoft.com/office/powerpoint/2010/main" val="2969177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9FB36C00-1358-40F6-8993-9EAEA9802914}"/>
              </a:ext>
            </a:extLst>
          </p:cNvPr>
          <p:cNvSpPr txBox="1"/>
          <p:nvPr/>
        </p:nvSpPr>
        <p:spPr>
          <a:xfrm>
            <a:off x="193751" y="139760"/>
            <a:ext cx="8388146" cy="400110"/>
          </a:xfrm>
          <a:prstGeom prst="rect">
            <a:avLst/>
          </a:prstGeom>
          <a:noFill/>
          <a:ln w="19050">
            <a:solidFill>
              <a:schemeClr val="accent6">
                <a:lumMod val="60000"/>
                <a:lumOff val="40000"/>
              </a:schemeClr>
            </a:solidFill>
            <a:prstDash val="sysDash"/>
          </a:ln>
        </p:spPr>
        <p:txBody>
          <a:bodyPr wrap="square" rtlCol="0">
            <a:spAutoFit/>
          </a:bodyPr>
          <a:lstStyle/>
          <a:p>
            <a:r>
              <a:rPr lang="it-IT" sz="2000" i="1" dirty="0">
                <a:effectLst>
                  <a:outerShdw blurRad="38100" dist="38100" dir="2700000" algn="tl">
                    <a:srgbClr val="000000">
                      <a:alpha val="43137"/>
                    </a:srgbClr>
                  </a:outerShdw>
                </a:effectLst>
              </a:rPr>
              <a:t>Reliable Data Transfer : </a:t>
            </a:r>
            <a:r>
              <a:rPr lang="it-IT" i="1" dirty="0">
                <a:effectLst>
                  <a:outerShdw blurRad="38100" dist="38100" dir="2700000" algn="tl">
                    <a:srgbClr val="000000">
                      <a:alpha val="43137"/>
                    </a:srgbClr>
                  </a:outerShdw>
                </a:effectLst>
              </a:rPr>
              <a:t>IMPLEMENTATION ORIENTED BLOCK-STRUCTURE’S UPGRADE</a:t>
            </a:r>
          </a:p>
        </p:txBody>
      </p:sp>
      <p:grpSp>
        <p:nvGrpSpPr>
          <p:cNvPr id="21" name="Gruppo 20">
            <a:extLst>
              <a:ext uri="{FF2B5EF4-FFF2-40B4-BE49-F238E27FC236}">
                <a16:creationId xmlns:a16="http://schemas.microsoft.com/office/drawing/2014/main" id="{B1029C08-B22C-452D-812F-8A96A46F81E6}"/>
              </a:ext>
            </a:extLst>
          </p:cNvPr>
          <p:cNvGrpSpPr/>
          <p:nvPr/>
        </p:nvGrpSpPr>
        <p:grpSpPr>
          <a:xfrm>
            <a:off x="357003" y="4848509"/>
            <a:ext cx="1598247" cy="1299332"/>
            <a:chOff x="357011" y="4821556"/>
            <a:chExt cx="1598247" cy="1299332"/>
          </a:xfrm>
        </p:grpSpPr>
        <p:sp>
          <p:nvSpPr>
            <p:cNvPr id="18" name="Rettangolo con angoli arrotondati 17">
              <a:extLst>
                <a:ext uri="{FF2B5EF4-FFF2-40B4-BE49-F238E27FC236}">
                  <a16:creationId xmlns:a16="http://schemas.microsoft.com/office/drawing/2014/main" id="{BD7B5A4F-F307-4E0B-BED8-8D7EFABC1F31}"/>
                </a:ext>
              </a:extLst>
            </p:cNvPr>
            <p:cNvSpPr/>
            <p:nvPr/>
          </p:nvSpPr>
          <p:spPr>
            <a:xfrm>
              <a:off x="357021" y="4821556"/>
              <a:ext cx="1598237" cy="1299332"/>
            </a:xfrm>
            <a:prstGeom prst="roundRect">
              <a:avLst/>
            </a:prstGeom>
            <a:solidFill>
              <a:schemeClr val="accent6">
                <a:lumMod val="20000"/>
                <a:lumOff val="80000"/>
              </a:schemeClr>
            </a:solidFill>
            <a:ln>
              <a:solidFill>
                <a:srgbClr val="92D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8" name="Gruppo 7">
              <a:extLst>
                <a:ext uri="{FF2B5EF4-FFF2-40B4-BE49-F238E27FC236}">
                  <a16:creationId xmlns:a16="http://schemas.microsoft.com/office/drawing/2014/main" id="{8F5696BD-2F7E-4F9D-9D52-5291B6864FF7}"/>
                </a:ext>
              </a:extLst>
            </p:cNvPr>
            <p:cNvGrpSpPr/>
            <p:nvPr/>
          </p:nvGrpSpPr>
          <p:grpSpPr>
            <a:xfrm>
              <a:off x="357011" y="4821556"/>
              <a:ext cx="1598239" cy="1299332"/>
              <a:chOff x="2416641" y="3487625"/>
              <a:chExt cx="1621959" cy="1111810"/>
            </a:xfrm>
          </p:grpSpPr>
          <p:pic>
            <p:nvPicPr>
              <p:cNvPr id="141" name="Immagine 140">
                <a:extLst>
                  <a:ext uri="{FF2B5EF4-FFF2-40B4-BE49-F238E27FC236}">
                    <a16:creationId xmlns:a16="http://schemas.microsoft.com/office/drawing/2014/main" id="{39631AC7-9FCF-48B8-8EC7-AD3A0D2F269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653688" y="3487625"/>
                <a:ext cx="1147864" cy="834811"/>
              </a:xfrm>
              <a:prstGeom prst="rect">
                <a:avLst/>
              </a:prstGeom>
              <a:effectLst>
                <a:glow rad="127000">
                  <a:schemeClr val="accent6">
                    <a:alpha val="22000"/>
                  </a:schemeClr>
                </a:glow>
                <a:outerShdw blurRad="50800" dist="50800" dir="5400000" algn="ctr" rotWithShape="0">
                  <a:srgbClr val="000000">
                    <a:alpha val="0"/>
                  </a:srgbClr>
                </a:outerShdw>
              </a:effectLst>
            </p:spPr>
          </p:pic>
          <p:sp>
            <p:nvSpPr>
              <p:cNvPr id="171" name="CasellaDiTesto 170">
                <a:extLst>
                  <a:ext uri="{FF2B5EF4-FFF2-40B4-BE49-F238E27FC236}">
                    <a16:creationId xmlns:a16="http://schemas.microsoft.com/office/drawing/2014/main" id="{EEC2296F-A413-4512-B193-84966F9D50FD}"/>
                  </a:ext>
                </a:extLst>
              </p:cNvPr>
              <p:cNvSpPr txBox="1"/>
              <p:nvPr/>
            </p:nvSpPr>
            <p:spPr>
              <a:xfrm>
                <a:off x="2416641" y="4322436"/>
                <a:ext cx="1621959" cy="276999"/>
              </a:xfrm>
              <a:prstGeom prst="rect">
                <a:avLst/>
              </a:prstGeom>
              <a:noFill/>
              <a:ln>
                <a:noFill/>
              </a:ln>
            </p:spPr>
            <p:txBody>
              <a:bodyPr wrap="square" rtlCol="0">
                <a:spAutoFit/>
              </a:bodyPr>
              <a:lstStyle/>
              <a:p>
                <a:r>
                  <a:rPr lang="it-IT" sz="1200" dirty="0">
                    <a:effectLst>
                      <a:outerShdw blurRad="38100" dist="38100" dir="2700000" algn="tl">
                        <a:srgbClr val="000000">
                          <a:alpha val="43137"/>
                        </a:srgbClr>
                      </a:outerShdw>
                    </a:effectLst>
                  </a:rPr>
                  <a:t>TIME WIZARD THREAD</a:t>
                </a:r>
              </a:p>
            </p:txBody>
          </p:sp>
        </p:grpSp>
      </p:grpSp>
      <p:sp>
        <p:nvSpPr>
          <p:cNvPr id="85" name="Triangolo isoscele 84">
            <a:extLst>
              <a:ext uri="{FF2B5EF4-FFF2-40B4-BE49-F238E27FC236}">
                <a16:creationId xmlns:a16="http://schemas.microsoft.com/office/drawing/2014/main" id="{AA130B44-E984-482A-9B5D-4AA72979E045}"/>
              </a:ext>
            </a:extLst>
          </p:cNvPr>
          <p:cNvSpPr/>
          <p:nvPr/>
        </p:nvSpPr>
        <p:spPr>
          <a:xfrm rot="16200000">
            <a:off x="7857124" y="2621727"/>
            <a:ext cx="419177" cy="374002"/>
          </a:xfrm>
          <a:prstGeom prst="triangle">
            <a:avLst/>
          </a:prstGeom>
          <a:solidFill>
            <a:schemeClr val="accent4">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19" name="Gruppo 18">
            <a:extLst>
              <a:ext uri="{FF2B5EF4-FFF2-40B4-BE49-F238E27FC236}">
                <a16:creationId xmlns:a16="http://schemas.microsoft.com/office/drawing/2014/main" id="{D27B8F1E-9EBF-4873-8598-CBB13869FF42}"/>
              </a:ext>
            </a:extLst>
          </p:cNvPr>
          <p:cNvGrpSpPr/>
          <p:nvPr/>
        </p:nvGrpSpPr>
        <p:grpSpPr>
          <a:xfrm>
            <a:off x="3591091" y="909262"/>
            <a:ext cx="1641202" cy="1197730"/>
            <a:chOff x="4640484" y="902653"/>
            <a:chExt cx="1856420" cy="1174145"/>
          </a:xfrm>
        </p:grpSpPr>
        <p:sp>
          <p:nvSpPr>
            <p:cNvPr id="101" name="Rettangolo con angoli arrotondati 100">
              <a:extLst>
                <a:ext uri="{FF2B5EF4-FFF2-40B4-BE49-F238E27FC236}">
                  <a16:creationId xmlns:a16="http://schemas.microsoft.com/office/drawing/2014/main" id="{96DDEBAB-7B58-4629-AF71-595FCB3601C8}"/>
                </a:ext>
              </a:extLst>
            </p:cNvPr>
            <p:cNvSpPr/>
            <p:nvPr/>
          </p:nvSpPr>
          <p:spPr>
            <a:xfrm>
              <a:off x="4679392" y="902653"/>
              <a:ext cx="1746763" cy="1174145"/>
            </a:xfrm>
            <a:prstGeom prst="roundRect">
              <a:avLst/>
            </a:prstGeom>
            <a:solidFill>
              <a:schemeClr val="accent6">
                <a:lumMod val="20000"/>
                <a:lumOff val="80000"/>
              </a:schemeClr>
            </a:solidFill>
            <a:ln>
              <a:solidFill>
                <a:srgbClr val="92D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4" name="CasellaDiTesto 83">
              <a:extLst>
                <a:ext uri="{FF2B5EF4-FFF2-40B4-BE49-F238E27FC236}">
                  <a16:creationId xmlns:a16="http://schemas.microsoft.com/office/drawing/2014/main" id="{BBA85D92-4A8E-40F7-BE76-876DFF0E6327}"/>
                </a:ext>
              </a:extLst>
            </p:cNvPr>
            <p:cNvSpPr txBox="1"/>
            <p:nvPr/>
          </p:nvSpPr>
          <p:spPr>
            <a:xfrm>
              <a:off x="4640484" y="1381769"/>
              <a:ext cx="1856420" cy="633604"/>
            </a:xfrm>
            <a:prstGeom prst="rect">
              <a:avLst/>
            </a:prstGeom>
            <a:noFill/>
            <a:ln>
              <a:noFill/>
            </a:ln>
          </p:spPr>
          <p:txBody>
            <a:bodyPr wrap="square" rtlCol="0">
              <a:spAutoFit/>
            </a:bodyPr>
            <a:lstStyle/>
            <a:p>
              <a:pPr algn="ctr"/>
              <a:r>
                <a:rPr lang="it-IT" sz="1200" dirty="0">
                  <a:effectLst>
                    <a:outerShdw blurRad="38100" dist="38100" dir="2700000" algn="tl">
                      <a:srgbClr val="000000">
                        <a:alpha val="43137"/>
                      </a:srgbClr>
                    </a:outerShdw>
                  </a:effectLst>
                </a:rPr>
                <a:t>ACKNOWLEDGMENT</a:t>
              </a:r>
            </a:p>
            <a:p>
              <a:pPr algn="ctr"/>
              <a:r>
                <a:rPr lang="it-IT" sz="1200" dirty="0">
                  <a:effectLst>
                    <a:outerShdw blurRad="38100" dist="38100" dir="2700000" algn="tl">
                      <a:srgbClr val="000000">
                        <a:alpha val="43137"/>
                      </a:srgbClr>
                    </a:outerShdw>
                  </a:effectLst>
                </a:rPr>
                <a:t>KEEPER THREAD</a:t>
              </a:r>
            </a:p>
            <a:p>
              <a:r>
                <a:rPr lang="it-IT" sz="1200" dirty="0">
                  <a:effectLst>
                    <a:outerShdw blurRad="38100" dist="38100" dir="2700000" algn="tl">
                      <a:srgbClr val="000000">
                        <a:alpha val="43137"/>
                      </a:srgbClr>
                    </a:outerShdw>
                  </a:effectLst>
                </a:rPr>
                <a:t>  ( </a:t>
              </a:r>
              <a:r>
                <a:rPr lang="it-IT" sz="1200" i="1" dirty="0">
                  <a:effectLst>
                    <a:outerShdw blurRad="38100" dist="38100" dir="2700000" algn="tl">
                      <a:srgbClr val="000000">
                        <a:alpha val="43137"/>
                      </a:srgbClr>
                    </a:outerShdw>
                  </a:effectLst>
                </a:rPr>
                <a:t>one for </a:t>
              </a:r>
              <a:r>
                <a:rPr lang="it-IT" sz="1200" i="1" dirty="0" err="1">
                  <a:effectLst>
                    <a:outerShdw blurRad="38100" dist="38100" dir="2700000" algn="tl">
                      <a:srgbClr val="000000">
                        <a:alpha val="43137"/>
                      </a:srgbClr>
                    </a:outerShdw>
                  </a:effectLst>
                </a:rPr>
                <a:t>each</a:t>
              </a:r>
              <a:r>
                <a:rPr lang="it-IT" sz="1200" i="1" dirty="0">
                  <a:effectLst>
                    <a:outerShdw blurRad="38100" dist="38100" dir="2700000" algn="tl">
                      <a:srgbClr val="000000">
                        <a:alpha val="43137"/>
                      </a:srgbClr>
                    </a:outerShdw>
                  </a:effectLst>
                </a:rPr>
                <a:t> block</a:t>
              </a:r>
              <a:r>
                <a:rPr lang="it-IT" sz="1200" dirty="0">
                  <a:effectLst>
                    <a:outerShdw blurRad="38100" dist="38100" dir="2700000" algn="tl">
                      <a:srgbClr val="000000">
                        <a:alpha val="43137"/>
                      </a:srgbClr>
                    </a:outerShdw>
                  </a:effectLst>
                </a:rPr>
                <a:t>)</a:t>
              </a:r>
            </a:p>
          </p:txBody>
        </p:sp>
        <p:pic>
          <p:nvPicPr>
            <p:cNvPr id="175" name="Immagine 174">
              <a:extLst>
                <a:ext uri="{FF2B5EF4-FFF2-40B4-BE49-F238E27FC236}">
                  <a16:creationId xmlns:a16="http://schemas.microsoft.com/office/drawing/2014/main" id="{7361235D-1117-4002-8EC2-F10496E5864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315187" y="939329"/>
              <a:ext cx="475173" cy="442440"/>
            </a:xfrm>
            <a:prstGeom prst="rect">
              <a:avLst/>
            </a:prstGeom>
          </p:spPr>
        </p:pic>
      </p:grpSp>
      <p:grpSp>
        <p:nvGrpSpPr>
          <p:cNvPr id="77" name="Gruppo 76">
            <a:extLst>
              <a:ext uri="{FF2B5EF4-FFF2-40B4-BE49-F238E27FC236}">
                <a16:creationId xmlns:a16="http://schemas.microsoft.com/office/drawing/2014/main" id="{5CBBC5AB-0D60-4F29-8E84-6108C0935662}"/>
              </a:ext>
            </a:extLst>
          </p:cNvPr>
          <p:cNvGrpSpPr/>
          <p:nvPr/>
        </p:nvGrpSpPr>
        <p:grpSpPr>
          <a:xfrm rot="16200000">
            <a:off x="353535" y="3229599"/>
            <a:ext cx="1112381" cy="1149824"/>
            <a:chOff x="556180" y="1470581"/>
            <a:chExt cx="1395169" cy="1395168"/>
          </a:xfrm>
        </p:grpSpPr>
        <p:sp>
          <p:nvSpPr>
            <p:cNvPr id="80" name="Connettore 79">
              <a:extLst>
                <a:ext uri="{FF2B5EF4-FFF2-40B4-BE49-F238E27FC236}">
                  <a16:creationId xmlns:a16="http://schemas.microsoft.com/office/drawing/2014/main" id="{E9A40366-8DE6-4109-B67F-F629E64A6479}"/>
                </a:ext>
              </a:extLst>
            </p:cNvPr>
            <p:cNvSpPr/>
            <p:nvPr/>
          </p:nvSpPr>
          <p:spPr>
            <a:xfrm>
              <a:off x="556182" y="1470582"/>
              <a:ext cx="1395167" cy="1395167"/>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1" name="Connettore diritto 80">
              <a:extLst>
                <a:ext uri="{FF2B5EF4-FFF2-40B4-BE49-F238E27FC236}">
                  <a16:creationId xmlns:a16="http://schemas.microsoft.com/office/drawing/2014/main" id="{39048B2A-3314-440C-AEED-11EA8BCF1A73}"/>
                </a:ext>
              </a:extLst>
            </p:cNvPr>
            <p:cNvCxnSpPr>
              <a:cxnSpLocks/>
              <a:stCxn id="80" idx="1"/>
              <a:endCxn id="80" idx="5"/>
            </p:cNvCxnSpPr>
            <p:nvPr/>
          </p:nvCxnSpPr>
          <p:spPr>
            <a:xfrm>
              <a:off x="760498" y="1674898"/>
              <a:ext cx="986533" cy="986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Connettore diritto 81">
              <a:extLst>
                <a:ext uri="{FF2B5EF4-FFF2-40B4-BE49-F238E27FC236}">
                  <a16:creationId xmlns:a16="http://schemas.microsoft.com/office/drawing/2014/main" id="{F302136A-4866-45E5-90A7-F1F4AA0D7D74}"/>
                </a:ext>
              </a:extLst>
            </p:cNvPr>
            <p:cNvCxnSpPr>
              <a:cxnSpLocks/>
              <a:stCxn id="80" idx="4"/>
              <a:endCxn id="80" idx="0"/>
            </p:cNvCxnSpPr>
            <p:nvPr/>
          </p:nvCxnSpPr>
          <p:spPr>
            <a:xfrm flipV="1">
              <a:off x="1253765" y="1470581"/>
              <a:ext cx="0" cy="1395167"/>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Connettore diritto 82">
              <a:extLst>
                <a:ext uri="{FF2B5EF4-FFF2-40B4-BE49-F238E27FC236}">
                  <a16:creationId xmlns:a16="http://schemas.microsoft.com/office/drawing/2014/main" id="{9B461A8D-5724-46EE-BD31-6D73EB686FDF}"/>
                </a:ext>
              </a:extLst>
            </p:cNvPr>
            <p:cNvCxnSpPr>
              <a:cxnSpLocks/>
            </p:cNvCxnSpPr>
            <p:nvPr/>
          </p:nvCxnSpPr>
          <p:spPr>
            <a:xfrm>
              <a:off x="556180" y="2168164"/>
              <a:ext cx="13951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Connettore diritto 88">
              <a:extLst>
                <a:ext uri="{FF2B5EF4-FFF2-40B4-BE49-F238E27FC236}">
                  <a16:creationId xmlns:a16="http://schemas.microsoft.com/office/drawing/2014/main" id="{8901B6E9-806E-43D6-840D-F532B852C74A}"/>
                </a:ext>
              </a:extLst>
            </p:cNvPr>
            <p:cNvCxnSpPr>
              <a:cxnSpLocks/>
              <a:stCxn id="80" idx="7"/>
              <a:endCxn id="80" idx="3"/>
            </p:cNvCxnSpPr>
            <p:nvPr/>
          </p:nvCxnSpPr>
          <p:spPr>
            <a:xfrm flipH="1">
              <a:off x="760497" y="1674897"/>
              <a:ext cx="986533" cy="986533"/>
            </a:xfrm>
            <a:prstGeom prst="line">
              <a:avLst/>
            </a:prstGeom>
          </p:spPr>
          <p:style>
            <a:lnRef idx="1">
              <a:schemeClr val="accent1"/>
            </a:lnRef>
            <a:fillRef idx="0">
              <a:schemeClr val="accent1"/>
            </a:fillRef>
            <a:effectRef idx="0">
              <a:schemeClr val="accent1"/>
            </a:effectRef>
            <a:fontRef idx="minor">
              <a:schemeClr val="tx1"/>
            </a:fontRef>
          </p:style>
        </p:cxnSp>
        <p:sp>
          <p:nvSpPr>
            <p:cNvPr id="90" name="Connettore 89">
              <a:extLst>
                <a:ext uri="{FF2B5EF4-FFF2-40B4-BE49-F238E27FC236}">
                  <a16:creationId xmlns:a16="http://schemas.microsoft.com/office/drawing/2014/main" id="{F246EED8-815A-4A6B-8604-1E8D0701A15C}"/>
                </a:ext>
              </a:extLst>
            </p:cNvPr>
            <p:cNvSpPr/>
            <p:nvPr/>
          </p:nvSpPr>
          <p:spPr>
            <a:xfrm>
              <a:off x="830343" y="1744743"/>
              <a:ext cx="846842" cy="84684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10" name="Connettore diritto 9">
            <a:extLst>
              <a:ext uri="{FF2B5EF4-FFF2-40B4-BE49-F238E27FC236}">
                <a16:creationId xmlns:a16="http://schemas.microsoft.com/office/drawing/2014/main" id="{90F7DA99-4097-4CAD-AD3C-9AE4674C58F8}"/>
              </a:ext>
            </a:extLst>
          </p:cNvPr>
          <p:cNvCxnSpPr>
            <a:cxnSpLocks/>
          </p:cNvCxnSpPr>
          <p:nvPr/>
        </p:nvCxnSpPr>
        <p:spPr>
          <a:xfrm>
            <a:off x="9493161" y="1600522"/>
            <a:ext cx="2181752" cy="1155533"/>
          </a:xfrm>
          <a:prstGeom prst="line">
            <a:avLst/>
          </a:prstGeom>
          <a:ln w="19050">
            <a:solidFill>
              <a:schemeClr val="accent1">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pic>
        <p:nvPicPr>
          <p:cNvPr id="91" name="Immagine 90">
            <a:extLst>
              <a:ext uri="{FF2B5EF4-FFF2-40B4-BE49-F238E27FC236}">
                <a16:creationId xmlns:a16="http://schemas.microsoft.com/office/drawing/2014/main" id="{2945141F-706F-4FB2-812F-08D283C9310C}"/>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0921908" y="1358944"/>
            <a:ext cx="599917" cy="599919"/>
          </a:xfrm>
          <a:prstGeom prst="rect">
            <a:avLst/>
          </a:prstGeom>
        </p:spPr>
      </p:pic>
      <p:sp>
        <p:nvSpPr>
          <p:cNvPr id="92" name="Triangolo isoscele 91">
            <a:extLst>
              <a:ext uri="{FF2B5EF4-FFF2-40B4-BE49-F238E27FC236}">
                <a16:creationId xmlns:a16="http://schemas.microsoft.com/office/drawing/2014/main" id="{26BB4C95-B051-404A-846F-8256B8240DCB}"/>
              </a:ext>
            </a:extLst>
          </p:cNvPr>
          <p:cNvSpPr/>
          <p:nvPr/>
        </p:nvSpPr>
        <p:spPr>
          <a:xfrm rot="5400000">
            <a:off x="10455771" y="1517225"/>
            <a:ext cx="402987" cy="361938"/>
          </a:xfrm>
          <a:prstGeom prst="triangle">
            <a:avLst/>
          </a:prstGeom>
          <a:solidFill>
            <a:schemeClr val="accent4">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20" name="Gruppo 19">
            <a:extLst>
              <a:ext uri="{FF2B5EF4-FFF2-40B4-BE49-F238E27FC236}">
                <a16:creationId xmlns:a16="http://schemas.microsoft.com/office/drawing/2014/main" id="{F6D92BF7-70D5-42F8-B711-B83EDE14BC1A}"/>
              </a:ext>
            </a:extLst>
          </p:cNvPr>
          <p:cNvGrpSpPr/>
          <p:nvPr/>
        </p:nvGrpSpPr>
        <p:grpSpPr>
          <a:xfrm>
            <a:off x="2541558" y="2709409"/>
            <a:ext cx="1497042" cy="1730085"/>
            <a:chOff x="334372" y="2498103"/>
            <a:chExt cx="1598233" cy="1730085"/>
          </a:xfrm>
        </p:grpSpPr>
        <p:sp>
          <p:nvSpPr>
            <p:cNvPr id="100" name="Rettangolo con angoli arrotondati 99">
              <a:extLst>
                <a:ext uri="{FF2B5EF4-FFF2-40B4-BE49-F238E27FC236}">
                  <a16:creationId xmlns:a16="http://schemas.microsoft.com/office/drawing/2014/main" id="{09E0F787-3782-4EE9-A2FD-B399BF7FA006}"/>
                </a:ext>
              </a:extLst>
            </p:cNvPr>
            <p:cNvSpPr/>
            <p:nvPr/>
          </p:nvSpPr>
          <p:spPr>
            <a:xfrm>
              <a:off x="334372" y="2498103"/>
              <a:ext cx="1598233" cy="1730085"/>
            </a:xfrm>
            <a:prstGeom prst="roundRect">
              <a:avLst/>
            </a:prstGeom>
            <a:solidFill>
              <a:schemeClr val="accent6">
                <a:lumMod val="20000"/>
                <a:lumOff val="80000"/>
              </a:schemeClr>
            </a:solidFill>
            <a:ln>
              <a:solidFill>
                <a:srgbClr val="92D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7" name="Gruppo 16">
              <a:extLst>
                <a:ext uri="{FF2B5EF4-FFF2-40B4-BE49-F238E27FC236}">
                  <a16:creationId xmlns:a16="http://schemas.microsoft.com/office/drawing/2014/main" id="{E4B98A3E-6021-4357-B11F-78B636C54E2F}"/>
                </a:ext>
              </a:extLst>
            </p:cNvPr>
            <p:cNvGrpSpPr/>
            <p:nvPr/>
          </p:nvGrpSpPr>
          <p:grpSpPr>
            <a:xfrm>
              <a:off x="433049" y="2599145"/>
              <a:ext cx="1385780" cy="1629043"/>
              <a:chOff x="433049" y="2599145"/>
              <a:chExt cx="1385780" cy="1629043"/>
            </a:xfrm>
          </p:grpSpPr>
          <p:pic>
            <p:nvPicPr>
              <p:cNvPr id="14" name="Immagine 13">
                <a:extLst>
                  <a:ext uri="{FF2B5EF4-FFF2-40B4-BE49-F238E27FC236}">
                    <a16:creationId xmlns:a16="http://schemas.microsoft.com/office/drawing/2014/main" id="{2B217C1F-20EE-45C2-BA34-4E4DE73BF035}"/>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724901" y="2599145"/>
                <a:ext cx="820233" cy="1101784"/>
              </a:xfrm>
              <a:prstGeom prst="rect">
                <a:avLst/>
              </a:prstGeom>
            </p:spPr>
          </p:pic>
          <p:sp>
            <p:nvSpPr>
              <p:cNvPr id="97" name="CasellaDiTesto 96">
                <a:extLst>
                  <a:ext uri="{FF2B5EF4-FFF2-40B4-BE49-F238E27FC236}">
                    <a16:creationId xmlns:a16="http://schemas.microsoft.com/office/drawing/2014/main" id="{AE2BBABE-E37B-4F55-ACBA-B3E46F22869E}"/>
                  </a:ext>
                </a:extLst>
              </p:cNvPr>
              <p:cNvSpPr txBox="1"/>
              <p:nvPr/>
            </p:nvSpPr>
            <p:spPr>
              <a:xfrm>
                <a:off x="433049" y="3766523"/>
                <a:ext cx="1385780" cy="461665"/>
              </a:xfrm>
              <a:prstGeom prst="rect">
                <a:avLst/>
              </a:prstGeom>
              <a:noFill/>
              <a:ln>
                <a:noFill/>
              </a:ln>
            </p:spPr>
            <p:txBody>
              <a:bodyPr wrap="square" rtlCol="0">
                <a:spAutoFit/>
              </a:bodyPr>
              <a:lstStyle/>
              <a:p>
                <a:r>
                  <a:rPr lang="it-IT" sz="1200" dirty="0">
                    <a:effectLst>
                      <a:outerShdw blurRad="38100" dist="38100" dir="2700000" algn="tl">
                        <a:srgbClr val="000000">
                          <a:alpha val="43137"/>
                        </a:srgbClr>
                      </a:outerShdw>
                    </a:effectLst>
                  </a:rPr>
                  <a:t>WORKER THREAD</a:t>
                </a:r>
              </a:p>
              <a:p>
                <a:pPr algn="ctr"/>
                <a:r>
                  <a:rPr lang="it-IT" sz="1200" dirty="0">
                    <a:effectLst>
                      <a:outerShdw blurRad="38100" dist="38100" dir="2700000" algn="tl">
                        <a:srgbClr val="000000">
                          <a:alpha val="43137"/>
                        </a:srgbClr>
                      </a:outerShdw>
                    </a:effectLst>
                  </a:rPr>
                  <a:t> «X»</a:t>
                </a:r>
              </a:p>
            </p:txBody>
          </p:sp>
        </p:grpSp>
      </p:grpSp>
      <p:cxnSp>
        <p:nvCxnSpPr>
          <p:cNvPr id="29" name="Connettore diritto 28">
            <a:extLst>
              <a:ext uri="{FF2B5EF4-FFF2-40B4-BE49-F238E27FC236}">
                <a16:creationId xmlns:a16="http://schemas.microsoft.com/office/drawing/2014/main" id="{EA38BA93-09BD-4114-8265-C925C431222A}"/>
              </a:ext>
            </a:extLst>
          </p:cNvPr>
          <p:cNvCxnSpPr>
            <a:cxnSpLocks/>
          </p:cNvCxnSpPr>
          <p:nvPr/>
        </p:nvCxnSpPr>
        <p:spPr>
          <a:xfrm flipV="1">
            <a:off x="670414" y="3126135"/>
            <a:ext cx="327724" cy="29621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18" name="Gruppo 217">
            <a:extLst>
              <a:ext uri="{FF2B5EF4-FFF2-40B4-BE49-F238E27FC236}">
                <a16:creationId xmlns:a16="http://schemas.microsoft.com/office/drawing/2014/main" id="{9B9A4E28-CA29-4113-9641-D5437E2C0806}"/>
              </a:ext>
            </a:extLst>
          </p:cNvPr>
          <p:cNvGrpSpPr/>
          <p:nvPr/>
        </p:nvGrpSpPr>
        <p:grpSpPr>
          <a:xfrm>
            <a:off x="434499" y="1127058"/>
            <a:ext cx="1501300" cy="1999249"/>
            <a:chOff x="517471" y="710158"/>
            <a:chExt cx="1501300" cy="1999249"/>
          </a:xfrm>
        </p:grpSpPr>
        <p:sp>
          <p:nvSpPr>
            <p:cNvPr id="30" name="Rettangolo 29">
              <a:extLst>
                <a:ext uri="{FF2B5EF4-FFF2-40B4-BE49-F238E27FC236}">
                  <a16:creationId xmlns:a16="http://schemas.microsoft.com/office/drawing/2014/main" id="{48D4A882-CE53-4A2A-9670-A09C833FE8D5}"/>
                </a:ext>
              </a:extLst>
            </p:cNvPr>
            <p:cNvSpPr/>
            <p:nvPr/>
          </p:nvSpPr>
          <p:spPr>
            <a:xfrm>
              <a:off x="517471" y="710158"/>
              <a:ext cx="1437779" cy="1999249"/>
            </a:xfrm>
            <a:prstGeom prst="rect">
              <a:avLst/>
            </a:prstGeom>
            <a:solidFill>
              <a:schemeClr val="accent4">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3" name="CasellaDiTesto 92">
              <a:extLst>
                <a:ext uri="{FF2B5EF4-FFF2-40B4-BE49-F238E27FC236}">
                  <a16:creationId xmlns:a16="http://schemas.microsoft.com/office/drawing/2014/main" id="{042F8F39-E0D9-44B7-8C9C-7A99993A4BE7}"/>
                </a:ext>
              </a:extLst>
            </p:cNvPr>
            <p:cNvSpPr txBox="1"/>
            <p:nvPr/>
          </p:nvSpPr>
          <p:spPr>
            <a:xfrm>
              <a:off x="600059" y="758712"/>
              <a:ext cx="1418712" cy="1892826"/>
            </a:xfrm>
            <a:prstGeom prst="rect">
              <a:avLst/>
            </a:prstGeom>
            <a:noFill/>
          </p:spPr>
          <p:txBody>
            <a:bodyPr wrap="square" rtlCol="0">
              <a:spAutoFit/>
            </a:bodyPr>
            <a:lstStyle/>
            <a:p>
              <a:r>
                <a:rPr lang="it-IT" sz="900" dirty="0">
                  <a:effectLst>
                    <a:outerShdw blurRad="38100" dist="38100" dir="2700000" algn="tl">
                      <a:srgbClr val="000000">
                        <a:alpha val="43137"/>
                      </a:srgbClr>
                    </a:outerShdw>
                  </a:effectLst>
                </a:rPr>
                <a:t>SEQ NUM</a:t>
              </a:r>
            </a:p>
            <a:p>
              <a:endParaRPr lang="it-IT" sz="900" dirty="0">
                <a:effectLst>
                  <a:outerShdw blurRad="38100" dist="38100" dir="2700000" algn="tl">
                    <a:srgbClr val="000000">
                      <a:alpha val="43137"/>
                    </a:srgbClr>
                  </a:outerShdw>
                </a:effectLst>
              </a:endParaRPr>
            </a:p>
            <a:p>
              <a:r>
                <a:rPr lang="it-IT" sz="900" dirty="0">
                  <a:effectLst>
                    <a:outerShdw blurRad="38100" dist="38100" dir="2700000" algn="tl">
                      <a:srgbClr val="000000">
                        <a:alpha val="43137"/>
                      </a:srgbClr>
                    </a:outerShdw>
                  </a:effectLst>
                </a:rPr>
                <a:t>STATUS</a:t>
              </a:r>
            </a:p>
            <a:p>
              <a:endParaRPr lang="it-IT" sz="900" dirty="0">
                <a:effectLst>
                  <a:outerShdw blurRad="38100" dist="38100" dir="2700000" algn="tl">
                    <a:srgbClr val="000000">
                      <a:alpha val="43137"/>
                    </a:srgbClr>
                  </a:outerShdw>
                </a:effectLst>
              </a:endParaRPr>
            </a:p>
            <a:p>
              <a:r>
                <a:rPr lang="it-IT" sz="900" dirty="0">
                  <a:effectLst>
                    <a:outerShdw blurRad="38100" dist="38100" dir="2700000" algn="tl">
                      <a:srgbClr val="000000">
                        <a:alpha val="43137"/>
                      </a:srgbClr>
                    </a:outerShdw>
                  </a:effectLst>
                </a:rPr>
                <a:t>IS FIRST</a:t>
              </a:r>
            </a:p>
            <a:p>
              <a:endParaRPr lang="it-IT" sz="900" dirty="0">
                <a:effectLst>
                  <a:outerShdw blurRad="38100" dist="38100" dir="2700000" algn="tl">
                    <a:srgbClr val="000000">
                      <a:alpha val="43137"/>
                    </a:srgbClr>
                  </a:outerShdw>
                </a:effectLst>
              </a:endParaRPr>
            </a:p>
            <a:p>
              <a:r>
                <a:rPr lang="it-IT" sz="900" dirty="0">
                  <a:effectLst>
                    <a:outerShdw blurRad="38100" dist="38100" dir="2700000" algn="tl">
                      <a:srgbClr val="000000">
                        <a:alpha val="43137"/>
                      </a:srgbClr>
                    </a:outerShdw>
                  </a:effectLst>
                </a:rPr>
                <a:t>CHAR * PACKET</a:t>
              </a:r>
            </a:p>
            <a:p>
              <a:endParaRPr lang="it-IT" sz="900" dirty="0">
                <a:effectLst>
                  <a:outerShdw blurRad="38100" dist="38100" dir="2700000" algn="tl">
                    <a:srgbClr val="000000">
                      <a:alpha val="43137"/>
                    </a:srgbClr>
                  </a:outerShdw>
                </a:effectLst>
              </a:endParaRPr>
            </a:p>
            <a:p>
              <a:r>
                <a:rPr lang="it-IT" sz="900" dirty="0">
                  <a:effectLst>
                    <a:outerShdw blurRad="38100" dist="38100" dir="2700000" algn="tl">
                      <a:srgbClr val="000000">
                        <a:alpha val="43137"/>
                      </a:srgbClr>
                    </a:outerShdw>
                  </a:effectLst>
                </a:rPr>
                <a:t>TIMEOUT INTERVAL</a:t>
              </a:r>
            </a:p>
            <a:p>
              <a:endParaRPr lang="it-IT" sz="900" dirty="0">
                <a:effectLst>
                  <a:outerShdw blurRad="38100" dist="38100" dir="2700000" algn="tl">
                    <a:srgbClr val="000000">
                      <a:alpha val="43137"/>
                    </a:srgbClr>
                  </a:outerShdw>
                </a:effectLst>
              </a:endParaRPr>
            </a:p>
            <a:p>
              <a:r>
                <a:rPr lang="it-IT" sz="900" dirty="0">
                  <a:effectLst>
                    <a:outerShdw blurRad="38100" dist="38100" dir="2700000" algn="tl">
                      <a:srgbClr val="000000">
                        <a:alpha val="43137"/>
                      </a:srgbClr>
                    </a:outerShdw>
                  </a:effectLst>
                </a:rPr>
                <a:t>SENT TIMESTAMP</a:t>
              </a:r>
            </a:p>
            <a:p>
              <a:endParaRPr lang="it-IT" sz="900" dirty="0">
                <a:effectLst>
                  <a:outerShdw blurRad="38100" dist="38100" dir="2700000" algn="tl">
                    <a:srgbClr val="000000">
                      <a:alpha val="43137"/>
                    </a:srgbClr>
                  </a:outerShdw>
                </a:effectLst>
              </a:endParaRPr>
            </a:p>
            <a:p>
              <a:r>
                <a:rPr lang="it-IT" sz="900" dirty="0">
                  <a:effectLst>
                    <a:outerShdw blurRad="38100" dist="38100" dir="2700000" algn="tl">
                      <a:srgbClr val="000000">
                        <a:alpha val="43137"/>
                      </a:srgbClr>
                    </a:outerShdw>
                  </a:effectLst>
                </a:rPr>
                <a:t>ACKED TIMESTAMP</a:t>
              </a:r>
            </a:p>
          </p:txBody>
        </p:sp>
      </p:grpSp>
      <p:sp>
        <p:nvSpPr>
          <p:cNvPr id="95" name="Rettangolo 94">
            <a:extLst>
              <a:ext uri="{FF2B5EF4-FFF2-40B4-BE49-F238E27FC236}">
                <a16:creationId xmlns:a16="http://schemas.microsoft.com/office/drawing/2014/main" id="{C7382D9F-2F4F-4C77-B4FD-40E822F19256}"/>
              </a:ext>
            </a:extLst>
          </p:cNvPr>
          <p:cNvSpPr/>
          <p:nvPr/>
        </p:nvSpPr>
        <p:spPr>
          <a:xfrm rot="21424250">
            <a:off x="3541650" y="2760011"/>
            <a:ext cx="1112804" cy="230025"/>
          </a:xfrm>
          <a:prstGeom prst="rect">
            <a:avLst/>
          </a:prstGeom>
          <a:solidFill>
            <a:schemeClr val="accent4">
              <a:lumMod val="20000"/>
              <a:lumOff val="80000"/>
            </a:schemeClr>
          </a:solidFill>
          <a:ln>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tx2"/>
                </a:solidFill>
              </a:rPr>
              <a:t>PACKET ( i )</a:t>
            </a:r>
          </a:p>
        </p:txBody>
      </p:sp>
      <p:cxnSp>
        <p:nvCxnSpPr>
          <p:cNvPr id="98" name="Connettore 2 97">
            <a:extLst>
              <a:ext uri="{FF2B5EF4-FFF2-40B4-BE49-F238E27FC236}">
                <a16:creationId xmlns:a16="http://schemas.microsoft.com/office/drawing/2014/main" id="{3B71185B-8AC5-40ED-B0AD-3B30AC409DBC}"/>
              </a:ext>
            </a:extLst>
          </p:cNvPr>
          <p:cNvCxnSpPr>
            <a:cxnSpLocks/>
            <a:stCxn id="95" idx="0"/>
          </p:cNvCxnSpPr>
          <p:nvPr/>
        </p:nvCxnSpPr>
        <p:spPr>
          <a:xfrm flipH="1" flipV="1">
            <a:off x="1364550" y="2147887"/>
            <a:ext cx="2727625" cy="612274"/>
          </a:xfrm>
          <a:prstGeom prst="straightConnector1">
            <a:avLst/>
          </a:prstGeom>
          <a:ln>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4" name="Connettore 2 103">
            <a:extLst>
              <a:ext uri="{FF2B5EF4-FFF2-40B4-BE49-F238E27FC236}">
                <a16:creationId xmlns:a16="http://schemas.microsoft.com/office/drawing/2014/main" id="{7051C1B0-FDA1-4B56-8653-E0EB823E1ACB}"/>
              </a:ext>
            </a:extLst>
          </p:cNvPr>
          <p:cNvCxnSpPr>
            <a:cxnSpLocks/>
            <a:stCxn id="95" idx="3"/>
            <a:endCxn id="85" idx="0"/>
          </p:cNvCxnSpPr>
          <p:nvPr/>
        </p:nvCxnSpPr>
        <p:spPr>
          <a:xfrm flipV="1">
            <a:off x="4653727" y="2808728"/>
            <a:ext cx="3225985" cy="37863"/>
          </a:xfrm>
          <a:prstGeom prst="straightConnector1">
            <a:avLst/>
          </a:prstGeom>
          <a:ln>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6" name="Connettore 2 105">
            <a:extLst>
              <a:ext uri="{FF2B5EF4-FFF2-40B4-BE49-F238E27FC236}">
                <a16:creationId xmlns:a16="http://schemas.microsoft.com/office/drawing/2014/main" id="{6D9402E8-2604-4384-9C9F-2BC229965732}"/>
              </a:ext>
            </a:extLst>
          </p:cNvPr>
          <p:cNvCxnSpPr>
            <a:stCxn id="85" idx="3"/>
            <a:endCxn id="92" idx="4"/>
          </p:cNvCxnSpPr>
          <p:nvPr/>
        </p:nvCxnSpPr>
        <p:spPr>
          <a:xfrm flipV="1">
            <a:off x="8253714" y="1899688"/>
            <a:ext cx="2222582" cy="909040"/>
          </a:xfrm>
          <a:prstGeom prst="straightConnector1">
            <a:avLst/>
          </a:prstGeom>
          <a:ln>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0" name="Connettore 2 109">
            <a:extLst>
              <a:ext uri="{FF2B5EF4-FFF2-40B4-BE49-F238E27FC236}">
                <a16:creationId xmlns:a16="http://schemas.microsoft.com/office/drawing/2014/main" id="{22EDB713-CC81-4F30-AD7A-D3FE55DF5515}"/>
              </a:ext>
            </a:extLst>
          </p:cNvPr>
          <p:cNvCxnSpPr>
            <a:stCxn id="92" idx="3"/>
            <a:endCxn id="85" idx="4"/>
          </p:cNvCxnSpPr>
          <p:nvPr/>
        </p:nvCxnSpPr>
        <p:spPr>
          <a:xfrm flipH="1">
            <a:off x="8253714" y="1698195"/>
            <a:ext cx="2222582" cy="900945"/>
          </a:xfrm>
          <a:prstGeom prst="straightConnector1">
            <a:avLst/>
          </a:prstGeom>
          <a:ln>
            <a:solidFill>
              <a:srgbClr val="F9A9C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2" name="Connettore 2 111">
            <a:extLst>
              <a:ext uri="{FF2B5EF4-FFF2-40B4-BE49-F238E27FC236}">
                <a16:creationId xmlns:a16="http://schemas.microsoft.com/office/drawing/2014/main" id="{15E60D4D-9B4E-4557-AF7A-E6B72B686302}"/>
              </a:ext>
            </a:extLst>
          </p:cNvPr>
          <p:cNvCxnSpPr>
            <a:cxnSpLocks/>
            <a:stCxn id="85" idx="5"/>
          </p:cNvCxnSpPr>
          <p:nvPr/>
        </p:nvCxnSpPr>
        <p:spPr>
          <a:xfrm flipH="1" flipV="1">
            <a:off x="5169746" y="1969651"/>
            <a:ext cx="2896967" cy="734283"/>
          </a:xfrm>
          <a:prstGeom prst="straightConnector1">
            <a:avLst/>
          </a:prstGeom>
          <a:ln>
            <a:solidFill>
              <a:srgbClr val="F9A9C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1" name="Rettangolo 130">
            <a:extLst>
              <a:ext uri="{FF2B5EF4-FFF2-40B4-BE49-F238E27FC236}">
                <a16:creationId xmlns:a16="http://schemas.microsoft.com/office/drawing/2014/main" id="{42F52B90-FD9D-440C-B4C5-977C93434B2C}"/>
              </a:ext>
            </a:extLst>
          </p:cNvPr>
          <p:cNvSpPr/>
          <p:nvPr/>
        </p:nvSpPr>
        <p:spPr>
          <a:xfrm rot="849198">
            <a:off x="4984462" y="2142043"/>
            <a:ext cx="925819" cy="258309"/>
          </a:xfrm>
          <a:prstGeom prst="rect">
            <a:avLst/>
          </a:prstGeom>
          <a:solidFill>
            <a:schemeClr val="accent4">
              <a:lumMod val="20000"/>
              <a:lumOff val="80000"/>
            </a:schemeClr>
          </a:solidFill>
          <a:ln>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tx2"/>
                </a:solidFill>
              </a:rPr>
              <a:t>ACK ( X, i )</a:t>
            </a:r>
          </a:p>
        </p:txBody>
      </p:sp>
      <p:cxnSp>
        <p:nvCxnSpPr>
          <p:cNvPr id="119" name="Connettore 2 118">
            <a:extLst>
              <a:ext uri="{FF2B5EF4-FFF2-40B4-BE49-F238E27FC236}">
                <a16:creationId xmlns:a16="http://schemas.microsoft.com/office/drawing/2014/main" id="{B914FAE6-A172-4F7E-9716-020C7CFD13DF}"/>
              </a:ext>
            </a:extLst>
          </p:cNvPr>
          <p:cNvCxnSpPr>
            <a:cxnSpLocks/>
            <a:stCxn id="18" idx="3"/>
            <a:endCxn id="158" idx="1"/>
          </p:cNvCxnSpPr>
          <p:nvPr/>
        </p:nvCxnSpPr>
        <p:spPr>
          <a:xfrm flipV="1">
            <a:off x="1955250" y="5496695"/>
            <a:ext cx="952111" cy="1480"/>
          </a:xfrm>
          <a:prstGeom prst="straightConnector1">
            <a:avLst/>
          </a:prstGeom>
          <a:ln>
            <a:solidFill>
              <a:srgbClr val="92D05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49" name="Connettore 2 148">
            <a:extLst>
              <a:ext uri="{FF2B5EF4-FFF2-40B4-BE49-F238E27FC236}">
                <a16:creationId xmlns:a16="http://schemas.microsoft.com/office/drawing/2014/main" id="{415ABDFD-3DB5-4CF1-8E1F-12A3C00D9DB8}"/>
              </a:ext>
            </a:extLst>
          </p:cNvPr>
          <p:cNvCxnSpPr>
            <a:cxnSpLocks/>
            <a:stCxn id="14" idx="0"/>
          </p:cNvCxnSpPr>
          <p:nvPr/>
        </p:nvCxnSpPr>
        <p:spPr>
          <a:xfrm flipH="1" flipV="1">
            <a:off x="961606" y="1651174"/>
            <a:ext cx="2329905" cy="1159277"/>
          </a:xfrm>
          <a:prstGeom prst="straightConnector1">
            <a:avLst/>
          </a:prstGeom>
          <a:ln>
            <a:solidFill>
              <a:srgbClr val="F9A9C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3" name="Connettore 2 152">
            <a:extLst>
              <a:ext uri="{FF2B5EF4-FFF2-40B4-BE49-F238E27FC236}">
                <a16:creationId xmlns:a16="http://schemas.microsoft.com/office/drawing/2014/main" id="{3120E8BC-879B-4F8D-9F0B-2B83453220EA}"/>
              </a:ext>
            </a:extLst>
          </p:cNvPr>
          <p:cNvCxnSpPr>
            <a:cxnSpLocks/>
            <a:stCxn id="95" idx="0"/>
          </p:cNvCxnSpPr>
          <p:nvPr/>
        </p:nvCxnSpPr>
        <p:spPr>
          <a:xfrm flipH="1" flipV="1">
            <a:off x="1033599" y="1600522"/>
            <a:ext cx="3058576" cy="1159639"/>
          </a:xfrm>
          <a:prstGeom prst="straightConnector1">
            <a:avLst/>
          </a:prstGeom>
          <a:ln>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1" name="Connettore 2 160">
            <a:extLst>
              <a:ext uri="{FF2B5EF4-FFF2-40B4-BE49-F238E27FC236}">
                <a16:creationId xmlns:a16="http://schemas.microsoft.com/office/drawing/2014/main" id="{4C0C8DC5-4C88-405C-AF03-7BC43EABA2B4}"/>
              </a:ext>
            </a:extLst>
          </p:cNvPr>
          <p:cNvCxnSpPr>
            <a:cxnSpLocks/>
            <a:endCxn id="14" idx="0"/>
          </p:cNvCxnSpPr>
          <p:nvPr/>
        </p:nvCxnSpPr>
        <p:spPr>
          <a:xfrm flipH="1">
            <a:off x="3291511" y="2062314"/>
            <a:ext cx="384150" cy="748137"/>
          </a:xfrm>
          <a:prstGeom prst="straightConnector1">
            <a:avLst/>
          </a:prstGeom>
          <a:ln>
            <a:solidFill>
              <a:srgbClr val="F9A9C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2" name="CasellaDiTesto 151">
            <a:extLst>
              <a:ext uri="{FF2B5EF4-FFF2-40B4-BE49-F238E27FC236}">
                <a16:creationId xmlns:a16="http://schemas.microsoft.com/office/drawing/2014/main" id="{2C50D242-C256-4F49-A04B-39C72A91429C}"/>
              </a:ext>
            </a:extLst>
          </p:cNvPr>
          <p:cNvSpPr txBox="1"/>
          <p:nvPr/>
        </p:nvSpPr>
        <p:spPr>
          <a:xfrm>
            <a:off x="4387824" y="3079861"/>
            <a:ext cx="5199236" cy="1338828"/>
          </a:xfrm>
          <a:prstGeom prst="rect">
            <a:avLst/>
          </a:prstGeom>
          <a:noFill/>
          <a:ln>
            <a:solidFill>
              <a:schemeClr val="accent6"/>
            </a:solidFill>
            <a:prstDash val="dash"/>
          </a:ln>
        </p:spPr>
        <p:txBody>
          <a:bodyPr wrap="square" rtlCol="0">
            <a:spAutoFit/>
          </a:bodyPr>
          <a:lstStyle/>
          <a:p>
            <a:r>
              <a:rPr lang="it-IT" sz="900" dirty="0"/>
              <a:t>	                                 </a:t>
            </a:r>
            <a:r>
              <a:rPr lang="it-IT" sz="900" dirty="0">
                <a:effectLst>
                  <a:outerShdw blurRad="38100" dist="38100" dir="2700000" algn="tl">
                    <a:srgbClr val="000000">
                      <a:alpha val="43137"/>
                    </a:srgbClr>
                  </a:outerShdw>
                </a:effectLst>
              </a:rPr>
              <a:t>STEP 1 -  THE WORKER </a:t>
            </a:r>
          </a:p>
          <a:p>
            <a:endParaRPr lang="it-IT" sz="900" dirty="0"/>
          </a:p>
          <a:p>
            <a:pPr marL="171450" indent="-171450">
              <a:buFont typeface="Arial" panose="020B0604020202020204" pitchFamily="34" charset="0"/>
              <a:buChar char="•"/>
            </a:pPr>
            <a:r>
              <a:rPr lang="it-IT" sz="900" dirty="0"/>
              <a:t>BUILDS THE PACKET ( i ) AND SETS IT AS ATTRIBUTE «PACKET» OF SLIDING WINDOW’S SLOT ( i ). </a:t>
            </a:r>
          </a:p>
          <a:p>
            <a:pPr marL="171450" indent="-171450">
              <a:buFont typeface="Arial" panose="020B0604020202020204" pitchFamily="34" charset="0"/>
              <a:buChar char="•"/>
            </a:pPr>
            <a:endParaRPr lang="it-IT" sz="900" dirty="0"/>
          </a:p>
          <a:p>
            <a:pPr marL="171450" indent="-171450">
              <a:buFont typeface="Arial" panose="020B0604020202020204" pitchFamily="34" charset="0"/>
              <a:buChar char="•"/>
            </a:pPr>
            <a:r>
              <a:rPr lang="it-IT" sz="900" dirty="0"/>
              <a:t>SETS THE ATTRIBUTE «STATUS» OF WINDOW’S SLOT TO «SENT».</a:t>
            </a:r>
          </a:p>
          <a:p>
            <a:pPr marL="171450" indent="-171450">
              <a:buFont typeface="Arial" panose="020B0604020202020204" pitchFamily="34" charset="0"/>
              <a:buChar char="•"/>
            </a:pPr>
            <a:endParaRPr lang="it-IT" sz="900" dirty="0"/>
          </a:p>
          <a:p>
            <a:pPr marL="171450" indent="-171450">
              <a:buFont typeface="Arial" panose="020B0604020202020204" pitchFamily="34" charset="0"/>
              <a:buChar char="•"/>
            </a:pPr>
            <a:r>
              <a:rPr lang="it-IT" sz="900" dirty="0"/>
              <a:t>SENDS THE PACKET ( i ) TO THE CLIENT.</a:t>
            </a:r>
          </a:p>
          <a:p>
            <a:pPr marL="171450" indent="-171450">
              <a:buFont typeface="Arial" panose="020B0604020202020204" pitchFamily="34" charset="0"/>
              <a:buChar char="•"/>
            </a:pPr>
            <a:endParaRPr lang="it-IT" sz="900" dirty="0"/>
          </a:p>
          <a:p>
            <a:pPr marL="171450" indent="-171450">
              <a:buFont typeface="Arial" panose="020B0604020202020204" pitchFamily="34" charset="0"/>
              <a:buChar char="•"/>
            </a:pPr>
            <a:r>
              <a:rPr lang="it-IT" sz="900" dirty="0"/>
              <a:t>SETS THE ATTRIBUTE «SENT TIMESTAMP» OF WINDOW’S SLOT TO THE CURRENT TIMESTAMP .</a:t>
            </a:r>
          </a:p>
        </p:txBody>
      </p:sp>
      <p:sp>
        <p:nvSpPr>
          <p:cNvPr id="158" name="CasellaDiTesto 157">
            <a:extLst>
              <a:ext uri="{FF2B5EF4-FFF2-40B4-BE49-F238E27FC236}">
                <a16:creationId xmlns:a16="http://schemas.microsoft.com/office/drawing/2014/main" id="{CFF9F7AE-A901-4E7C-9C30-BD7E24D3D768}"/>
              </a:ext>
            </a:extLst>
          </p:cNvPr>
          <p:cNvSpPr txBox="1"/>
          <p:nvPr/>
        </p:nvSpPr>
        <p:spPr>
          <a:xfrm>
            <a:off x="2907361" y="4688781"/>
            <a:ext cx="6679699" cy="1615827"/>
          </a:xfrm>
          <a:prstGeom prst="rect">
            <a:avLst/>
          </a:prstGeom>
          <a:noFill/>
          <a:ln>
            <a:solidFill>
              <a:schemeClr val="accent6"/>
            </a:solidFill>
            <a:prstDash val="dash"/>
          </a:ln>
        </p:spPr>
        <p:txBody>
          <a:bodyPr wrap="square" rtlCol="0">
            <a:spAutoFit/>
          </a:bodyPr>
          <a:lstStyle/>
          <a:p>
            <a:r>
              <a:rPr lang="it-IT" sz="900" dirty="0"/>
              <a:t>		                            </a:t>
            </a:r>
            <a:r>
              <a:rPr lang="it-IT" sz="900" dirty="0">
                <a:effectLst>
                  <a:outerShdw blurRad="38100" dist="38100" dir="2700000" algn="tl">
                    <a:srgbClr val="000000">
                      <a:alpha val="43137"/>
                    </a:srgbClr>
                  </a:outerShdw>
                </a:effectLst>
              </a:rPr>
              <a:t>STEP 1 -   THE TIME WIZARD</a:t>
            </a:r>
          </a:p>
          <a:p>
            <a:endParaRPr lang="it-IT" sz="900" dirty="0">
              <a:effectLst>
                <a:outerShdw blurRad="38100" dist="38100" dir="2700000" algn="tl">
                  <a:srgbClr val="000000">
                    <a:alpha val="43137"/>
                  </a:srgbClr>
                </a:outerShdw>
              </a:effectLst>
            </a:endParaRPr>
          </a:p>
          <a:p>
            <a:r>
              <a:rPr lang="it-IT" sz="900" dirty="0"/>
              <a:t>WHILE WORKER THREAD IS RUNNING ( TRANSMITTING PACKETS ) THE TIME WIZARD THREAD REPEATS THE FOLLOWING CYCLE :</a:t>
            </a:r>
          </a:p>
          <a:p>
            <a:endParaRPr lang="it-IT" sz="900" dirty="0"/>
          </a:p>
          <a:p>
            <a:pPr marL="171450" indent="-171450">
              <a:buFont typeface="Arial" panose="020B0604020202020204" pitchFamily="34" charset="0"/>
              <a:buChar char="•"/>
            </a:pPr>
            <a:r>
              <a:rPr lang="it-IT" sz="900" dirty="0"/>
              <a:t>NANO-SLEEPS ( CLOCK TIMER )</a:t>
            </a:r>
          </a:p>
          <a:p>
            <a:endParaRPr lang="it-IT" sz="900" dirty="0"/>
          </a:p>
          <a:p>
            <a:pPr marL="171450" indent="-171450">
              <a:buFont typeface="Arial" panose="020B0604020202020204" pitchFamily="34" charset="0"/>
              <a:buChar char="•"/>
            </a:pPr>
            <a:r>
              <a:rPr lang="it-IT" sz="900" dirty="0"/>
              <a:t>COMPARES THE CURRENT TIMESTAMP WITH THE SENDING-TIMESTAMP OF EACH SLOT OF THE SLIDING WINDOW: </a:t>
            </a:r>
          </a:p>
          <a:p>
            <a:endParaRPr lang="it-IT" sz="900" dirty="0"/>
          </a:p>
          <a:p>
            <a:r>
              <a:rPr lang="it-IT" sz="900" dirty="0"/>
              <a:t>            IF </a:t>
            </a:r>
            <a:r>
              <a:rPr lang="it-IT" sz="900" i="1" dirty="0"/>
              <a:t>( SLOT’S STATUS == SENT ) AND (  ( CURRENT TIMESTAMP  –  SENT TIMESTAMP )  &gt;= TIMEOUT INTERVAL )</a:t>
            </a:r>
          </a:p>
          <a:p>
            <a:r>
              <a:rPr lang="it-IT" sz="900" i="1" dirty="0"/>
              <a:t>            </a:t>
            </a:r>
            <a:r>
              <a:rPr lang="it-IT" sz="900" dirty="0"/>
              <a:t>THEN PACKET HAS TO BE RESENT TO THE CLIENT, AND SLOT’S SEDNING_TIMESTAMP IS UPDATED WITH THE CURRENT_TIMESTAMP.</a:t>
            </a:r>
          </a:p>
          <a:p>
            <a:endParaRPr lang="it-IT" sz="900" dirty="0"/>
          </a:p>
        </p:txBody>
      </p:sp>
      <p:sp>
        <p:nvSpPr>
          <p:cNvPr id="211" name="Connettore 210">
            <a:extLst>
              <a:ext uri="{FF2B5EF4-FFF2-40B4-BE49-F238E27FC236}">
                <a16:creationId xmlns:a16="http://schemas.microsoft.com/office/drawing/2014/main" id="{60A47C48-704E-454A-A6CE-60D9F711F25B}"/>
              </a:ext>
            </a:extLst>
          </p:cNvPr>
          <p:cNvSpPr/>
          <p:nvPr/>
        </p:nvSpPr>
        <p:spPr>
          <a:xfrm>
            <a:off x="670414" y="3391083"/>
            <a:ext cx="45719" cy="45719"/>
          </a:xfrm>
          <a:prstGeom prst="flowChartConnector">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14" name="Connettore 2 213">
            <a:extLst>
              <a:ext uri="{FF2B5EF4-FFF2-40B4-BE49-F238E27FC236}">
                <a16:creationId xmlns:a16="http://schemas.microsoft.com/office/drawing/2014/main" id="{2816497A-F412-4745-8ECC-D3B39A3D0384}"/>
              </a:ext>
            </a:extLst>
          </p:cNvPr>
          <p:cNvCxnSpPr>
            <a:cxnSpLocks/>
            <a:stCxn id="100" idx="3"/>
            <a:endCxn id="152" idx="1"/>
          </p:cNvCxnSpPr>
          <p:nvPr/>
        </p:nvCxnSpPr>
        <p:spPr>
          <a:xfrm>
            <a:off x="4038600" y="3574452"/>
            <a:ext cx="349224" cy="174823"/>
          </a:xfrm>
          <a:prstGeom prst="straightConnector1">
            <a:avLst/>
          </a:prstGeom>
          <a:ln>
            <a:solidFill>
              <a:srgbClr val="92D05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26" name="CasellaDiTesto 225">
            <a:extLst>
              <a:ext uri="{FF2B5EF4-FFF2-40B4-BE49-F238E27FC236}">
                <a16:creationId xmlns:a16="http://schemas.microsoft.com/office/drawing/2014/main" id="{8DEAF11A-1A4E-4C70-8BDE-5623EB00EBC8}"/>
              </a:ext>
            </a:extLst>
          </p:cNvPr>
          <p:cNvSpPr txBox="1"/>
          <p:nvPr/>
        </p:nvSpPr>
        <p:spPr>
          <a:xfrm>
            <a:off x="9785935" y="2798944"/>
            <a:ext cx="2128725" cy="646331"/>
          </a:xfrm>
          <a:prstGeom prst="rect">
            <a:avLst/>
          </a:prstGeom>
          <a:noFill/>
          <a:ln>
            <a:solidFill>
              <a:schemeClr val="accent6"/>
            </a:solidFill>
            <a:prstDash val="dash"/>
          </a:ln>
        </p:spPr>
        <p:txBody>
          <a:bodyPr wrap="square" rtlCol="0">
            <a:spAutoFit/>
          </a:bodyPr>
          <a:lstStyle/>
          <a:p>
            <a:r>
              <a:rPr lang="it-IT" sz="900" dirty="0">
                <a:effectLst>
                  <a:outerShdw blurRad="38100" dist="38100" dir="2700000" algn="tl">
                    <a:srgbClr val="000000">
                      <a:alpha val="43137"/>
                    </a:srgbClr>
                  </a:outerShdw>
                </a:effectLst>
              </a:rPr>
              <a:t>                      STEP 2 -   CLIENT </a:t>
            </a:r>
          </a:p>
          <a:p>
            <a:endParaRPr lang="it-IT" sz="900" dirty="0"/>
          </a:p>
          <a:p>
            <a:pPr marL="171450" indent="-171450">
              <a:buFont typeface="Arial" panose="020B0604020202020204" pitchFamily="34" charset="0"/>
              <a:buChar char="•"/>
            </a:pPr>
            <a:r>
              <a:rPr lang="it-IT" sz="900" dirty="0"/>
              <a:t>RECEIVES FILE PACKETS AND NOTIFY SERVER WITH ACKNOWLEDGMENTS.</a:t>
            </a:r>
          </a:p>
        </p:txBody>
      </p:sp>
      <p:grpSp>
        <p:nvGrpSpPr>
          <p:cNvPr id="241" name="Gruppo 240">
            <a:extLst>
              <a:ext uri="{FF2B5EF4-FFF2-40B4-BE49-F238E27FC236}">
                <a16:creationId xmlns:a16="http://schemas.microsoft.com/office/drawing/2014/main" id="{1043E278-240E-4F13-AC73-51F14ADF3FB9}"/>
              </a:ext>
            </a:extLst>
          </p:cNvPr>
          <p:cNvGrpSpPr/>
          <p:nvPr/>
        </p:nvGrpSpPr>
        <p:grpSpPr>
          <a:xfrm>
            <a:off x="5778722" y="685466"/>
            <a:ext cx="3527438" cy="1754326"/>
            <a:chOff x="5778722" y="685466"/>
            <a:chExt cx="3527438" cy="1754326"/>
          </a:xfrm>
        </p:grpSpPr>
        <p:sp>
          <p:nvSpPr>
            <p:cNvPr id="229" name="CasellaDiTesto 228">
              <a:extLst>
                <a:ext uri="{FF2B5EF4-FFF2-40B4-BE49-F238E27FC236}">
                  <a16:creationId xmlns:a16="http://schemas.microsoft.com/office/drawing/2014/main" id="{DE5008FF-8C75-4567-B628-B44981554A37}"/>
                </a:ext>
              </a:extLst>
            </p:cNvPr>
            <p:cNvSpPr txBox="1"/>
            <p:nvPr/>
          </p:nvSpPr>
          <p:spPr>
            <a:xfrm>
              <a:off x="5778722" y="685466"/>
              <a:ext cx="3527438" cy="1754326"/>
            </a:xfrm>
            <a:prstGeom prst="rect">
              <a:avLst/>
            </a:prstGeom>
            <a:noFill/>
          </p:spPr>
          <p:txBody>
            <a:bodyPr wrap="square" rtlCol="0">
              <a:spAutoFit/>
            </a:bodyPr>
            <a:lstStyle/>
            <a:p>
              <a:r>
                <a:rPr lang="it-IT" sz="900" dirty="0"/>
                <a:t>                             </a:t>
              </a:r>
              <a:r>
                <a:rPr lang="it-IT" sz="900" dirty="0">
                  <a:effectLst>
                    <a:outerShdw blurRad="38100" dist="38100" dir="2700000" algn="tl">
                      <a:srgbClr val="000000">
                        <a:alpha val="43137"/>
                      </a:srgbClr>
                    </a:outerShdw>
                  </a:effectLst>
                </a:rPr>
                <a:t>STEP 3 -   AKNOWLEDGMENT KEEPER</a:t>
              </a:r>
            </a:p>
            <a:p>
              <a:endParaRPr lang="it-IT" sz="900" dirty="0"/>
            </a:p>
            <a:p>
              <a:pPr marL="171450" indent="-171450">
                <a:buFont typeface="Arial" panose="020B0604020202020204" pitchFamily="34" charset="0"/>
                <a:buChar char="•"/>
              </a:pPr>
              <a:r>
                <a:rPr lang="it-IT" sz="900" dirty="0"/>
                <a:t>RECEIVES ACKNOWLEDGMENTS ADDRESSED TO EVERY WORKER OF THE BLOCK.</a:t>
              </a:r>
            </a:p>
            <a:p>
              <a:pPr marL="171450" indent="-171450">
                <a:buFont typeface="Arial" panose="020B0604020202020204" pitchFamily="34" charset="0"/>
                <a:buChar char="•"/>
              </a:pPr>
              <a:r>
                <a:rPr lang="it-IT" sz="900" dirty="0"/>
                <a:t>ACCESSES THE REFERRED WORKER.</a:t>
              </a:r>
            </a:p>
            <a:p>
              <a:pPr marL="171450" indent="-171450">
                <a:buFont typeface="Arial" panose="020B0604020202020204" pitchFamily="34" charset="0"/>
                <a:buChar char="•"/>
              </a:pPr>
              <a:r>
                <a:rPr lang="it-IT" sz="900" dirty="0"/>
                <a:t>ACCESSES THE REFERRED WINDOW’S SLOT, UPDATING THE ATTRIBUTE STATUS VALUE TO ACKED.</a:t>
              </a:r>
            </a:p>
            <a:p>
              <a:pPr marL="171450" indent="-171450">
                <a:buFont typeface="Arial" panose="020B0604020202020204" pitchFamily="34" charset="0"/>
                <a:buChar char="•"/>
              </a:pPr>
              <a:r>
                <a:rPr lang="it-IT" sz="900" dirty="0"/>
                <a:t>IF THE SLOT IS THE FIRST OF THE WINDOW, SIGNALS THE WORKER TO SLIDE THE WINDOW ON AND CONTINUE WITH TRANSFER.</a:t>
              </a:r>
            </a:p>
            <a:p>
              <a:pPr marL="171450" indent="-171450">
                <a:buFont typeface="Arial" panose="020B0604020202020204" pitchFamily="34" charset="0"/>
                <a:buChar char="•"/>
              </a:pPr>
              <a:endParaRPr lang="it-IT" sz="900" dirty="0"/>
            </a:p>
            <a:p>
              <a:endParaRPr lang="it-IT" sz="900" dirty="0"/>
            </a:p>
            <a:p>
              <a:pPr marL="171450" indent="-171450">
                <a:buFont typeface="Arial" panose="020B0604020202020204" pitchFamily="34" charset="0"/>
                <a:buChar char="•"/>
              </a:pPr>
              <a:endParaRPr lang="it-IT" sz="900" dirty="0"/>
            </a:p>
          </p:txBody>
        </p:sp>
        <p:sp>
          <p:nvSpPr>
            <p:cNvPr id="239" name="Rettangolo 238">
              <a:extLst>
                <a:ext uri="{FF2B5EF4-FFF2-40B4-BE49-F238E27FC236}">
                  <a16:creationId xmlns:a16="http://schemas.microsoft.com/office/drawing/2014/main" id="{727A71ED-45E3-4B5F-A164-509A02DB2B8B}"/>
                </a:ext>
              </a:extLst>
            </p:cNvPr>
            <p:cNvSpPr/>
            <p:nvPr/>
          </p:nvSpPr>
          <p:spPr>
            <a:xfrm>
              <a:off x="5778722" y="685466"/>
              <a:ext cx="3527438" cy="1358867"/>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pic>
        <p:nvPicPr>
          <p:cNvPr id="51" name="Immagine 50">
            <a:extLst>
              <a:ext uri="{FF2B5EF4-FFF2-40B4-BE49-F238E27FC236}">
                <a16:creationId xmlns:a16="http://schemas.microsoft.com/office/drawing/2014/main" id="{DAD13B14-C16C-4F75-8D7A-83F1556A762A}"/>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8834110" y="109734"/>
            <a:ext cx="472050" cy="459097"/>
          </a:xfrm>
          <a:prstGeom prst="rect">
            <a:avLst/>
          </a:prstGeom>
          <a:ln>
            <a:noFill/>
          </a:ln>
        </p:spPr>
      </p:pic>
    </p:spTree>
    <p:extLst>
      <p:ext uri="{BB962C8B-B14F-4D97-AF65-F5344CB8AC3E}">
        <p14:creationId xmlns:p14="http://schemas.microsoft.com/office/powerpoint/2010/main" val="2334988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4" name="Connettore 2 133">
            <a:extLst>
              <a:ext uri="{FF2B5EF4-FFF2-40B4-BE49-F238E27FC236}">
                <a16:creationId xmlns:a16="http://schemas.microsoft.com/office/drawing/2014/main" id="{5FCE7F4A-72F2-4E67-B28C-C89EEAA615F2}"/>
              </a:ext>
            </a:extLst>
          </p:cNvPr>
          <p:cNvCxnSpPr>
            <a:cxnSpLocks/>
          </p:cNvCxnSpPr>
          <p:nvPr/>
        </p:nvCxnSpPr>
        <p:spPr>
          <a:xfrm>
            <a:off x="2651119" y="3337088"/>
            <a:ext cx="34360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CasellaDiTesto 5">
            <a:extLst>
              <a:ext uri="{FF2B5EF4-FFF2-40B4-BE49-F238E27FC236}">
                <a16:creationId xmlns:a16="http://schemas.microsoft.com/office/drawing/2014/main" id="{3DAAC2DE-DE6F-4289-8E62-C30DF3C6E285}"/>
              </a:ext>
            </a:extLst>
          </p:cNvPr>
          <p:cNvSpPr txBox="1"/>
          <p:nvPr/>
        </p:nvSpPr>
        <p:spPr>
          <a:xfrm>
            <a:off x="357021" y="311721"/>
            <a:ext cx="7609931" cy="400110"/>
          </a:xfrm>
          <a:prstGeom prst="rect">
            <a:avLst/>
          </a:prstGeom>
          <a:noFill/>
          <a:ln w="19050">
            <a:solidFill>
              <a:schemeClr val="accent1">
                <a:lumMod val="60000"/>
                <a:lumOff val="40000"/>
              </a:schemeClr>
            </a:solidFill>
            <a:prstDash val="dash"/>
          </a:ln>
        </p:spPr>
        <p:txBody>
          <a:bodyPr wrap="square" rtlCol="0">
            <a:spAutoFit/>
          </a:bodyPr>
          <a:lstStyle/>
          <a:p>
            <a:r>
              <a:rPr lang="it-IT" sz="2000" dirty="0">
                <a:effectLst>
                  <a:outerShdw blurRad="38100" dist="38100" dir="2700000" algn="tl">
                    <a:srgbClr val="000000">
                      <a:alpha val="43137"/>
                    </a:srgbClr>
                  </a:outerShdw>
                </a:effectLst>
              </a:rPr>
              <a:t>CONCERNING TIMERS </a:t>
            </a:r>
            <a:r>
              <a:rPr lang="it-IT" dirty="0">
                <a:effectLst>
                  <a:outerShdw blurRad="38100" dist="38100" dir="2700000" algn="tl">
                    <a:srgbClr val="000000">
                      <a:alpha val="43137"/>
                    </a:srgbClr>
                  </a:outerShdw>
                </a:effectLst>
              </a:rPr>
              <a:t>:   </a:t>
            </a:r>
            <a:r>
              <a:rPr lang="it-IT" i="1" dirty="0">
                <a:effectLst>
                  <a:outerShdw blurRad="38100" dist="38100" dir="2700000" algn="tl">
                    <a:srgbClr val="000000">
                      <a:alpha val="43137"/>
                    </a:srgbClr>
                  </a:outerShdw>
                </a:effectLst>
              </a:rPr>
              <a:t>ESTIMATED RTT  </a:t>
            </a:r>
            <a:r>
              <a:rPr lang="it-IT" dirty="0">
                <a:effectLst>
                  <a:outerShdw blurRad="38100" dist="38100" dir="2700000" algn="tl">
                    <a:srgbClr val="000000">
                      <a:alpha val="43137"/>
                    </a:srgbClr>
                  </a:outerShdw>
                </a:effectLst>
              </a:rPr>
              <a:t>&amp;</a:t>
            </a:r>
            <a:r>
              <a:rPr lang="it-IT" i="1" dirty="0">
                <a:effectLst>
                  <a:outerShdw blurRad="38100" dist="38100" dir="2700000" algn="tl">
                    <a:srgbClr val="000000">
                      <a:alpha val="43137"/>
                    </a:srgbClr>
                  </a:outerShdw>
                </a:effectLst>
              </a:rPr>
              <a:t>  ADAPTIVE TIMEOUT SETTINGS</a:t>
            </a:r>
          </a:p>
        </p:txBody>
      </p:sp>
      <p:grpSp>
        <p:nvGrpSpPr>
          <p:cNvPr id="113" name="Gruppo 112">
            <a:extLst>
              <a:ext uri="{FF2B5EF4-FFF2-40B4-BE49-F238E27FC236}">
                <a16:creationId xmlns:a16="http://schemas.microsoft.com/office/drawing/2014/main" id="{1918505F-15F7-4021-A3F7-F6E3D2F7E5D0}"/>
              </a:ext>
            </a:extLst>
          </p:cNvPr>
          <p:cNvGrpSpPr/>
          <p:nvPr/>
        </p:nvGrpSpPr>
        <p:grpSpPr>
          <a:xfrm>
            <a:off x="278508" y="1103815"/>
            <a:ext cx="7874892" cy="2794483"/>
            <a:chOff x="467830" y="1048434"/>
            <a:chExt cx="7874892" cy="2794483"/>
          </a:xfrm>
        </p:grpSpPr>
        <p:grpSp>
          <p:nvGrpSpPr>
            <p:cNvPr id="95" name="Gruppo 94">
              <a:extLst>
                <a:ext uri="{FF2B5EF4-FFF2-40B4-BE49-F238E27FC236}">
                  <a16:creationId xmlns:a16="http://schemas.microsoft.com/office/drawing/2014/main" id="{548700C6-1863-43B1-A5B3-C2FE450C74FA}"/>
                </a:ext>
              </a:extLst>
            </p:cNvPr>
            <p:cNvGrpSpPr/>
            <p:nvPr/>
          </p:nvGrpSpPr>
          <p:grpSpPr>
            <a:xfrm>
              <a:off x="1110961" y="2789561"/>
              <a:ext cx="533524" cy="1053356"/>
              <a:chOff x="749580" y="1163708"/>
              <a:chExt cx="533524" cy="1053356"/>
            </a:xfrm>
          </p:grpSpPr>
          <p:cxnSp>
            <p:nvCxnSpPr>
              <p:cNvPr id="43" name="Connettore 2 42">
                <a:extLst>
                  <a:ext uri="{FF2B5EF4-FFF2-40B4-BE49-F238E27FC236}">
                    <a16:creationId xmlns:a16="http://schemas.microsoft.com/office/drawing/2014/main" id="{C497E4A6-4F8C-4018-821F-F41A91CD9BC2}"/>
                  </a:ext>
                </a:extLst>
              </p:cNvPr>
              <p:cNvCxnSpPr>
                <a:cxnSpLocks/>
                <a:stCxn id="40" idx="0"/>
              </p:cNvCxnSpPr>
              <p:nvPr/>
            </p:nvCxnSpPr>
            <p:spPr>
              <a:xfrm flipV="1">
                <a:off x="1016342" y="1163708"/>
                <a:ext cx="0" cy="79759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0" name="CasellaDiTesto 39">
                <a:extLst>
                  <a:ext uri="{FF2B5EF4-FFF2-40B4-BE49-F238E27FC236}">
                    <a16:creationId xmlns:a16="http://schemas.microsoft.com/office/drawing/2014/main" id="{CAF0CB18-95E0-40F0-853C-3807329F1A5E}"/>
                  </a:ext>
                </a:extLst>
              </p:cNvPr>
              <p:cNvSpPr txBox="1"/>
              <p:nvPr/>
            </p:nvSpPr>
            <p:spPr>
              <a:xfrm>
                <a:off x="749580" y="1961299"/>
                <a:ext cx="533524" cy="255765"/>
              </a:xfrm>
              <a:prstGeom prst="rect">
                <a:avLst/>
              </a:prstGeom>
              <a:noFill/>
              <a:ln>
                <a:solidFill>
                  <a:srgbClr val="FFC000"/>
                </a:solidFill>
                <a:prstDash val="lgDash"/>
              </a:ln>
            </p:spPr>
            <p:txBody>
              <a:bodyPr wrap="square" rtlCol="0">
                <a:spAutoFit/>
              </a:bodyPr>
              <a:lstStyle/>
              <a:p>
                <a:r>
                  <a:rPr lang="it-IT" sz="1050" dirty="0"/>
                  <a:t>START</a:t>
                </a:r>
              </a:p>
            </p:txBody>
          </p:sp>
        </p:grpSp>
        <p:grpSp>
          <p:nvGrpSpPr>
            <p:cNvPr id="52" name="Gruppo 51">
              <a:extLst>
                <a:ext uri="{FF2B5EF4-FFF2-40B4-BE49-F238E27FC236}">
                  <a16:creationId xmlns:a16="http://schemas.microsoft.com/office/drawing/2014/main" id="{0256B534-8D66-47B6-9987-6415B5C8E871}"/>
                </a:ext>
              </a:extLst>
            </p:cNvPr>
            <p:cNvGrpSpPr/>
            <p:nvPr/>
          </p:nvGrpSpPr>
          <p:grpSpPr>
            <a:xfrm>
              <a:off x="2466237" y="1048434"/>
              <a:ext cx="5876485" cy="365126"/>
              <a:chOff x="1926692" y="2035206"/>
              <a:chExt cx="5981564" cy="754804"/>
            </a:xfrm>
          </p:grpSpPr>
          <p:sp>
            <p:nvSpPr>
              <p:cNvPr id="57" name="Freccia a pentagono 56">
                <a:extLst>
                  <a:ext uri="{FF2B5EF4-FFF2-40B4-BE49-F238E27FC236}">
                    <a16:creationId xmlns:a16="http://schemas.microsoft.com/office/drawing/2014/main" id="{472A834E-9930-4B4C-937B-F39A7C56DF55}"/>
                  </a:ext>
                </a:extLst>
              </p:cNvPr>
              <p:cNvSpPr/>
              <p:nvPr/>
            </p:nvSpPr>
            <p:spPr>
              <a:xfrm>
                <a:off x="1926692" y="2035206"/>
                <a:ext cx="5981564" cy="754804"/>
              </a:xfrm>
              <a:prstGeom prst="homePlate">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sz="1200" dirty="0">
                  <a:solidFill>
                    <a:schemeClr val="tx1">
                      <a:lumMod val="85000"/>
                      <a:lumOff val="15000"/>
                    </a:schemeClr>
                  </a:solidFill>
                </a:endParaRPr>
              </a:p>
            </p:txBody>
          </p:sp>
          <p:grpSp>
            <p:nvGrpSpPr>
              <p:cNvPr id="58" name="Gruppo 57">
                <a:extLst>
                  <a:ext uri="{FF2B5EF4-FFF2-40B4-BE49-F238E27FC236}">
                    <a16:creationId xmlns:a16="http://schemas.microsoft.com/office/drawing/2014/main" id="{2168515C-E317-41AE-8B06-158B1A6CDB86}"/>
                  </a:ext>
                </a:extLst>
              </p:cNvPr>
              <p:cNvGrpSpPr/>
              <p:nvPr/>
            </p:nvGrpSpPr>
            <p:grpSpPr>
              <a:xfrm>
                <a:off x="2144674" y="2259398"/>
                <a:ext cx="5423679" cy="360914"/>
                <a:chOff x="366573" y="1716210"/>
                <a:chExt cx="6585645" cy="438236"/>
              </a:xfrm>
            </p:grpSpPr>
            <p:sp>
              <p:nvSpPr>
                <p:cNvPr id="59" name="Rettangolo 58">
                  <a:extLst>
                    <a:ext uri="{FF2B5EF4-FFF2-40B4-BE49-F238E27FC236}">
                      <a16:creationId xmlns:a16="http://schemas.microsoft.com/office/drawing/2014/main" id="{B5D058F8-7F93-4CC8-A83C-49B0E457D987}"/>
                    </a:ext>
                  </a:extLst>
                </p:cNvPr>
                <p:cNvSpPr/>
                <p:nvPr/>
              </p:nvSpPr>
              <p:spPr>
                <a:xfrm>
                  <a:off x="2100173" y="1716210"/>
                  <a:ext cx="465538" cy="43823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2">
                          <a:lumMod val="75000"/>
                        </a:schemeClr>
                      </a:solidFill>
                    </a:rPr>
                    <a:t>2</a:t>
                  </a:r>
                </a:p>
              </p:txBody>
            </p:sp>
            <p:sp>
              <p:nvSpPr>
                <p:cNvPr id="60" name="Rettangolo 59">
                  <a:extLst>
                    <a:ext uri="{FF2B5EF4-FFF2-40B4-BE49-F238E27FC236}">
                      <a16:creationId xmlns:a16="http://schemas.microsoft.com/office/drawing/2014/main" id="{C096EEDF-1123-4701-A4DF-0EC3E705529F}"/>
                    </a:ext>
                  </a:extLst>
                </p:cNvPr>
                <p:cNvSpPr/>
                <p:nvPr/>
              </p:nvSpPr>
              <p:spPr>
                <a:xfrm>
                  <a:off x="366573" y="1716211"/>
                  <a:ext cx="465538" cy="43823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2">
                          <a:lumMod val="75000"/>
                        </a:schemeClr>
                      </a:solidFill>
                    </a:rPr>
                    <a:t>0</a:t>
                  </a:r>
                </a:p>
              </p:txBody>
            </p:sp>
            <p:sp>
              <p:nvSpPr>
                <p:cNvPr id="61" name="Rettangolo 60">
                  <a:extLst>
                    <a:ext uri="{FF2B5EF4-FFF2-40B4-BE49-F238E27FC236}">
                      <a16:creationId xmlns:a16="http://schemas.microsoft.com/office/drawing/2014/main" id="{2B0B69AB-9D88-4085-A8AB-73D21C5F7210}"/>
                    </a:ext>
                  </a:extLst>
                </p:cNvPr>
                <p:cNvSpPr/>
                <p:nvPr/>
              </p:nvSpPr>
              <p:spPr>
                <a:xfrm>
                  <a:off x="1233373" y="1716210"/>
                  <a:ext cx="465538" cy="43823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2">
                          <a:lumMod val="75000"/>
                        </a:schemeClr>
                      </a:solidFill>
                    </a:rPr>
                    <a:t>1</a:t>
                  </a:r>
                </a:p>
              </p:txBody>
            </p:sp>
            <p:sp>
              <p:nvSpPr>
                <p:cNvPr id="62" name="Rettangolo 61">
                  <a:extLst>
                    <a:ext uri="{FF2B5EF4-FFF2-40B4-BE49-F238E27FC236}">
                      <a16:creationId xmlns:a16="http://schemas.microsoft.com/office/drawing/2014/main" id="{D09D56A1-13F8-4089-8AD3-C9FDEB09046F}"/>
                    </a:ext>
                  </a:extLst>
                </p:cNvPr>
                <p:cNvSpPr/>
                <p:nvPr/>
              </p:nvSpPr>
              <p:spPr>
                <a:xfrm>
                  <a:off x="4729641" y="1716210"/>
                  <a:ext cx="465538" cy="43823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900" dirty="0">
                      <a:solidFill>
                        <a:schemeClr val="accent2">
                          <a:lumMod val="75000"/>
                        </a:schemeClr>
                      </a:solidFill>
                    </a:rPr>
                    <a:t>M-2</a:t>
                  </a:r>
                </a:p>
              </p:txBody>
            </p:sp>
            <p:sp>
              <p:nvSpPr>
                <p:cNvPr id="63" name="Rettangolo 62">
                  <a:extLst>
                    <a:ext uri="{FF2B5EF4-FFF2-40B4-BE49-F238E27FC236}">
                      <a16:creationId xmlns:a16="http://schemas.microsoft.com/office/drawing/2014/main" id="{C19E370F-42E6-46E3-A067-71108AC61DED}"/>
                    </a:ext>
                  </a:extLst>
                </p:cNvPr>
                <p:cNvSpPr/>
                <p:nvPr/>
              </p:nvSpPr>
              <p:spPr>
                <a:xfrm>
                  <a:off x="2996041" y="1716211"/>
                  <a:ext cx="465538" cy="43823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2">
                          <a:lumMod val="75000"/>
                        </a:schemeClr>
                      </a:solidFill>
                    </a:rPr>
                    <a:t>3</a:t>
                  </a:r>
                </a:p>
              </p:txBody>
            </p:sp>
            <p:cxnSp>
              <p:nvCxnSpPr>
                <p:cNvPr id="64" name="Connettore 2 63">
                  <a:extLst>
                    <a:ext uri="{FF2B5EF4-FFF2-40B4-BE49-F238E27FC236}">
                      <a16:creationId xmlns:a16="http://schemas.microsoft.com/office/drawing/2014/main" id="{B5FC15FE-DBAB-4BF4-86E9-2A4A63A29109}"/>
                    </a:ext>
                  </a:extLst>
                </p:cNvPr>
                <p:cNvCxnSpPr>
                  <a:stCxn id="60" idx="3"/>
                  <a:endCxn id="61" idx="1"/>
                </p:cNvCxnSpPr>
                <p:nvPr/>
              </p:nvCxnSpPr>
              <p:spPr>
                <a:xfrm flipV="1">
                  <a:off x="832111" y="1935328"/>
                  <a:ext cx="4012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nettore 2 64">
                  <a:extLst>
                    <a:ext uri="{FF2B5EF4-FFF2-40B4-BE49-F238E27FC236}">
                      <a16:creationId xmlns:a16="http://schemas.microsoft.com/office/drawing/2014/main" id="{FA4D5EA9-4C89-49CC-B20E-4A613719B28F}"/>
                    </a:ext>
                  </a:extLst>
                </p:cNvPr>
                <p:cNvCxnSpPr>
                  <a:stCxn id="61" idx="3"/>
                  <a:endCxn id="59" idx="1"/>
                </p:cNvCxnSpPr>
                <p:nvPr/>
              </p:nvCxnSpPr>
              <p:spPr>
                <a:xfrm>
                  <a:off x="1698911" y="1935328"/>
                  <a:ext cx="4012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ttore 2 65">
                  <a:extLst>
                    <a:ext uri="{FF2B5EF4-FFF2-40B4-BE49-F238E27FC236}">
                      <a16:creationId xmlns:a16="http://schemas.microsoft.com/office/drawing/2014/main" id="{F3CA5C34-64F3-47AA-9243-7E9C0A7AE833}"/>
                    </a:ext>
                  </a:extLst>
                </p:cNvPr>
                <p:cNvCxnSpPr>
                  <a:stCxn id="59" idx="3"/>
                  <a:endCxn id="63" idx="1"/>
                </p:cNvCxnSpPr>
                <p:nvPr/>
              </p:nvCxnSpPr>
              <p:spPr>
                <a:xfrm>
                  <a:off x="2565711" y="1935328"/>
                  <a:ext cx="43033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Connettore 2 66">
                  <a:extLst>
                    <a:ext uri="{FF2B5EF4-FFF2-40B4-BE49-F238E27FC236}">
                      <a16:creationId xmlns:a16="http://schemas.microsoft.com/office/drawing/2014/main" id="{6F49D595-81DA-42E7-9248-B8E00D7E9C78}"/>
                    </a:ext>
                  </a:extLst>
                </p:cNvPr>
                <p:cNvCxnSpPr>
                  <a:cxnSpLocks/>
                  <a:stCxn id="63" idx="3"/>
                </p:cNvCxnSpPr>
                <p:nvPr/>
              </p:nvCxnSpPr>
              <p:spPr>
                <a:xfrm flipV="1">
                  <a:off x="3461579" y="1935328"/>
                  <a:ext cx="4012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nettore 2 67">
                  <a:extLst>
                    <a:ext uri="{FF2B5EF4-FFF2-40B4-BE49-F238E27FC236}">
                      <a16:creationId xmlns:a16="http://schemas.microsoft.com/office/drawing/2014/main" id="{324AAE53-FC1B-4006-8877-2FAC67AF88E5}"/>
                    </a:ext>
                  </a:extLst>
                </p:cNvPr>
                <p:cNvCxnSpPr>
                  <a:cxnSpLocks/>
                  <a:endCxn id="62" idx="1"/>
                </p:cNvCxnSpPr>
                <p:nvPr/>
              </p:nvCxnSpPr>
              <p:spPr>
                <a:xfrm>
                  <a:off x="4328379" y="1935328"/>
                  <a:ext cx="4012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Doppia parentesi quadra 68">
                  <a:extLst>
                    <a:ext uri="{FF2B5EF4-FFF2-40B4-BE49-F238E27FC236}">
                      <a16:creationId xmlns:a16="http://schemas.microsoft.com/office/drawing/2014/main" id="{7584EE28-AE39-481B-B04A-EB7CFA4B5650}"/>
                    </a:ext>
                  </a:extLst>
                </p:cNvPr>
                <p:cNvSpPr/>
                <p:nvPr/>
              </p:nvSpPr>
              <p:spPr>
                <a:xfrm>
                  <a:off x="3913964" y="1778994"/>
                  <a:ext cx="379207" cy="33855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it-IT" dirty="0"/>
                    <a:t>…</a:t>
                  </a:r>
                </a:p>
              </p:txBody>
            </p:sp>
            <p:sp>
              <p:nvSpPr>
                <p:cNvPr id="70" name="Rettangolo 69">
                  <a:extLst>
                    <a:ext uri="{FF2B5EF4-FFF2-40B4-BE49-F238E27FC236}">
                      <a16:creationId xmlns:a16="http://schemas.microsoft.com/office/drawing/2014/main" id="{E5CB27A1-4AA3-48FE-9289-BB3F06A9FB4B}"/>
                    </a:ext>
                  </a:extLst>
                </p:cNvPr>
                <p:cNvSpPr/>
                <p:nvPr/>
              </p:nvSpPr>
              <p:spPr>
                <a:xfrm>
                  <a:off x="5619880" y="1716211"/>
                  <a:ext cx="465538" cy="43823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900" dirty="0">
                      <a:solidFill>
                        <a:schemeClr val="accent2">
                          <a:lumMod val="75000"/>
                        </a:schemeClr>
                      </a:solidFill>
                    </a:rPr>
                    <a:t>M-1</a:t>
                  </a:r>
                </a:p>
              </p:txBody>
            </p:sp>
            <p:sp>
              <p:nvSpPr>
                <p:cNvPr id="71" name="Rettangolo 70">
                  <a:extLst>
                    <a:ext uri="{FF2B5EF4-FFF2-40B4-BE49-F238E27FC236}">
                      <a16:creationId xmlns:a16="http://schemas.microsoft.com/office/drawing/2014/main" id="{CC154863-0B23-4C10-9396-48D908E5AFAC}"/>
                    </a:ext>
                  </a:extLst>
                </p:cNvPr>
                <p:cNvSpPr/>
                <p:nvPr/>
              </p:nvSpPr>
              <p:spPr>
                <a:xfrm>
                  <a:off x="6486680" y="1716210"/>
                  <a:ext cx="465538" cy="43823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accent2">
                          <a:lumMod val="75000"/>
                        </a:schemeClr>
                      </a:solidFill>
                    </a:rPr>
                    <a:t>M</a:t>
                  </a:r>
                </a:p>
              </p:txBody>
            </p:sp>
            <p:cxnSp>
              <p:nvCxnSpPr>
                <p:cNvPr id="72" name="Connettore 2 71">
                  <a:extLst>
                    <a:ext uri="{FF2B5EF4-FFF2-40B4-BE49-F238E27FC236}">
                      <a16:creationId xmlns:a16="http://schemas.microsoft.com/office/drawing/2014/main" id="{7D86218F-92E9-47EC-80AF-B61AF3F8C008}"/>
                    </a:ext>
                  </a:extLst>
                </p:cNvPr>
                <p:cNvCxnSpPr>
                  <a:stCxn id="70" idx="3"/>
                  <a:endCxn id="71" idx="1"/>
                </p:cNvCxnSpPr>
                <p:nvPr/>
              </p:nvCxnSpPr>
              <p:spPr>
                <a:xfrm flipV="1">
                  <a:off x="6085418" y="1935328"/>
                  <a:ext cx="4012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nettore 2 72">
                  <a:extLst>
                    <a:ext uri="{FF2B5EF4-FFF2-40B4-BE49-F238E27FC236}">
                      <a16:creationId xmlns:a16="http://schemas.microsoft.com/office/drawing/2014/main" id="{0ED10C3B-7E68-4C04-B918-AB98B68F6076}"/>
                    </a:ext>
                  </a:extLst>
                </p:cNvPr>
                <p:cNvCxnSpPr>
                  <a:stCxn id="62" idx="3"/>
                  <a:endCxn id="70" idx="1"/>
                </p:cNvCxnSpPr>
                <p:nvPr/>
              </p:nvCxnSpPr>
              <p:spPr>
                <a:xfrm>
                  <a:off x="5195179" y="1935328"/>
                  <a:ext cx="42470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nvGrpSpPr>
            <p:cNvPr id="92" name="Gruppo 91">
              <a:extLst>
                <a:ext uri="{FF2B5EF4-FFF2-40B4-BE49-F238E27FC236}">
                  <a16:creationId xmlns:a16="http://schemas.microsoft.com/office/drawing/2014/main" id="{383EABB2-C775-4244-9135-78FBF1C7BEF0}"/>
                </a:ext>
              </a:extLst>
            </p:cNvPr>
            <p:cNvGrpSpPr/>
            <p:nvPr/>
          </p:nvGrpSpPr>
          <p:grpSpPr>
            <a:xfrm>
              <a:off x="1363983" y="2416491"/>
              <a:ext cx="2315807" cy="365126"/>
              <a:chOff x="1003564" y="2017336"/>
              <a:chExt cx="2315807" cy="365126"/>
            </a:xfrm>
          </p:grpSpPr>
          <p:sp>
            <p:nvSpPr>
              <p:cNvPr id="84" name="Rettangolo 83">
                <a:extLst>
                  <a:ext uri="{FF2B5EF4-FFF2-40B4-BE49-F238E27FC236}">
                    <a16:creationId xmlns:a16="http://schemas.microsoft.com/office/drawing/2014/main" id="{07ABDA06-1EE0-408D-B99A-357C875B4C40}"/>
                  </a:ext>
                </a:extLst>
              </p:cNvPr>
              <p:cNvSpPr/>
              <p:nvPr/>
            </p:nvSpPr>
            <p:spPr>
              <a:xfrm>
                <a:off x="1003564" y="2017336"/>
                <a:ext cx="2315807" cy="365126"/>
              </a:xfrm>
              <a:prstGeom prst="rect">
                <a:avLst/>
              </a:prstGeom>
              <a:solidFill>
                <a:schemeClr val="accent1">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86" name="Connettore diritto 85">
                <a:extLst>
                  <a:ext uri="{FF2B5EF4-FFF2-40B4-BE49-F238E27FC236}">
                    <a16:creationId xmlns:a16="http://schemas.microsoft.com/office/drawing/2014/main" id="{4D75C83E-F056-4BBC-8742-72D8B876CD93}"/>
                  </a:ext>
                </a:extLst>
              </p:cNvPr>
              <p:cNvCxnSpPr>
                <a:cxnSpLocks/>
              </p:cNvCxnSpPr>
              <p:nvPr/>
            </p:nvCxnSpPr>
            <p:spPr>
              <a:xfrm>
                <a:off x="1300575" y="2017336"/>
                <a:ext cx="380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Connettore diritto 88">
                <a:extLst>
                  <a:ext uri="{FF2B5EF4-FFF2-40B4-BE49-F238E27FC236}">
                    <a16:creationId xmlns:a16="http://schemas.microsoft.com/office/drawing/2014/main" id="{E6978BE8-7B84-4937-9DD3-3ACF048E4006}"/>
                  </a:ext>
                </a:extLst>
              </p:cNvPr>
              <p:cNvCxnSpPr/>
              <p:nvPr/>
            </p:nvCxnSpPr>
            <p:spPr>
              <a:xfrm>
                <a:off x="1583703" y="2017336"/>
                <a:ext cx="0" cy="365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Connettore diritto 89">
                <a:extLst>
                  <a:ext uri="{FF2B5EF4-FFF2-40B4-BE49-F238E27FC236}">
                    <a16:creationId xmlns:a16="http://schemas.microsoft.com/office/drawing/2014/main" id="{126EBC8C-7C3D-403E-8F0A-6AB37CD8DB63}"/>
                  </a:ext>
                </a:extLst>
              </p:cNvPr>
              <p:cNvCxnSpPr/>
              <p:nvPr/>
            </p:nvCxnSpPr>
            <p:spPr>
              <a:xfrm>
                <a:off x="2179163" y="2017336"/>
                <a:ext cx="0" cy="365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Connettore diritto 90">
                <a:extLst>
                  <a:ext uri="{FF2B5EF4-FFF2-40B4-BE49-F238E27FC236}">
                    <a16:creationId xmlns:a16="http://schemas.microsoft.com/office/drawing/2014/main" id="{CD239709-1DC5-48E3-A2B3-C44FC03C4D98}"/>
                  </a:ext>
                </a:extLst>
              </p:cNvPr>
              <p:cNvCxnSpPr/>
              <p:nvPr/>
            </p:nvCxnSpPr>
            <p:spPr>
              <a:xfrm>
                <a:off x="2743199" y="2017336"/>
                <a:ext cx="0" cy="36512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6" name="Gruppo 95">
              <a:extLst>
                <a:ext uri="{FF2B5EF4-FFF2-40B4-BE49-F238E27FC236}">
                  <a16:creationId xmlns:a16="http://schemas.microsoft.com/office/drawing/2014/main" id="{FDA8C886-2B67-4B35-A942-889A8348F01F}"/>
                </a:ext>
              </a:extLst>
            </p:cNvPr>
            <p:cNvGrpSpPr/>
            <p:nvPr/>
          </p:nvGrpSpPr>
          <p:grpSpPr>
            <a:xfrm>
              <a:off x="3411617" y="2781617"/>
              <a:ext cx="533524" cy="1061300"/>
              <a:chOff x="746565" y="1150856"/>
              <a:chExt cx="533524" cy="1061300"/>
            </a:xfrm>
          </p:grpSpPr>
          <p:cxnSp>
            <p:nvCxnSpPr>
              <p:cNvPr id="97" name="Connettore 2 96">
                <a:extLst>
                  <a:ext uri="{FF2B5EF4-FFF2-40B4-BE49-F238E27FC236}">
                    <a16:creationId xmlns:a16="http://schemas.microsoft.com/office/drawing/2014/main" id="{66AFD430-6D18-41C3-AC8B-6852A660C76A}"/>
                  </a:ext>
                </a:extLst>
              </p:cNvPr>
              <p:cNvCxnSpPr>
                <a:cxnSpLocks/>
                <a:stCxn id="98" idx="0"/>
              </p:cNvCxnSpPr>
              <p:nvPr/>
            </p:nvCxnSpPr>
            <p:spPr>
              <a:xfrm flipV="1">
                <a:off x="1013327" y="1150856"/>
                <a:ext cx="0" cy="8055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8" name="CasellaDiTesto 97">
                <a:extLst>
                  <a:ext uri="{FF2B5EF4-FFF2-40B4-BE49-F238E27FC236}">
                    <a16:creationId xmlns:a16="http://schemas.microsoft.com/office/drawing/2014/main" id="{CEC2B814-A495-4C0A-B420-D5E4AA6A20C3}"/>
                  </a:ext>
                </a:extLst>
              </p:cNvPr>
              <p:cNvSpPr txBox="1"/>
              <p:nvPr/>
            </p:nvSpPr>
            <p:spPr>
              <a:xfrm>
                <a:off x="746565" y="1956391"/>
                <a:ext cx="533524" cy="255765"/>
              </a:xfrm>
              <a:prstGeom prst="rect">
                <a:avLst/>
              </a:prstGeom>
              <a:noFill/>
              <a:ln>
                <a:solidFill>
                  <a:srgbClr val="FF0000"/>
                </a:solidFill>
                <a:prstDash val="lgDash"/>
              </a:ln>
            </p:spPr>
            <p:txBody>
              <a:bodyPr wrap="square" rtlCol="0">
                <a:spAutoFit/>
              </a:bodyPr>
              <a:lstStyle/>
              <a:p>
                <a:pPr algn="ctr"/>
                <a:r>
                  <a:rPr lang="it-IT" sz="1050" dirty="0"/>
                  <a:t>END</a:t>
                </a:r>
              </a:p>
            </p:txBody>
          </p:sp>
        </p:grpSp>
        <p:sp>
          <p:nvSpPr>
            <p:cNvPr id="99" name="CasellaDiTesto 98">
              <a:extLst>
                <a:ext uri="{FF2B5EF4-FFF2-40B4-BE49-F238E27FC236}">
                  <a16:creationId xmlns:a16="http://schemas.microsoft.com/office/drawing/2014/main" id="{D20360F8-9F0E-4CD9-8937-1EE886F56595}"/>
                </a:ext>
              </a:extLst>
            </p:cNvPr>
            <p:cNvSpPr txBox="1"/>
            <p:nvPr/>
          </p:nvSpPr>
          <p:spPr>
            <a:xfrm>
              <a:off x="467830" y="2876355"/>
              <a:ext cx="1076993" cy="415498"/>
            </a:xfrm>
            <a:prstGeom prst="rect">
              <a:avLst/>
            </a:prstGeom>
            <a:noFill/>
          </p:spPr>
          <p:txBody>
            <a:bodyPr wrap="square" rtlCol="0">
              <a:spAutoFit/>
            </a:bodyPr>
            <a:lstStyle/>
            <a:p>
              <a:r>
                <a:rPr lang="it-IT" sz="1050" dirty="0">
                  <a:solidFill>
                    <a:schemeClr val="accent5"/>
                  </a:solidFill>
                </a:rPr>
                <a:t>SLIDING WINDOW</a:t>
              </a:r>
            </a:p>
          </p:txBody>
        </p:sp>
        <p:cxnSp>
          <p:nvCxnSpPr>
            <p:cNvPr id="101" name="Connettore 2 100">
              <a:extLst>
                <a:ext uri="{FF2B5EF4-FFF2-40B4-BE49-F238E27FC236}">
                  <a16:creationId xmlns:a16="http://schemas.microsoft.com/office/drawing/2014/main" id="{BA773A9C-FACC-4CBB-BBE8-379D95FD40D3}"/>
                </a:ext>
              </a:extLst>
            </p:cNvPr>
            <p:cNvCxnSpPr>
              <a:endCxn id="60" idx="2"/>
            </p:cNvCxnSpPr>
            <p:nvPr/>
          </p:nvCxnSpPr>
          <p:spPr>
            <a:xfrm flipV="1">
              <a:off x="1574531" y="1331471"/>
              <a:ext cx="1294191" cy="108502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Connettore 2 102">
              <a:extLst>
                <a:ext uri="{FF2B5EF4-FFF2-40B4-BE49-F238E27FC236}">
                  <a16:creationId xmlns:a16="http://schemas.microsoft.com/office/drawing/2014/main" id="{1ED3BE95-7467-48DA-A1ED-4156936E4E1A}"/>
                </a:ext>
              </a:extLst>
            </p:cNvPr>
            <p:cNvCxnSpPr>
              <a:cxnSpLocks/>
              <a:endCxn id="61" idx="2"/>
            </p:cNvCxnSpPr>
            <p:nvPr/>
          </p:nvCxnSpPr>
          <p:spPr>
            <a:xfrm flipV="1">
              <a:off x="2201926" y="1331471"/>
              <a:ext cx="1368118" cy="108502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nettore 2 105">
              <a:extLst>
                <a:ext uri="{FF2B5EF4-FFF2-40B4-BE49-F238E27FC236}">
                  <a16:creationId xmlns:a16="http://schemas.microsoft.com/office/drawing/2014/main" id="{0BD432E8-BE95-49CE-8BF1-C0144C4266B6}"/>
                </a:ext>
              </a:extLst>
            </p:cNvPr>
            <p:cNvCxnSpPr>
              <a:cxnSpLocks/>
            </p:cNvCxnSpPr>
            <p:nvPr/>
          </p:nvCxnSpPr>
          <p:spPr>
            <a:xfrm flipV="1">
              <a:off x="2844412" y="1331471"/>
              <a:ext cx="1426954" cy="108502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Connettore 2 109">
              <a:extLst>
                <a:ext uri="{FF2B5EF4-FFF2-40B4-BE49-F238E27FC236}">
                  <a16:creationId xmlns:a16="http://schemas.microsoft.com/office/drawing/2014/main" id="{6F5A49FF-59C6-4ECB-935D-4EFA6BD53B6B}"/>
                </a:ext>
              </a:extLst>
            </p:cNvPr>
            <p:cNvCxnSpPr>
              <a:cxnSpLocks/>
              <a:endCxn id="63" idx="2"/>
            </p:cNvCxnSpPr>
            <p:nvPr/>
          </p:nvCxnSpPr>
          <p:spPr>
            <a:xfrm flipV="1">
              <a:off x="3557889" y="1331471"/>
              <a:ext cx="1438318" cy="1092964"/>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14" name="Triangolo isoscele 113">
            <a:extLst>
              <a:ext uri="{FF2B5EF4-FFF2-40B4-BE49-F238E27FC236}">
                <a16:creationId xmlns:a16="http://schemas.microsoft.com/office/drawing/2014/main" id="{9DEDA693-7E44-4DF1-8A2B-872748C48BA5}"/>
              </a:ext>
            </a:extLst>
          </p:cNvPr>
          <p:cNvSpPr/>
          <p:nvPr/>
        </p:nvSpPr>
        <p:spPr>
          <a:xfrm>
            <a:off x="5890641" y="2114692"/>
            <a:ext cx="393001" cy="365124"/>
          </a:xfrm>
          <a:prstGeom prst="triangl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16" name="Connettore diritto 115">
            <a:extLst>
              <a:ext uri="{FF2B5EF4-FFF2-40B4-BE49-F238E27FC236}">
                <a16:creationId xmlns:a16="http://schemas.microsoft.com/office/drawing/2014/main" id="{06F644D9-4FCF-45B0-A611-F82B78AFC45C}"/>
              </a:ext>
            </a:extLst>
          </p:cNvPr>
          <p:cNvCxnSpPr>
            <a:cxnSpLocks/>
            <a:stCxn id="114" idx="3"/>
          </p:cNvCxnSpPr>
          <p:nvPr/>
        </p:nvCxnSpPr>
        <p:spPr>
          <a:xfrm>
            <a:off x="6087142" y="2479816"/>
            <a:ext cx="2589" cy="21894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Connettore diritto 119">
            <a:extLst>
              <a:ext uri="{FF2B5EF4-FFF2-40B4-BE49-F238E27FC236}">
                <a16:creationId xmlns:a16="http://schemas.microsoft.com/office/drawing/2014/main" id="{FEC49148-CAE4-4BB5-A58F-5F199542BC18}"/>
              </a:ext>
            </a:extLst>
          </p:cNvPr>
          <p:cNvCxnSpPr>
            <a:cxnSpLocks/>
          </p:cNvCxnSpPr>
          <p:nvPr/>
        </p:nvCxnSpPr>
        <p:spPr>
          <a:xfrm>
            <a:off x="1471672" y="2714920"/>
            <a:ext cx="0" cy="282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Connettore 2 122">
            <a:extLst>
              <a:ext uri="{FF2B5EF4-FFF2-40B4-BE49-F238E27FC236}">
                <a16:creationId xmlns:a16="http://schemas.microsoft.com/office/drawing/2014/main" id="{698C0996-1E0A-4C5A-A91B-AC4ACA408E95}"/>
              </a:ext>
            </a:extLst>
          </p:cNvPr>
          <p:cNvCxnSpPr/>
          <p:nvPr/>
        </p:nvCxnSpPr>
        <p:spPr>
          <a:xfrm>
            <a:off x="1471672" y="2997724"/>
            <a:ext cx="46154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Connettore diritto 124">
            <a:extLst>
              <a:ext uri="{FF2B5EF4-FFF2-40B4-BE49-F238E27FC236}">
                <a16:creationId xmlns:a16="http://schemas.microsoft.com/office/drawing/2014/main" id="{D49622A0-0B7B-421C-92E2-226C10CC392B}"/>
              </a:ext>
            </a:extLst>
          </p:cNvPr>
          <p:cNvCxnSpPr/>
          <p:nvPr/>
        </p:nvCxnSpPr>
        <p:spPr>
          <a:xfrm>
            <a:off x="2012604" y="2714920"/>
            <a:ext cx="0" cy="433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Connettore 2 126">
            <a:extLst>
              <a:ext uri="{FF2B5EF4-FFF2-40B4-BE49-F238E27FC236}">
                <a16:creationId xmlns:a16="http://schemas.microsoft.com/office/drawing/2014/main" id="{ACCDD807-6F2B-46AF-BD9C-13CF0E4100E2}"/>
              </a:ext>
            </a:extLst>
          </p:cNvPr>
          <p:cNvCxnSpPr/>
          <p:nvPr/>
        </p:nvCxnSpPr>
        <p:spPr>
          <a:xfrm>
            <a:off x="2012604" y="3157979"/>
            <a:ext cx="40745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Connettore diritto 128">
            <a:extLst>
              <a:ext uri="{FF2B5EF4-FFF2-40B4-BE49-F238E27FC236}">
                <a16:creationId xmlns:a16="http://schemas.microsoft.com/office/drawing/2014/main" id="{094F9746-9681-46AC-B5F0-007CEAA7AF20}"/>
              </a:ext>
            </a:extLst>
          </p:cNvPr>
          <p:cNvCxnSpPr>
            <a:cxnSpLocks/>
          </p:cNvCxnSpPr>
          <p:nvPr/>
        </p:nvCxnSpPr>
        <p:spPr>
          <a:xfrm>
            <a:off x="2655090" y="2714920"/>
            <a:ext cx="0" cy="631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Connettore diritto 142">
            <a:extLst>
              <a:ext uri="{FF2B5EF4-FFF2-40B4-BE49-F238E27FC236}">
                <a16:creationId xmlns:a16="http://schemas.microsoft.com/office/drawing/2014/main" id="{EAC877A1-9559-4BD2-8F54-65B80CBAD632}"/>
              </a:ext>
            </a:extLst>
          </p:cNvPr>
          <p:cNvCxnSpPr/>
          <p:nvPr/>
        </p:nvCxnSpPr>
        <p:spPr>
          <a:xfrm>
            <a:off x="3192390" y="2714920"/>
            <a:ext cx="0" cy="7918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Connettore 2 144">
            <a:extLst>
              <a:ext uri="{FF2B5EF4-FFF2-40B4-BE49-F238E27FC236}">
                <a16:creationId xmlns:a16="http://schemas.microsoft.com/office/drawing/2014/main" id="{4108DE91-FD52-47C4-9152-023BD7BE4322}"/>
              </a:ext>
            </a:extLst>
          </p:cNvPr>
          <p:cNvCxnSpPr/>
          <p:nvPr/>
        </p:nvCxnSpPr>
        <p:spPr>
          <a:xfrm>
            <a:off x="3192390" y="3497344"/>
            <a:ext cx="28947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6" name="CasellaDiTesto 145">
            <a:extLst>
              <a:ext uri="{FF2B5EF4-FFF2-40B4-BE49-F238E27FC236}">
                <a16:creationId xmlns:a16="http://schemas.microsoft.com/office/drawing/2014/main" id="{AB37EAB0-8B04-430F-9821-435D3BA04FD7}"/>
              </a:ext>
            </a:extLst>
          </p:cNvPr>
          <p:cNvSpPr txBox="1"/>
          <p:nvPr/>
        </p:nvSpPr>
        <p:spPr>
          <a:xfrm>
            <a:off x="4995216" y="2479816"/>
            <a:ext cx="1250608" cy="246221"/>
          </a:xfrm>
          <a:prstGeom prst="rect">
            <a:avLst/>
          </a:prstGeom>
          <a:noFill/>
        </p:spPr>
        <p:txBody>
          <a:bodyPr wrap="square" rtlCol="0">
            <a:spAutoFit/>
          </a:bodyPr>
          <a:lstStyle/>
          <a:p>
            <a:r>
              <a:rPr lang="it-IT" sz="1000" dirty="0"/>
              <a:t>SENDER’S SOCKET</a:t>
            </a:r>
          </a:p>
        </p:txBody>
      </p:sp>
      <p:cxnSp>
        <p:nvCxnSpPr>
          <p:cNvPr id="148" name="Connettore 2 147">
            <a:extLst>
              <a:ext uri="{FF2B5EF4-FFF2-40B4-BE49-F238E27FC236}">
                <a16:creationId xmlns:a16="http://schemas.microsoft.com/office/drawing/2014/main" id="{0689E6C9-3D06-4B8B-9745-4EEF71C0564A}"/>
              </a:ext>
            </a:extLst>
          </p:cNvPr>
          <p:cNvCxnSpPr>
            <a:stCxn id="57" idx="2"/>
            <a:endCxn id="114" idx="0"/>
          </p:cNvCxnSpPr>
          <p:nvPr/>
        </p:nvCxnSpPr>
        <p:spPr>
          <a:xfrm>
            <a:off x="5123876" y="1468941"/>
            <a:ext cx="963266" cy="645751"/>
          </a:xfrm>
          <a:prstGeom prst="straightConnector1">
            <a:avLst/>
          </a:prstGeom>
          <a:ln>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9" name="CasellaDiTesto 148">
            <a:extLst>
              <a:ext uri="{FF2B5EF4-FFF2-40B4-BE49-F238E27FC236}">
                <a16:creationId xmlns:a16="http://schemas.microsoft.com/office/drawing/2014/main" id="{8018AC0B-FCCD-4332-A922-AB0DAF7511EC}"/>
              </a:ext>
            </a:extLst>
          </p:cNvPr>
          <p:cNvSpPr txBox="1"/>
          <p:nvPr/>
        </p:nvSpPr>
        <p:spPr>
          <a:xfrm>
            <a:off x="1262947" y="2528391"/>
            <a:ext cx="481008" cy="230832"/>
          </a:xfrm>
          <a:prstGeom prst="rect">
            <a:avLst/>
          </a:prstGeom>
          <a:noFill/>
        </p:spPr>
        <p:txBody>
          <a:bodyPr wrap="square" rtlCol="0">
            <a:spAutoFit/>
          </a:bodyPr>
          <a:lstStyle/>
          <a:p>
            <a:r>
              <a:rPr lang="it-IT" sz="900" dirty="0"/>
              <a:t>SENT</a:t>
            </a:r>
          </a:p>
        </p:txBody>
      </p:sp>
      <p:sp>
        <p:nvSpPr>
          <p:cNvPr id="150" name="CasellaDiTesto 149">
            <a:extLst>
              <a:ext uri="{FF2B5EF4-FFF2-40B4-BE49-F238E27FC236}">
                <a16:creationId xmlns:a16="http://schemas.microsoft.com/office/drawing/2014/main" id="{CE7D9F1F-A523-4E3B-A156-7ACF975BF7E9}"/>
              </a:ext>
            </a:extLst>
          </p:cNvPr>
          <p:cNvSpPr txBox="1"/>
          <p:nvPr/>
        </p:nvSpPr>
        <p:spPr>
          <a:xfrm>
            <a:off x="1821518" y="2528391"/>
            <a:ext cx="481008" cy="230832"/>
          </a:xfrm>
          <a:prstGeom prst="rect">
            <a:avLst/>
          </a:prstGeom>
          <a:noFill/>
        </p:spPr>
        <p:txBody>
          <a:bodyPr wrap="square" rtlCol="0">
            <a:spAutoFit/>
          </a:bodyPr>
          <a:lstStyle/>
          <a:p>
            <a:r>
              <a:rPr lang="it-IT" sz="900" dirty="0"/>
              <a:t>SENT</a:t>
            </a:r>
          </a:p>
        </p:txBody>
      </p:sp>
      <p:sp>
        <p:nvSpPr>
          <p:cNvPr id="151" name="CasellaDiTesto 150">
            <a:extLst>
              <a:ext uri="{FF2B5EF4-FFF2-40B4-BE49-F238E27FC236}">
                <a16:creationId xmlns:a16="http://schemas.microsoft.com/office/drawing/2014/main" id="{E2238F32-64B6-4056-8985-528870787BC0}"/>
              </a:ext>
            </a:extLst>
          </p:cNvPr>
          <p:cNvSpPr txBox="1"/>
          <p:nvPr/>
        </p:nvSpPr>
        <p:spPr>
          <a:xfrm>
            <a:off x="2426689" y="2529003"/>
            <a:ext cx="481008" cy="230832"/>
          </a:xfrm>
          <a:prstGeom prst="rect">
            <a:avLst/>
          </a:prstGeom>
          <a:noFill/>
        </p:spPr>
        <p:txBody>
          <a:bodyPr wrap="square" rtlCol="0">
            <a:spAutoFit/>
          </a:bodyPr>
          <a:lstStyle/>
          <a:p>
            <a:r>
              <a:rPr lang="it-IT" sz="900" dirty="0"/>
              <a:t>SENT</a:t>
            </a:r>
          </a:p>
        </p:txBody>
      </p:sp>
      <p:sp>
        <p:nvSpPr>
          <p:cNvPr id="152" name="CasellaDiTesto 151">
            <a:extLst>
              <a:ext uri="{FF2B5EF4-FFF2-40B4-BE49-F238E27FC236}">
                <a16:creationId xmlns:a16="http://schemas.microsoft.com/office/drawing/2014/main" id="{C6D34FF0-89F9-4056-8398-07CA37664083}"/>
              </a:ext>
            </a:extLst>
          </p:cNvPr>
          <p:cNvSpPr txBox="1"/>
          <p:nvPr/>
        </p:nvSpPr>
        <p:spPr>
          <a:xfrm>
            <a:off x="2974662" y="2531043"/>
            <a:ext cx="481008" cy="230832"/>
          </a:xfrm>
          <a:prstGeom prst="rect">
            <a:avLst/>
          </a:prstGeom>
          <a:noFill/>
        </p:spPr>
        <p:txBody>
          <a:bodyPr wrap="square" rtlCol="0">
            <a:spAutoFit/>
          </a:bodyPr>
          <a:lstStyle/>
          <a:p>
            <a:r>
              <a:rPr lang="it-IT" sz="900" dirty="0"/>
              <a:t>SENT</a:t>
            </a:r>
          </a:p>
        </p:txBody>
      </p:sp>
      <p:cxnSp>
        <p:nvCxnSpPr>
          <p:cNvPr id="156" name="Connettore diritto 155">
            <a:extLst>
              <a:ext uri="{FF2B5EF4-FFF2-40B4-BE49-F238E27FC236}">
                <a16:creationId xmlns:a16="http://schemas.microsoft.com/office/drawing/2014/main" id="{F6F0DCC3-4DBF-4B40-9C59-3126AB7E67A8}"/>
              </a:ext>
            </a:extLst>
          </p:cNvPr>
          <p:cNvCxnSpPr>
            <a:stCxn id="84" idx="1"/>
          </p:cNvCxnSpPr>
          <p:nvPr/>
        </p:nvCxnSpPr>
        <p:spPr>
          <a:xfrm flipV="1">
            <a:off x="1174661" y="2114692"/>
            <a:ext cx="0" cy="539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Connettore diritto 157">
            <a:extLst>
              <a:ext uri="{FF2B5EF4-FFF2-40B4-BE49-F238E27FC236}">
                <a16:creationId xmlns:a16="http://schemas.microsoft.com/office/drawing/2014/main" id="{F11D61D4-1F0C-410B-85F7-74450539B76B}"/>
              </a:ext>
            </a:extLst>
          </p:cNvPr>
          <p:cNvCxnSpPr>
            <a:cxnSpLocks/>
            <a:stCxn id="84" idx="3"/>
          </p:cNvCxnSpPr>
          <p:nvPr/>
        </p:nvCxnSpPr>
        <p:spPr>
          <a:xfrm flipH="1" flipV="1">
            <a:off x="3488819" y="2112447"/>
            <a:ext cx="1649" cy="541988"/>
          </a:xfrm>
          <a:prstGeom prst="line">
            <a:avLst/>
          </a:prstGeom>
        </p:spPr>
        <p:style>
          <a:lnRef idx="1">
            <a:schemeClr val="accent1"/>
          </a:lnRef>
          <a:fillRef idx="0">
            <a:schemeClr val="accent1"/>
          </a:fillRef>
          <a:effectRef idx="0">
            <a:schemeClr val="accent1"/>
          </a:effectRef>
          <a:fontRef idx="minor">
            <a:schemeClr val="tx1"/>
          </a:fontRef>
        </p:style>
      </p:cxnSp>
      <p:sp>
        <p:nvSpPr>
          <p:cNvPr id="162" name="Rettangolo 161">
            <a:extLst>
              <a:ext uri="{FF2B5EF4-FFF2-40B4-BE49-F238E27FC236}">
                <a16:creationId xmlns:a16="http://schemas.microsoft.com/office/drawing/2014/main" id="{E948F1F1-5995-454F-904E-DBEB87D52F0A}"/>
              </a:ext>
            </a:extLst>
          </p:cNvPr>
          <p:cNvSpPr/>
          <p:nvPr/>
        </p:nvSpPr>
        <p:spPr>
          <a:xfrm>
            <a:off x="3488819" y="2471872"/>
            <a:ext cx="753949" cy="365124"/>
          </a:xfrm>
          <a:prstGeom prst="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lumMod val="65000"/>
                    <a:lumOff val="35000"/>
                  </a:schemeClr>
                </a:solidFill>
              </a:rPr>
              <a:t>…</a:t>
            </a:r>
          </a:p>
        </p:txBody>
      </p:sp>
      <p:sp>
        <p:nvSpPr>
          <p:cNvPr id="163" name="Rettangolo 162">
            <a:extLst>
              <a:ext uri="{FF2B5EF4-FFF2-40B4-BE49-F238E27FC236}">
                <a16:creationId xmlns:a16="http://schemas.microsoft.com/office/drawing/2014/main" id="{7A23DD6F-2C7E-48A8-B454-44975548D61D}"/>
              </a:ext>
            </a:extLst>
          </p:cNvPr>
          <p:cNvSpPr/>
          <p:nvPr/>
        </p:nvSpPr>
        <p:spPr>
          <a:xfrm>
            <a:off x="426329" y="2471871"/>
            <a:ext cx="753949" cy="367244"/>
          </a:xfrm>
          <a:prstGeom prst="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lumMod val="65000"/>
                    <a:lumOff val="35000"/>
                  </a:schemeClr>
                </a:solidFill>
              </a:rPr>
              <a:t>…</a:t>
            </a:r>
          </a:p>
        </p:txBody>
      </p:sp>
      <p:cxnSp>
        <p:nvCxnSpPr>
          <p:cNvPr id="164" name="Connettore diritto 163">
            <a:extLst>
              <a:ext uri="{FF2B5EF4-FFF2-40B4-BE49-F238E27FC236}">
                <a16:creationId xmlns:a16="http://schemas.microsoft.com/office/drawing/2014/main" id="{12A02AD4-1D5D-43EB-844A-FB6B7F1EBA2E}"/>
              </a:ext>
            </a:extLst>
          </p:cNvPr>
          <p:cNvCxnSpPr>
            <a:cxnSpLocks/>
          </p:cNvCxnSpPr>
          <p:nvPr/>
        </p:nvCxnSpPr>
        <p:spPr>
          <a:xfrm flipH="1">
            <a:off x="8537102" y="2479816"/>
            <a:ext cx="7859" cy="21894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Connettore diritto 165">
            <a:extLst>
              <a:ext uri="{FF2B5EF4-FFF2-40B4-BE49-F238E27FC236}">
                <a16:creationId xmlns:a16="http://schemas.microsoft.com/office/drawing/2014/main" id="{E3028B09-4617-40C6-903B-B248C8F4F80D}"/>
              </a:ext>
            </a:extLst>
          </p:cNvPr>
          <p:cNvCxnSpPr/>
          <p:nvPr/>
        </p:nvCxnSpPr>
        <p:spPr>
          <a:xfrm>
            <a:off x="6087142" y="2997724"/>
            <a:ext cx="2457819" cy="23567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167" name="Connettore diritto 166">
            <a:extLst>
              <a:ext uri="{FF2B5EF4-FFF2-40B4-BE49-F238E27FC236}">
                <a16:creationId xmlns:a16="http://schemas.microsoft.com/office/drawing/2014/main" id="{80BB490E-0A42-45DF-A7FB-11C474C02F70}"/>
              </a:ext>
            </a:extLst>
          </p:cNvPr>
          <p:cNvCxnSpPr>
            <a:cxnSpLocks/>
          </p:cNvCxnSpPr>
          <p:nvPr/>
        </p:nvCxnSpPr>
        <p:spPr>
          <a:xfrm>
            <a:off x="6079284" y="3150124"/>
            <a:ext cx="2166117" cy="224611"/>
          </a:xfrm>
          <a:prstGeom prst="line">
            <a:avLst/>
          </a:prstGeom>
          <a:ln>
            <a:headEnd type="none"/>
            <a:tailEnd type="stealth"/>
          </a:ln>
        </p:spPr>
        <p:style>
          <a:lnRef idx="1">
            <a:schemeClr val="accent1"/>
          </a:lnRef>
          <a:fillRef idx="0">
            <a:schemeClr val="accent1"/>
          </a:fillRef>
          <a:effectRef idx="0">
            <a:schemeClr val="accent1"/>
          </a:effectRef>
          <a:fontRef idx="minor">
            <a:schemeClr val="tx1"/>
          </a:fontRef>
        </p:style>
      </p:cxnSp>
      <p:cxnSp>
        <p:nvCxnSpPr>
          <p:cNvPr id="168" name="Connettore diritto 167">
            <a:extLst>
              <a:ext uri="{FF2B5EF4-FFF2-40B4-BE49-F238E27FC236}">
                <a16:creationId xmlns:a16="http://schemas.microsoft.com/office/drawing/2014/main" id="{5369BD36-50CA-40BD-950A-0909A1C0D069}"/>
              </a:ext>
            </a:extLst>
          </p:cNvPr>
          <p:cNvCxnSpPr/>
          <p:nvPr/>
        </p:nvCxnSpPr>
        <p:spPr>
          <a:xfrm>
            <a:off x="6079283" y="3329237"/>
            <a:ext cx="2457819" cy="23567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69" name="Connettore diritto 168">
            <a:extLst>
              <a:ext uri="{FF2B5EF4-FFF2-40B4-BE49-F238E27FC236}">
                <a16:creationId xmlns:a16="http://schemas.microsoft.com/office/drawing/2014/main" id="{CBBA5B6A-6956-474C-9D03-5BB99237560B}"/>
              </a:ext>
            </a:extLst>
          </p:cNvPr>
          <p:cNvCxnSpPr>
            <a:cxnSpLocks/>
          </p:cNvCxnSpPr>
          <p:nvPr/>
        </p:nvCxnSpPr>
        <p:spPr>
          <a:xfrm>
            <a:off x="6088710" y="3498919"/>
            <a:ext cx="2128337" cy="197548"/>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70" name="CasellaDiTesto 169">
            <a:extLst>
              <a:ext uri="{FF2B5EF4-FFF2-40B4-BE49-F238E27FC236}">
                <a16:creationId xmlns:a16="http://schemas.microsoft.com/office/drawing/2014/main" id="{ECD14D37-B231-4113-B34C-F0636BDD1D04}"/>
              </a:ext>
            </a:extLst>
          </p:cNvPr>
          <p:cNvSpPr txBox="1"/>
          <p:nvPr/>
        </p:nvSpPr>
        <p:spPr>
          <a:xfrm rot="320216">
            <a:off x="6686522" y="3092373"/>
            <a:ext cx="1366886" cy="215444"/>
          </a:xfrm>
          <a:prstGeom prst="rect">
            <a:avLst/>
          </a:prstGeom>
          <a:noFill/>
        </p:spPr>
        <p:txBody>
          <a:bodyPr wrap="square" rtlCol="0">
            <a:spAutoFit/>
          </a:bodyPr>
          <a:lstStyle/>
          <a:p>
            <a:r>
              <a:rPr lang="it-IT" sz="800" dirty="0"/>
              <a:t>SEQUENCE NUMBER = 0</a:t>
            </a:r>
          </a:p>
        </p:txBody>
      </p:sp>
      <p:sp>
        <p:nvSpPr>
          <p:cNvPr id="171" name="CasellaDiTesto 170">
            <a:extLst>
              <a:ext uri="{FF2B5EF4-FFF2-40B4-BE49-F238E27FC236}">
                <a16:creationId xmlns:a16="http://schemas.microsoft.com/office/drawing/2014/main" id="{57D1EF76-0BF7-4653-AC17-C8823D51DF01}"/>
              </a:ext>
            </a:extLst>
          </p:cNvPr>
          <p:cNvSpPr txBox="1"/>
          <p:nvPr/>
        </p:nvSpPr>
        <p:spPr>
          <a:xfrm rot="320216">
            <a:off x="6791787" y="3273054"/>
            <a:ext cx="1366886" cy="215444"/>
          </a:xfrm>
          <a:prstGeom prst="rect">
            <a:avLst/>
          </a:prstGeom>
          <a:noFill/>
        </p:spPr>
        <p:txBody>
          <a:bodyPr wrap="square" rtlCol="0">
            <a:spAutoFit/>
          </a:bodyPr>
          <a:lstStyle/>
          <a:p>
            <a:r>
              <a:rPr lang="it-IT" sz="800" dirty="0"/>
              <a:t>SEQUENCE NUMBER = 1</a:t>
            </a:r>
          </a:p>
        </p:txBody>
      </p:sp>
      <p:sp>
        <p:nvSpPr>
          <p:cNvPr id="172" name="CasellaDiTesto 171">
            <a:extLst>
              <a:ext uri="{FF2B5EF4-FFF2-40B4-BE49-F238E27FC236}">
                <a16:creationId xmlns:a16="http://schemas.microsoft.com/office/drawing/2014/main" id="{65CFA94E-5233-49B1-8466-9DD7E19A4F48}"/>
              </a:ext>
            </a:extLst>
          </p:cNvPr>
          <p:cNvSpPr txBox="1"/>
          <p:nvPr/>
        </p:nvSpPr>
        <p:spPr>
          <a:xfrm rot="320216">
            <a:off x="6925333" y="3463162"/>
            <a:ext cx="1366886" cy="215444"/>
          </a:xfrm>
          <a:prstGeom prst="rect">
            <a:avLst/>
          </a:prstGeom>
          <a:noFill/>
        </p:spPr>
        <p:txBody>
          <a:bodyPr wrap="square" rtlCol="0">
            <a:spAutoFit/>
          </a:bodyPr>
          <a:lstStyle/>
          <a:p>
            <a:r>
              <a:rPr lang="it-IT" sz="800" dirty="0"/>
              <a:t>SEQUENCE NUMBER = 2</a:t>
            </a:r>
          </a:p>
        </p:txBody>
      </p:sp>
      <p:sp>
        <p:nvSpPr>
          <p:cNvPr id="173" name="CasellaDiTesto 172">
            <a:extLst>
              <a:ext uri="{FF2B5EF4-FFF2-40B4-BE49-F238E27FC236}">
                <a16:creationId xmlns:a16="http://schemas.microsoft.com/office/drawing/2014/main" id="{6226F93C-7D2B-4BD7-8289-AD0DB9DF2568}"/>
              </a:ext>
            </a:extLst>
          </p:cNvPr>
          <p:cNvSpPr txBox="1"/>
          <p:nvPr/>
        </p:nvSpPr>
        <p:spPr>
          <a:xfrm rot="320216">
            <a:off x="7068306" y="3654173"/>
            <a:ext cx="1366886" cy="215444"/>
          </a:xfrm>
          <a:prstGeom prst="rect">
            <a:avLst/>
          </a:prstGeom>
          <a:noFill/>
        </p:spPr>
        <p:txBody>
          <a:bodyPr wrap="square" rtlCol="0">
            <a:spAutoFit/>
          </a:bodyPr>
          <a:lstStyle/>
          <a:p>
            <a:r>
              <a:rPr lang="it-IT" sz="800" dirty="0"/>
              <a:t>SEQUENCE NUMBER = 3</a:t>
            </a:r>
          </a:p>
        </p:txBody>
      </p:sp>
      <p:cxnSp>
        <p:nvCxnSpPr>
          <p:cNvPr id="174" name="Connettore diritto 173">
            <a:extLst>
              <a:ext uri="{FF2B5EF4-FFF2-40B4-BE49-F238E27FC236}">
                <a16:creationId xmlns:a16="http://schemas.microsoft.com/office/drawing/2014/main" id="{B2CCA836-2BC2-4DEF-8C1C-4AC9F96F49A7}"/>
              </a:ext>
            </a:extLst>
          </p:cNvPr>
          <p:cNvCxnSpPr/>
          <p:nvPr/>
        </p:nvCxnSpPr>
        <p:spPr>
          <a:xfrm>
            <a:off x="6085462" y="3690231"/>
            <a:ext cx="2457819" cy="235670"/>
          </a:xfrm>
          <a:prstGeom prst="line">
            <a:avLst/>
          </a:prstGeom>
          <a:ln>
            <a:tailEnd type="stealth"/>
          </a:ln>
        </p:spPr>
        <p:style>
          <a:lnRef idx="1">
            <a:schemeClr val="accent1"/>
          </a:lnRef>
          <a:fillRef idx="0">
            <a:schemeClr val="accent1"/>
          </a:fillRef>
          <a:effectRef idx="0">
            <a:schemeClr val="accent1"/>
          </a:effectRef>
          <a:fontRef idx="minor">
            <a:schemeClr val="tx1"/>
          </a:fontRef>
        </p:style>
      </p:cxnSp>
      <p:sp>
        <p:nvSpPr>
          <p:cNvPr id="175" name="Triangolo isoscele 174">
            <a:extLst>
              <a:ext uri="{FF2B5EF4-FFF2-40B4-BE49-F238E27FC236}">
                <a16:creationId xmlns:a16="http://schemas.microsoft.com/office/drawing/2014/main" id="{91E831B2-6481-4DD1-B31C-4F705AD72E34}"/>
              </a:ext>
            </a:extLst>
          </p:cNvPr>
          <p:cNvSpPr/>
          <p:nvPr/>
        </p:nvSpPr>
        <p:spPr>
          <a:xfrm rot="10800000">
            <a:off x="8344832" y="2112447"/>
            <a:ext cx="384540" cy="367368"/>
          </a:xfrm>
          <a:prstGeom prst="triangl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6" name="CasellaDiTesto 175">
            <a:extLst>
              <a:ext uri="{FF2B5EF4-FFF2-40B4-BE49-F238E27FC236}">
                <a16:creationId xmlns:a16="http://schemas.microsoft.com/office/drawing/2014/main" id="{1A368247-7D3C-423A-B2C4-83FE77EBFEDE}"/>
              </a:ext>
            </a:extLst>
          </p:cNvPr>
          <p:cNvSpPr txBox="1"/>
          <p:nvPr/>
        </p:nvSpPr>
        <p:spPr>
          <a:xfrm>
            <a:off x="8577147" y="2479816"/>
            <a:ext cx="1250608" cy="246221"/>
          </a:xfrm>
          <a:prstGeom prst="rect">
            <a:avLst/>
          </a:prstGeom>
          <a:noFill/>
        </p:spPr>
        <p:txBody>
          <a:bodyPr wrap="square" rtlCol="0">
            <a:spAutoFit/>
          </a:bodyPr>
          <a:lstStyle/>
          <a:p>
            <a:r>
              <a:rPr lang="it-IT" sz="1000" dirty="0"/>
              <a:t>RECEIVER’S SOCKET</a:t>
            </a:r>
          </a:p>
        </p:txBody>
      </p:sp>
      <p:cxnSp>
        <p:nvCxnSpPr>
          <p:cNvPr id="179" name="Connettore 2 178">
            <a:extLst>
              <a:ext uri="{FF2B5EF4-FFF2-40B4-BE49-F238E27FC236}">
                <a16:creationId xmlns:a16="http://schemas.microsoft.com/office/drawing/2014/main" id="{06BD7DBA-A2C5-4BB7-BA19-EA8314665EB5}"/>
              </a:ext>
            </a:extLst>
          </p:cNvPr>
          <p:cNvCxnSpPr/>
          <p:nvPr/>
        </p:nvCxnSpPr>
        <p:spPr>
          <a:xfrm flipH="1">
            <a:off x="6085764" y="3552632"/>
            <a:ext cx="2457819" cy="170824"/>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Connettore 2 180">
            <a:extLst>
              <a:ext uri="{FF2B5EF4-FFF2-40B4-BE49-F238E27FC236}">
                <a16:creationId xmlns:a16="http://schemas.microsoft.com/office/drawing/2014/main" id="{2CA62080-F56E-4CAD-9C35-EE97C6F85E32}"/>
              </a:ext>
            </a:extLst>
          </p:cNvPr>
          <p:cNvCxnSpPr/>
          <p:nvPr/>
        </p:nvCxnSpPr>
        <p:spPr>
          <a:xfrm flipH="1">
            <a:off x="6089003" y="3925528"/>
            <a:ext cx="2457819" cy="170824"/>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nvGrpSpPr>
          <p:cNvPr id="195" name="Gruppo 194">
            <a:extLst>
              <a:ext uri="{FF2B5EF4-FFF2-40B4-BE49-F238E27FC236}">
                <a16:creationId xmlns:a16="http://schemas.microsoft.com/office/drawing/2014/main" id="{4FDDDC6F-9E58-400D-B313-87FF594F97FD}"/>
              </a:ext>
            </a:extLst>
          </p:cNvPr>
          <p:cNvGrpSpPr/>
          <p:nvPr/>
        </p:nvGrpSpPr>
        <p:grpSpPr>
          <a:xfrm>
            <a:off x="6092457" y="3324242"/>
            <a:ext cx="3972932" cy="437059"/>
            <a:chOff x="6083024" y="3133912"/>
            <a:chExt cx="3972932" cy="437059"/>
          </a:xfrm>
        </p:grpSpPr>
        <p:cxnSp>
          <p:nvCxnSpPr>
            <p:cNvPr id="183" name="Connettore diritto 182">
              <a:extLst>
                <a:ext uri="{FF2B5EF4-FFF2-40B4-BE49-F238E27FC236}">
                  <a16:creationId xmlns:a16="http://schemas.microsoft.com/office/drawing/2014/main" id="{A69BCD70-1735-4233-A5BC-EA3F4127D503}"/>
                </a:ext>
              </a:extLst>
            </p:cNvPr>
            <p:cNvCxnSpPr>
              <a:cxnSpLocks/>
            </p:cNvCxnSpPr>
            <p:nvPr/>
          </p:nvCxnSpPr>
          <p:spPr>
            <a:xfrm>
              <a:off x="6086272" y="3133912"/>
              <a:ext cx="3300919" cy="31547"/>
            </a:xfrm>
            <a:prstGeom prst="line">
              <a:avLst/>
            </a:prstGeom>
            <a:ln>
              <a:solidFill>
                <a:schemeClr val="accent4">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5" name="Connettore diritto 184">
              <a:extLst>
                <a:ext uri="{FF2B5EF4-FFF2-40B4-BE49-F238E27FC236}">
                  <a16:creationId xmlns:a16="http://schemas.microsoft.com/office/drawing/2014/main" id="{BC4EA0C8-D603-455B-92DF-5D3E69F9EC95}"/>
                </a:ext>
              </a:extLst>
            </p:cNvPr>
            <p:cNvCxnSpPr>
              <a:cxnSpLocks/>
            </p:cNvCxnSpPr>
            <p:nvPr/>
          </p:nvCxnSpPr>
          <p:spPr>
            <a:xfrm>
              <a:off x="6083024" y="3539229"/>
              <a:ext cx="3300919" cy="31547"/>
            </a:xfrm>
            <a:prstGeom prst="line">
              <a:avLst/>
            </a:prstGeom>
            <a:ln>
              <a:solidFill>
                <a:schemeClr val="accent4">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86" name="Parentesi graffa chiusa 185">
              <a:extLst>
                <a:ext uri="{FF2B5EF4-FFF2-40B4-BE49-F238E27FC236}">
                  <a16:creationId xmlns:a16="http://schemas.microsoft.com/office/drawing/2014/main" id="{FCF8334A-0B73-4576-A0DE-3434EBD07668}"/>
                </a:ext>
              </a:extLst>
            </p:cNvPr>
            <p:cNvSpPr/>
            <p:nvPr/>
          </p:nvSpPr>
          <p:spPr>
            <a:xfrm>
              <a:off x="9452039" y="3165459"/>
              <a:ext cx="102700" cy="405512"/>
            </a:xfrm>
            <a:prstGeom prst="rightBrac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87" name="CasellaDiTesto 186">
              <a:extLst>
                <a:ext uri="{FF2B5EF4-FFF2-40B4-BE49-F238E27FC236}">
                  <a16:creationId xmlns:a16="http://schemas.microsoft.com/office/drawing/2014/main" id="{63281D0E-8F68-4C48-9CE5-7B59D592E4FC}"/>
                </a:ext>
              </a:extLst>
            </p:cNvPr>
            <p:cNvSpPr txBox="1"/>
            <p:nvPr/>
          </p:nvSpPr>
          <p:spPr>
            <a:xfrm>
              <a:off x="9608658" y="3238670"/>
              <a:ext cx="447298" cy="276999"/>
            </a:xfrm>
            <a:prstGeom prst="rect">
              <a:avLst/>
            </a:prstGeom>
            <a:noFill/>
          </p:spPr>
          <p:txBody>
            <a:bodyPr wrap="square" rtlCol="0">
              <a:spAutoFit/>
            </a:bodyPr>
            <a:lstStyle/>
            <a:p>
              <a:r>
                <a:rPr lang="it-IT" sz="1200" dirty="0">
                  <a:effectLst>
                    <a:outerShdw blurRad="38100" dist="38100" dir="2700000" algn="tl">
                      <a:srgbClr val="000000">
                        <a:alpha val="43137"/>
                      </a:srgbClr>
                    </a:outerShdw>
                  </a:effectLst>
                </a:rPr>
                <a:t>RTT</a:t>
              </a:r>
            </a:p>
          </p:txBody>
        </p:sp>
      </p:grpSp>
      <p:sp>
        <p:nvSpPr>
          <p:cNvPr id="189" name="CasellaDiTesto 188">
            <a:extLst>
              <a:ext uri="{FF2B5EF4-FFF2-40B4-BE49-F238E27FC236}">
                <a16:creationId xmlns:a16="http://schemas.microsoft.com/office/drawing/2014/main" id="{51C71BCC-98D0-4706-89BA-AC5C6F30B4EA}"/>
              </a:ext>
            </a:extLst>
          </p:cNvPr>
          <p:cNvSpPr txBox="1"/>
          <p:nvPr/>
        </p:nvSpPr>
        <p:spPr>
          <a:xfrm>
            <a:off x="8171043" y="3580441"/>
            <a:ext cx="148716" cy="246221"/>
          </a:xfrm>
          <a:prstGeom prst="rect">
            <a:avLst/>
          </a:prstGeom>
          <a:noFill/>
        </p:spPr>
        <p:txBody>
          <a:bodyPr wrap="square" rtlCol="0">
            <a:spAutoFit/>
          </a:bodyPr>
          <a:lstStyle/>
          <a:p>
            <a:r>
              <a:rPr lang="it-IT" sz="1000" dirty="0">
                <a:solidFill>
                  <a:srgbClr val="FF0000"/>
                </a:solidFill>
                <a:effectLst>
                  <a:outerShdw blurRad="38100" dist="38100" dir="2700000" algn="tl">
                    <a:srgbClr val="000000">
                      <a:alpha val="43137"/>
                    </a:srgbClr>
                  </a:outerShdw>
                </a:effectLst>
              </a:rPr>
              <a:t>X</a:t>
            </a:r>
          </a:p>
        </p:txBody>
      </p:sp>
      <p:sp>
        <p:nvSpPr>
          <p:cNvPr id="192" name="CasellaDiTesto 191">
            <a:extLst>
              <a:ext uri="{FF2B5EF4-FFF2-40B4-BE49-F238E27FC236}">
                <a16:creationId xmlns:a16="http://schemas.microsoft.com/office/drawing/2014/main" id="{34E69B75-236E-4DAC-8F49-6DABB79C4A85}"/>
              </a:ext>
            </a:extLst>
          </p:cNvPr>
          <p:cNvSpPr txBox="1"/>
          <p:nvPr/>
        </p:nvSpPr>
        <p:spPr>
          <a:xfrm>
            <a:off x="8206234" y="3265888"/>
            <a:ext cx="148716" cy="246221"/>
          </a:xfrm>
          <a:prstGeom prst="rect">
            <a:avLst/>
          </a:prstGeom>
          <a:noFill/>
        </p:spPr>
        <p:txBody>
          <a:bodyPr wrap="square" rtlCol="0">
            <a:spAutoFit/>
          </a:bodyPr>
          <a:lstStyle/>
          <a:p>
            <a:r>
              <a:rPr lang="it-IT" sz="1000" dirty="0">
                <a:solidFill>
                  <a:srgbClr val="FF0000"/>
                </a:solidFill>
                <a:effectLst>
                  <a:outerShdw blurRad="38100" dist="38100" dir="2700000" algn="tl">
                    <a:srgbClr val="000000">
                      <a:alpha val="43137"/>
                    </a:srgbClr>
                  </a:outerShdw>
                </a:effectLst>
              </a:rPr>
              <a:t>X</a:t>
            </a:r>
          </a:p>
        </p:txBody>
      </p:sp>
      <p:grpSp>
        <p:nvGrpSpPr>
          <p:cNvPr id="209" name="Gruppo 208">
            <a:extLst>
              <a:ext uri="{FF2B5EF4-FFF2-40B4-BE49-F238E27FC236}">
                <a16:creationId xmlns:a16="http://schemas.microsoft.com/office/drawing/2014/main" id="{ABC9A935-05B9-4533-8265-E677B80A2EF5}"/>
              </a:ext>
            </a:extLst>
          </p:cNvPr>
          <p:cNvGrpSpPr/>
          <p:nvPr/>
        </p:nvGrpSpPr>
        <p:grpSpPr>
          <a:xfrm>
            <a:off x="8076086" y="5444676"/>
            <a:ext cx="3816439" cy="366922"/>
            <a:chOff x="5257269" y="5381138"/>
            <a:chExt cx="3816439" cy="366922"/>
          </a:xfrm>
        </p:grpSpPr>
        <p:sp>
          <p:nvSpPr>
            <p:cNvPr id="205" name="Rettangolo 204">
              <a:extLst>
                <a:ext uri="{FF2B5EF4-FFF2-40B4-BE49-F238E27FC236}">
                  <a16:creationId xmlns:a16="http://schemas.microsoft.com/office/drawing/2014/main" id="{CC34E4D7-59B6-491E-BF18-B2C29C1BD92F}"/>
                </a:ext>
              </a:extLst>
            </p:cNvPr>
            <p:cNvSpPr/>
            <p:nvPr/>
          </p:nvSpPr>
          <p:spPr>
            <a:xfrm>
              <a:off x="6004702" y="5382036"/>
              <a:ext cx="2315807" cy="365126"/>
            </a:xfrm>
            <a:prstGeom prst="rect">
              <a:avLst/>
            </a:prstGeom>
            <a:solidFill>
              <a:schemeClr val="accent1">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96" name="CasellaDiTesto 195">
              <a:extLst>
                <a:ext uri="{FF2B5EF4-FFF2-40B4-BE49-F238E27FC236}">
                  <a16:creationId xmlns:a16="http://schemas.microsoft.com/office/drawing/2014/main" id="{EC6C5829-74A5-485C-84A0-EC398F15D365}"/>
                </a:ext>
              </a:extLst>
            </p:cNvPr>
            <p:cNvSpPr txBox="1"/>
            <p:nvPr/>
          </p:nvSpPr>
          <p:spPr>
            <a:xfrm>
              <a:off x="6093887" y="5429727"/>
              <a:ext cx="481008" cy="230832"/>
            </a:xfrm>
            <a:prstGeom prst="rect">
              <a:avLst/>
            </a:prstGeom>
            <a:noFill/>
          </p:spPr>
          <p:txBody>
            <a:bodyPr wrap="square" rtlCol="0">
              <a:spAutoFit/>
            </a:bodyPr>
            <a:lstStyle/>
            <a:p>
              <a:r>
                <a:rPr lang="it-IT" sz="900" dirty="0"/>
                <a:t>SENT</a:t>
              </a:r>
            </a:p>
          </p:txBody>
        </p:sp>
        <p:sp>
          <p:nvSpPr>
            <p:cNvPr id="197" name="CasellaDiTesto 196">
              <a:extLst>
                <a:ext uri="{FF2B5EF4-FFF2-40B4-BE49-F238E27FC236}">
                  <a16:creationId xmlns:a16="http://schemas.microsoft.com/office/drawing/2014/main" id="{CEB3EE3C-61E2-4183-8B86-BC7753265F27}"/>
                </a:ext>
              </a:extLst>
            </p:cNvPr>
            <p:cNvSpPr txBox="1"/>
            <p:nvPr/>
          </p:nvSpPr>
          <p:spPr>
            <a:xfrm>
              <a:off x="6652458" y="5429727"/>
              <a:ext cx="506724" cy="230832"/>
            </a:xfrm>
            <a:prstGeom prst="rect">
              <a:avLst/>
            </a:prstGeom>
            <a:noFill/>
          </p:spPr>
          <p:txBody>
            <a:bodyPr wrap="square" rtlCol="0">
              <a:spAutoFit/>
            </a:bodyPr>
            <a:lstStyle/>
            <a:p>
              <a:r>
                <a:rPr lang="it-IT" sz="900" b="1" dirty="0"/>
                <a:t>ACKED</a:t>
              </a:r>
            </a:p>
          </p:txBody>
        </p:sp>
        <p:sp>
          <p:nvSpPr>
            <p:cNvPr id="198" name="CasellaDiTesto 197">
              <a:extLst>
                <a:ext uri="{FF2B5EF4-FFF2-40B4-BE49-F238E27FC236}">
                  <a16:creationId xmlns:a16="http://schemas.microsoft.com/office/drawing/2014/main" id="{D825BF11-C2CF-48E7-A1E1-AE8255DA1FFB}"/>
                </a:ext>
              </a:extLst>
            </p:cNvPr>
            <p:cNvSpPr txBox="1"/>
            <p:nvPr/>
          </p:nvSpPr>
          <p:spPr>
            <a:xfrm>
              <a:off x="7257629" y="5430339"/>
              <a:ext cx="481008" cy="230832"/>
            </a:xfrm>
            <a:prstGeom prst="rect">
              <a:avLst/>
            </a:prstGeom>
            <a:noFill/>
          </p:spPr>
          <p:txBody>
            <a:bodyPr wrap="square" rtlCol="0">
              <a:spAutoFit/>
            </a:bodyPr>
            <a:lstStyle/>
            <a:p>
              <a:r>
                <a:rPr lang="it-IT" sz="900" dirty="0"/>
                <a:t>SENT</a:t>
              </a:r>
            </a:p>
          </p:txBody>
        </p:sp>
        <p:sp>
          <p:nvSpPr>
            <p:cNvPr id="199" name="CasellaDiTesto 198">
              <a:extLst>
                <a:ext uri="{FF2B5EF4-FFF2-40B4-BE49-F238E27FC236}">
                  <a16:creationId xmlns:a16="http://schemas.microsoft.com/office/drawing/2014/main" id="{C0E7E598-41CE-4751-96E1-D371A10CB703}"/>
                </a:ext>
              </a:extLst>
            </p:cNvPr>
            <p:cNvSpPr txBox="1"/>
            <p:nvPr/>
          </p:nvSpPr>
          <p:spPr>
            <a:xfrm>
              <a:off x="7805601" y="5432379"/>
              <a:ext cx="520673" cy="230832"/>
            </a:xfrm>
            <a:prstGeom prst="rect">
              <a:avLst/>
            </a:prstGeom>
            <a:noFill/>
          </p:spPr>
          <p:txBody>
            <a:bodyPr wrap="square" rtlCol="0">
              <a:spAutoFit/>
            </a:bodyPr>
            <a:lstStyle/>
            <a:p>
              <a:r>
                <a:rPr lang="it-IT" sz="900" b="1" dirty="0"/>
                <a:t>ACKED</a:t>
              </a:r>
            </a:p>
          </p:txBody>
        </p:sp>
        <p:sp>
          <p:nvSpPr>
            <p:cNvPr id="200" name="Rettangolo 199">
              <a:extLst>
                <a:ext uri="{FF2B5EF4-FFF2-40B4-BE49-F238E27FC236}">
                  <a16:creationId xmlns:a16="http://schemas.microsoft.com/office/drawing/2014/main" id="{B312F8DC-C49E-4888-B3E0-580644EFF0F6}"/>
                </a:ext>
              </a:extLst>
            </p:cNvPr>
            <p:cNvSpPr/>
            <p:nvPr/>
          </p:nvSpPr>
          <p:spPr>
            <a:xfrm>
              <a:off x="8319759" y="5382936"/>
              <a:ext cx="753949" cy="365124"/>
            </a:xfrm>
            <a:prstGeom prst="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lumMod val="65000"/>
                      <a:lumOff val="35000"/>
                    </a:schemeClr>
                  </a:solidFill>
                </a:rPr>
                <a:t>…</a:t>
              </a:r>
            </a:p>
          </p:txBody>
        </p:sp>
        <p:sp>
          <p:nvSpPr>
            <p:cNvPr id="201" name="Rettangolo 200">
              <a:extLst>
                <a:ext uri="{FF2B5EF4-FFF2-40B4-BE49-F238E27FC236}">
                  <a16:creationId xmlns:a16="http://schemas.microsoft.com/office/drawing/2014/main" id="{B6673AC7-A2F5-4E4B-8CDF-40BBAB40CE4E}"/>
                </a:ext>
              </a:extLst>
            </p:cNvPr>
            <p:cNvSpPr/>
            <p:nvPr/>
          </p:nvSpPr>
          <p:spPr>
            <a:xfrm>
              <a:off x="5257269" y="5381138"/>
              <a:ext cx="753949" cy="366023"/>
            </a:xfrm>
            <a:prstGeom prst="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lumMod val="65000"/>
                      <a:lumOff val="35000"/>
                    </a:schemeClr>
                  </a:solidFill>
                </a:rPr>
                <a:t>…</a:t>
              </a:r>
            </a:p>
          </p:txBody>
        </p:sp>
        <p:cxnSp>
          <p:nvCxnSpPr>
            <p:cNvPr id="206" name="Connettore diritto 205">
              <a:extLst>
                <a:ext uri="{FF2B5EF4-FFF2-40B4-BE49-F238E27FC236}">
                  <a16:creationId xmlns:a16="http://schemas.microsoft.com/office/drawing/2014/main" id="{A66D1D0E-C3BE-4A93-96EC-3F10BB8AA8D4}"/>
                </a:ext>
              </a:extLst>
            </p:cNvPr>
            <p:cNvCxnSpPr/>
            <p:nvPr/>
          </p:nvCxnSpPr>
          <p:spPr>
            <a:xfrm>
              <a:off x="6588989" y="5382036"/>
              <a:ext cx="0" cy="365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7" name="Connettore diritto 206">
              <a:extLst>
                <a:ext uri="{FF2B5EF4-FFF2-40B4-BE49-F238E27FC236}">
                  <a16:creationId xmlns:a16="http://schemas.microsoft.com/office/drawing/2014/main" id="{50F98924-A251-44A9-A953-8940DEEEEFD2}"/>
                </a:ext>
              </a:extLst>
            </p:cNvPr>
            <p:cNvCxnSpPr/>
            <p:nvPr/>
          </p:nvCxnSpPr>
          <p:spPr>
            <a:xfrm>
              <a:off x="7184449" y="5382036"/>
              <a:ext cx="0" cy="365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8" name="Connettore diritto 207">
              <a:extLst>
                <a:ext uri="{FF2B5EF4-FFF2-40B4-BE49-F238E27FC236}">
                  <a16:creationId xmlns:a16="http://schemas.microsoft.com/office/drawing/2014/main" id="{EFBC025B-5D34-4D3D-A516-D5EB5D67D938}"/>
                </a:ext>
              </a:extLst>
            </p:cNvPr>
            <p:cNvCxnSpPr/>
            <p:nvPr/>
          </p:nvCxnSpPr>
          <p:spPr>
            <a:xfrm>
              <a:off x="7748485" y="5382036"/>
              <a:ext cx="0" cy="365126"/>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0" name="CasellaDiTesto 209">
            <a:extLst>
              <a:ext uri="{FF2B5EF4-FFF2-40B4-BE49-F238E27FC236}">
                <a16:creationId xmlns:a16="http://schemas.microsoft.com/office/drawing/2014/main" id="{2570ED3C-49C1-4AC1-B155-82082E82F971}"/>
              </a:ext>
            </a:extLst>
          </p:cNvPr>
          <p:cNvSpPr txBox="1"/>
          <p:nvPr/>
        </p:nvSpPr>
        <p:spPr>
          <a:xfrm>
            <a:off x="8629310" y="611815"/>
            <a:ext cx="3263215" cy="1323439"/>
          </a:xfrm>
          <a:prstGeom prst="rect">
            <a:avLst/>
          </a:prstGeom>
          <a:noFill/>
          <a:ln>
            <a:solidFill>
              <a:schemeClr val="accent2">
                <a:lumMod val="60000"/>
                <a:lumOff val="40000"/>
              </a:schemeClr>
            </a:solidFill>
            <a:prstDash val="dash"/>
          </a:ln>
        </p:spPr>
        <p:txBody>
          <a:bodyPr wrap="square" rtlCol="0">
            <a:spAutoFit/>
          </a:bodyPr>
          <a:lstStyle/>
          <a:p>
            <a:r>
              <a:rPr lang="it-IT" sz="1000" dirty="0"/>
              <a:t>THE MEASURED ROUND TRIP TIME ( RTT ) IS DEFINED AS THE TIME BETWEEN THE FORWARDING OF THE PACKET AND THE ARRIVAL OF  RELATED ACKNOWLEDGMENT.</a:t>
            </a:r>
          </a:p>
          <a:p>
            <a:endParaRPr lang="it-IT" sz="1000" dirty="0"/>
          </a:p>
          <a:p>
            <a:r>
              <a:rPr lang="it-IT" sz="1000" dirty="0"/>
              <a:t>THE EXAMPLE BELOW SHOWS THE CASE WHERE ONE OR MORE PACKETS, SENT TO THE RECEIVER, ACTUALLY DO NOT REACH THE DESTINATION, THEREFORE THEY ARE NOT ACKED BACK.</a:t>
            </a:r>
          </a:p>
        </p:txBody>
      </p:sp>
      <p:cxnSp>
        <p:nvCxnSpPr>
          <p:cNvPr id="212" name="Connettore diritto 211">
            <a:extLst>
              <a:ext uri="{FF2B5EF4-FFF2-40B4-BE49-F238E27FC236}">
                <a16:creationId xmlns:a16="http://schemas.microsoft.com/office/drawing/2014/main" id="{E167C6D1-29D0-427F-B682-8856A6E38E06}"/>
              </a:ext>
            </a:extLst>
          </p:cNvPr>
          <p:cNvCxnSpPr>
            <a:cxnSpLocks/>
          </p:cNvCxnSpPr>
          <p:nvPr/>
        </p:nvCxnSpPr>
        <p:spPr>
          <a:xfrm flipH="1" flipV="1">
            <a:off x="10052097" y="1929362"/>
            <a:ext cx="2480" cy="1638130"/>
          </a:xfrm>
          <a:prstGeom prst="line">
            <a:avLst/>
          </a:prstGeom>
          <a:ln>
            <a:solidFill>
              <a:schemeClr val="accent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13" name="CasellaDiTesto 212">
            <a:extLst>
              <a:ext uri="{FF2B5EF4-FFF2-40B4-BE49-F238E27FC236}">
                <a16:creationId xmlns:a16="http://schemas.microsoft.com/office/drawing/2014/main" id="{373D7A9B-EEC6-498A-A3AD-418F28D78F79}"/>
              </a:ext>
            </a:extLst>
          </p:cNvPr>
          <p:cNvSpPr txBox="1"/>
          <p:nvPr/>
        </p:nvSpPr>
        <p:spPr>
          <a:xfrm>
            <a:off x="2720812" y="4076511"/>
            <a:ext cx="3099125" cy="2554545"/>
          </a:xfrm>
          <a:prstGeom prst="rect">
            <a:avLst/>
          </a:prstGeom>
          <a:noFill/>
        </p:spPr>
        <p:txBody>
          <a:bodyPr wrap="square" rtlCol="0">
            <a:spAutoFit/>
          </a:bodyPr>
          <a:lstStyle/>
          <a:p>
            <a:r>
              <a:rPr lang="it-IT" sz="1000" dirty="0"/>
              <a:t>IN SUCH A SITUATION, SLIDING WINDOW PROTOCOL PROVIDES FOR WAITING THE FORWARDING OF THE SAME PACKET BY THE SENDER,  BUT ONLY AFTER HE HAS WAITED FOR A CERTAIN TIME : </a:t>
            </a:r>
          </a:p>
          <a:p>
            <a:pPr marL="171450" indent="-171450">
              <a:buFont typeface="Arial" panose="020B0604020202020204" pitchFamily="34" charset="0"/>
              <a:buChar char="•"/>
            </a:pPr>
            <a:r>
              <a:rPr lang="it-IT" sz="1000" dirty="0"/>
              <a:t>IF THE TIMER RUNS OUT TOO EARLY, THE RISK IS TO OPERATE A NOT NECESSARY RETRANSMISSION.</a:t>
            </a:r>
          </a:p>
          <a:p>
            <a:pPr marL="171450" indent="-171450">
              <a:buFont typeface="Arial" panose="020B0604020202020204" pitchFamily="34" charset="0"/>
              <a:buChar char="•"/>
            </a:pPr>
            <a:r>
              <a:rPr lang="it-IT" sz="1000" dirty="0"/>
              <a:t>IF THE TIMER RUNS OUT TOO LATE,  IT TAKES TO A LOW-PERFORMANCE SCENARIO.</a:t>
            </a:r>
          </a:p>
          <a:p>
            <a:endParaRPr lang="it-IT" sz="1000" dirty="0"/>
          </a:p>
          <a:p>
            <a:r>
              <a:rPr lang="it-IT" sz="1000" dirty="0"/>
              <a:t>FOR THESE REASONS IS NECESSARY TO SET A TIMEOUT INTERVAL THAT LASTS A LITTLE MORE THAN THE ROUND TRIP TIME. THEREFORE, NEXT STEPS ARE </a:t>
            </a:r>
            <a:r>
              <a:rPr lang="it-IT" sz="1000" i="1" dirty="0"/>
              <a:t>ESTIMATE RTT VALUE </a:t>
            </a:r>
            <a:r>
              <a:rPr lang="it-IT" sz="1000" dirty="0"/>
              <a:t>AND </a:t>
            </a:r>
            <a:r>
              <a:rPr lang="it-IT" sz="1000" i="1" dirty="0"/>
              <a:t>CALCULATE THE TIMEOUT INTERVAL</a:t>
            </a:r>
            <a:r>
              <a:rPr lang="it-IT" sz="1000" dirty="0"/>
              <a:t>. </a:t>
            </a:r>
          </a:p>
          <a:p>
            <a:endParaRPr lang="it-IT" sz="1000" dirty="0"/>
          </a:p>
          <a:p>
            <a:endParaRPr lang="it-IT" sz="1000" dirty="0"/>
          </a:p>
        </p:txBody>
      </p:sp>
      <p:cxnSp>
        <p:nvCxnSpPr>
          <p:cNvPr id="215" name="Connettore diritto 214">
            <a:extLst>
              <a:ext uri="{FF2B5EF4-FFF2-40B4-BE49-F238E27FC236}">
                <a16:creationId xmlns:a16="http://schemas.microsoft.com/office/drawing/2014/main" id="{EEDBF589-C332-47E4-BC24-D624E7F5248A}"/>
              </a:ext>
            </a:extLst>
          </p:cNvPr>
          <p:cNvCxnSpPr/>
          <p:nvPr/>
        </p:nvCxnSpPr>
        <p:spPr>
          <a:xfrm>
            <a:off x="7295745" y="4669277"/>
            <a:ext cx="0" cy="963038"/>
          </a:xfrm>
          <a:prstGeom prst="line">
            <a:avLst/>
          </a:prstGeom>
          <a:ln>
            <a:solidFill>
              <a:schemeClr val="bg2">
                <a:lumMod val="9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17" name="Connettore 2 216">
            <a:extLst>
              <a:ext uri="{FF2B5EF4-FFF2-40B4-BE49-F238E27FC236}">
                <a16:creationId xmlns:a16="http://schemas.microsoft.com/office/drawing/2014/main" id="{34F8F423-90CA-463E-8285-B612430A81FB}"/>
              </a:ext>
            </a:extLst>
          </p:cNvPr>
          <p:cNvCxnSpPr>
            <a:cxnSpLocks/>
            <a:endCxn id="201" idx="1"/>
          </p:cNvCxnSpPr>
          <p:nvPr/>
        </p:nvCxnSpPr>
        <p:spPr>
          <a:xfrm>
            <a:off x="7295745" y="5627688"/>
            <a:ext cx="780341" cy="0"/>
          </a:xfrm>
          <a:prstGeom prst="straightConnector1">
            <a:avLst/>
          </a:prstGeom>
          <a:ln>
            <a:solidFill>
              <a:schemeClr val="bg2">
                <a:lumMod val="9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grpSp>
        <p:nvGrpSpPr>
          <p:cNvPr id="100" name="Gruppo 99">
            <a:extLst>
              <a:ext uri="{FF2B5EF4-FFF2-40B4-BE49-F238E27FC236}">
                <a16:creationId xmlns:a16="http://schemas.microsoft.com/office/drawing/2014/main" id="{88A76CBC-B17F-4855-8174-07B7C4422571}"/>
              </a:ext>
            </a:extLst>
          </p:cNvPr>
          <p:cNvGrpSpPr/>
          <p:nvPr/>
        </p:nvGrpSpPr>
        <p:grpSpPr>
          <a:xfrm>
            <a:off x="350664" y="4096352"/>
            <a:ext cx="2292925" cy="2776236"/>
            <a:chOff x="3775279" y="3360825"/>
            <a:chExt cx="2555815" cy="2727467"/>
          </a:xfrm>
        </p:grpSpPr>
        <p:sp>
          <p:nvSpPr>
            <p:cNvPr id="102" name="Rettangolo ad angolo ripiegato 101">
              <a:extLst>
                <a:ext uri="{FF2B5EF4-FFF2-40B4-BE49-F238E27FC236}">
                  <a16:creationId xmlns:a16="http://schemas.microsoft.com/office/drawing/2014/main" id="{CD73C0E8-4C60-4781-9519-AF06B9EB6073}"/>
                </a:ext>
              </a:extLst>
            </p:cNvPr>
            <p:cNvSpPr/>
            <p:nvPr/>
          </p:nvSpPr>
          <p:spPr>
            <a:xfrm>
              <a:off x="3775279" y="3360825"/>
              <a:ext cx="2487454" cy="2616585"/>
            </a:xfrm>
            <a:prstGeom prst="foldedCorner">
              <a:avLst>
                <a:gd name="adj" fmla="val 19603"/>
              </a:avLst>
            </a:prstGeom>
            <a:noFill/>
            <a:ln>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4" name="CasellaDiTesto 103">
              <a:extLst>
                <a:ext uri="{FF2B5EF4-FFF2-40B4-BE49-F238E27FC236}">
                  <a16:creationId xmlns:a16="http://schemas.microsoft.com/office/drawing/2014/main" id="{1A50DC8B-D451-4C33-ABA8-240E53DAA233}"/>
                </a:ext>
              </a:extLst>
            </p:cNvPr>
            <p:cNvSpPr txBox="1"/>
            <p:nvPr/>
          </p:nvSpPr>
          <p:spPr>
            <a:xfrm>
              <a:off x="3825616" y="3404758"/>
              <a:ext cx="2505478" cy="2683534"/>
            </a:xfrm>
            <a:prstGeom prst="rect">
              <a:avLst/>
            </a:prstGeom>
            <a:noFill/>
          </p:spPr>
          <p:txBody>
            <a:bodyPr wrap="square" rtlCol="0">
              <a:spAutoFit/>
            </a:bodyPr>
            <a:lstStyle/>
            <a:p>
              <a:pPr algn="ctr"/>
              <a:r>
                <a:rPr lang="it-IT" sz="1200" dirty="0">
                  <a:solidFill>
                    <a:srgbClr val="3D88B1"/>
                  </a:solidFill>
                  <a:effectLst>
                    <a:outerShdw blurRad="38100" dist="38100" dir="2700000" algn="tl">
                      <a:srgbClr val="000000">
                        <a:alpha val="43137"/>
                      </a:srgbClr>
                    </a:outerShdw>
                  </a:effectLst>
                </a:rPr>
                <a:t>STRUCT SW_SLOT</a:t>
              </a:r>
            </a:p>
            <a:p>
              <a:endParaRPr lang="it-IT" sz="1000" dirty="0"/>
            </a:p>
            <a:p>
              <a:r>
                <a:rPr lang="it-IT" sz="1000" b="1" dirty="0">
                  <a:solidFill>
                    <a:schemeClr val="accent1">
                      <a:lumMod val="75000"/>
                    </a:schemeClr>
                  </a:solidFill>
                  <a:latin typeface="Courier New" panose="02070309020205020404" pitchFamily="49" charset="0"/>
                  <a:cs typeface="Courier New" panose="02070309020205020404" pitchFamily="49" charset="0"/>
                </a:rPr>
                <a:t>int </a:t>
              </a:r>
              <a:r>
                <a:rPr lang="it-IT" sz="1000" b="1" dirty="0">
                  <a:latin typeface="Courier New" panose="02070309020205020404" pitchFamily="49" charset="0"/>
                  <a:cs typeface="Courier New" panose="02070309020205020404" pitchFamily="49" charset="0"/>
                </a:rPr>
                <a:t>     sequence_number</a:t>
              </a:r>
              <a:r>
                <a:rPr lang="it-IT" sz="1000" dirty="0">
                  <a:latin typeface="Courier New" panose="02070309020205020404" pitchFamily="49" charset="0"/>
                  <a:cs typeface="Courier New" panose="02070309020205020404" pitchFamily="49" charset="0"/>
                </a:rPr>
                <a:t>;</a:t>
              </a:r>
            </a:p>
            <a:p>
              <a:r>
                <a:rPr lang="it-IT" sz="1000" b="1" dirty="0">
                  <a:solidFill>
                    <a:schemeClr val="accent1">
                      <a:lumMod val="75000"/>
                    </a:schemeClr>
                  </a:solidFill>
                  <a:latin typeface="Courier New" panose="02070309020205020404" pitchFamily="49" charset="0"/>
                  <a:cs typeface="Courier New" panose="02070309020205020404" pitchFamily="49" charset="0"/>
                </a:rPr>
                <a:t>int</a:t>
              </a:r>
              <a:r>
                <a:rPr lang="it-IT" sz="1000" b="1" dirty="0">
                  <a:latin typeface="Courier New" panose="02070309020205020404" pitchFamily="49" charset="0"/>
                  <a:cs typeface="Courier New" panose="02070309020205020404" pitchFamily="49" charset="0"/>
                </a:rPr>
                <a:t>      status;</a:t>
              </a:r>
              <a:endParaRPr lang="it-IT" sz="1000" dirty="0">
                <a:latin typeface="Courier New" panose="02070309020205020404" pitchFamily="49" charset="0"/>
                <a:cs typeface="Courier New" panose="02070309020205020404" pitchFamily="49" charset="0"/>
              </a:endParaRPr>
            </a:p>
            <a:p>
              <a:r>
                <a:rPr lang="it-IT" sz="800" b="1" i="1" dirty="0">
                  <a:solidFill>
                    <a:srgbClr val="3D88B1"/>
                  </a:solidFill>
                  <a:latin typeface="Courier New" panose="02070309020205020404" pitchFamily="49" charset="0"/>
                  <a:cs typeface="Courier New" panose="02070309020205020404" pitchFamily="49" charset="0"/>
                </a:rPr>
                <a:t>//FREE = 0 | SENT = 1 |ACKED = 2  </a:t>
              </a:r>
            </a:p>
            <a:p>
              <a:endParaRPr lang="it-IT" sz="900" i="1" dirty="0">
                <a:solidFill>
                  <a:srgbClr val="92D050"/>
                </a:solidFill>
                <a:latin typeface="Courier New" panose="02070309020205020404" pitchFamily="49" charset="0"/>
                <a:cs typeface="Courier New" panose="02070309020205020404" pitchFamily="49" charset="0"/>
              </a:endParaRPr>
            </a:p>
            <a:p>
              <a:r>
                <a:rPr lang="it-IT" sz="1000" b="1" dirty="0">
                  <a:solidFill>
                    <a:schemeClr val="accent1">
                      <a:lumMod val="75000"/>
                    </a:schemeClr>
                  </a:solidFill>
                  <a:latin typeface="Courier New" panose="02070309020205020404" pitchFamily="49" charset="0"/>
                  <a:cs typeface="Courier New" panose="02070309020205020404" pitchFamily="49" charset="0"/>
                </a:rPr>
                <a:t>char</a:t>
              </a:r>
              <a:r>
                <a:rPr lang="it-IT" sz="1000" dirty="0">
                  <a:solidFill>
                    <a:srgbClr val="92D050"/>
                  </a:solidFill>
                  <a:latin typeface="Courier New" panose="02070309020205020404" pitchFamily="49" charset="0"/>
                  <a:cs typeface="Courier New" panose="02070309020205020404" pitchFamily="49" charset="0"/>
                </a:rPr>
                <a:t>     </a:t>
              </a:r>
              <a:r>
                <a:rPr lang="it-IT" sz="1000" b="1" dirty="0">
                  <a:solidFill>
                    <a:schemeClr val="tx1">
                      <a:lumMod val="50000"/>
                    </a:schemeClr>
                  </a:solidFill>
                  <a:latin typeface="Courier New" panose="02070309020205020404" pitchFamily="49" charset="0"/>
                  <a:cs typeface="Courier New" panose="02070309020205020404" pitchFamily="49" charset="0"/>
                </a:rPr>
                <a:t>retransmission;</a:t>
              </a:r>
            </a:p>
            <a:p>
              <a:endParaRPr lang="it-IT" sz="1000" b="1" dirty="0">
                <a:solidFill>
                  <a:schemeClr val="tx1">
                    <a:lumMod val="50000"/>
                  </a:schemeClr>
                </a:solidFill>
                <a:latin typeface="Courier New" panose="02070309020205020404" pitchFamily="49" charset="0"/>
                <a:cs typeface="Courier New" panose="02070309020205020404" pitchFamily="49" charset="0"/>
              </a:endParaRPr>
            </a:p>
            <a:p>
              <a:r>
                <a:rPr lang="it-IT" sz="1000" b="1" dirty="0">
                  <a:solidFill>
                    <a:schemeClr val="accent1">
                      <a:lumMod val="75000"/>
                    </a:schemeClr>
                  </a:solidFill>
                  <a:latin typeface="Courier New" panose="02070309020205020404" pitchFamily="49" charset="0"/>
                  <a:cs typeface="Courier New" panose="02070309020205020404" pitchFamily="49" charset="0"/>
                </a:rPr>
                <a:t>char</a:t>
              </a:r>
              <a:r>
                <a:rPr lang="it-IT" sz="1000" b="1" dirty="0">
                  <a:latin typeface="Courier New" panose="02070309020205020404" pitchFamily="49" charset="0"/>
                  <a:cs typeface="Courier New" panose="02070309020205020404" pitchFamily="49" charset="0"/>
                </a:rPr>
                <a:t>     is_first;</a:t>
              </a:r>
            </a:p>
            <a:p>
              <a:endParaRPr lang="it-IT" sz="1050" dirty="0">
                <a:latin typeface="Courier New" panose="02070309020205020404" pitchFamily="49" charset="0"/>
                <a:cs typeface="Courier New" panose="02070309020205020404" pitchFamily="49" charset="0"/>
              </a:endParaRPr>
            </a:p>
            <a:p>
              <a:r>
                <a:rPr lang="it-IT" sz="1050" b="1" dirty="0">
                  <a:solidFill>
                    <a:schemeClr val="accent1">
                      <a:lumMod val="75000"/>
                    </a:schemeClr>
                  </a:solidFill>
                  <a:latin typeface="Courier New" panose="02070309020205020404" pitchFamily="49" charset="0"/>
                  <a:cs typeface="Courier New" panose="02070309020205020404" pitchFamily="49" charset="0"/>
                </a:rPr>
                <a:t>struct timespec</a:t>
              </a:r>
            </a:p>
            <a:p>
              <a:r>
                <a:rPr lang="it-IT" sz="1050" dirty="0">
                  <a:latin typeface="Courier New" panose="02070309020205020404" pitchFamily="49" charset="0"/>
                  <a:cs typeface="Courier New" panose="02070309020205020404" pitchFamily="49" charset="0"/>
                </a:rPr>
                <a:t>         </a:t>
              </a:r>
              <a:r>
                <a:rPr lang="it-IT" sz="1050" b="1" dirty="0">
                  <a:latin typeface="Courier New" panose="02070309020205020404" pitchFamily="49" charset="0"/>
                  <a:cs typeface="Courier New" panose="02070309020205020404" pitchFamily="49" charset="0"/>
                </a:rPr>
                <a:t>sent_timestamp;</a:t>
              </a:r>
            </a:p>
            <a:p>
              <a:r>
                <a:rPr lang="it-IT" sz="1050" b="1" dirty="0">
                  <a:latin typeface="Courier New" panose="02070309020205020404" pitchFamily="49" charset="0"/>
                  <a:cs typeface="Courier New" panose="02070309020205020404" pitchFamily="49" charset="0"/>
                </a:rPr>
                <a:t>         acked_timestamp;</a:t>
              </a:r>
            </a:p>
            <a:p>
              <a:endParaRPr lang="it-IT" sz="1050" b="1" dirty="0">
                <a:latin typeface="Courier New" panose="02070309020205020404" pitchFamily="49" charset="0"/>
                <a:cs typeface="Courier New" panose="02070309020205020404" pitchFamily="49" charset="0"/>
              </a:endParaRPr>
            </a:p>
            <a:p>
              <a:r>
                <a:rPr lang="it-IT" sz="1050" b="1" dirty="0">
                  <a:solidFill>
                    <a:schemeClr val="accent1">
                      <a:lumMod val="75000"/>
                    </a:schemeClr>
                  </a:solidFill>
                  <a:latin typeface="Courier New" panose="02070309020205020404" pitchFamily="49" charset="0"/>
                  <a:cs typeface="Courier New" panose="02070309020205020404" pitchFamily="49" charset="0"/>
                </a:rPr>
                <a:t>sw_slot  </a:t>
              </a:r>
              <a:r>
                <a:rPr lang="it-IT" sz="1050" b="1" dirty="0">
                  <a:latin typeface="Courier New" panose="02070309020205020404" pitchFamily="49" charset="0"/>
                  <a:cs typeface="Courier New" panose="02070309020205020404" pitchFamily="49" charset="0"/>
                </a:rPr>
                <a:t>next;</a:t>
              </a:r>
            </a:p>
            <a:p>
              <a:endParaRPr lang="it-IT" sz="1050" dirty="0">
                <a:latin typeface="Courier New" panose="02070309020205020404" pitchFamily="49" charset="0"/>
                <a:cs typeface="Courier New" panose="02070309020205020404" pitchFamily="49" charset="0"/>
              </a:endParaRPr>
            </a:p>
            <a:p>
              <a:endParaRPr lang="it-IT" sz="105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900774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869CC73F-A333-4BFF-B027-DD53F6760EE3}"/>
              </a:ext>
            </a:extLst>
          </p:cNvPr>
          <p:cNvSpPr txBox="1"/>
          <p:nvPr/>
        </p:nvSpPr>
        <p:spPr>
          <a:xfrm>
            <a:off x="357021" y="311721"/>
            <a:ext cx="7609931" cy="400110"/>
          </a:xfrm>
          <a:prstGeom prst="rect">
            <a:avLst/>
          </a:prstGeom>
          <a:noFill/>
          <a:ln w="19050">
            <a:solidFill>
              <a:schemeClr val="accent1">
                <a:lumMod val="60000"/>
                <a:lumOff val="40000"/>
              </a:schemeClr>
            </a:solidFill>
            <a:prstDash val="dash"/>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000" b="0" i="0" u="none" strike="noStrike" kern="1200" cap="none" spc="0" normalizeH="0" baseline="0" noProof="0" dirty="0">
                <a:ln>
                  <a:noFill/>
                </a:ln>
                <a:solidFill>
                  <a:srgbClr val="393339"/>
                </a:solidFill>
                <a:effectLst>
                  <a:outerShdw blurRad="38100" dist="38100" dir="2700000" algn="tl">
                    <a:srgbClr val="000000">
                      <a:alpha val="43137"/>
                    </a:srgbClr>
                  </a:outerShdw>
                </a:effectLst>
                <a:uLnTx/>
                <a:uFillTx/>
                <a:latin typeface="Calibri" panose="020F0502020204030204"/>
                <a:ea typeface="+mn-ea"/>
                <a:cs typeface="+mn-cs"/>
              </a:rPr>
              <a:t>CONCERNING TIMERS </a:t>
            </a:r>
            <a:r>
              <a:rPr kumimoji="0" lang="it-IT" sz="1800" b="0" i="0" u="none" strike="noStrike" kern="1200" cap="none" spc="0" normalizeH="0" baseline="0" noProof="0" dirty="0">
                <a:ln>
                  <a:noFill/>
                </a:ln>
                <a:solidFill>
                  <a:srgbClr val="393339"/>
                </a:solidFill>
                <a:effectLst>
                  <a:outerShdw blurRad="38100" dist="38100" dir="2700000" algn="tl">
                    <a:srgbClr val="000000">
                      <a:alpha val="43137"/>
                    </a:srgbClr>
                  </a:outerShdw>
                </a:effectLst>
                <a:uLnTx/>
                <a:uFillTx/>
                <a:latin typeface="Calibri" panose="020F0502020204030204"/>
                <a:ea typeface="+mn-ea"/>
                <a:cs typeface="+mn-cs"/>
              </a:rPr>
              <a:t>:   </a:t>
            </a:r>
            <a:r>
              <a:rPr kumimoji="0" lang="it-IT" sz="1800" b="0" i="1" u="none" strike="noStrike" kern="1200" cap="none" spc="0" normalizeH="0" baseline="0" noProof="0" dirty="0">
                <a:ln>
                  <a:noFill/>
                </a:ln>
                <a:solidFill>
                  <a:srgbClr val="393339"/>
                </a:solidFill>
                <a:effectLst>
                  <a:outerShdw blurRad="38100" dist="38100" dir="2700000" algn="tl">
                    <a:srgbClr val="000000">
                      <a:alpha val="43137"/>
                    </a:srgbClr>
                  </a:outerShdw>
                </a:effectLst>
                <a:uLnTx/>
                <a:uFillTx/>
                <a:latin typeface="Calibri" panose="020F0502020204030204"/>
                <a:ea typeface="+mn-ea"/>
                <a:cs typeface="+mn-cs"/>
              </a:rPr>
              <a:t>ESTIMATED RTT  </a:t>
            </a:r>
            <a:r>
              <a:rPr kumimoji="0" lang="it-IT" sz="1800" b="0" i="0" u="none" strike="noStrike" kern="1200" cap="none" spc="0" normalizeH="0" baseline="0" noProof="0" dirty="0">
                <a:ln>
                  <a:noFill/>
                </a:ln>
                <a:solidFill>
                  <a:srgbClr val="393339"/>
                </a:solidFill>
                <a:effectLst>
                  <a:outerShdw blurRad="38100" dist="38100" dir="2700000" algn="tl">
                    <a:srgbClr val="000000">
                      <a:alpha val="43137"/>
                    </a:srgbClr>
                  </a:outerShdw>
                </a:effectLst>
                <a:uLnTx/>
                <a:uFillTx/>
                <a:latin typeface="Calibri" panose="020F0502020204030204"/>
                <a:ea typeface="+mn-ea"/>
                <a:cs typeface="+mn-cs"/>
              </a:rPr>
              <a:t>&amp;</a:t>
            </a:r>
            <a:r>
              <a:rPr kumimoji="0" lang="it-IT" sz="1800" b="0" i="1" u="none" strike="noStrike" kern="1200" cap="none" spc="0" normalizeH="0" baseline="0" noProof="0" dirty="0">
                <a:ln>
                  <a:noFill/>
                </a:ln>
                <a:solidFill>
                  <a:srgbClr val="393339"/>
                </a:solidFill>
                <a:effectLst>
                  <a:outerShdw blurRad="38100" dist="38100" dir="2700000" algn="tl">
                    <a:srgbClr val="000000">
                      <a:alpha val="43137"/>
                    </a:srgbClr>
                  </a:outerShdw>
                </a:effectLst>
                <a:uLnTx/>
                <a:uFillTx/>
                <a:latin typeface="Calibri" panose="020F0502020204030204"/>
                <a:ea typeface="+mn-ea"/>
                <a:cs typeface="+mn-cs"/>
              </a:rPr>
              <a:t>  ADAPTIVE TIMEOUT SETTINGS</a:t>
            </a:r>
          </a:p>
        </p:txBody>
      </p:sp>
      <p:sp>
        <p:nvSpPr>
          <p:cNvPr id="7" name="CasellaDiTesto 6">
            <a:extLst>
              <a:ext uri="{FF2B5EF4-FFF2-40B4-BE49-F238E27FC236}">
                <a16:creationId xmlns:a16="http://schemas.microsoft.com/office/drawing/2014/main" id="{E483405F-01FD-4C9E-B27C-B829774F4D53}"/>
              </a:ext>
            </a:extLst>
          </p:cNvPr>
          <p:cNvSpPr txBox="1"/>
          <p:nvPr/>
        </p:nvSpPr>
        <p:spPr>
          <a:xfrm>
            <a:off x="357021" y="1179815"/>
            <a:ext cx="4766554" cy="36394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dirty="0">
                <a:ln>
                  <a:noFill/>
                </a:ln>
                <a:solidFill>
                  <a:srgbClr val="393339"/>
                </a:solidFill>
                <a:effectLst/>
                <a:uLnTx/>
                <a:uFillTx/>
                <a:latin typeface="Calibri" panose="020F0502020204030204"/>
                <a:ea typeface="+mn-ea"/>
                <a:cs typeface="+mn-cs"/>
              </a:rPr>
              <a:t>THE FOLLOWING SOLUTION IS THE SAME ADOPTED BY TCP, BUT IS IMPLEMENTED ON THE APPLICATION LAYER.</a:t>
            </a:r>
            <a:endParaRPr kumimoji="0" lang="it-IT" sz="1000" b="0" i="0" u="none" strike="noStrike" kern="1200" cap="none" spc="0" normalizeH="0" baseline="0" noProof="0" dirty="0">
              <a:ln>
                <a:noFill/>
              </a:ln>
              <a:solidFill>
                <a:srgbClr val="393339"/>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000" b="0" i="0" u="none" strike="noStrike" kern="1200" cap="none" spc="0" normalizeH="0" baseline="0" noProof="0" dirty="0">
              <a:ln>
                <a:noFill/>
              </a:ln>
              <a:solidFill>
                <a:srgbClr val="393339"/>
              </a:solidFill>
              <a:effectLst/>
              <a:highlight>
                <a:srgbClr val="B9FFFF"/>
              </a:highligh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200" b="0" i="0" u="none" strike="noStrike" kern="1200" cap="none" spc="0" normalizeH="0" baseline="0" noProof="0" dirty="0">
                <a:ln>
                  <a:noFill/>
                </a:ln>
                <a:solidFill>
                  <a:srgbClr val="393339"/>
                </a:solidFill>
                <a:effectLst>
                  <a:outerShdw blurRad="38100" dist="38100" dir="2700000" algn="tl">
                    <a:srgbClr val="000000">
                      <a:alpha val="43137"/>
                    </a:srgbClr>
                  </a:outerShdw>
                </a:effectLst>
                <a:highlight>
                  <a:srgbClr val="B9FFFF"/>
                </a:highlight>
                <a:uLnTx/>
                <a:uFillTx/>
                <a:latin typeface="Calibri" panose="020F0502020204030204"/>
                <a:ea typeface="+mn-ea"/>
                <a:cs typeface="+mn-cs"/>
              </a:rPr>
              <a:t>STEP 1 : ESTIMATED RTT &amp; DEV RTT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050" b="0" i="0" u="none" strike="noStrike" kern="1200" cap="none" spc="0" normalizeH="0" baseline="0" noProof="0" dirty="0">
              <a:ln>
                <a:noFill/>
              </a:ln>
              <a:solidFill>
                <a:srgbClr val="393339"/>
              </a:solidFill>
              <a:effectLst>
                <a:outerShdw blurRad="38100" dist="38100" dir="2700000" algn="tl">
                  <a:srgbClr val="000000">
                    <a:alpha val="43137"/>
                  </a:srgbClr>
                </a:outerShdw>
              </a:effectLst>
              <a:highlight>
                <a:srgbClr val="FFFF00"/>
              </a:highligh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dirty="0">
                <a:ln>
                  <a:noFill/>
                </a:ln>
                <a:solidFill>
                  <a:srgbClr val="393339"/>
                </a:solidFill>
                <a:effectLst/>
                <a:uLnTx/>
                <a:uFillTx/>
                <a:latin typeface="Calibri" panose="020F0502020204030204"/>
                <a:ea typeface="+mn-ea"/>
                <a:cs typeface="+mn-cs"/>
              </a:rPr>
              <a:t>IN ORDER TO GET A REALISTIC VALUE OF ESTIMATED RTT, IT’S NECESSARY THE MEASURE OF SAMPLE RTT ON EACH PACKET </a:t>
            </a:r>
            <a:r>
              <a:rPr kumimoji="0" lang="it-IT" sz="1050" b="1" i="0" u="none" strike="noStrike" kern="1200" cap="none" spc="0" normalizeH="0" baseline="0" noProof="0" dirty="0">
                <a:ln>
                  <a:noFill/>
                </a:ln>
                <a:solidFill>
                  <a:srgbClr val="393339"/>
                </a:solidFill>
                <a:effectLst/>
                <a:uLnTx/>
                <a:uFillTx/>
                <a:latin typeface="Calibri" panose="020F0502020204030204"/>
                <a:ea typeface="+mn-ea"/>
                <a:cs typeface="+mn-cs"/>
              </a:rPr>
              <a:t>TRANSMITTED ONCE</a:t>
            </a:r>
            <a:r>
              <a:rPr kumimoji="0" lang="it-IT" sz="1050" b="0" i="0" u="none" strike="noStrike" kern="1200" cap="none" spc="0" normalizeH="0" baseline="0" noProof="0" dirty="0">
                <a:ln>
                  <a:noFill/>
                </a:ln>
                <a:solidFill>
                  <a:srgbClr val="393339"/>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dirty="0">
                <a:ln>
                  <a:noFill/>
                </a:ln>
                <a:solidFill>
                  <a:srgbClr val="393339"/>
                </a:solidFill>
                <a:effectLst/>
                <a:uLnTx/>
                <a:uFillTx/>
                <a:latin typeface="Calibri" panose="020F0502020204030204"/>
                <a:ea typeface="+mn-ea"/>
                <a:cs typeface="+mn-cs"/>
              </a:rPr>
              <a:t>THE ESTIMATED RTT VALUE IS GAINED BY A WEIGHTED AVERAGE ON PREVIOUS ESTIMATED RTT VALUE AND THE NEW MEASURED SAMPLE RTT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000" b="0" i="0" u="none" strike="noStrike" kern="1200" cap="none" spc="0" normalizeH="0" baseline="0" noProof="0" dirty="0">
              <a:ln>
                <a:noFill/>
              </a:ln>
              <a:solidFill>
                <a:srgbClr val="393339"/>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1" u="none" strike="noStrike" kern="1200" cap="none" spc="0" normalizeH="0" baseline="0" noProof="0" dirty="0">
                <a:ln>
                  <a:noFill/>
                </a:ln>
                <a:solidFill>
                  <a:srgbClr val="393339"/>
                </a:solidFill>
                <a:effectLst/>
                <a:uLnTx/>
                <a:uFillTx/>
                <a:latin typeface="Calibri" panose="020F0502020204030204"/>
                <a:ea typeface="+mn-ea"/>
                <a:cs typeface="+mn-cs"/>
              </a:rPr>
              <a:t>ESTIMATED RTT =  ( 0.875 * ESTIMATED RTT )  +  ( 0.125 * SAMPLE RTT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000" b="0" i="0" u="none" strike="noStrike" kern="1200" cap="none" spc="0" normalizeH="0" baseline="0" noProof="0" dirty="0">
              <a:ln>
                <a:noFill/>
              </a:ln>
              <a:solidFill>
                <a:srgbClr val="393339"/>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dirty="0">
                <a:ln>
                  <a:noFill/>
                </a:ln>
                <a:solidFill>
                  <a:srgbClr val="393339"/>
                </a:solidFill>
                <a:effectLst/>
                <a:uLnTx/>
                <a:uFillTx/>
                <a:latin typeface="Calibri" panose="020F0502020204030204"/>
                <a:ea typeface="+mn-ea"/>
                <a:cs typeface="+mn-cs"/>
              </a:rPr>
              <a:t>A MAJOR WEIGHT IS GIVEN TO THE PREVIOUS VALUE OF ESTIMATED RTT, FOLLOWING THE PRINCIPLE OF TIME LOCALITY.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050" b="0" i="0" u="none" strike="noStrike" kern="1200" cap="none" spc="0" normalizeH="0" baseline="0" noProof="0" dirty="0">
              <a:ln>
                <a:noFill/>
              </a:ln>
              <a:solidFill>
                <a:srgbClr val="393339"/>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050" b="0" i="0" u="none" strike="noStrike" kern="1200" cap="none" spc="0" normalizeH="0" baseline="0" noProof="0" dirty="0">
              <a:ln>
                <a:noFill/>
              </a:ln>
              <a:solidFill>
                <a:srgbClr val="393339"/>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dirty="0">
                <a:ln>
                  <a:noFill/>
                </a:ln>
                <a:solidFill>
                  <a:srgbClr val="393339"/>
                </a:solidFill>
                <a:effectLst/>
                <a:uLnTx/>
                <a:uFillTx/>
                <a:latin typeface="Calibri" panose="020F0502020204030204"/>
                <a:ea typeface="+mn-ea"/>
                <a:cs typeface="+mn-cs"/>
              </a:rPr>
              <a:t>FURTHER, IT IS NECESSARY TO CONSIDER THE </a:t>
            </a:r>
            <a:r>
              <a:rPr kumimoji="0" lang="it-IT" sz="1050" b="0" i="1" u="none" strike="noStrike" kern="1200" cap="none" spc="0" normalizeH="0" baseline="0" noProof="0" dirty="0">
                <a:ln>
                  <a:noFill/>
                </a:ln>
                <a:solidFill>
                  <a:srgbClr val="393339"/>
                </a:solidFill>
                <a:effectLst/>
                <a:uLnTx/>
                <a:uFillTx/>
                <a:latin typeface="Calibri" panose="020F0502020204030204"/>
                <a:ea typeface="+mn-ea"/>
                <a:cs typeface="+mn-cs"/>
              </a:rPr>
              <a:t>VARIABILITY OF THE ROUND TRIP TIME</a:t>
            </a:r>
            <a:r>
              <a:rPr kumimoji="0" lang="it-IT" sz="1050" b="0" i="0" u="none" strike="noStrike" kern="1200" cap="none" spc="0" normalizeH="0" baseline="0" noProof="0" dirty="0">
                <a:ln>
                  <a:noFill/>
                </a:ln>
                <a:solidFill>
                  <a:srgbClr val="393339"/>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dirty="0">
                <a:ln>
                  <a:noFill/>
                </a:ln>
                <a:solidFill>
                  <a:srgbClr val="393339"/>
                </a:solidFill>
                <a:effectLst/>
                <a:uLnTx/>
                <a:uFillTx/>
                <a:latin typeface="Calibri" panose="020F0502020204030204"/>
                <a:ea typeface="+mn-ea"/>
                <a:cs typeface="+mn-cs"/>
              </a:rPr>
              <a:t>( DEV RTT ) :  IT ESTIMATES THE DIFFERENCE BETWEEN THE NEW VALUE OF SAMPLE RTT AND THE ESTIMATED RTT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000" b="0" i="0" u="none" strike="noStrike" kern="1200" cap="none" spc="0" normalizeH="0" baseline="0" noProof="0" dirty="0">
              <a:ln>
                <a:noFill/>
              </a:ln>
              <a:solidFill>
                <a:srgbClr val="393339"/>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1" u="none" strike="noStrike" kern="1200" cap="none" spc="0" normalizeH="0" baseline="0" noProof="0" dirty="0">
                <a:ln>
                  <a:noFill/>
                </a:ln>
                <a:solidFill>
                  <a:srgbClr val="393339"/>
                </a:solidFill>
                <a:effectLst/>
                <a:uLnTx/>
                <a:uFillTx/>
                <a:latin typeface="Calibri" panose="020F0502020204030204"/>
                <a:ea typeface="+mn-ea"/>
                <a:cs typeface="+mn-cs"/>
              </a:rPr>
              <a:t>DEV RTT =  ( 0.75 * DEV RTT )  +  ( 0,25 * ( SAMPLE RTT – ESTIMATED RTT ) )</a:t>
            </a:r>
          </a:p>
        </p:txBody>
      </p:sp>
      <p:sp>
        <p:nvSpPr>
          <p:cNvPr id="9" name="CasellaDiTesto 8">
            <a:extLst>
              <a:ext uri="{FF2B5EF4-FFF2-40B4-BE49-F238E27FC236}">
                <a16:creationId xmlns:a16="http://schemas.microsoft.com/office/drawing/2014/main" id="{8529EBB0-26D7-4121-A68E-D571E8CD9972}"/>
              </a:ext>
            </a:extLst>
          </p:cNvPr>
          <p:cNvSpPr txBox="1"/>
          <p:nvPr/>
        </p:nvSpPr>
        <p:spPr>
          <a:xfrm>
            <a:off x="186219" y="4864243"/>
            <a:ext cx="4766554" cy="18543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200" b="0" i="0" u="none" strike="noStrike" kern="1200" cap="none" spc="0" normalizeH="0" baseline="0" noProof="0" dirty="0">
                <a:ln>
                  <a:noFill/>
                </a:ln>
                <a:solidFill>
                  <a:srgbClr val="393339"/>
                </a:solidFill>
                <a:effectLst>
                  <a:outerShdw blurRad="38100" dist="38100" dir="2700000" algn="tl">
                    <a:srgbClr val="000000">
                      <a:alpha val="43137"/>
                    </a:srgbClr>
                  </a:outerShdw>
                </a:effectLst>
                <a:highlight>
                  <a:srgbClr val="B9FFFF"/>
                </a:highlight>
                <a:uLnTx/>
                <a:uFillTx/>
                <a:latin typeface="Calibri" panose="020F0502020204030204"/>
                <a:ea typeface="+mn-ea"/>
                <a:cs typeface="+mn-cs"/>
              </a:rPr>
              <a:t>STEP 2 : TIMEOUT INTERVAL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000" b="0" i="0" u="none" strike="noStrike" kern="1200" cap="none" spc="0" normalizeH="0" baseline="0" noProof="0" dirty="0">
              <a:ln>
                <a:noFill/>
              </a:ln>
              <a:solidFill>
                <a:srgbClr val="393339"/>
              </a:solidFill>
              <a:effectLst>
                <a:outerShdw blurRad="38100" dist="38100" dir="2700000" algn="tl">
                  <a:srgbClr val="000000">
                    <a:alpha val="43137"/>
                  </a:srgbClr>
                </a:outerShdw>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dirty="0">
                <a:ln>
                  <a:noFill/>
                </a:ln>
                <a:solidFill>
                  <a:srgbClr val="393339"/>
                </a:solidFill>
                <a:effectLst/>
                <a:uLnTx/>
                <a:uFillTx/>
                <a:latin typeface="Calibri" panose="020F0502020204030204"/>
                <a:ea typeface="+mn-ea"/>
                <a:cs typeface="+mn-cs"/>
              </a:rPr>
              <a:t>IT IS NOW POSSIBLE TO CALCULATE DINAMIC VALUES OF RETRANSMISSION TIMEOUT INTERVAL.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dirty="0">
                <a:ln>
                  <a:noFill/>
                </a:ln>
                <a:solidFill>
                  <a:srgbClr val="393339"/>
                </a:solidFill>
                <a:effectLst/>
                <a:uLnTx/>
                <a:uFillTx/>
                <a:latin typeface="Calibri" panose="020F0502020204030204"/>
                <a:ea typeface="+mn-ea"/>
                <a:cs typeface="+mn-cs"/>
              </a:rPr>
              <a:t>THE TRICK IS TO CALCULATE A TIMEOUT INTERVAL VALUE SUCH THAT IT DEVIATES A FEW FROM ESTIMATED RTT IF THERE’S NO TRAFFIC IN THE NET, BUT MUCH OTHERWISE.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050" b="0" i="0" u="none" strike="noStrike" kern="1200" cap="none" spc="0" normalizeH="0" baseline="0" noProof="0" dirty="0">
              <a:ln>
                <a:noFill/>
              </a:ln>
              <a:solidFill>
                <a:srgbClr val="393339"/>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050" b="0" i="1" u="none" strike="noStrike" kern="1200" cap="none" spc="0" normalizeH="0" baseline="0" noProof="0" dirty="0">
                <a:ln>
                  <a:noFill/>
                </a:ln>
                <a:solidFill>
                  <a:srgbClr val="393339"/>
                </a:solidFill>
                <a:effectLst/>
                <a:uLnTx/>
                <a:uFillTx/>
                <a:latin typeface="Calibri" panose="020F0502020204030204"/>
                <a:ea typeface="+mn-ea"/>
                <a:cs typeface="+mn-cs"/>
              </a:rPr>
              <a:t>TIMEOUT INTERVAL =  ESTIMATED RTT  +  ( 4 * DEV RTT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900" b="0" i="0" u="none" strike="noStrike" kern="1200" cap="none" spc="0" normalizeH="0" baseline="0" noProof="0" dirty="0">
              <a:ln>
                <a:noFill/>
              </a:ln>
              <a:solidFill>
                <a:srgbClr val="393339"/>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000" b="0" i="0" u="none" strike="noStrike" kern="1200" cap="none" spc="0" normalizeH="0" baseline="0" noProof="0" dirty="0">
              <a:ln>
                <a:noFill/>
              </a:ln>
              <a:solidFill>
                <a:srgbClr val="393339"/>
              </a:solidFill>
              <a:effectLst/>
              <a:uLnTx/>
              <a:uFillTx/>
              <a:latin typeface="Calibri" panose="020F0502020204030204"/>
              <a:ea typeface="+mn-ea"/>
              <a:cs typeface="+mn-cs"/>
            </a:endParaRPr>
          </a:p>
        </p:txBody>
      </p:sp>
      <p:sp>
        <p:nvSpPr>
          <p:cNvPr id="8" name="CasellaDiTesto 7">
            <a:extLst>
              <a:ext uri="{FF2B5EF4-FFF2-40B4-BE49-F238E27FC236}">
                <a16:creationId xmlns:a16="http://schemas.microsoft.com/office/drawing/2014/main" id="{0760FA63-DC80-4212-8A6A-45ACA66EF72C}"/>
              </a:ext>
            </a:extLst>
          </p:cNvPr>
          <p:cNvSpPr txBox="1"/>
          <p:nvPr/>
        </p:nvSpPr>
        <p:spPr>
          <a:xfrm>
            <a:off x="5583675" y="1224785"/>
            <a:ext cx="4766554" cy="205440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200" b="0" i="0" u="none" strike="noStrike" kern="1200" cap="none" spc="0" normalizeH="0" baseline="0" noProof="0" dirty="0">
                <a:ln>
                  <a:noFill/>
                </a:ln>
                <a:solidFill>
                  <a:srgbClr val="393339"/>
                </a:solidFill>
                <a:effectLst>
                  <a:outerShdw blurRad="38100" dist="38100" dir="2700000" algn="tl">
                    <a:srgbClr val="000000">
                      <a:alpha val="43137"/>
                    </a:srgbClr>
                  </a:outerShdw>
                </a:effectLst>
                <a:highlight>
                  <a:srgbClr val="B9FFFF"/>
                </a:highlight>
                <a:uLnTx/>
                <a:uFillTx/>
                <a:latin typeface="Calibri" panose="020F0502020204030204"/>
                <a:ea typeface="+mn-ea"/>
                <a:cs typeface="+mn-cs"/>
              </a:rPr>
              <a:t>CODE LEVEL IMPLEMENTATION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050" b="0" i="0" u="none" strike="noStrike" kern="1200" cap="none" spc="0" normalizeH="0" baseline="0" noProof="0" dirty="0">
              <a:ln>
                <a:noFill/>
              </a:ln>
              <a:solidFill>
                <a:srgbClr val="393339"/>
              </a:solidFill>
              <a:effectLst>
                <a:outerShdw blurRad="38100" dist="38100" dir="2700000" algn="tl">
                  <a:srgbClr val="000000">
                    <a:alpha val="43137"/>
                  </a:srgbClr>
                </a:outerShdw>
              </a:effectLst>
              <a:highlight>
                <a:srgbClr val="FFFF00"/>
              </a:highligh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dirty="0">
                <a:ln>
                  <a:noFill/>
                </a:ln>
                <a:solidFill>
                  <a:srgbClr val="393339"/>
                </a:solidFill>
                <a:effectLst/>
                <a:uLnTx/>
                <a:uFillTx/>
                <a:latin typeface="Calibri" panose="020F0502020204030204"/>
                <a:ea typeface="+mn-ea"/>
                <a:cs typeface="+mn-cs"/>
              </a:rPr>
              <a:t>THE </a:t>
            </a:r>
            <a:r>
              <a:rPr kumimoji="0" lang="it-IT" sz="1050" b="0" i="1" u="none" strike="noStrike" kern="1200" cap="none" spc="0" normalizeH="0" baseline="0" noProof="0" dirty="0">
                <a:ln>
                  <a:noFill/>
                </a:ln>
                <a:solidFill>
                  <a:srgbClr val="393339"/>
                </a:solidFill>
                <a:effectLst/>
                <a:uLnTx/>
                <a:uFillTx/>
                <a:latin typeface="Calibri" panose="020F0502020204030204"/>
                <a:ea typeface="+mn-ea"/>
                <a:cs typeface="+mn-cs"/>
              </a:rPr>
              <a:t>&lt;TIME.H&gt; </a:t>
            </a:r>
            <a:r>
              <a:rPr kumimoji="0" lang="it-IT" sz="1050" b="0" i="0" u="none" strike="noStrike" kern="1200" cap="none" spc="0" normalizeH="0" baseline="0" noProof="0" dirty="0">
                <a:ln>
                  <a:noFill/>
                </a:ln>
                <a:solidFill>
                  <a:srgbClr val="393339"/>
                </a:solidFill>
                <a:effectLst/>
                <a:uLnTx/>
                <a:uFillTx/>
                <a:latin typeface="Calibri" panose="020F0502020204030204"/>
                <a:ea typeface="+mn-ea"/>
                <a:cs typeface="+mn-cs"/>
              </a:rPr>
              <a:t>LIBRARY WAS USED TO GET THE TIME MEASUREMENTS: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050" b="0" i="0" u="none" strike="noStrike" kern="1200" cap="none" spc="0" normalizeH="0" baseline="0" noProof="0" dirty="0">
              <a:ln>
                <a:noFill/>
              </a:ln>
              <a:solidFill>
                <a:srgbClr val="393339"/>
              </a:solidFill>
              <a:effectLst/>
              <a:uLnTx/>
              <a:uFillTx/>
              <a:latin typeface="Calibri" panose="020F0502020204030204"/>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050" b="0" i="1" u="none" strike="noStrike" kern="1200" cap="none" spc="0" normalizeH="0" baseline="0" noProof="0" dirty="0">
                <a:ln>
                  <a:noFill/>
                </a:ln>
                <a:solidFill>
                  <a:srgbClr val="393339"/>
                </a:solidFill>
                <a:effectLst/>
                <a:uLnTx/>
                <a:uFillTx/>
                <a:latin typeface="Calibri" panose="020F0502020204030204"/>
                <a:ea typeface="+mn-ea"/>
                <a:cs typeface="+mn-cs"/>
              </a:rPr>
              <a:t>CLOCK_GETTIME() </a:t>
            </a:r>
            <a:r>
              <a:rPr kumimoji="0" lang="it-IT" sz="1050" b="0" i="0" u="none" strike="noStrike" kern="1200" cap="none" spc="0" normalizeH="0" baseline="0" noProof="0" dirty="0">
                <a:ln>
                  <a:noFill/>
                </a:ln>
                <a:solidFill>
                  <a:srgbClr val="393339"/>
                </a:solidFill>
                <a:effectLst/>
                <a:uLnTx/>
                <a:uFillTx/>
                <a:latin typeface="Calibri" panose="020F0502020204030204"/>
                <a:ea typeface="+mn-ea"/>
                <a:cs typeface="+mn-cs"/>
              </a:rPr>
              <a:t>FUNCTION TO GET THE CURRENT TIMESTAMP</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050" b="0" i="0" u="none" strike="noStrike" kern="1200" cap="none" spc="0" normalizeH="0" baseline="0" noProof="0" dirty="0">
              <a:ln>
                <a:noFill/>
              </a:ln>
              <a:solidFill>
                <a:srgbClr val="393339"/>
              </a:solidFill>
              <a:effectLst/>
              <a:uLnTx/>
              <a:uFillTx/>
              <a:latin typeface="Calibri" panose="020F0502020204030204"/>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050" b="0" i="1" u="none" strike="noStrike" kern="1200" cap="none" spc="0" normalizeH="0" baseline="0" noProof="0" dirty="0">
                <a:ln>
                  <a:noFill/>
                </a:ln>
                <a:solidFill>
                  <a:srgbClr val="393339"/>
                </a:solidFill>
                <a:effectLst/>
                <a:uLnTx/>
                <a:uFillTx/>
                <a:latin typeface="Calibri" panose="020F0502020204030204"/>
                <a:ea typeface="+mn-ea"/>
                <a:cs typeface="+mn-cs"/>
              </a:rPr>
              <a:t>NANODIFFTIME </a:t>
            </a:r>
            <a:r>
              <a:rPr kumimoji="0" lang="it-IT" sz="1050" b="0" i="0" u="none" strike="noStrike" kern="1200" cap="none" spc="0" normalizeH="0" baseline="0" noProof="0" dirty="0">
                <a:ln>
                  <a:noFill/>
                </a:ln>
                <a:solidFill>
                  <a:srgbClr val="393339"/>
                </a:solidFill>
                <a:effectLst/>
                <a:uLnTx/>
                <a:uFillTx/>
                <a:latin typeface="Calibri" panose="020F0502020204030204"/>
                <a:ea typeface="+mn-ea"/>
                <a:cs typeface="+mn-cs"/>
              </a:rPr>
              <a:t>FUNCTION TAKES TWO TIMESTAMPS AND CALCULATES THE DIFFERENCE (IN NANOSECONDS) BETWEEN THEM</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050" b="0" i="1" u="none" strike="noStrike" kern="1200" cap="none" spc="0" normalizeH="0" baseline="0" noProof="0" dirty="0">
              <a:ln>
                <a:noFill/>
              </a:ln>
              <a:solidFill>
                <a:srgbClr val="393339"/>
              </a:solidFill>
              <a:effectLst/>
              <a:uLnTx/>
              <a:uFillTx/>
              <a:latin typeface="Calibri" panose="020F0502020204030204"/>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050" b="0" i="1" u="none" strike="noStrike" kern="1200" cap="none" spc="0" normalizeH="0" baseline="0" noProof="0" dirty="0">
                <a:ln>
                  <a:noFill/>
                </a:ln>
                <a:solidFill>
                  <a:srgbClr val="393339"/>
                </a:solidFill>
                <a:effectLst/>
                <a:uLnTx/>
                <a:uFillTx/>
                <a:latin typeface="Calibri" panose="020F0502020204030204"/>
                <a:ea typeface="+mn-ea"/>
                <a:cs typeface="+mn-cs"/>
              </a:rPr>
              <a:t>UPDATE_ADAPTIVE_TIMEOUT_INTERVAL </a:t>
            </a:r>
            <a:r>
              <a:rPr kumimoji="0" lang="it-IT" sz="1050" b="0" i="0" u="none" strike="noStrike" kern="1200" cap="none" spc="0" normalizeH="0" baseline="0" noProof="0" dirty="0">
                <a:ln>
                  <a:noFill/>
                </a:ln>
                <a:solidFill>
                  <a:srgbClr val="393339"/>
                </a:solidFill>
                <a:effectLst/>
                <a:uLnTx/>
                <a:uFillTx/>
                <a:latin typeface="Calibri" panose="020F0502020204030204"/>
                <a:ea typeface="+mn-ea"/>
                <a:cs typeface="+mn-cs"/>
              </a:rPr>
              <a:t>FUNCTION IS THE ONE FUNCTION THAT REALLY MANAGE THE ADAPTIVE TIMEOUT: IT USES THE TWO FUNCTIONS ABOVE TO CALCULATE THE </a:t>
            </a:r>
            <a:r>
              <a:rPr kumimoji="0" lang="it-IT" sz="1050" b="0" i="1" u="none" strike="noStrike" kern="1200" cap="none" spc="0" normalizeH="0" baseline="0" noProof="0" dirty="0">
                <a:ln>
                  <a:noFill/>
                </a:ln>
                <a:solidFill>
                  <a:srgbClr val="393339"/>
                </a:solidFill>
                <a:effectLst/>
                <a:uLnTx/>
                <a:uFillTx/>
                <a:latin typeface="Calibri" panose="020F0502020204030204"/>
                <a:ea typeface="+mn-ea"/>
                <a:cs typeface="+mn-cs"/>
              </a:rPr>
              <a:t>SAMPLE RTT </a:t>
            </a:r>
            <a:r>
              <a:rPr kumimoji="0" lang="it-IT" sz="1050" b="0" i="0" u="none" strike="noStrike" kern="1200" cap="none" spc="0" normalizeH="0" baseline="0" noProof="0" dirty="0">
                <a:ln>
                  <a:noFill/>
                </a:ln>
                <a:solidFill>
                  <a:srgbClr val="393339"/>
                </a:solidFill>
                <a:effectLst/>
                <a:uLnTx/>
                <a:uFillTx/>
                <a:latin typeface="Calibri" panose="020F0502020204030204"/>
                <a:ea typeface="+mn-ea"/>
                <a:cs typeface="+mn-cs"/>
              </a:rPr>
              <a:t>VALUE AND APPLY IT TO THE FORMULAS </a:t>
            </a:r>
            <a:endParaRPr kumimoji="0" lang="it-IT" sz="1050" b="0" i="1" u="none" strike="noStrike" kern="1200" cap="none" spc="0" normalizeH="0" baseline="0" noProof="0" dirty="0">
              <a:ln>
                <a:noFill/>
              </a:ln>
              <a:solidFill>
                <a:srgbClr val="393339"/>
              </a:solidFill>
              <a:effectLst/>
              <a:uLnTx/>
              <a:uFillTx/>
              <a:latin typeface="Calibri" panose="020F0502020204030204"/>
              <a:ea typeface="+mn-ea"/>
              <a:cs typeface="+mn-cs"/>
            </a:endParaRPr>
          </a:p>
        </p:txBody>
      </p:sp>
      <p:sp>
        <p:nvSpPr>
          <p:cNvPr id="5" name="Rettangolo 4">
            <a:extLst>
              <a:ext uri="{FF2B5EF4-FFF2-40B4-BE49-F238E27FC236}">
                <a16:creationId xmlns:a16="http://schemas.microsoft.com/office/drawing/2014/main" id="{4B4448C5-38B0-4574-BEF6-4D19D8D36345}"/>
              </a:ext>
            </a:extLst>
          </p:cNvPr>
          <p:cNvSpPr/>
          <p:nvPr/>
        </p:nvSpPr>
        <p:spPr>
          <a:xfrm>
            <a:off x="5422900" y="3695700"/>
            <a:ext cx="336633" cy="269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asellaDiTesto 10">
            <a:extLst>
              <a:ext uri="{FF2B5EF4-FFF2-40B4-BE49-F238E27FC236}">
                <a16:creationId xmlns:a16="http://schemas.microsoft.com/office/drawing/2014/main" id="{9BDCB63C-EAB5-4C8D-9DCD-FB5F072B3405}"/>
              </a:ext>
            </a:extLst>
          </p:cNvPr>
          <p:cNvSpPr txBox="1"/>
          <p:nvPr/>
        </p:nvSpPr>
        <p:spPr>
          <a:xfrm>
            <a:off x="5591216" y="3710444"/>
            <a:ext cx="6299200" cy="26776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dirty="0">
                <a:ln>
                  <a:noFill/>
                </a:ln>
                <a:solidFill>
                  <a:srgbClr val="C7C6E4">
                    <a:lumMod val="50000"/>
                  </a:srgbClr>
                </a:solidFill>
                <a:effectLst/>
                <a:uLnTx/>
                <a:uFillTx/>
                <a:latin typeface="Consolas" panose="020B0609020204030204" pitchFamily="49" charset="0"/>
                <a:ea typeface="+mn-ea"/>
                <a:cs typeface="Courier New" panose="02070309020205020404" pitchFamily="49" charset="0"/>
              </a:rPr>
              <a:t>int</a:t>
            </a:r>
            <a:r>
              <a:rPr kumimoji="0" lang="it-IT" sz="1050" b="0" i="0" u="none" strike="noStrike" kern="1200" cap="none" spc="0" normalizeH="0" baseline="0" noProof="0" dirty="0">
                <a:ln>
                  <a:noFill/>
                </a:ln>
                <a:solidFill>
                  <a:srgbClr val="393339"/>
                </a:solidFill>
                <a:effectLst/>
                <a:uLnTx/>
                <a:uFillTx/>
                <a:latin typeface="Consolas" panose="020B0609020204030204" pitchFamily="49" charset="0"/>
                <a:ea typeface="+mn-ea"/>
                <a:cs typeface="Courier New" panose="02070309020205020404" pitchFamily="49" charset="0"/>
              </a:rPr>
              <a:t> update_adaptive_timeout_interval( sw_slot </a:t>
            </a:r>
            <a:r>
              <a:rPr kumimoji="0" lang="it-IT" sz="1050" b="0" i="0" u="none" strike="noStrike" kern="1200" cap="none" spc="0" normalizeH="0" baseline="0" noProof="0" dirty="0">
                <a:ln>
                  <a:noFill/>
                </a:ln>
                <a:solidFill>
                  <a:srgbClr val="0070C0"/>
                </a:solidFill>
                <a:effectLst/>
                <a:uLnTx/>
                <a:uFillTx/>
                <a:latin typeface="Consolas" panose="020B0609020204030204" pitchFamily="49" charset="0"/>
                <a:ea typeface="+mn-ea"/>
                <a:cs typeface="Courier New" panose="02070309020205020404" pitchFamily="49" charset="0"/>
              </a:rPr>
              <a:t>*packet </a:t>
            </a:r>
            <a:r>
              <a:rPr kumimoji="0" lang="it-IT" sz="1050" b="0" i="0" u="none" strike="noStrike" kern="1200" cap="none" spc="0" normalizeH="0" baseline="0" noProof="0" dirty="0">
                <a:ln>
                  <a:noFill/>
                </a:ln>
                <a:solidFill>
                  <a:srgbClr val="393339"/>
                </a:solidFill>
                <a:effectLst/>
                <a:uLnTx/>
                <a:uFillTx/>
                <a:latin typeface="Consolas" panose="020B0609020204030204" pitchFamily="49" charset="0"/>
                <a:ea typeface="+mn-ea"/>
                <a:cs typeface="Courier New" panose="020703090202050204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050" b="0" i="0" u="none" strike="noStrike" kern="1200" cap="none" spc="0" normalizeH="0" baseline="0" noProof="0" dirty="0">
              <a:ln>
                <a:noFill/>
              </a:ln>
              <a:solidFill>
                <a:srgbClr val="393339"/>
              </a:solidFill>
              <a:effectLst/>
              <a:uLnTx/>
              <a:uFillTx/>
              <a:latin typeface="Consolas" panose="020B06090202040302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dirty="0">
                <a:ln>
                  <a:noFill/>
                </a:ln>
                <a:solidFill>
                  <a:srgbClr val="393339"/>
                </a:solidFill>
                <a:effectLst/>
                <a:uLnTx/>
                <a:uFillTx/>
                <a:latin typeface="Consolas" panose="020B0609020204030204" pitchFamily="49" charset="0"/>
                <a:ea typeface="+mn-ea"/>
                <a:cs typeface="Courier New" panose="02070309020205020404" pitchFamily="49" charset="0"/>
              </a:rPr>
              <a:t>    </a:t>
            </a:r>
            <a:r>
              <a:rPr kumimoji="0" lang="it-IT" sz="1050" b="0" i="0" u="none" strike="noStrike" kern="1200" cap="none" spc="0" normalizeH="0" baseline="0" noProof="0" dirty="0">
                <a:ln>
                  <a:noFill/>
                </a:ln>
                <a:solidFill>
                  <a:srgbClr val="C7C6E4">
                    <a:lumMod val="50000"/>
                  </a:srgbClr>
                </a:solidFill>
                <a:effectLst/>
                <a:uLnTx/>
                <a:uFillTx/>
                <a:latin typeface="Consolas" panose="020B0609020204030204" pitchFamily="49" charset="0"/>
                <a:ea typeface="+mn-ea"/>
                <a:cs typeface="Courier New" panose="02070309020205020404" pitchFamily="49" charset="0"/>
              </a:rPr>
              <a:t>long</a:t>
            </a:r>
            <a:r>
              <a:rPr kumimoji="0" lang="it-IT" sz="1050" b="0" i="0" u="none" strike="noStrike" kern="1200" cap="none" spc="0" normalizeH="0" baseline="0" noProof="0" dirty="0">
                <a:ln>
                  <a:noFill/>
                </a:ln>
                <a:solidFill>
                  <a:srgbClr val="00B050"/>
                </a:solidFill>
                <a:effectLst/>
                <a:uLnTx/>
                <a:uFillTx/>
                <a:latin typeface="Consolas" panose="020B0609020204030204" pitchFamily="49" charset="0"/>
                <a:ea typeface="+mn-ea"/>
                <a:cs typeface="Courier New" panose="02070309020205020404" pitchFamily="49" charset="0"/>
              </a:rPr>
              <a:t> </a:t>
            </a:r>
            <a:r>
              <a:rPr kumimoji="0" lang="it-IT" sz="1050" b="0" i="0" u="none" strike="noStrike" kern="1200" cap="none" spc="0" normalizeH="0" baseline="0" noProof="0" dirty="0">
                <a:ln>
                  <a:noFill/>
                </a:ln>
                <a:solidFill>
                  <a:srgbClr val="0070C0"/>
                </a:solidFill>
                <a:effectLst/>
                <a:uLnTx/>
                <a:uFillTx/>
                <a:latin typeface="Consolas" panose="020B0609020204030204" pitchFamily="49" charset="0"/>
                <a:ea typeface="+mn-ea"/>
                <a:cs typeface="Courier New" panose="02070309020205020404" pitchFamily="49" charset="0"/>
              </a:rPr>
              <a:t>sampleRTT</a:t>
            </a:r>
            <a:r>
              <a:rPr kumimoji="0" lang="it-IT" sz="1050" b="0" i="0" u="none" strike="noStrike" kern="1200" cap="none" spc="0" normalizeH="0" baseline="0" noProof="0" dirty="0">
                <a:ln>
                  <a:noFill/>
                </a:ln>
                <a:solidFill>
                  <a:srgbClr val="393339"/>
                </a:solidFill>
                <a:effectLst/>
                <a:uLnTx/>
                <a:uFillTx/>
                <a:latin typeface="Consolas" panose="020B0609020204030204" pitchFamily="49" charset="0"/>
                <a:ea typeface="+mn-ea"/>
                <a:cs typeface="Courier New" panose="02070309020205020404" pitchFamily="49" charset="0"/>
              </a:rPr>
              <a:t> = nanodifftime( &amp;( packet -&gt; acked_timestamp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dirty="0">
                <a:ln>
                  <a:noFill/>
                </a:ln>
                <a:solidFill>
                  <a:srgbClr val="393339"/>
                </a:solidFill>
                <a:effectLst/>
                <a:uLnTx/>
                <a:uFillTx/>
                <a:latin typeface="Consolas" panose="020B0609020204030204" pitchFamily="49" charset="0"/>
                <a:ea typeface="+mn-ea"/>
                <a:cs typeface="Courier New" panose="02070309020205020404" pitchFamily="49" charset="0"/>
              </a:rPr>
              <a:t>                                   &amp;( packet -&gt; sent_timestamp )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050" b="0" i="0" u="none" strike="noStrike" kern="1200" cap="none" spc="0" normalizeH="0" baseline="0" noProof="0" dirty="0">
              <a:ln>
                <a:noFill/>
              </a:ln>
              <a:solidFill>
                <a:srgbClr val="393339"/>
              </a:solidFill>
              <a:effectLst/>
              <a:uLnTx/>
              <a:uFillTx/>
              <a:latin typeface="Consolas" panose="020B06090202040302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dirty="0">
                <a:ln>
                  <a:noFill/>
                </a:ln>
                <a:solidFill>
                  <a:srgbClr val="393339"/>
                </a:solidFill>
                <a:effectLst/>
                <a:uLnTx/>
                <a:uFillTx/>
                <a:latin typeface="Consolas" panose="020B0609020204030204" pitchFamily="49" charset="0"/>
                <a:ea typeface="+mn-ea"/>
                <a:cs typeface="Courier New" panose="02070309020205020404" pitchFamily="49" charset="0"/>
              </a:rPr>
              <a:t>    </a:t>
            </a:r>
            <a:r>
              <a:rPr kumimoji="0" lang="it-IT" sz="1050" b="0" i="0" u="none" strike="noStrike" kern="1200" cap="none" spc="0" normalizeH="0" baseline="0" noProof="0" dirty="0">
                <a:ln>
                  <a:noFill/>
                </a:ln>
                <a:solidFill>
                  <a:srgbClr val="CC0099"/>
                </a:solidFill>
                <a:effectLst/>
                <a:uLnTx/>
                <a:uFillTx/>
                <a:latin typeface="Consolas" panose="020B0609020204030204" pitchFamily="49" charset="0"/>
                <a:ea typeface="+mn-ea"/>
                <a:cs typeface="Courier New" panose="02070309020205020404" pitchFamily="49" charset="0"/>
              </a:rPr>
              <a:t>if</a:t>
            </a:r>
            <a:r>
              <a:rPr kumimoji="0" lang="it-IT" sz="1050" b="0" i="0" u="none" strike="noStrike" kern="1200" cap="none" spc="0" normalizeH="0" baseline="0" noProof="0" dirty="0">
                <a:ln>
                  <a:noFill/>
                </a:ln>
                <a:solidFill>
                  <a:srgbClr val="393339"/>
                </a:solidFill>
                <a:effectLst/>
                <a:uLnTx/>
                <a:uFillTx/>
                <a:latin typeface="Consolas" panose="020B0609020204030204" pitchFamily="49" charset="0"/>
                <a:ea typeface="+mn-ea"/>
                <a:cs typeface="Courier New" panose="02070309020205020404" pitchFamily="49" charset="0"/>
              </a:rPr>
              <a:t>( </a:t>
            </a:r>
            <a:r>
              <a:rPr kumimoji="0" lang="it-IT" sz="1050" b="0" i="0" u="none" strike="noStrike" kern="1200" cap="none" spc="0" normalizeH="0" baseline="0" noProof="0" dirty="0">
                <a:ln>
                  <a:noFill/>
                </a:ln>
                <a:solidFill>
                  <a:srgbClr val="0070C0"/>
                </a:solidFill>
                <a:effectLst/>
                <a:uLnTx/>
                <a:uFillTx/>
                <a:latin typeface="Consolas" panose="020B0609020204030204" pitchFamily="49" charset="0"/>
                <a:ea typeface="+mn-ea"/>
                <a:cs typeface="Courier New" panose="02070309020205020404" pitchFamily="49" charset="0"/>
              </a:rPr>
              <a:t>EstimatedRTT</a:t>
            </a:r>
            <a:r>
              <a:rPr kumimoji="0" lang="it-IT" sz="1050" b="0" i="0" u="none" strike="noStrike" kern="1200" cap="none" spc="0" normalizeH="0" baseline="0" noProof="0" dirty="0">
                <a:ln>
                  <a:noFill/>
                </a:ln>
                <a:solidFill>
                  <a:srgbClr val="393339"/>
                </a:solidFill>
                <a:effectLst/>
                <a:uLnTx/>
                <a:uFillTx/>
                <a:latin typeface="Consolas" panose="020B0609020204030204" pitchFamily="49" charset="0"/>
                <a:ea typeface="+mn-ea"/>
                <a:cs typeface="Courier New" panose="02070309020205020404" pitchFamily="49" charset="0"/>
              </a:rPr>
              <a:t> == 0)		</a:t>
            </a:r>
            <a:r>
              <a:rPr kumimoji="0" lang="it-IT" sz="1050" b="0" i="0" u="none" strike="noStrike" kern="1200" cap="none" spc="0" normalizeH="0" baseline="0" noProof="0" dirty="0">
                <a:ln>
                  <a:noFill/>
                </a:ln>
                <a:solidFill>
                  <a:srgbClr val="0070C0"/>
                </a:solidFill>
                <a:effectLst/>
                <a:uLnTx/>
                <a:uFillTx/>
                <a:latin typeface="Consolas" panose="020B0609020204030204" pitchFamily="49" charset="0"/>
                <a:ea typeface="+mn-ea"/>
                <a:cs typeface="Courier New" panose="02070309020205020404" pitchFamily="49" charset="0"/>
              </a:rPr>
              <a:t>EstimatedRTT</a:t>
            </a:r>
            <a:r>
              <a:rPr kumimoji="0" lang="it-IT" sz="1050" b="0" i="0" u="none" strike="noStrike" kern="1200" cap="none" spc="0" normalizeH="0" baseline="0" noProof="0" dirty="0">
                <a:ln>
                  <a:noFill/>
                </a:ln>
                <a:solidFill>
                  <a:srgbClr val="393339"/>
                </a:solidFill>
                <a:effectLst/>
                <a:uLnTx/>
                <a:uFillTx/>
                <a:latin typeface="Consolas" panose="020B0609020204030204" pitchFamily="49" charset="0"/>
                <a:ea typeface="+mn-ea"/>
                <a:cs typeface="Courier New" panose="02070309020205020404" pitchFamily="49" charset="0"/>
              </a:rPr>
              <a:t> = sampleRTT;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050" b="0" i="0" u="none" strike="noStrike" kern="1200" cap="none" spc="0" normalizeH="0" baseline="0" noProof="0" dirty="0">
              <a:ln>
                <a:noFill/>
              </a:ln>
              <a:solidFill>
                <a:srgbClr val="393339"/>
              </a:solidFill>
              <a:effectLst/>
              <a:uLnTx/>
              <a:uFillTx/>
              <a:latin typeface="Consolas" panose="020B06090202040302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dirty="0">
                <a:ln>
                  <a:noFill/>
                </a:ln>
                <a:solidFill>
                  <a:srgbClr val="393339"/>
                </a:solidFill>
                <a:effectLst/>
                <a:uLnTx/>
                <a:uFillTx/>
                <a:latin typeface="Consolas" panose="020B0609020204030204" pitchFamily="49" charset="0"/>
                <a:ea typeface="+mn-ea"/>
                <a:cs typeface="Courier New" panose="02070309020205020404" pitchFamily="49" charset="0"/>
              </a:rPr>
              <a:t>    </a:t>
            </a:r>
            <a:r>
              <a:rPr kumimoji="0" lang="it-IT" sz="1050" b="0" i="0" u="none" strike="noStrike" kern="1200" cap="none" spc="0" normalizeH="0" baseline="0" noProof="0" dirty="0">
                <a:ln>
                  <a:noFill/>
                </a:ln>
                <a:solidFill>
                  <a:srgbClr val="0070C0"/>
                </a:solidFill>
                <a:effectLst/>
                <a:uLnTx/>
                <a:uFillTx/>
                <a:latin typeface="Consolas" panose="020B0609020204030204" pitchFamily="49" charset="0"/>
                <a:ea typeface="+mn-ea"/>
                <a:cs typeface="Courier New" panose="02070309020205020404" pitchFamily="49" charset="0"/>
              </a:rPr>
              <a:t>EstimatedRTT</a:t>
            </a:r>
            <a:r>
              <a:rPr kumimoji="0" lang="it-IT" sz="1050" b="0" i="0" u="none" strike="noStrike" kern="1200" cap="none" spc="0" normalizeH="0" baseline="0" noProof="0" dirty="0">
                <a:ln>
                  <a:noFill/>
                </a:ln>
                <a:solidFill>
                  <a:srgbClr val="393339"/>
                </a:solidFill>
                <a:effectLst/>
                <a:uLnTx/>
                <a:uFillTx/>
                <a:latin typeface="Consolas" panose="020B0609020204030204" pitchFamily="49" charset="0"/>
                <a:ea typeface="+mn-ea"/>
                <a:cs typeface="Courier New" panose="02070309020205020404" pitchFamily="49" charset="0"/>
              </a:rPr>
              <a:t> = (</a:t>
            </a:r>
            <a:r>
              <a:rPr kumimoji="0" lang="it-IT" sz="1050" b="0" i="0" u="none" strike="noStrike" kern="1200" cap="none" spc="0" normalizeH="0" baseline="0" noProof="0" dirty="0">
                <a:ln>
                  <a:noFill/>
                </a:ln>
                <a:solidFill>
                  <a:srgbClr val="00B050"/>
                </a:solidFill>
                <a:effectLst/>
                <a:uLnTx/>
                <a:uFillTx/>
                <a:latin typeface="Consolas" panose="020B0609020204030204" pitchFamily="49" charset="0"/>
                <a:ea typeface="+mn-ea"/>
                <a:cs typeface="Courier New" panose="02070309020205020404" pitchFamily="49" charset="0"/>
              </a:rPr>
              <a:t>0.875</a:t>
            </a:r>
            <a:r>
              <a:rPr kumimoji="0" lang="it-IT" sz="1050" b="0" i="0" u="none" strike="noStrike" kern="1200" cap="none" spc="0" normalizeH="0" baseline="0" noProof="0" dirty="0">
                <a:ln>
                  <a:noFill/>
                </a:ln>
                <a:solidFill>
                  <a:srgbClr val="393339"/>
                </a:solidFill>
                <a:effectLst/>
                <a:uLnTx/>
                <a:uFillTx/>
                <a:latin typeface="Consolas" panose="020B0609020204030204" pitchFamily="49" charset="0"/>
                <a:ea typeface="+mn-ea"/>
                <a:cs typeface="Courier New" panose="02070309020205020404" pitchFamily="49" charset="0"/>
              </a:rPr>
              <a:t> * EstimatedRTT ) + ( </a:t>
            </a:r>
            <a:r>
              <a:rPr kumimoji="0" lang="it-IT" sz="1050" b="0" i="0" u="none" strike="noStrike" kern="1200" cap="none" spc="0" normalizeH="0" baseline="0" noProof="0" dirty="0">
                <a:ln>
                  <a:noFill/>
                </a:ln>
                <a:solidFill>
                  <a:srgbClr val="00B050"/>
                </a:solidFill>
                <a:effectLst/>
                <a:uLnTx/>
                <a:uFillTx/>
                <a:latin typeface="Consolas" panose="020B0609020204030204" pitchFamily="49" charset="0"/>
                <a:ea typeface="+mn-ea"/>
                <a:cs typeface="Courier New" panose="02070309020205020404" pitchFamily="49" charset="0"/>
              </a:rPr>
              <a:t>0.125</a:t>
            </a:r>
            <a:r>
              <a:rPr kumimoji="0" lang="it-IT" sz="1050" b="0" i="0" u="none" strike="noStrike" kern="1200" cap="none" spc="0" normalizeH="0" baseline="0" noProof="0" dirty="0">
                <a:ln>
                  <a:noFill/>
                </a:ln>
                <a:solidFill>
                  <a:srgbClr val="393339"/>
                </a:solidFill>
                <a:effectLst/>
                <a:uLnTx/>
                <a:uFillTx/>
                <a:latin typeface="Consolas" panose="020B0609020204030204" pitchFamily="49" charset="0"/>
                <a:ea typeface="+mn-ea"/>
                <a:cs typeface="Courier New" panose="02070309020205020404" pitchFamily="49" charset="0"/>
              </a:rPr>
              <a:t> * sampleRTT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050" b="0" i="0" u="none" strike="noStrike" kern="1200" cap="none" spc="0" normalizeH="0" baseline="0" noProof="0" dirty="0">
              <a:ln>
                <a:noFill/>
              </a:ln>
              <a:solidFill>
                <a:srgbClr val="393339"/>
              </a:solidFill>
              <a:effectLst/>
              <a:uLnTx/>
              <a:uFillTx/>
              <a:latin typeface="Consolas" panose="020B06090202040302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dirty="0">
                <a:ln>
                  <a:noFill/>
                </a:ln>
                <a:solidFill>
                  <a:srgbClr val="393339"/>
                </a:solidFill>
                <a:effectLst/>
                <a:uLnTx/>
                <a:uFillTx/>
                <a:latin typeface="Consolas" panose="020B0609020204030204" pitchFamily="49" charset="0"/>
                <a:ea typeface="+mn-ea"/>
                <a:cs typeface="Courier New" panose="02070309020205020404" pitchFamily="49" charset="0"/>
              </a:rPr>
              <a:t>    </a:t>
            </a:r>
            <a:r>
              <a:rPr kumimoji="0" lang="it-IT" sz="1050" b="0" i="0" u="none" strike="noStrike" kern="1200" cap="none" spc="0" normalizeH="0" baseline="0" noProof="0" dirty="0">
                <a:ln>
                  <a:noFill/>
                </a:ln>
                <a:solidFill>
                  <a:srgbClr val="0070C0"/>
                </a:solidFill>
                <a:effectLst/>
                <a:uLnTx/>
                <a:uFillTx/>
                <a:latin typeface="Consolas" panose="020B0609020204030204" pitchFamily="49" charset="0"/>
                <a:ea typeface="+mn-ea"/>
                <a:cs typeface="Courier New" panose="02070309020205020404" pitchFamily="49" charset="0"/>
              </a:rPr>
              <a:t>DevRTT</a:t>
            </a:r>
            <a:r>
              <a:rPr kumimoji="0" lang="it-IT" sz="1050" b="0" i="0" u="none" strike="noStrike" kern="1200" cap="none" spc="0" normalizeH="0" baseline="0" noProof="0" dirty="0">
                <a:ln>
                  <a:noFill/>
                </a:ln>
                <a:solidFill>
                  <a:srgbClr val="393339"/>
                </a:solidFill>
                <a:effectLst/>
                <a:uLnTx/>
                <a:uFillTx/>
                <a:latin typeface="Consolas" panose="020B0609020204030204" pitchFamily="49" charset="0"/>
                <a:ea typeface="+mn-ea"/>
                <a:cs typeface="Courier New" panose="02070309020205020404" pitchFamily="49" charset="0"/>
              </a:rPr>
              <a:t> = ( </a:t>
            </a:r>
            <a:r>
              <a:rPr kumimoji="0" lang="it-IT" sz="1050" b="0" i="0" u="none" strike="noStrike" kern="1200" cap="none" spc="0" normalizeH="0" baseline="0" noProof="0" dirty="0">
                <a:ln>
                  <a:noFill/>
                </a:ln>
                <a:solidFill>
                  <a:srgbClr val="00B050"/>
                </a:solidFill>
                <a:effectLst/>
                <a:uLnTx/>
                <a:uFillTx/>
                <a:latin typeface="Consolas" panose="020B0609020204030204" pitchFamily="49" charset="0"/>
                <a:ea typeface="+mn-ea"/>
                <a:cs typeface="Courier New" panose="02070309020205020404" pitchFamily="49" charset="0"/>
              </a:rPr>
              <a:t>0.75</a:t>
            </a:r>
            <a:r>
              <a:rPr kumimoji="0" lang="it-IT" sz="1050" b="0" i="0" u="none" strike="noStrike" kern="1200" cap="none" spc="0" normalizeH="0" baseline="0" noProof="0" dirty="0">
                <a:ln>
                  <a:noFill/>
                </a:ln>
                <a:solidFill>
                  <a:srgbClr val="393339"/>
                </a:solidFill>
                <a:effectLst/>
                <a:uLnTx/>
                <a:uFillTx/>
                <a:latin typeface="Consolas" panose="020B0609020204030204" pitchFamily="49" charset="0"/>
                <a:ea typeface="+mn-ea"/>
                <a:cs typeface="Courier New" panose="02070309020205020404" pitchFamily="49" charset="0"/>
              </a:rPr>
              <a:t> * DevRTT ) + ( </a:t>
            </a:r>
            <a:r>
              <a:rPr kumimoji="0" lang="it-IT" sz="1050" b="0" i="0" u="none" strike="noStrike" kern="1200" cap="none" spc="0" normalizeH="0" baseline="0" noProof="0" dirty="0">
                <a:ln>
                  <a:noFill/>
                </a:ln>
                <a:solidFill>
                  <a:srgbClr val="00B050"/>
                </a:solidFill>
                <a:effectLst/>
                <a:uLnTx/>
                <a:uFillTx/>
                <a:latin typeface="Consolas" panose="020B0609020204030204" pitchFamily="49" charset="0"/>
                <a:ea typeface="+mn-ea"/>
                <a:cs typeface="Courier New" panose="02070309020205020404" pitchFamily="49" charset="0"/>
              </a:rPr>
              <a:t>0.25</a:t>
            </a:r>
            <a:r>
              <a:rPr kumimoji="0" lang="it-IT" sz="1050" b="0" i="0" u="none" strike="noStrike" kern="1200" cap="none" spc="0" normalizeH="0" baseline="0" noProof="0" dirty="0">
                <a:ln>
                  <a:noFill/>
                </a:ln>
                <a:solidFill>
                  <a:srgbClr val="393339"/>
                </a:solidFill>
                <a:effectLst/>
                <a:uLnTx/>
                <a:uFillTx/>
                <a:latin typeface="Consolas" panose="020B0609020204030204" pitchFamily="49" charset="0"/>
                <a:ea typeface="+mn-ea"/>
                <a:cs typeface="Courier New" panose="02070309020205020404" pitchFamily="49" charset="0"/>
              </a:rPr>
              <a:t> * ( sampleRTT – EstimatedRTT )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050" b="0" i="0" u="none" strike="noStrike" kern="1200" cap="none" spc="0" normalizeH="0" baseline="0" noProof="0" dirty="0">
              <a:ln>
                <a:noFill/>
              </a:ln>
              <a:solidFill>
                <a:srgbClr val="393339"/>
              </a:solidFill>
              <a:effectLst/>
              <a:uLnTx/>
              <a:uFillTx/>
              <a:latin typeface="Consolas" panose="020B06090202040302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dirty="0">
                <a:ln>
                  <a:noFill/>
                </a:ln>
                <a:solidFill>
                  <a:srgbClr val="393339"/>
                </a:solidFill>
                <a:effectLst/>
                <a:uLnTx/>
                <a:uFillTx/>
                <a:latin typeface="Consolas" panose="020B0609020204030204" pitchFamily="49" charset="0"/>
                <a:ea typeface="+mn-ea"/>
                <a:cs typeface="Courier New" panose="02070309020205020404" pitchFamily="49" charset="0"/>
              </a:rPr>
              <a:t>    </a:t>
            </a:r>
            <a:r>
              <a:rPr kumimoji="0" lang="it-IT" sz="1050" b="0" i="0" u="none" strike="noStrike" kern="1200" cap="none" spc="0" normalizeH="0" baseline="0" noProof="0" dirty="0">
                <a:ln>
                  <a:noFill/>
                </a:ln>
                <a:solidFill>
                  <a:srgbClr val="0070C0"/>
                </a:solidFill>
                <a:effectLst/>
                <a:uLnTx/>
                <a:uFillTx/>
                <a:latin typeface="Consolas" panose="020B0609020204030204" pitchFamily="49" charset="0"/>
                <a:ea typeface="+mn-ea"/>
                <a:cs typeface="Courier New" panose="02070309020205020404" pitchFamily="49" charset="0"/>
              </a:rPr>
              <a:t>TIMEOUT_INTERVAL </a:t>
            </a:r>
            <a:r>
              <a:rPr kumimoji="0" lang="it-IT" sz="1050" b="0" i="0" u="none" strike="noStrike" kern="1200" cap="none" spc="0" normalizeH="0" baseline="0" noProof="0" dirty="0">
                <a:ln>
                  <a:noFill/>
                </a:ln>
                <a:solidFill>
                  <a:srgbClr val="393339"/>
                </a:solidFill>
                <a:effectLst/>
                <a:uLnTx/>
                <a:uFillTx/>
                <a:latin typeface="Consolas" panose="020B0609020204030204" pitchFamily="49" charset="0"/>
                <a:ea typeface="+mn-ea"/>
                <a:cs typeface="Courier New" panose="02070309020205020404" pitchFamily="49" charset="0"/>
              </a:rPr>
              <a:t>= EstimatedRTT + ( </a:t>
            </a:r>
            <a:r>
              <a:rPr kumimoji="0" lang="it-IT" sz="1050" b="0" i="0" u="none" strike="noStrike" kern="1200" cap="none" spc="0" normalizeH="0" baseline="0" noProof="0" dirty="0">
                <a:ln>
                  <a:noFill/>
                </a:ln>
                <a:solidFill>
                  <a:srgbClr val="00B050"/>
                </a:solidFill>
                <a:effectLst/>
                <a:uLnTx/>
                <a:uFillTx/>
                <a:latin typeface="Consolas" panose="020B0609020204030204" pitchFamily="49" charset="0"/>
                <a:ea typeface="+mn-ea"/>
                <a:cs typeface="Courier New" panose="02070309020205020404" pitchFamily="49" charset="0"/>
              </a:rPr>
              <a:t>4</a:t>
            </a:r>
            <a:r>
              <a:rPr kumimoji="0" lang="it-IT" sz="1050" b="0" i="0" u="none" strike="noStrike" kern="1200" cap="none" spc="0" normalizeH="0" baseline="0" noProof="0" dirty="0">
                <a:ln>
                  <a:noFill/>
                </a:ln>
                <a:solidFill>
                  <a:srgbClr val="393339"/>
                </a:solidFill>
                <a:effectLst/>
                <a:uLnTx/>
                <a:uFillTx/>
                <a:latin typeface="Consolas" panose="020B0609020204030204" pitchFamily="49" charset="0"/>
                <a:ea typeface="+mn-ea"/>
                <a:cs typeface="Courier New" panose="02070309020205020404" pitchFamily="49" charset="0"/>
              </a:rPr>
              <a:t> * DevRTT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050" b="0" i="0" u="none" strike="noStrike" kern="1200" cap="none" spc="0" normalizeH="0" baseline="0" noProof="0" dirty="0">
              <a:ln>
                <a:noFill/>
              </a:ln>
              <a:solidFill>
                <a:srgbClr val="393339"/>
              </a:solidFill>
              <a:effectLst/>
              <a:uLnTx/>
              <a:uFillTx/>
              <a:latin typeface="Consolas" panose="020B06090202040302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dirty="0">
                <a:ln>
                  <a:noFill/>
                </a:ln>
                <a:solidFill>
                  <a:srgbClr val="393339"/>
                </a:solidFill>
                <a:effectLst/>
                <a:uLnTx/>
                <a:uFillTx/>
                <a:latin typeface="Consolas" panose="020B0609020204030204" pitchFamily="49" charset="0"/>
                <a:ea typeface="+mn-ea"/>
                <a:cs typeface="Courier New" panose="02070309020205020404" pitchFamily="49" charset="0"/>
              </a:rPr>
              <a:t>    </a:t>
            </a:r>
            <a:r>
              <a:rPr kumimoji="0" lang="it-IT" sz="1050" b="0" i="0" u="none" strike="noStrike" kern="1200" cap="none" spc="0" normalizeH="0" baseline="0" noProof="0" dirty="0">
                <a:ln>
                  <a:noFill/>
                </a:ln>
                <a:solidFill>
                  <a:srgbClr val="CC0099"/>
                </a:solidFill>
                <a:effectLst/>
                <a:uLnTx/>
                <a:uFillTx/>
                <a:latin typeface="Consolas" panose="020B0609020204030204" pitchFamily="49" charset="0"/>
                <a:ea typeface="+mn-ea"/>
                <a:cs typeface="Courier New" panose="02070309020205020404" pitchFamily="49" charset="0"/>
              </a:rPr>
              <a:t>return</a:t>
            </a:r>
            <a:r>
              <a:rPr kumimoji="0" lang="it-IT" sz="1050" b="0" i="0" u="none" strike="noStrike" kern="1200" cap="none" spc="0" normalizeH="0" baseline="0" noProof="0" dirty="0">
                <a:ln>
                  <a:noFill/>
                </a:ln>
                <a:solidFill>
                  <a:srgbClr val="393339"/>
                </a:solidFill>
                <a:effectLst/>
                <a:uLnTx/>
                <a:uFillTx/>
                <a:latin typeface="Consolas" panose="020B0609020204030204" pitchFamily="49" charset="0"/>
                <a:ea typeface="+mn-ea"/>
                <a:cs typeface="Courier New" panose="02070309020205020404" pitchFamily="49" charset="0"/>
              </a:rPr>
              <a:t>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dirty="0">
                <a:ln>
                  <a:noFill/>
                </a:ln>
                <a:solidFill>
                  <a:srgbClr val="393339"/>
                </a:solidFill>
                <a:effectLst/>
                <a:uLnTx/>
                <a:uFillTx/>
                <a:latin typeface="Consolas" panose="020B0609020204030204" pitchFamily="49" charset="0"/>
                <a:ea typeface="+mn-ea"/>
                <a:cs typeface="Courier New" panose="020703090202050204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dirty="0">
                <a:ln>
                  <a:noFill/>
                </a:ln>
                <a:solidFill>
                  <a:srgbClr val="393339"/>
                </a:solidFill>
                <a:effectLst/>
                <a:uLnTx/>
                <a:uFillTx/>
                <a:latin typeface="Consolas" panose="020B0609020204030204" pitchFamily="49" charset="0"/>
                <a:ea typeface="+mn-ea"/>
                <a:cs typeface="Courier New" panose="02070309020205020404" pitchFamily="49" charset="0"/>
              </a:rPr>
              <a:t>    </a:t>
            </a:r>
          </a:p>
        </p:txBody>
      </p:sp>
    </p:spTree>
    <p:extLst>
      <p:ext uri="{BB962C8B-B14F-4D97-AF65-F5344CB8AC3E}">
        <p14:creationId xmlns:p14="http://schemas.microsoft.com/office/powerpoint/2010/main" val="3045183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Immagine 52">
            <a:extLst>
              <a:ext uri="{FF2B5EF4-FFF2-40B4-BE49-F238E27FC236}">
                <a16:creationId xmlns:a16="http://schemas.microsoft.com/office/drawing/2014/main" id="{328F9A8B-409A-40EE-8441-610BA2D151E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6651" y="197722"/>
            <a:ext cx="601805" cy="596251"/>
          </a:xfrm>
          <a:prstGeom prst="rect">
            <a:avLst/>
          </a:prstGeom>
        </p:spPr>
      </p:pic>
      <p:sp>
        <p:nvSpPr>
          <p:cNvPr id="54" name="CasellaDiTesto 53">
            <a:extLst>
              <a:ext uri="{FF2B5EF4-FFF2-40B4-BE49-F238E27FC236}">
                <a16:creationId xmlns:a16="http://schemas.microsoft.com/office/drawing/2014/main" id="{1D4A1934-65F5-4366-8137-A2265C4ABDD4}"/>
              </a:ext>
            </a:extLst>
          </p:cNvPr>
          <p:cNvSpPr txBox="1"/>
          <p:nvPr/>
        </p:nvSpPr>
        <p:spPr>
          <a:xfrm>
            <a:off x="853716" y="262473"/>
            <a:ext cx="3497341" cy="369332"/>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UPLOAD ENVIRONMENT</a:t>
            </a:r>
          </a:p>
        </p:txBody>
      </p:sp>
      <p:grpSp>
        <p:nvGrpSpPr>
          <p:cNvPr id="3" name="Gruppo 2">
            <a:extLst>
              <a:ext uri="{FF2B5EF4-FFF2-40B4-BE49-F238E27FC236}">
                <a16:creationId xmlns:a16="http://schemas.microsoft.com/office/drawing/2014/main" id="{0796418E-F864-49D0-902F-D979D26448F9}"/>
              </a:ext>
            </a:extLst>
          </p:cNvPr>
          <p:cNvGrpSpPr/>
          <p:nvPr/>
        </p:nvGrpSpPr>
        <p:grpSpPr>
          <a:xfrm>
            <a:off x="583754" y="1128688"/>
            <a:ext cx="7777994" cy="5375126"/>
            <a:chOff x="583754" y="1128688"/>
            <a:chExt cx="7777994" cy="5375126"/>
          </a:xfrm>
        </p:grpSpPr>
        <p:grpSp>
          <p:nvGrpSpPr>
            <p:cNvPr id="60" name="Gruppo 59">
              <a:extLst>
                <a:ext uri="{FF2B5EF4-FFF2-40B4-BE49-F238E27FC236}">
                  <a16:creationId xmlns:a16="http://schemas.microsoft.com/office/drawing/2014/main" id="{849A1B89-3A28-47C1-B58B-BB1091A1DAEE}"/>
                </a:ext>
              </a:extLst>
            </p:cNvPr>
            <p:cNvGrpSpPr/>
            <p:nvPr/>
          </p:nvGrpSpPr>
          <p:grpSpPr>
            <a:xfrm>
              <a:off x="583754" y="1128688"/>
              <a:ext cx="7209003" cy="5375126"/>
              <a:chOff x="4102115" y="728141"/>
              <a:chExt cx="7382500" cy="5375126"/>
            </a:xfrm>
          </p:grpSpPr>
          <p:grpSp>
            <p:nvGrpSpPr>
              <p:cNvPr id="52" name="Gruppo 51">
                <a:extLst>
                  <a:ext uri="{FF2B5EF4-FFF2-40B4-BE49-F238E27FC236}">
                    <a16:creationId xmlns:a16="http://schemas.microsoft.com/office/drawing/2014/main" id="{3E13A34F-829A-4889-8077-1656E5389456}"/>
                  </a:ext>
                </a:extLst>
              </p:cNvPr>
              <p:cNvGrpSpPr/>
              <p:nvPr/>
            </p:nvGrpSpPr>
            <p:grpSpPr>
              <a:xfrm>
                <a:off x="4841818" y="728141"/>
                <a:ext cx="6642797" cy="5375126"/>
                <a:chOff x="-349443" y="895919"/>
                <a:chExt cx="6642797" cy="5375126"/>
              </a:xfrm>
            </p:grpSpPr>
            <p:grpSp>
              <p:nvGrpSpPr>
                <p:cNvPr id="18" name="Gruppo 17">
                  <a:extLst>
                    <a:ext uri="{FF2B5EF4-FFF2-40B4-BE49-F238E27FC236}">
                      <a16:creationId xmlns:a16="http://schemas.microsoft.com/office/drawing/2014/main" id="{2382592D-F3BC-4C94-96FA-A298C00EC2FD}"/>
                    </a:ext>
                  </a:extLst>
                </p:cNvPr>
                <p:cNvGrpSpPr/>
                <p:nvPr/>
              </p:nvGrpSpPr>
              <p:grpSpPr>
                <a:xfrm>
                  <a:off x="526606" y="1583702"/>
                  <a:ext cx="5165887" cy="4095581"/>
                  <a:chOff x="3194392" y="433631"/>
                  <a:chExt cx="5165887" cy="4095581"/>
                </a:xfrm>
              </p:grpSpPr>
              <p:sp>
                <p:nvSpPr>
                  <p:cNvPr id="17" name="Rettangolo con angoli arrotondati 16">
                    <a:extLst>
                      <a:ext uri="{FF2B5EF4-FFF2-40B4-BE49-F238E27FC236}">
                        <a16:creationId xmlns:a16="http://schemas.microsoft.com/office/drawing/2014/main" id="{93FA3D41-C070-4C4D-9259-6F195B1F31CF}"/>
                      </a:ext>
                    </a:extLst>
                  </p:cNvPr>
                  <p:cNvSpPr/>
                  <p:nvPr/>
                </p:nvSpPr>
                <p:spPr>
                  <a:xfrm>
                    <a:off x="3194392" y="433631"/>
                    <a:ext cx="5165887" cy="4095581"/>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 name="Immagine 4">
                    <a:extLst>
                      <a:ext uri="{FF2B5EF4-FFF2-40B4-BE49-F238E27FC236}">
                        <a16:creationId xmlns:a16="http://schemas.microsoft.com/office/drawing/2014/main" id="{DF526DF2-AAED-4A02-9FDB-C6FB1FEF06F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438230" y="1272294"/>
                    <a:ext cx="380000" cy="380000"/>
                  </a:xfrm>
                  <a:prstGeom prst="rect">
                    <a:avLst/>
                  </a:prstGeom>
                </p:spPr>
              </p:pic>
              <p:pic>
                <p:nvPicPr>
                  <p:cNvPr id="8" name="Immagine 7">
                    <a:extLst>
                      <a:ext uri="{FF2B5EF4-FFF2-40B4-BE49-F238E27FC236}">
                        <a16:creationId xmlns:a16="http://schemas.microsoft.com/office/drawing/2014/main" id="{928C1EDD-3B07-4492-B85E-D2B27CAB8548}"/>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3391187" y="3148287"/>
                    <a:ext cx="473337" cy="473337"/>
                  </a:xfrm>
                  <a:prstGeom prst="rect">
                    <a:avLst/>
                  </a:prstGeom>
                </p:spPr>
              </p:pic>
            </p:grpSp>
            <p:sp>
              <p:nvSpPr>
                <p:cNvPr id="21" name="Connettore 20">
                  <a:extLst>
                    <a:ext uri="{FF2B5EF4-FFF2-40B4-BE49-F238E27FC236}">
                      <a16:creationId xmlns:a16="http://schemas.microsoft.com/office/drawing/2014/main" id="{6F083022-0A31-4EFF-9067-77E21C8556C1}"/>
                    </a:ext>
                  </a:extLst>
                </p:cNvPr>
                <p:cNvSpPr/>
                <p:nvPr/>
              </p:nvSpPr>
              <p:spPr>
                <a:xfrm rot="16200000">
                  <a:off x="4148169" y="1994441"/>
                  <a:ext cx="1055138" cy="1108234"/>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4" name="Connettore diritto 23">
                  <a:extLst>
                    <a:ext uri="{FF2B5EF4-FFF2-40B4-BE49-F238E27FC236}">
                      <a16:creationId xmlns:a16="http://schemas.microsoft.com/office/drawing/2014/main" id="{DA505107-82C6-451F-9238-25BAF8BE84DE}"/>
                    </a:ext>
                  </a:extLst>
                </p:cNvPr>
                <p:cNvCxnSpPr>
                  <a:cxnSpLocks/>
                </p:cNvCxnSpPr>
                <p:nvPr/>
              </p:nvCxnSpPr>
              <p:spPr>
                <a:xfrm>
                  <a:off x="4283918" y="2169480"/>
                  <a:ext cx="783639" cy="746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nettore diritto 25">
                  <a:extLst>
                    <a:ext uri="{FF2B5EF4-FFF2-40B4-BE49-F238E27FC236}">
                      <a16:creationId xmlns:a16="http://schemas.microsoft.com/office/drawing/2014/main" id="{75DA78F3-A303-4192-B83F-000FDC92C409}"/>
                    </a:ext>
                  </a:extLst>
                </p:cNvPr>
                <p:cNvCxnSpPr>
                  <a:cxnSpLocks/>
                </p:cNvCxnSpPr>
                <p:nvPr/>
              </p:nvCxnSpPr>
              <p:spPr>
                <a:xfrm>
                  <a:off x="4665775" y="2020989"/>
                  <a:ext cx="8010" cy="10551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ttore diritto 27">
                  <a:extLst>
                    <a:ext uri="{FF2B5EF4-FFF2-40B4-BE49-F238E27FC236}">
                      <a16:creationId xmlns:a16="http://schemas.microsoft.com/office/drawing/2014/main" id="{CD5F2B74-F671-4F2E-AF00-F695ECF649AC}"/>
                    </a:ext>
                  </a:extLst>
                </p:cNvPr>
                <p:cNvCxnSpPr>
                  <a:cxnSpLocks/>
                  <a:stCxn id="21" idx="5"/>
                  <a:endCxn id="21" idx="1"/>
                </p:cNvCxnSpPr>
                <p:nvPr/>
              </p:nvCxnSpPr>
              <p:spPr>
                <a:xfrm flipH="1">
                  <a:off x="4283919" y="2175510"/>
                  <a:ext cx="783639" cy="746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nettore diritto 29">
                  <a:extLst>
                    <a:ext uri="{FF2B5EF4-FFF2-40B4-BE49-F238E27FC236}">
                      <a16:creationId xmlns:a16="http://schemas.microsoft.com/office/drawing/2014/main" id="{40B2EDF7-A2D6-4063-8E1F-B13570D073F3}"/>
                    </a:ext>
                  </a:extLst>
                </p:cNvPr>
                <p:cNvCxnSpPr>
                  <a:cxnSpLocks/>
                  <a:stCxn id="21" idx="0"/>
                  <a:endCxn id="21" idx="4"/>
                </p:cNvCxnSpPr>
                <p:nvPr/>
              </p:nvCxnSpPr>
              <p:spPr>
                <a:xfrm>
                  <a:off x="4121622" y="2548558"/>
                  <a:ext cx="1108234"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Ovale 34">
                  <a:extLst>
                    <a:ext uri="{FF2B5EF4-FFF2-40B4-BE49-F238E27FC236}">
                      <a16:creationId xmlns:a16="http://schemas.microsoft.com/office/drawing/2014/main" id="{2C8D237E-7EEF-4F8D-AC55-1B52B286DCBF}"/>
                    </a:ext>
                  </a:extLst>
                </p:cNvPr>
                <p:cNvSpPr/>
                <p:nvPr/>
              </p:nvSpPr>
              <p:spPr>
                <a:xfrm>
                  <a:off x="4348562" y="2235896"/>
                  <a:ext cx="650449" cy="62532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37" name="Connettore diritto 36">
                  <a:extLst>
                    <a:ext uri="{FF2B5EF4-FFF2-40B4-BE49-F238E27FC236}">
                      <a16:creationId xmlns:a16="http://schemas.microsoft.com/office/drawing/2014/main" id="{CF7CD1AE-EEA3-467B-B5FE-16C260331441}"/>
                    </a:ext>
                  </a:extLst>
                </p:cNvPr>
                <p:cNvCxnSpPr>
                  <a:cxnSpLocks/>
                </p:cNvCxnSpPr>
                <p:nvPr/>
              </p:nvCxnSpPr>
              <p:spPr>
                <a:xfrm>
                  <a:off x="3778284" y="1583702"/>
                  <a:ext cx="0" cy="4095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Connettore diritto 38">
                  <a:extLst>
                    <a:ext uri="{FF2B5EF4-FFF2-40B4-BE49-F238E27FC236}">
                      <a16:creationId xmlns:a16="http://schemas.microsoft.com/office/drawing/2014/main" id="{31449851-199C-4039-9847-5DD7DC88A51C}"/>
                    </a:ext>
                  </a:extLst>
                </p:cNvPr>
                <p:cNvCxnSpPr>
                  <a:cxnSpLocks/>
                  <a:stCxn id="17" idx="1"/>
                </p:cNvCxnSpPr>
                <p:nvPr/>
              </p:nvCxnSpPr>
              <p:spPr>
                <a:xfrm>
                  <a:off x="526605" y="3631493"/>
                  <a:ext cx="3259833" cy="11726"/>
                </a:xfrm>
                <a:prstGeom prst="line">
                  <a:avLst/>
                </a:prstGeom>
              </p:spPr>
              <p:style>
                <a:lnRef idx="1">
                  <a:schemeClr val="accent1"/>
                </a:lnRef>
                <a:fillRef idx="0">
                  <a:schemeClr val="accent1"/>
                </a:fillRef>
                <a:effectRef idx="0">
                  <a:schemeClr val="accent1"/>
                </a:effectRef>
                <a:fontRef idx="minor">
                  <a:schemeClr val="tx1"/>
                </a:fontRef>
              </p:style>
            </p:cxnSp>
            <p:grpSp>
              <p:nvGrpSpPr>
                <p:cNvPr id="43" name="Gruppo 42">
                  <a:extLst>
                    <a:ext uri="{FF2B5EF4-FFF2-40B4-BE49-F238E27FC236}">
                      <a16:creationId xmlns:a16="http://schemas.microsoft.com/office/drawing/2014/main" id="{FB097A8F-1AB6-472F-B0C1-E8F4E5F2820B}"/>
                    </a:ext>
                  </a:extLst>
                </p:cNvPr>
                <p:cNvGrpSpPr/>
                <p:nvPr/>
              </p:nvGrpSpPr>
              <p:grpSpPr>
                <a:xfrm>
                  <a:off x="5806454" y="2934367"/>
                  <a:ext cx="486900" cy="689398"/>
                  <a:chOff x="6776129" y="3718479"/>
                  <a:chExt cx="608635" cy="974141"/>
                </a:xfrm>
              </p:grpSpPr>
              <p:sp>
                <p:nvSpPr>
                  <p:cNvPr id="22" name="Rettangolo 21">
                    <a:extLst>
                      <a:ext uri="{FF2B5EF4-FFF2-40B4-BE49-F238E27FC236}">
                        <a16:creationId xmlns:a16="http://schemas.microsoft.com/office/drawing/2014/main" id="{B3BFFC9B-8903-4608-85FD-E84271744182}"/>
                      </a:ext>
                    </a:extLst>
                  </p:cNvPr>
                  <p:cNvSpPr/>
                  <p:nvPr/>
                </p:nvSpPr>
                <p:spPr>
                  <a:xfrm>
                    <a:off x="7064534" y="4315547"/>
                    <a:ext cx="45719" cy="377073"/>
                  </a:xfrm>
                  <a:prstGeom prst="rect">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41" name="Immagine 40">
                    <a:extLst>
                      <a:ext uri="{FF2B5EF4-FFF2-40B4-BE49-F238E27FC236}">
                        <a16:creationId xmlns:a16="http://schemas.microsoft.com/office/drawing/2014/main" id="{23026555-E304-4661-B45C-7C55E8EF2ADC}"/>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6776129" y="3718479"/>
                    <a:ext cx="608635" cy="608634"/>
                  </a:xfrm>
                  <a:prstGeom prst="rect">
                    <a:avLst/>
                  </a:prstGeom>
                </p:spPr>
              </p:pic>
            </p:grpSp>
            <p:cxnSp>
              <p:nvCxnSpPr>
                <p:cNvPr id="45" name="Connettore 2 44">
                  <a:extLst>
                    <a:ext uri="{FF2B5EF4-FFF2-40B4-BE49-F238E27FC236}">
                      <a16:creationId xmlns:a16="http://schemas.microsoft.com/office/drawing/2014/main" id="{3EBEB8B6-976C-4A39-AA4D-26F41BE0B100}"/>
                    </a:ext>
                  </a:extLst>
                </p:cNvPr>
                <p:cNvCxnSpPr>
                  <a:cxnSpLocks/>
                  <a:stCxn id="65" idx="2"/>
                  <a:endCxn id="17" idx="0"/>
                </p:cNvCxnSpPr>
                <p:nvPr/>
              </p:nvCxnSpPr>
              <p:spPr>
                <a:xfrm>
                  <a:off x="3101716" y="895919"/>
                  <a:ext cx="7834" cy="687783"/>
                </a:xfrm>
                <a:prstGeom prst="straightConnector1">
                  <a:avLst/>
                </a:prstGeom>
                <a:ln w="3492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7" name="Connettore 2 46">
                  <a:extLst>
                    <a:ext uri="{FF2B5EF4-FFF2-40B4-BE49-F238E27FC236}">
                      <a16:creationId xmlns:a16="http://schemas.microsoft.com/office/drawing/2014/main" id="{EBD07587-A6CC-4498-BF34-28E7B3CF1462}"/>
                    </a:ext>
                  </a:extLst>
                </p:cNvPr>
                <p:cNvCxnSpPr>
                  <a:cxnSpLocks/>
                  <a:stCxn id="17" idx="2"/>
                  <a:endCxn id="66" idx="0"/>
                </p:cNvCxnSpPr>
                <p:nvPr/>
              </p:nvCxnSpPr>
              <p:spPr>
                <a:xfrm>
                  <a:off x="3109550" y="5679283"/>
                  <a:ext cx="9961" cy="591762"/>
                </a:xfrm>
                <a:prstGeom prst="straightConnector1">
                  <a:avLst/>
                </a:prstGeom>
                <a:ln w="34925">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CasellaDiTesto 47">
                  <a:extLst>
                    <a:ext uri="{FF2B5EF4-FFF2-40B4-BE49-F238E27FC236}">
                      <a16:creationId xmlns:a16="http://schemas.microsoft.com/office/drawing/2014/main" id="{E6425937-B866-44DC-A29B-5732463C3D2D}"/>
                    </a:ext>
                  </a:extLst>
                </p:cNvPr>
                <p:cNvSpPr txBox="1"/>
                <p:nvPr/>
              </p:nvSpPr>
              <p:spPr>
                <a:xfrm>
                  <a:off x="1294164" y="1993876"/>
                  <a:ext cx="2414509" cy="1215717"/>
                </a:xfrm>
                <a:prstGeom prst="rect">
                  <a:avLst/>
                </a:prstGeom>
                <a:noFill/>
              </p:spPr>
              <p:txBody>
                <a:bodyPr wrap="square" rtlCol="0">
                  <a:spAutoFit/>
                </a:bodyPr>
                <a:lstStyle/>
                <a:p>
                  <a:r>
                    <a:rPr lang="it-IT" sz="1200" dirty="0">
                      <a:effectLst>
                        <a:outerShdw blurRad="38100" dist="38100" dir="2700000" algn="tl">
                          <a:srgbClr val="000000">
                            <a:alpha val="43137"/>
                          </a:srgbClr>
                        </a:outerShdw>
                      </a:effectLst>
                    </a:rPr>
                    <a:t>UPLOADER THREAD</a:t>
                  </a:r>
                </a:p>
                <a:p>
                  <a:endParaRPr lang="it-IT" sz="1100" dirty="0"/>
                </a:p>
                <a:p>
                  <a:r>
                    <a:rPr lang="it-IT" sz="1000" dirty="0"/>
                    <a:t>THE UPLOADER IS RESPONSIBLE FOR  THE EXECUTION OF RELIABLE FILE TRANSFER, RECEIVER SIDE (ACKS TO THE CLIENT, ACCORDING TO THE SELECTIVE REPEAT ALGORITHM).</a:t>
                  </a:r>
                </a:p>
              </p:txBody>
            </p:sp>
            <p:sp>
              <p:nvSpPr>
                <p:cNvPr id="49" name="CasellaDiTesto 48">
                  <a:extLst>
                    <a:ext uri="{FF2B5EF4-FFF2-40B4-BE49-F238E27FC236}">
                      <a16:creationId xmlns:a16="http://schemas.microsoft.com/office/drawing/2014/main" id="{804293FB-BC42-4E50-8B32-DE79485895EE}"/>
                    </a:ext>
                  </a:extLst>
                </p:cNvPr>
                <p:cNvSpPr txBox="1"/>
                <p:nvPr/>
              </p:nvSpPr>
              <p:spPr>
                <a:xfrm>
                  <a:off x="1276090" y="3970881"/>
                  <a:ext cx="2239659" cy="1046440"/>
                </a:xfrm>
                <a:prstGeom prst="rect">
                  <a:avLst/>
                </a:prstGeom>
                <a:noFill/>
              </p:spPr>
              <p:txBody>
                <a:bodyPr wrap="square" rtlCol="0">
                  <a:spAutoFit/>
                </a:bodyPr>
                <a:lstStyle/>
                <a:p>
                  <a:r>
                    <a:rPr lang="it-IT" sz="1200" dirty="0">
                      <a:effectLst>
                        <a:outerShdw blurRad="38100" dist="38100" dir="2700000" algn="tl">
                          <a:srgbClr val="000000">
                            <a:alpha val="43137"/>
                          </a:srgbClr>
                        </a:outerShdw>
                      </a:effectLst>
                    </a:rPr>
                    <a:t>WRITER THREAD</a:t>
                  </a:r>
                </a:p>
                <a:p>
                  <a:endParaRPr lang="it-IT" sz="1000" dirty="0"/>
                </a:p>
                <a:p>
                  <a:r>
                    <a:rPr lang="it-IT" sz="1000" dirty="0"/>
                    <a:t>THE WRITER IS RESPONSIBLE FOR WRITING THE NEW FILE ON SERVER’S DIRECTORY, AND TO SLIDE THE BLOCK’S RECEIVING WINDOW ON. </a:t>
                  </a:r>
                </a:p>
              </p:txBody>
            </p:sp>
            <p:pic>
              <p:nvPicPr>
                <p:cNvPr id="51" name="Immagine 50" descr="Immagine che contiene arredamento, sedile, sedia, sgabello&#10;&#10;Descrizione generata automaticamente">
                  <a:extLst>
                    <a:ext uri="{FF2B5EF4-FFF2-40B4-BE49-F238E27FC236}">
                      <a16:creationId xmlns:a16="http://schemas.microsoft.com/office/drawing/2014/main" id="{FD2EA5A5-6230-4473-BAED-871FFF415EB9}"/>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349443" y="3300403"/>
                  <a:ext cx="1031213" cy="873498"/>
                </a:xfrm>
                <a:prstGeom prst="rect">
                  <a:avLst/>
                </a:prstGeom>
              </p:spPr>
            </p:pic>
          </p:grpSp>
          <p:sp>
            <p:nvSpPr>
              <p:cNvPr id="55" name="Ovale 54">
                <a:extLst>
                  <a:ext uri="{FF2B5EF4-FFF2-40B4-BE49-F238E27FC236}">
                    <a16:creationId xmlns:a16="http://schemas.microsoft.com/office/drawing/2014/main" id="{89F40E5F-14DD-4DE6-B2EF-AEE9CD58DD55}"/>
                  </a:ext>
                </a:extLst>
              </p:cNvPr>
              <p:cNvSpPr/>
              <p:nvPr/>
            </p:nvSpPr>
            <p:spPr>
              <a:xfrm>
                <a:off x="4958499" y="3747508"/>
                <a:ext cx="94268" cy="7977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7" name="Connettore 2 56">
                <a:extLst>
                  <a:ext uri="{FF2B5EF4-FFF2-40B4-BE49-F238E27FC236}">
                    <a16:creationId xmlns:a16="http://schemas.microsoft.com/office/drawing/2014/main" id="{6DD4116D-6C9B-4DC8-B889-A55208A59AA3}"/>
                  </a:ext>
                </a:extLst>
              </p:cNvPr>
              <p:cNvCxnSpPr>
                <a:cxnSpLocks/>
              </p:cNvCxnSpPr>
              <p:nvPr/>
            </p:nvCxnSpPr>
            <p:spPr>
              <a:xfrm>
                <a:off x="4997548" y="3849246"/>
                <a:ext cx="8085" cy="5626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CasellaDiTesto 58">
                <a:extLst>
                  <a:ext uri="{FF2B5EF4-FFF2-40B4-BE49-F238E27FC236}">
                    <a16:creationId xmlns:a16="http://schemas.microsoft.com/office/drawing/2014/main" id="{9B32F852-7E87-429F-BF5C-E42AB959D7CB}"/>
                  </a:ext>
                </a:extLst>
              </p:cNvPr>
              <p:cNvSpPr txBox="1"/>
              <p:nvPr/>
            </p:nvSpPr>
            <p:spPr>
              <a:xfrm>
                <a:off x="4102115" y="4433879"/>
                <a:ext cx="1408540" cy="577081"/>
              </a:xfrm>
              <a:prstGeom prst="rect">
                <a:avLst/>
              </a:prstGeom>
              <a:noFill/>
              <a:ln>
                <a:solidFill>
                  <a:schemeClr val="accent1">
                    <a:lumMod val="75000"/>
                  </a:schemeClr>
                </a:solidFill>
                <a:prstDash val="lgDash"/>
              </a:ln>
            </p:spPr>
            <p:txBody>
              <a:bodyPr wrap="square" rtlCol="0">
                <a:spAutoFit/>
              </a:bodyPr>
              <a:lstStyle/>
              <a:p>
                <a:pPr marL="171450" indent="-171450" algn="just">
                  <a:buFont typeface="Arial" panose="020B0604020202020204" pitchFamily="34" charset="0"/>
                  <a:buChar char="•"/>
                </a:pPr>
                <a:r>
                  <a:rPr lang="it-IT" sz="1050" dirty="0"/>
                  <a:t>CLIENT ADDRESS</a:t>
                </a:r>
              </a:p>
              <a:p>
                <a:pPr marL="171450" indent="-171450" algn="just">
                  <a:buFont typeface="Arial" panose="020B0604020202020204" pitchFamily="34" charset="0"/>
                  <a:buChar char="•"/>
                </a:pPr>
                <a:r>
                  <a:rPr lang="it-IT" sz="1050" dirty="0"/>
                  <a:t>ADDRESS LENGHT</a:t>
                </a:r>
              </a:p>
              <a:p>
                <a:pPr marL="171450" indent="-171450" algn="just">
                  <a:buFont typeface="Arial" panose="020B0604020202020204" pitchFamily="34" charset="0"/>
                  <a:buChar char="•"/>
                </a:pPr>
                <a:r>
                  <a:rPr lang="it-IT" sz="1050" dirty="0"/>
                  <a:t>FILEPATH</a:t>
                </a:r>
              </a:p>
            </p:txBody>
          </p:sp>
        </p:grpSp>
        <p:sp>
          <p:nvSpPr>
            <p:cNvPr id="61" name="Triangolo isoscele 60">
              <a:extLst>
                <a:ext uri="{FF2B5EF4-FFF2-40B4-BE49-F238E27FC236}">
                  <a16:creationId xmlns:a16="http://schemas.microsoft.com/office/drawing/2014/main" id="{7E65C814-C016-4187-A691-3604D6AFD789}"/>
                </a:ext>
              </a:extLst>
            </p:cNvPr>
            <p:cNvSpPr/>
            <p:nvPr/>
          </p:nvSpPr>
          <p:spPr>
            <a:xfrm rot="16200000">
              <a:off x="7590487" y="3488657"/>
              <a:ext cx="793797" cy="748725"/>
            </a:xfrm>
            <a:prstGeom prst="triangl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63" name="Connettore diritto 62">
              <a:extLst>
                <a:ext uri="{FF2B5EF4-FFF2-40B4-BE49-F238E27FC236}">
                  <a16:creationId xmlns:a16="http://schemas.microsoft.com/office/drawing/2014/main" id="{80CAEA6F-D38C-4956-83F9-FC2937B949DE}"/>
                </a:ext>
              </a:extLst>
            </p:cNvPr>
            <p:cNvCxnSpPr>
              <a:stCxn id="17" idx="3"/>
              <a:endCxn id="61" idx="0"/>
            </p:cNvCxnSpPr>
            <p:nvPr/>
          </p:nvCxnSpPr>
          <p:spPr>
            <a:xfrm flipV="1">
              <a:off x="7206017" y="3863019"/>
              <a:ext cx="407006" cy="1243"/>
            </a:xfrm>
            <a:prstGeom prst="line">
              <a:avLst/>
            </a:prstGeom>
          </p:spPr>
          <p:style>
            <a:lnRef idx="1">
              <a:schemeClr val="accent1"/>
            </a:lnRef>
            <a:fillRef idx="0">
              <a:schemeClr val="accent1"/>
            </a:fillRef>
            <a:effectRef idx="0">
              <a:schemeClr val="accent1"/>
            </a:effectRef>
            <a:fontRef idx="minor">
              <a:schemeClr val="tx1"/>
            </a:fontRef>
          </p:style>
        </p:cxnSp>
      </p:grpSp>
      <p:sp>
        <p:nvSpPr>
          <p:cNvPr id="65" name="CasellaDiTesto 64">
            <a:extLst>
              <a:ext uri="{FF2B5EF4-FFF2-40B4-BE49-F238E27FC236}">
                <a16:creationId xmlns:a16="http://schemas.microsoft.com/office/drawing/2014/main" id="{4AE50DBA-F240-4486-8385-AE9F33FF4C0F}"/>
              </a:ext>
            </a:extLst>
          </p:cNvPr>
          <p:cNvSpPr txBox="1"/>
          <p:nvPr/>
        </p:nvSpPr>
        <p:spPr>
          <a:xfrm>
            <a:off x="3974339" y="882467"/>
            <a:ext cx="1150641" cy="246221"/>
          </a:xfrm>
          <a:prstGeom prst="rect">
            <a:avLst/>
          </a:prstGeom>
          <a:noFill/>
          <a:ln>
            <a:solidFill>
              <a:schemeClr val="accent1">
                <a:lumMod val="75000"/>
              </a:schemeClr>
            </a:solidFill>
            <a:prstDash val="sysDash"/>
          </a:ln>
        </p:spPr>
        <p:txBody>
          <a:bodyPr wrap="square" rtlCol="0">
            <a:spAutoFit/>
          </a:bodyPr>
          <a:lstStyle/>
          <a:p>
            <a:pPr algn="ctr"/>
            <a:r>
              <a:rPr lang="it-IT" sz="1000" dirty="0"/>
              <a:t>PREVIOUS BLOCK</a:t>
            </a:r>
          </a:p>
        </p:txBody>
      </p:sp>
      <p:sp>
        <p:nvSpPr>
          <p:cNvPr id="66" name="CasellaDiTesto 65">
            <a:extLst>
              <a:ext uri="{FF2B5EF4-FFF2-40B4-BE49-F238E27FC236}">
                <a16:creationId xmlns:a16="http://schemas.microsoft.com/office/drawing/2014/main" id="{273D9BB7-0D36-49BE-9ED3-6CAACB98BB62}"/>
              </a:ext>
            </a:extLst>
          </p:cNvPr>
          <p:cNvSpPr txBox="1"/>
          <p:nvPr/>
        </p:nvSpPr>
        <p:spPr>
          <a:xfrm>
            <a:off x="3991716" y="6503814"/>
            <a:ext cx="1150641" cy="246221"/>
          </a:xfrm>
          <a:prstGeom prst="rect">
            <a:avLst/>
          </a:prstGeom>
          <a:noFill/>
          <a:ln>
            <a:solidFill>
              <a:schemeClr val="accent1">
                <a:lumMod val="75000"/>
              </a:schemeClr>
            </a:solidFill>
            <a:prstDash val="sysDash"/>
          </a:ln>
        </p:spPr>
        <p:txBody>
          <a:bodyPr wrap="square" rtlCol="0">
            <a:spAutoFit/>
          </a:bodyPr>
          <a:lstStyle/>
          <a:p>
            <a:pPr algn="ctr"/>
            <a:r>
              <a:rPr lang="it-IT" sz="1000" dirty="0"/>
              <a:t>NEXT BLOCK</a:t>
            </a:r>
          </a:p>
        </p:txBody>
      </p:sp>
      <p:pic>
        <p:nvPicPr>
          <p:cNvPr id="72" name="Immagine 71">
            <a:extLst>
              <a:ext uri="{FF2B5EF4-FFF2-40B4-BE49-F238E27FC236}">
                <a16:creationId xmlns:a16="http://schemas.microsoft.com/office/drawing/2014/main" id="{61F4D49F-9A94-420E-A931-AADC30920DED}"/>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10460264" y="3386667"/>
            <a:ext cx="966913" cy="966916"/>
          </a:xfrm>
          <a:prstGeom prst="rect">
            <a:avLst/>
          </a:prstGeom>
        </p:spPr>
      </p:pic>
      <p:cxnSp>
        <p:nvCxnSpPr>
          <p:cNvPr id="76" name="Connettore 2 75">
            <a:extLst>
              <a:ext uri="{FF2B5EF4-FFF2-40B4-BE49-F238E27FC236}">
                <a16:creationId xmlns:a16="http://schemas.microsoft.com/office/drawing/2014/main" id="{2C4ECE46-A7DA-44FC-B383-FCB81DFC3315}"/>
              </a:ext>
            </a:extLst>
          </p:cNvPr>
          <p:cNvCxnSpPr>
            <a:cxnSpLocks/>
            <a:stCxn id="61" idx="3"/>
            <a:endCxn id="72" idx="1"/>
          </p:cNvCxnSpPr>
          <p:nvPr/>
        </p:nvCxnSpPr>
        <p:spPr>
          <a:xfrm>
            <a:off x="8361748" y="3863019"/>
            <a:ext cx="2098516" cy="71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2" name="CasellaDiTesto 91">
            <a:extLst>
              <a:ext uri="{FF2B5EF4-FFF2-40B4-BE49-F238E27FC236}">
                <a16:creationId xmlns:a16="http://schemas.microsoft.com/office/drawing/2014/main" id="{7D0ECF5F-87C5-46A7-9FE3-AE5C72A63169}"/>
              </a:ext>
            </a:extLst>
          </p:cNvPr>
          <p:cNvSpPr txBox="1"/>
          <p:nvPr/>
        </p:nvSpPr>
        <p:spPr>
          <a:xfrm>
            <a:off x="5940589" y="344458"/>
            <a:ext cx="4093592" cy="1015663"/>
          </a:xfrm>
          <a:prstGeom prst="rect">
            <a:avLst/>
          </a:prstGeom>
          <a:noFill/>
          <a:ln w="19050">
            <a:solidFill>
              <a:schemeClr val="accent4">
                <a:lumMod val="75000"/>
              </a:schemeClr>
            </a:solidFill>
            <a:prstDash val="dash"/>
          </a:ln>
        </p:spPr>
        <p:txBody>
          <a:bodyPr wrap="square" rtlCol="0">
            <a:spAutoFit/>
          </a:bodyPr>
          <a:lstStyle/>
          <a:p>
            <a:r>
              <a:rPr lang="it-IT" sz="1000" dirty="0"/>
              <a:t>AS AN UPLOAD REQUEST IS RECEIVED BY THE RECEPTION ENVIRONMENT, AN UPLOAD ENVIRONMENT’S BLOCK HAS TO BE SIGNALED, TO SERVE THE NEW CLIENT’S REQUEST.  EACH BLOCK OF THE UPLOAD ENVIRONMENT IS LINKED TO THE FOLLOWING, AND SERVES  ONLY ONE CLIENT PER CYCLE.</a:t>
            </a:r>
          </a:p>
          <a:p>
            <a:r>
              <a:rPr lang="it-IT" sz="1000" dirty="0"/>
              <a:t>IN HERE, THE BLOCK LOGIC IS REPRESENTED AND DESCRIBED IN ALL ITS COMPONENTS.</a:t>
            </a:r>
          </a:p>
        </p:txBody>
      </p:sp>
      <p:sp>
        <p:nvSpPr>
          <p:cNvPr id="97" name="CasellaDiTesto 96">
            <a:extLst>
              <a:ext uri="{FF2B5EF4-FFF2-40B4-BE49-F238E27FC236}">
                <a16:creationId xmlns:a16="http://schemas.microsoft.com/office/drawing/2014/main" id="{867DFDED-7344-4713-877A-48D5A033B0CD}"/>
              </a:ext>
            </a:extLst>
          </p:cNvPr>
          <p:cNvSpPr txBox="1"/>
          <p:nvPr/>
        </p:nvSpPr>
        <p:spPr>
          <a:xfrm>
            <a:off x="5372957" y="3490840"/>
            <a:ext cx="1734817" cy="1046440"/>
          </a:xfrm>
          <a:prstGeom prst="rect">
            <a:avLst/>
          </a:prstGeom>
          <a:noFill/>
        </p:spPr>
        <p:txBody>
          <a:bodyPr wrap="square" rtlCol="0">
            <a:spAutoFit/>
          </a:bodyPr>
          <a:lstStyle/>
          <a:p>
            <a:r>
              <a:rPr lang="it-IT" sz="1200" dirty="0"/>
              <a:t>RECEIVING WINDOW</a:t>
            </a:r>
          </a:p>
          <a:p>
            <a:endParaRPr lang="it-IT" sz="1000" dirty="0"/>
          </a:p>
          <a:p>
            <a:r>
              <a:rPr lang="it-IT" sz="1000" dirty="0"/>
              <a:t>A RECEIVING WINDOW IS SHARED, FOR EACH BLOCK, BY THE UPLOADER AND WRITER THREADS.</a:t>
            </a:r>
          </a:p>
        </p:txBody>
      </p:sp>
      <p:sp>
        <p:nvSpPr>
          <p:cNvPr id="104" name="CasellaDiTesto 103">
            <a:extLst>
              <a:ext uri="{FF2B5EF4-FFF2-40B4-BE49-F238E27FC236}">
                <a16:creationId xmlns:a16="http://schemas.microsoft.com/office/drawing/2014/main" id="{91040480-C6C8-483B-ACED-2917884C345B}"/>
              </a:ext>
            </a:extLst>
          </p:cNvPr>
          <p:cNvSpPr txBox="1"/>
          <p:nvPr/>
        </p:nvSpPr>
        <p:spPr>
          <a:xfrm>
            <a:off x="88213" y="983136"/>
            <a:ext cx="1908199" cy="2400657"/>
          </a:xfrm>
          <a:prstGeom prst="rect">
            <a:avLst/>
          </a:prstGeom>
          <a:noFill/>
          <a:ln w="15875">
            <a:solidFill>
              <a:srgbClr val="F3859F"/>
            </a:solidFill>
            <a:prstDash val="dash"/>
          </a:ln>
        </p:spPr>
        <p:txBody>
          <a:bodyPr wrap="square" rtlCol="0">
            <a:spAutoFit/>
          </a:bodyPr>
          <a:lstStyle/>
          <a:p>
            <a:r>
              <a:rPr lang="it-IT" sz="1000" dirty="0"/>
              <a:t>THE RECEPTIONIST THREAD UPDATES THE DYNAMIC FIELDS OF THE BLOCK INSTANCE, CHOSEN TO SERVE THE UPLOAD REQUEST. </a:t>
            </a:r>
          </a:p>
          <a:p>
            <a:r>
              <a:rPr lang="it-IT" sz="1000" dirty="0"/>
              <a:t>THE </a:t>
            </a:r>
            <a:r>
              <a:rPr lang="it-IT" sz="1000" b="1" i="1" dirty="0"/>
              <a:t>DYNAMIC FIELDS  </a:t>
            </a:r>
            <a:r>
              <a:rPr lang="it-IT" sz="1000" dirty="0"/>
              <a:t>CONSIST IN THE CLIENT ADDRESS ITSELF AND THE FILENAME OF THE NEW UPLOADING FILE. ONCE THESE FIELDS HAVE BEEN UPDATED, THE RECEPTIONIST PUT A TOKEN IN THE </a:t>
            </a:r>
            <a:r>
              <a:rPr lang="it-IT" sz="1000" b="1" i="1" dirty="0"/>
              <a:t>SEMAPHORE ARRAY </a:t>
            </a:r>
            <a:r>
              <a:rPr lang="it-IT" sz="1000" dirty="0"/>
              <a:t>AND LET THE SLEEPING UPLOADER AND WRITER RUN OUT THE SERVICE.</a:t>
            </a:r>
          </a:p>
        </p:txBody>
      </p:sp>
      <p:cxnSp>
        <p:nvCxnSpPr>
          <p:cNvPr id="108" name="Connettore diritto 107">
            <a:extLst>
              <a:ext uri="{FF2B5EF4-FFF2-40B4-BE49-F238E27FC236}">
                <a16:creationId xmlns:a16="http://schemas.microsoft.com/office/drawing/2014/main" id="{D7377F8D-5807-4580-873C-09464751D009}"/>
              </a:ext>
            </a:extLst>
          </p:cNvPr>
          <p:cNvCxnSpPr>
            <a:cxnSpLocks/>
            <a:stCxn id="51" idx="0"/>
          </p:cNvCxnSpPr>
          <p:nvPr/>
        </p:nvCxnSpPr>
        <p:spPr>
          <a:xfrm flipV="1">
            <a:off x="1809562" y="3382500"/>
            <a:ext cx="0" cy="150672"/>
          </a:xfrm>
          <a:prstGeom prst="line">
            <a:avLst/>
          </a:prstGeom>
          <a:ln w="15875">
            <a:solidFill>
              <a:srgbClr val="F3859F"/>
            </a:solidFill>
            <a:prstDash val="sysDash"/>
          </a:ln>
        </p:spPr>
        <p:style>
          <a:lnRef idx="1">
            <a:schemeClr val="accent1"/>
          </a:lnRef>
          <a:fillRef idx="0">
            <a:schemeClr val="accent1"/>
          </a:fillRef>
          <a:effectRef idx="0">
            <a:schemeClr val="accent1"/>
          </a:effectRef>
          <a:fontRef idx="minor">
            <a:schemeClr val="tx1"/>
          </a:fontRef>
        </p:style>
      </p:cxnSp>
      <p:pic>
        <p:nvPicPr>
          <p:cNvPr id="74" name="Immagine 73">
            <a:extLst>
              <a:ext uri="{FF2B5EF4-FFF2-40B4-BE49-F238E27FC236}">
                <a16:creationId xmlns:a16="http://schemas.microsoft.com/office/drawing/2014/main" id="{836636FB-194A-4C47-AB3C-50E6B4DAA3B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087731" y="3573475"/>
            <a:ext cx="601805" cy="596251"/>
          </a:xfrm>
          <a:prstGeom prst="rect">
            <a:avLst/>
          </a:prstGeom>
          <a:effectLst>
            <a:softEdge rad="76200"/>
          </a:effectLst>
        </p:spPr>
      </p:pic>
      <p:sp>
        <p:nvSpPr>
          <p:cNvPr id="2" name="CasellaDiTesto 1">
            <a:extLst>
              <a:ext uri="{FF2B5EF4-FFF2-40B4-BE49-F238E27FC236}">
                <a16:creationId xmlns:a16="http://schemas.microsoft.com/office/drawing/2014/main" id="{4A6D581C-D55A-4014-A842-CAE3AC6DDD75}"/>
              </a:ext>
            </a:extLst>
          </p:cNvPr>
          <p:cNvSpPr txBox="1"/>
          <p:nvPr/>
        </p:nvSpPr>
        <p:spPr>
          <a:xfrm>
            <a:off x="8338830" y="4459270"/>
            <a:ext cx="2437002" cy="2092881"/>
          </a:xfrm>
          <a:prstGeom prst="rect">
            <a:avLst/>
          </a:prstGeom>
          <a:noFill/>
          <a:ln w="15875">
            <a:solidFill>
              <a:srgbClr val="FFC000"/>
            </a:solidFill>
            <a:prstDash val="dash"/>
          </a:ln>
        </p:spPr>
        <p:txBody>
          <a:bodyPr wrap="square" rtlCol="0">
            <a:spAutoFit/>
          </a:bodyPr>
          <a:lstStyle/>
          <a:p>
            <a:r>
              <a:rPr lang="it-IT" sz="1000" dirty="0"/>
              <a:t>EACH UPLOAD BLOCK HAS AN OWN SOCKET TO COMMUNICATE WITH CLIENT SIDE. WHENEVER A CLIENT ASKS THE RECEPTION FOR AN UPLOAD SERVICE, THE RECEPTIONIST CHOSES A FREE UPLOAD BLOCK (WITH SLEEPING THREADS), SETTING UP HIS NEW DYNAMIC PARAMETERS. </a:t>
            </a:r>
          </a:p>
          <a:p>
            <a:r>
              <a:rPr lang="it-IT" sz="1000" dirty="0"/>
              <a:t>THIS IS A CONNECTIONLESS TRANSFER, SO THE CLIENT WILL KNOW WHO IS THE TARGET OF UPLOAD WHEN THE RUFT SERVER’S UPLOAD ENVIRONMENT  SENDS HIM THE SIGNAL TO PROCEDE.</a:t>
            </a:r>
          </a:p>
        </p:txBody>
      </p:sp>
    </p:spTree>
    <p:extLst>
      <p:ext uri="{BB962C8B-B14F-4D97-AF65-F5344CB8AC3E}">
        <p14:creationId xmlns:p14="http://schemas.microsoft.com/office/powerpoint/2010/main" val="168177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Rettangolo 137">
            <a:extLst>
              <a:ext uri="{FF2B5EF4-FFF2-40B4-BE49-F238E27FC236}">
                <a16:creationId xmlns:a16="http://schemas.microsoft.com/office/drawing/2014/main" id="{76A3DDDF-A7D1-422B-BD90-6069B3310728}"/>
              </a:ext>
            </a:extLst>
          </p:cNvPr>
          <p:cNvSpPr/>
          <p:nvPr/>
        </p:nvSpPr>
        <p:spPr>
          <a:xfrm>
            <a:off x="4464995" y="3754877"/>
            <a:ext cx="3377057" cy="1567139"/>
          </a:xfrm>
          <a:prstGeom prst="rect">
            <a:avLst/>
          </a:prstGeom>
          <a:solidFill>
            <a:srgbClr val="FF7171">
              <a:alpha val="16000"/>
            </a:srgbClr>
          </a:solidFill>
          <a:ln>
            <a:solidFill>
              <a:srgbClr val="F9A9C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12" name="Gruppo 111">
            <a:extLst>
              <a:ext uri="{FF2B5EF4-FFF2-40B4-BE49-F238E27FC236}">
                <a16:creationId xmlns:a16="http://schemas.microsoft.com/office/drawing/2014/main" id="{2564F30D-4720-486A-948F-6532DB819E53}"/>
              </a:ext>
            </a:extLst>
          </p:cNvPr>
          <p:cNvGrpSpPr/>
          <p:nvPr/>
        </p:nvGrpSpPr>
        <p:grpSpPr>
          <a:xfrm>
            <a:off x="416319" y="275734"/>
            <a:ext cx="3442790" cy="6306532"/>
            <a:chOff x="1151610" y="386498"/>
            <a:chExt cx="3442790" cy="6306532"/>
          </a:xfrm>
        </p:grpSpPr>
        <p:sp>
          <p:nvSpPr>
            <p:cNvPr id="4" name="Rettangolo 3">
              <a:extLst>
                <a:ext uri="{FF2B5EF4-FFF2-40B4-BE49-F238E27FC236}">
                  <a16:creationId xmlns:a16="http://schemas.microsoft.com/office/drawing/2014/main" id="{523A234B-1FEC-4DE7-AEA4-B7309B92C630}"/>
                </a:ext>
              </a:extLst>
            </p:cNvPr>
            <p:cNvSpPr/>
            <p:nvPr/>
          </p:nvSpPr>
          <p:spPr>
            <a:xfrm>
              <a:off x="1151610" y="386498"/>
              <a:ext cx="2271860" cy="6306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5" name="Gruppo 4">
              <a:extLst>
                <a:ext uri="{FF2B5EF4-FFF2-40B4-BE49-F238E27FC236}">
                  <a16:creationId xmlns:a16="http://schemas.microsoft.com/office/drawing/2014/main" id="{4B52F844-8AC6-460D-A6B6-A4F1883E9663}"/>
                </a:ext>
              </a:extLst>
            </p:cNvPr>
            <p:cNvGrpSpPr/>
            <p:nvPr/>
          </p:nvGrpSpPr>
          <p:grpSpPr>
            <a:xfrm>
              <a:off x="1175536" y="490194"/>
              <a:ext cx="2368943" cy="1856398"/>
              <a:chOff x="1568333" y="1128688"/>
              <a:chExt cx="6793415" cy="5375126"/>
            </a:xfrm>
          </p:grpSpPr>
          <p:grpSp>
            <p:nvGrpSpPr>
              <p:cNvPr id="9" name="Gruppo 8">
                <a:extLst>
                  <a:ext uri="{FF2B5EF4-FFF2-40B4-BE49-F238E27FC236}">
                    <a16:creationId xmlns:a16="http://schemas.microsoft.com/office/drawing/2014/main" id="{A311AB35-F9A7-4244-B3B3-B0249E42415A}"/>
                  </a:ext>
                </a:extLst>
              </p:cNvPr>
              <p:cNvGrpSpPr/>
              <p:nvPr/>
            </p:nvGrpSpPr>
            <p:grpSpPr>
              <a:xfrm>
                <a:off x="1568333" y="1128688"/>
                <a:ext cx="6445110" cy="5375126"/>
                <a:chOff x="-80871" y="895919"/>
                <a:chExt cx="6600221" cy="5375126"/>
              </a:xfrm>
            </p:grpSpPr>
            <p:sp>
              <p:nvSpPr>
                <p:cNvPr id="30" name="Rettangolo con angoli arrotondati 29">
                  <a:extLst>
                    <a:ext uri="{FF2B5EF4-FFF2-40B4-BE49-F238E27FC236}">
                      <a16:creationId xmlns:a16="http://schemas.microsoft.com/office/drawing/2014/main" id="{6B1F6B52-0EB0-4D68-8A0A-70A8BCBC92B0}"/>
                    </a:ext>
                  </a:extLst>
                </p:cNvPr>
                <p:cNvSpPr/>
                <p:nvPr/>
              </p:nvSpPr>
              <p:spPr>
                <a:xfrm>
                  <a:off x="526606" y="1583701"/>
                  <a:ext cx="5165887" cy="409558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Connettore 13">
                  <a:extLst>
                    <a:ext uri="{FF2B5EF4-FFF2-40B4-BE49-F238E27FC236}">
                      <a16:creationId xmlns:a16="http://schemas.microsoft.com/office/drawing/2014/main" id="{D928A96A-DC50-4375-AA66-31A4FC297ABA}"/>
                    </a:ext>
                  </a:extLst>
                </p:cNvPr>
                <p:cNvSpPr/>
                <p:nvPr/>
              </p:nvSpPr>
              <p:spPr>
                <a:xfrm rot="16200000">
                  <a:off x="4148169" y="1994441"/>
                  <a:ext cx="1055138" cy="1108234"/>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5" name="Connettore diritto 14">
                  <a:extLst>
                    <a:ext uri="{FF2B5EF4-FFF2-40B4-BE49-F238E27FC236}">
                      <a16:creationId xmlns:a16="http://schemas.microsoft.com/office/drawing/2014/main" id="{68C6FE23-5FAC-4423-A095-CB538F83EEC1}"/>
                    </a:ext>
                  </a:extLst>
                </p:cNvPr>
                <p:cNvCxnSpPr>
                  <a:cxnSpLocks/>
                </p:cNvCxnSpPr>
                <p:nvPr/>
              </p:nvCxnSpPr>
              <p:spPr>
                <a:xfrm>
                  <a:off x="4283918" y="2169480"/>
                  <a:ext cx="783639" cy="746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1D72A583-9514-4FBA-94ED-B34F7B63BAE5}"/>
                    </a:ext>
                  </a:extLst>
                </p:cNvPr>
                <p:cNvCxnSpPr>
                  <a:cxnSpLocks/>
                </p:cNvCxnSpPr>
                <p:nvPr/>
              </p:nvCxnSpPr>
              <p:spPr>
                <a:xfrm>
                  <a:off x="4665775" y="2020989"/>
                  <a:ext cx="8010" cy="10551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ttore diritto 16">
                  <a:extLst>
                    <a:ext uri="{FF2B5EF4-FFF2-40B4-BE49-F238E27FC236}">
                      <a16:creationId xmlns:a16="http://schemas.microsoft.com/office/drawing/2014/main" id="{7AAEBE04-D412-40E9-B50E-E2C7D1F5C056}"/>
                    </a:ext>
                  </a:extLst>
                </p:cNvPr>
                <p:cNvCxnSpPr>
                  <a:cxnSpLocks/>
                  <a:stCxn id="14" idx="5"/>
                  <a:endCxn id="14" idx="1"/>
                </p:cNvCxnSpPr>
                <p:nvPr/>
              </p:nvCxnSpPr>
              <p:spPr>
                <a:xfrm flipH="1">
                  <a:off x="4283919" y="2175510"/>
                  <a:ext cx="783639" cy="746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4B35D76C-92CE-4379-909A-C12A66BF99C5}"/>
                    </a:ext>
                  </a:extLst>
                </p:cNvPr>
                <p:cNvCxnSpPr>
                  <a:cxnSpLocks/>
                  <a:stCxn id="14" idx="0"/>
                  <a:endCxn id="14" idx="4"/>
                </p:cNvCxnSpPr>
                <p:nvPr/>
              </p:nvCxnSpPr>
              <p:spPr>
                <a:xfrm>
                  <a:off x="4121622" y="2548558"/>
                  <a:ext cx="1108234"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E9D03982-75B6-4EB6-B06C-2D378E44C560}"/>
                    </a:ext>
                  </a:extLst>
                </p:cNvPr>
                <p:cNvSpPr/>
                <p:nvPr/>
              </p:nvSpPr>
              <p:spPr>
                <a:xfrm>
                  <a:off x="4348562" y="2235896"/>
                  <a:ext cx="650449" cy="62532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0" name="Connettore diritto 19">
                  <a:extLst>
                    <a:ext uri="{FF2B5EF4-FFF2-40B4-BE49-F238E27FC236}">
                      <a16:creationId xmlns:a16="http://schemas.microsoft.com/office/drawing/2014/main" id="{E47CA638-0810-4197-807F-6510A8E06C6C}"/>
                    </a:ext>
                  </a:extLst>
                </p:cNvPr>
                <p:cNvCxnSpPr>
                  <a:cxnSpLocks/>
                </p:cNvCxnSpPr>
                <p:nvPr/>
              </p:nvCxnSpPr>
              <p:spPr>
                <a:xfrm>
                  <a:off x="3778284" y="1583702"/>
                  <a:ext cx="0" cy="4095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nettore diritto 20">
                  <a:extLst>
                    <a:ext uri="{FF2B5EF4-FFF2-40B4-BE49-F238E27FC236}">
                      <a16:creationId xmlns:a16="http://schemas.microsoft.com/office/drawing/2014/main" id="{066AD429-F928-435B-8789-1D32C74EEF0D}"/>
                    </a:ext>
                  </a:extLst>
                </p:cNvPr>
                <p:cNvCxnSpPr>
                  <a:cxnSpLocks/>
                  <a:stCxn id="30" idx="1"/>
                </p:cNvCxnSpPr>
                <p:nvPr/>
              </p:nvCxnSpPr>
              <p:spPr>
                <a:xfrm>
                  <a:off x="526605" y="3631493"/>
                  <a:ext cx="3259833" cy="11726"/>
                </a:xfrm>
                <a:prstGeom prst="line">
                  <a:avLst/>
                </a:prstGeom>
              </p:spPr>
              <p:style>
                <a:lnRef idx="1">
                  <a:schemeClr val="accent1"/>
                </a:lnRef>
                <a:fillRef idx="0">
                  <a:schemeClr val="accent1"/>
                </a:fillRef>
                <a:effectRef idx="0">
                  <a:schemeClr val="accent1"/>
                </a:effectRef>
                <a:fontRef idx="minor">
                  <a:schemeClr val="tx1"/>
                </a:fontRef>
              </p:style>
            </p:cxnSp>
            <p:grpSp>
              <p:nvGrpSpPr>
                <p:cNvPr id="22" name="Gruppo 21">
                  <a:extLst>
                    <a:ext uri="{FF2B5EF4-FFF2-40B4-BE49-F238E27FC236}">
                      <a16:creationId xmlns:a16="http://schemas.microsoft.com/office/drawing/2014/main" id="{8DC3108B-3B30-40E3-B0CF-54DAE2874543}"/>
                    </a:ext>
                  </a:extLst>
                </p:cNvPr>
                <p:cNvGrpSpPr/>
                <p:nvPr/>
              </p:nvGrpSpPr>
              <p:grpSpPr>
                <a:xfrm>
                  <a:off x="5613168" y="2569939"/>
                  <a:ext cx="906182" cy="1053827"/>
                  <a:chOff x="6534515" y="3203530"/>
                  <a:chExt cx="1132746" cy="1489090"/>
                </a:xfrm>
              </p:grpSpPr>
              <p:sp>
                <p:nvSpPr>
                  <p:cNvPr id="28" name="Rettangolo 27">
                    <a:extLst>
                      <a:ext uri="{FF2B5EF4-FFF2-40B4-BE49-F238E27FC236}">
                        <a16:creationId xmlns:a16="http://schemas.microsoft.com/office/drawing/2014/main" id="{523D8A7E-008B-4E4C-BA38-E3AE69B6A10A}"/>
                      </a:ext>
                    </a:extLst>
                  </p:cNvPr>
                  <p:cNvSpPr/>
                  <p:nvPr/>
                </p:nvSpPr>
                <p:spPr>
                  <a:xfrm>
                    <a:off x="7064534" y="4315547"/>
                    <a:ext cx="45719" cy="377073"/>
                  </a:xfrm>
                  <a:prstGeom prst="rect">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29" name="Immagine 28">
                    <a:extLst>
                      <a:ext uri="{FF2B5EF4-FFF2-40B4-BE49-F238E27FC236}">
                        <a16:creationId xmlns:a16="http://schemas.microsoft.com/office/drawing/2014/main" id="{A7E56B05-EC29-4C67-8F1C-EB035C7E17D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34515" y="3203530"/>
                    <a:ext cx="1132746" cy="1132743"/>
                  </a:xfrm>
                  <a:prstGeom prst="rect">
                    <a:avLst/>
                  </a:prstGeom>
                </p:spPr>
              </p:pic>
            </p:grpSp>
            <p:cxnSp>
              <p:nvCxnSpPr>
                <p:cNvPr id="23" name="Connettore 2 22">
                  <a:extLst>
                    <a:ext uri="{FF2B5EF4-FFF2-40B4-BE49-F238E27FC236}">
                      <a16:creationId xmlns:a16="http://schemas.microsoft.com/office/drawing/2014/main" id="{8B382DA2-BB1C-4A82-9355-9A46F87A23F7}"/>
                    </a:ext>
                  </a:extLst>
                </p:cNvPr>
                <p:cNvCxnSpPr>
                  <a:cxnSpLocks/>
                  <a:endCxn id="30" idx="0"/>
                </p:cNvCxnSpPr>
                <p:nvPr/>
              </p:nvCxnSpPr>
              <p:spPr>
                <a:xfrm>
                  <a:off x="3101716" y="895919"/>
                  <a:ext cx="7834" cy="687783"/>
                </a:xfrm>
                <a:prstGeom prst="straightConnector1">
                  <a:avLst/>
                </a:prstGeom>
                <a:ln w="3492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a16="http://schemas.microsoft.com/office/drawing/2014/main" id="{FF05B07D-3DE0-437F-B4F1-648509EF8785}"/>
                    </a:ext>
                  </a:extLst>
                </p:cNvPr>
                <p:cNvCxnSpPr>
                  <a:cxnSpLocks/>
                  <a:stCxn id="30" idx="2"/>
                </p:cNvCxnSpPr>
                <p:nvPr/>
              </p:nvCxnSpPr>
              <p:spPr>
                <a:xfrm>
                  <a:off x="3109550" y="5679283"/>
                  <a:ext cx="9961" cy="591762"/>
                </a:xfrm>
                <a:prstGeom prst="straightConnector1">
                  <a:avLst/>
                </a:prstGeom>
                <a:ln w="34925">
                  <a:prstDash val="dash"/>
                  <a:tailEnd type="triangle"/>
                </a:ln>
              </p:spPr>
              <p:style>
                <a:lnRef idx="1">
                  <a:schemeClr val="accent1"/>
                </a:lnRef>
                <a:fillRef idx="0">
                  <a:schemeClr val="accent1"/>
                </a:fillRef>
                <a:effectRef idx="0">
                  <a:schemeClr val="accent1"/>
                </a:effectRef>
                <a:fontRef idx="minor">
                  <a:schemeClr val="tx1"/>
                </a:fontRef>
              </p:style>
            </p:cxnSp>
            <p:pic>
              <p:nvPicPr>
                <p:cNvPr id="27" name="Immagine 26" descr="Immagine che contiene arredamento, sedile, sedia, sgabello&#10;&#10;Descrizione generata automaticamente">
                  <a:extLst>
                    <a:ext uri="{FF2B5EF4-FFF2-40B4-BE49-F238E27FC236}">
                      <a16:creationId xmlns:a16="http://schemas.microsoft.com/office/drawing/2014/main" id="{95DDCC4E-6C95-4969-BFC7-0806DD8544E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0871" y="3233351"/>
                  <a:ext cx="851318" cy="721114"/>
                </a:xfrm>
                <a:prstGeom prst="rect">
                  <a:avLst/>
                </a:prstGeom>
              </p:spPr>
            </p:pic>
          </p:grpSp>
          <p:sp>
            <p:nvSpPr>
              <p:cNvPr id="7" name="Triangolo isoscele 6">
                <a:extLst>
                  <a:ext uri="{FF2B5EF4-FFF2-40B4-BE49-F238E27FC236}">
                    <a16:creationId xmlns:a16="http://schemas.microsoft.com/office/drawing/2014/main" id="{918A7844-F08A-415E-8263-DE69E8D0A8A8}"/>
                  </a:ext>
                </a:extLst>
              </p:cNvPr>
              <p:cNvSpPr/>
              <p:nvPr/>
            </p:nvSpPr>
            <p:spPr>
              <a:xfrm rot="16200000">
                <a:off x="7590487" y="3488657"/>
                <a:ext cx="793797" cy="748725"/>
              </a:xfrm>
              <a:prstGeom prst="triangl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 name="Connettore diritto 7">
                <a:extLst>
                  <a:ext uri="{FF2B5EF4-FFF2-40B4-BE49-F238E27FC236}">
                    <a16:creationId xmlns:a16="http://schemas.microsoft.com/office/drawing/2014/main" id="{1849FE97-ABBD-4A37-8BA5-F04D1EE2F77C}"/>
                  </a:ext>
                </a:extLst>
              </p:cNvPr>
              <p:cNvCxnSpPr>
                <a:stCxn id="30" idx="3"/>
                <a:endCxn id="7" idx="0"/>
              </p:cNvCxnSpPr>
              <p:nvPr/>
            </p:nvCxnSpPr>
            <p:spPr>
              <a:xfrm flipV="1">
                <a:off x="7206017" y="3863019"/>
                <a:ext cx="407006" cy="12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3" name="Gruppo 32">
              <a:extLst>
                <a:ext uri="{FF2B5EF4-FFF2-40B4-BE49-F238E27FC236}">
                  <a16:creationId xmlns:a16="http://schemas.microsoft.com/office/drawing/2014/main" id="{C1841082-F1D1-4184-AA4F-9CB39D4213FC}"/>
                </a:ext>
              </a:extLst>
            </p:cNvPr>
            <p:cNvGrpSpPr/>
            <p:nvPr/>
          </p:nvGrpSpPr>
          <p:grpSpPr>
            <a:xfrm>
              <a:off x="1175536" y="2437988"/>
              <a:ext cx="2368943" cy="1856398"/>
              <a:chOff x="1568333" y="1128688"/>
              <a:chExt cx="6793415" cy="5375126"/>
            </a:xfrm>
          </p:grpSpPr>
          <p:grpSp>
            <p:nvGrpSpPr>
              <p:cNvPr id="34" name="Gruppo 33">
                <a:extLst>
                  <a:ext uri="{FF2B5EF4-FFF2-40B4-BE49-F238E27FC236}">
                    <a16:creationId xmlns:a16="http://schemas.microsoft.com/office/drawing/2014/main" id="{265FDC47-B492-426C-94B3-7D5151971CB5}"/>
                  </a:ext>
                </a:extLst>
              </p:cNvPr>
              <p:cNvGrpSpPr/>
              <p:nvPr/>
            </p:nvGrpSpPr>
            <p:grpSpPr>
              <a:xfrm>
                <a:off x="1568333" y="1128688"/>
                <a:ext cx="6417757" cy="5375126"/>
                <a:chOff x="-80871" y="895919"/>
                <a:chExt cx="6572211" cy="5375126"/>
              </a:xfrm>
            </p:grpSpPr>
            <p:grpSp>
              <p:nvGrpSpPr>
                <p:cNvPr id="37" name="Gruppo 36">
                  <a:extLst>
                    <a:ext uri="{FF2B5EF4-FFF2-40B4-BE49-F238E27FC236}">
                      <a16:creationId xmlns:a16="http://schemas.microsoft.com/office/drawing/2014/main" id="{9273285D-A0BB-45A9-B924-797F96CA8ACB}"/>
                    </a:ext>
                  </a:extLst>
                </p:cNvPr>
                <p:cNvGrpSpPr/>
                <p:nvPr/>
              </p:nvGrpSpPr>
              <p:grpSpPr>
                <a:xfrm>
                  <a:off x="526606" y="1583702"/>
                  <a:ext cx="5165887" cy="4095581"/>
                  <a:chOff x="3194392" y="433631"/>
                  <a:chExt cx="5165887" cy="4095581"/>
                </a:xfrm>
              </p:grpSpPr>
              <p:sp>
                <p:nvSpPr>
                  <p:cNvPr id="52" name="Rettangolo con angoli arrotondati 51">
                    <a:extLst>
                      <a:ext uri="{FF2B5EF4-FFF2-40B4-BE49-F238E27FC236}">
                        <a16:creationId xmlns:a16="http://schemas.microsoft.com/office/drawing/2014/main" id="{6FF7DF4B-6B76-44B0-B3A6-1389AB3CF481}"/>
                      </a:ext>
                    </a:extLst>
                  </p:cNvPr>
                  <p:cNvSpPr/>
                  <p:nvPr/>
                </p:nvSpPr>
                <p:spPr>
                  <a:xfrm>
                    <a:off x="3194392" y="433631"/>
                    <a:ext cx="5165887" cy="4095581"/>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3" name="Immagine 52">
                    <a:extLst>
                      <a:ext uri="{FF2B5EF4-FFF2-40B4-BE49-F238E27FC236}">
                        <a16:creationId xmlns:a16="http://schemas.microsoft.com/office/drawing/2014/main" id="{5C93DC1F-63E4-4712-85E8-4822404B7F33}"/>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4269415" y="870918"/>
                    <a:ext cx="1093589" cy="1093592"/>
                  </a:xfrm>
                  <a:prstGeom prst="rect">
                    <a:avLst/>
                  </a:prstGeom>
                </p:spPr>
              </p:pic>
              <p:pic>
                <p:nvPicPr>
                  <p:cNvPr id="54" name="Immagine 53">
                    <a:extLst>
                      <a:ext uri="{FF2B5EF4-FFF2-40B4-BE49-F238E27FC236}">
                        <a16:creationId xmlns:a16="http://schemas.microsoft.com/office/drawing/2014/main" id="{66ADAD37-164E-460A-AD77-CCC3E37AEAC6}"/>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4079538" y="2843357"/>
                    <a:ext cx="1335638" cy="1335644"/>
                  </a:xfrm>
                  <a:prstGeom prst="rect">
                    <a:avLst/>
                  </a:prstGeom>
                </p:spPr>
              </p:pic>
            </p:grpSp>
            <p:sp>
              <p:nvSpPr>
                <p:cNvPr id="38" name="Connettore 37">
                  <a:extLst>
                    <a:ext uri="{FF2B5EF4-FFF2-40B4-BE49-F238E27FC236}">
                      <a16:creationId xmlns:a16="http://schemas.microsoft.com/office/drawing/2014/main" id="{B16EC481-D2A6-4CE6-8D60-0F0EAEED8AC0}"/>
                    </a:ext>
                  </a:extLst>
                </p:cNvPr>
                <p:cNvSpPr/>
                <p:nvPr/>
              </p:nvSpPr>
              <p:spPr>
                <a:xfrm rot="16200000">
                  <a:off x="4148169" y="1994441"/>
                  <a:ext cx="1055138" cy="1108234"/>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9" name="Connettore diritto 38">
                  <a:extLst>
                    <a:ext uri="{FF2B5EF4-FFF2-40B4-BE49-F238E27FC236}">
                      <a16:creationId xmlns:a16="http://schemas.microsoft.com/office/drawing/2014/main" id="{F7568B9B-2F93-44B5-9E27-173246D77722}"/>
                    </a:ext>
                  </a:extLst>
                </p:cNvPr>
                <p:cNvCxnSpPr>
                  <a:cxnSpLocks/>
                </p:cNvCxnSpPr>
                <p:nvPr/>
              </p:nvCxnSpPr>
              <p:spPr>
                <a:xfrm>
                  <a:off x="4283918" y="2169480"/>
                  <a:ext cx="783639" cy="746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nettore diritto 39">
                  <a:extLst>
                    <a:ext uri="{FF2B5EF4-FFF2-40B4-BE49-F238E27FC236}">
                      <a16:creationId xmlns:a16="http://schemas.microsoft.com/office/drawing/2014/main" id="{2B7387BF-C427-4C4B-A734-6A916B9D3D49}"/>
                    </a:ext>
                  </a:extLst>
                </p:cNvPr>
                <p:cNvCxnSpPr>
                  <a:cxnSpLocks/>
                </p:cNvCxnSpPr>
                <p:nvPr/>
              </p:nvCxnSpPr>
              <p:spPr>
                <a:xfrm>
                  <a:off x="4665775" y="2020989"/>
                  <a:ext cx="8010" cy="10551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nettore diritto 40">
                  <a:extLst>
                    <a:ext uri="{FF2B5EF4-FFF2-40B4-BE49-F238E27FC236}">
                      <a16:creationId xmlns:a16="http://schemas.microsoft.com/office/drawing/2014/main" id="{FA71828F-F8CF-4761-A11A-475FB0453BC1}"/>
                    </a:ext>
                  </a:extLst>
                </p:cNvPr>
                <p:cNvCxnSpPr>
                  <a:cxnSpLocks/>
                  <a:stCxn id="38" idx="5"/>
                  <a:endCxn id="38" idx="1"/>
                </p:cNvCxnSpPr>
                <p:nvPr/>
              </p:nvCxnSpPr>
              <p:spPr>
                <a:xfrm flipH="1">
                  <a:off x="4283919" y="2175510"/>
                  <a:ext cx="783639" cy="746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Connettore diritto 41">
                  <a:extLst>
                    <a:ext uri="{FF2B5EF4-FFF2-40B4-BE49-F238E27FC236}">
                      <a16:creationId xmlns:a16="http://schemas.microsoft.com/office/drawing/2014/main" id="{B4FFF5C9-92BE-4644-B639-FB62652C817A}"/>
                    </a:ext>
                  </a:extLst>
                </p:cNvPr>
                <p:cNvCxnSpPr>
                  <a:cxnSpLocks/>
                  <a:stCxn id="38" idx="0"/>
                  <a:endCxn id="38" idx="4"/>
                </p:cNvCxnSpPr>
                <p:nvPr/>
              </p:nvCxnSpPr>
              <p:spPr>
                <a:xfrm>
                  <a:off x="4121622" y="2548558"/>
                  <a:ext cx="1108234"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Ovale 42">
                  <a:extLst>
                    <a:ext uri="{FF2B5EF4-FFF2-40B4-BE49-F238E27FC236}">
                      <a16:creationId xmlns:a16="http://schemas.microsoft.com/office/drawing/2014/main" id="{533A8A8F-AA28-432E-9B83-186DC77F4BD6}"/>
                    </a:ext>
                  </a:extLst>
                </p:cNvPr>
                <p:cNvSpPr/>
                <p:nvPr/>
              </p:nvSpPr>
              <p:spPr>
                <a:xfrm>
                  <a:off x="4348562" y="2235896"/>
                  <a:ext cx="650449" cy="62532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44" name="Connettore diritto 43">
                  <a:extLst>
                    <a:ext uri="{FF2B5EF4-FFF2-40B4-BE49-F238E27FC236}">
                      <a16:creationId xmlns:a16="http://schemas.microsoft.com/office/drawing/2014/main" id="{6F207928-CBEA-4AEA-AE4B-EFFF5E5678EE}"/>
                    </a:ext>
                  </a:extLst>
                </p:cNvPr>
                <p:cNvCxnSpPr>
                  <a:cxnSpLocks/>
                </p:cNvCxnSpPr>
                <p:nvPr/>
              </p:nvCxnSpPr>
              <p:spPr>
                <a:xfrm>
                  <a:off x="3778284" y="1583702"/>
                  <a:ext cx="0" cy="4095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Connettore diritto 44">
                  <a:extLst>
                    <a:ext uri="{FF2B5EF4-FFF2-40B4-BE49-F238E27FC236}">
                      <a16:creationId xmlns:a16="http://schemas.microsoft.com/office/drawing/2014/main" id="{015C7FE5-B77C-40AF-9D35-748E052FD167}"/>
                    </a:ext>
                  </a:extLst>
                </p:cNvPr>
                <p:cNvCxnSpPr>
                  <a:cxnSpLocks/>
                  <a:stCxn id="52" idx="1"/>
                </p:cNvCxnSpPr>
                <p:nvPr/>
              </p:nvCxnSpPr>
              <p:spPr>
                <a:xfrm>
                  <a:off x="526605" y="3631493"/>
                  <a:ext cx="3259833" cy="11726"/>
                </a:xfrm>
                <a:prstGeom prst="line">
                  <a:avLst/>
                </a:prstGeom>
              </p:spPr>
              <p:style>
                <a:lnRef idx="1">
                  <a:schemeClr val="accent1"/>
                </a:lnRef>
                <a:fillRef idx="0">
                  <a:schemeClr val="accent1"/>
                </a:fillRef>
                <a:effectRef idx="0">
                  <a:schemeClr val="accent1"/>
                </a:effectRef>
                <a:fontRef idx="minor">
                  <a:schemeClr val="tx1"/>
                </a:fontRef>
              </p:style>
            </p:cxnSp>
            <p:grpSp>
              <p:nvGrpSpPr>
                <p:cNvPr id="46" name="Gruppo 45">
                  <a:extLst>
                    <a:ext uri="{FF2B5EF4-FFF2-40B4-BE49-F238E27FC236}">
                      <a16:creationId xmlns:a16="http://schemas.microsoft.com/office/drawing/2014/main" id="{C0EECCFC-BA8D-423D-B4DA-4867C7D47E5F}"/>
                    </a:ext>
                  </a:extLst>
                </p:cNvPr>
                <p:cNvGrpSpPr/>
                <p:nvPr/>
              </p:nvGrpSpPr>
              <p:grpSpPr>
                <a:xfrm>
                  <a:off x="5640852" y="2612724"/>
                  <a:ext cx="850488" cy="1011044"/>
                  <a:chOff x="6569120" y="3263984"/>
                  <a:chExt cx="1063127" cy="1428636"/>
                </a:xfrm>
              </p:grpSpPr>
              <p:sp>
                <p:nvSpPr>
                  <p:cNvPr id="50" name="Rettangolo 49">
                    <a:extLst>
                      <a:ext uri="{FF2B5EF4-FFF2-40B4-BE49-F238E27FC236}">
                        <a16:creationId xmlns:a16="http://schemas.microsoft.com/office/drawing/2014/main" id="{A99078CE-8E1B-41D9-98F4-FFA1859F5519}"/>
                      </a:ext>
                    </a:extLst>
                  </p:cNvPr>
                  <p:cNvSpPr/>
                  <p:nvPr/>
                </p:nvSpPr>
                <p:spPr>
                  <a:xfrm>
                    <a:off x="7064534" y="4315547"/>
                    <a:ext cx="45719" cy="377073"/>
                  </a:xfrm>
                  <a:prstGeom prst="rect">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1" name="Immagine 50">
                    <a:extLst>
                      <a:ext uri="{FF2B5EF4-FFF2-40B4-BE49-F238E27FC236}">
                        <a16:creationId xmlns:a16="http://schemas.microsoft.com/office/drawing/2014/main" id="{858F6D16-42C2-4792-8411-EEBA8948ECB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69120" y="3263984"/>
                    <a:ext cx="1063127" cy="1063125"/>
                  </a:xfrm>
                  <a:prstGeom prst="rect">
                    <a:avLst/>
                  </a:prstGeom>
                </p:spPr>
              </p:pic>
            </p:grpSp>
            <p:cxnSp>
              <p:nvCxnSpPr>
                <p:cNvPr id="47" name="Connettore 2 46">
                  <a:extLst>
                    <a:ext uri="{FF2B5EF4-FFF2-40B4-BE49-F238E27FC236}">
                      <a16:creationId xmlns:a16="http://schemas.microsoft.com/office/drawing/2014/main" id="{7C61E621-E010-44C6-8160-78961937A27B}"/>
                    </a:ext>
                  </a:extLst>
                </p:cNvPr>
                <p:cNvCxnSpPr>
                  <a:cxnSpLocks/>
                  <a:endCxn id="52" idx="0"/>
                </p:cNvCxnSpPr>
                <p:nvPr/>
              </p:nvCxnSpPr>
              <p:spPr>
                <a:xfrm>
                  <a:off x="3101716" y="895919"/>
                  <a:ext cx="7834" cy="687783"/>
                </a:xfrm>
                <a:prstGeom prst="straightConnector1">
                  <a:avLst/>
                </a:prstGeom>
                <a:ln w="3492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8" name="Connettore 2 47">
                  <a:extLst>
                    <a:ext uri="{FF2B5EF4-FFF2-40B4-BE49-F238E27FC236}">
                      <a16:creationId xmlns:a16="http://schemas.microsoft.com/office/drawing/2014/main" id="{9E8A070A-1B05-4D0F-ADE8-87DFB7278731}"/>
                    </a:ext>
                  </a:extLst>
                </p:cNvPr>
                <p:cNvCxnSpPr>
                  <a:cxnSpLocks/>
                  <a:stCxn id="52" idx="2"/>
                </p:cNvCxnSpPr>
                <p:nvPr/>
              </p:nvCxnSpPr>
              <p:spPr>
                <a:xfrm>
                  <a:off x="3109550" y="5679283"/>
                  <a:ext cx="9961" cy="591762"/>
                </a:xfrm>
                <a:prstGeom prst="straightConnector1">
                  <a:avLst/>
                </a:prstGeom>
                <a:ln w="34925">
                  <a:prstDash val="dash"/>
                  <a:tailEnd type="triangle"/>
                </a:ln>
              </p:spPr>
              <p:style>
                <a:lnRef idx="1">
                  <a:schemeClr val="accent1"/>
                </a:lnRef>
                <a:fillRef idx="0">
                  <a:schemeClr val="accent1"/>
                </a:fillRef>
                <a:effectRef idx="0">
                  <a:schemeClr val="accent1"/>
                </a:effectRef>
                <a:fontRef idx="minor">
                  <a:schemeClr val="tx1"/>
                </a:fontRef>
              </p:style>
            </p:cxnSp>
            <p:pic>
              <p:nvPicPr>
                <p:cNvPr id="49" name="Immagine 48" descr="Immagine che contiene arredamento, sedile, sedia, sgabello&#10;&#10;Descrizione generata automaticamente">
                  <a:extLst>
                    <a:ext uri="{FF2B5EF4-FFF2-40B4-BE49-F238E27FC236}">
                      <a16:creationId xmlns:a16="http://schemas.microsoft.com/office/drawing/2014/main" id="{4422A934-8C81-4847-A7CF-5A07C09CF29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0871" y="3233351"/>
                  <a:ext cx="851318" cy="721114"/>
                </a:xfrm>
                <a:prstGeom prst="rect">
                  <a:avLst/>
                </a:prstGeom>
              </p:spPr>
            </p:pic>
          </p:grpSp>
          <p:sp>
            <p:nvSpPr>
              <p:cNvPr id="35" name="Triangolo isoscele 34">
                <a:extLst>
                  <a:ext uri="{FF2B5EF4-FFF2-40B4-BE49-F238E27FC236}">
                    <a16:creationId xmlns:a16="http://schemas.microsoft.com/office/drawing/2014/main" id="{E19DEFC9-7F90-4BD7-B7CC-986BA87BFBD7}"/>
                  </a:ext>
                </a:extLst>
              </p:cNvPr>
              <p:cNvSpPr/>
              <p:nvPr/>
            </p:nvSpPr>
            <p:spPr>
              <a:xfrm rot="16200000">
                <a:off x="7590487" y="3488657"/>
                <a:ext cx="793797" cy="748725"/>
              </a:xfrm>
              <a:prstGeom prst="triangl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6" name="Connettore diritto 35">
                <a:extLst>
                  <a:ext uri="{FF2B5EF4-FFF2-40B4-BE49-F238E27FC236}">
                    <a16:creationId xmlns:a16="http://schemas.microsoft.com/office/drawing/2014/main" id="{F5F1DB26-C091-4F7E-BDE8-71BADC429DE3}"/>
                  </a:ext>
                </a:extLst>
              </p:cNvPr>
              <p:cNvCxnSpPr>
                <a:stCxn id="52" idx="3"/>
                <a:endCxn id="35" idx="0"/>
              </p:cNvCxnSpPr>
              <p:nvPr/>
            </p:nvCxnSpPr>
            <p:spPr>
              <a:xfrm flipV="1">
                <a:off x="7206017" y="3863019"/>
                <a:ext cx="407006" cy="12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5" name="Gruppo 54">
              <a:extLst>
                <a:ext uri="{FF2B5EF4-FFF2-40B4-BE49-F238E27FC236}">
                  <a16:creationId xmlns:a16="http://schemas.microsoft.com/office/drawing/2014/main" id="{B498F4EE-FFEB-430F-B269-14AAA40A2246}"/>
                </a:ext>
              </a:extLst>
            </p:cNvPr>
            <p:cNvGrpSpPr/>
            <p:nvPr/>
          </p:nvGrpSpPr>
          <p:grpSpPr>
            <a:xfrm>
              <a:off x="1175536" y="4400090"/>
              <a:ext cx="2368943" cy="1856398"/>
              <a:chOff x="1568333" y="1128688"/>
              <a:chExt cx="6793415" cy="5375126"/>
            </a:xfrm>
          </p:grpSpPr>
          <p:grpSp>
            <p:nvGrpSpPr>
              <p:cNvPr id="56" name="Gruppo 55">
                <a:extLst>
                  <a:ext uri="{FF2B5EF4-FFF2-40B4-BE49-F238E27FC236}">
                    <a16:creationId xmlns:a16="http://schemas.microsoft.com/office/drawing/2014/main" id="{85D51EE6-0224-44BC-8FA7-4F0EC4F922E1}"/>
                  </a:ext>
                </a:extLst>
              </p:cNvPr>
              <p:cNvGrpSpPr/>
              <p:nvPr/>
            </p:nvGrpSpPr>
            <p:grpSpPr>
              <a:xfrm>
                <a:off x="1568333" y="1128688"/>
                <a:ext cx="6009981" cy="5375126"/>
                <a:chOff x="-80871" y="895919"/>
                <a:chExt cx="6154621" cy="5375126"/>
              </a:xfrm>
            </p:grpSpPr>
            <p:sp>
              <p:nvSpPr>
                <p:cNvPr id="74" name="Rettangolo con angoli arrotondati 73">
                  <a:extLst>
                    <a:ext uri="{FF2B5EF4-FFF2-40B4-BE49-F238E27FC236}">
                      <a16:creationId xmlns:a16="http://schemas.microsoft.com/office/drawing/2014/main" id="{31DF6D97-DEE5-4018-9092-22954E0C1AD5}"/>
                    </a:ext>
                  </a:extLst>
                </p:cNvPr>
                <p:cNvSpPr/>
                <p:nvPr/>
              </p:nvSpPr>
              <p:spPr>
                <a:xfrm>
                  <a:off x="526606" y="1583701"/>
                  <a:ext cx="5165887" cy="409558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0" name="Connettore 59">
                  <a:extLst>
                    <a:ext uri="{FF2B5EF4-FFF2-40B4-BE49-F238E27FC236}">
                      <a16:creationId xmlns:a16="http://schemas.microsoft.com/office/drawing/2014/main" id="{2CBE256B-F105-4809-845B-3AB62C777371}"/>
                    </a:ext>
                  </a:extLst>
                </p:cNvPr>
                <p:cNvSpPr/>
                <p:nvPr/>
              </p:nvSpPr>
              <p:spPr>
                <a:xfrm rot="16200000">
                  <a:off x="4148169" y="1994441"/>
                  <a:ext cx="1055138" cy="1108234"/>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61" name="Connettore diritto 60">
                  <a:extLst>
                    <a:ext uri="{FF2B5EF4-FFF2-40B4-BE49-F238E27FC236}">
                      <a16:creationId xmlns:a16="http://schemas.microsoft.com/office/drawing/2014/main" id="{A855A63A-8F02-4AF8-9FF9-D93B6E98C343}"/>
                    </a:ext>
                  </a:extLst>
                </p:cNvPr>
                <p:cNvCxnSpPr>
                  <a:cxnSpLocks/>
                </p:cNvCxnSpPr>
                <p:nvPr/>
              </p:nvCxnSpPr>
              <p:spPr>
                <a:xfrm>
                  <a:off x="4283918" y="2169480"/>
                  <a:ext cx="783639" cy="746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Connettore diritto 61">
                  <a:extLst>
                    <a:ext uri="{FF2B5EF4-FFF2-40B4-BE49-F238E27FC236}">
                      <a16:creationId xmlns:a16="http://schemas.microsoft.com/office/drawing/2014/main" id="{0C4273BB-92A7-45E4-AF6F-0444B4BBBE76}"/>
                    </a:ext>
                  </a:extLst>
                </p:cNvPr>
                <p:cNvCxnSpPr>
                  <a:cxnSpLocks/>
                </p:cNvCxnSpPr>
                <p:nvPr/>
              </p:nvCxnSpPr>
              <p:spPr>
                <a:xfrm>
                  <a:off x="4665775" y="2020989"/>
                  <a:ext cx="8010" cy="1055138"/>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Connettore diritto 62">
                  <a:extLst>
                    <a:ext uri="{FF2B5EF4-FFF2-40B4-BE49-F238E27FC236}">
                      <a16:creationId xmlns:a16="http://schemas.microsoft.com/office/drawing/2014/main" id="{FB55FF2A-0237-4CFE-94C4-2F2FE5CBDC80}"/>
                    </a:ext>
                  </a:extLst>
                </p:cNvPr>
                <p:cNvCxnSpPr>
                  <a:cxnSpLocks/>
                  <a:stCxn id="60" idx="5"/>
                  <a:endCxn id="60" idx="1"/>
                </p:cNvCxnSpPr>
                <p:nvPr/>
              </p:nvCxnSpPr>
              <p:spPr>
                <a:xfrm flipH="1">
                  <a:off x="4283919" y="2175510"/>
                  <a:ext cx="783639" cy="746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Connettore diritto 63">
                  <a:extLst>
                    <a:ext uri="{FF2B5EF4-FFF2-40B4-BE49-F238E27FC236}">
                      <a16:creationId xmlns:a16="http://schemas.microsoft.com/office/drawing/2014/main" id="{3B635282-F48C-4406-9047-FEB1BFB3BC98}"/>
                    </a:ext>
                  </a:extLst>
                </p:cNvPr>
                <p:cNvCxnSpPr>
                  <a:cxnSpLocks/>
                  <a:stCxn id="60" idx="0"/>
                  <a:endCxn id="60" idx="4"/>
                </p:cNvCxnSpPr>
                <p:nvPr/>
              </p:nvCxnSpPr>
              <p:spPr>
                <a:xfrm>
                  <a:off x="4121622" y="2548558"/>
                  <a:ext cx="1108234" cy="0"/>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e 64">
                  <a:extLst>
                    <a:ext uri="{FF2B5EF4-FFF2-40B4-BE49-F238E27FC236}">
                      <a16:creationId xmlns:a16="http://schemas.microsoft.com/office/drawing/2014/main" id="{625B8EE0-83A1-4783-94F7-EACC13F2812A}"/>
                    </a:ext>
                  </a:extLst>
                </p:cNvPr>
                <p:cNvSpPr/>
                <p:nvPr/>
              </p:nvSpPr>
              <p:spPr>
                <a:xfrm>
                  <a:off x="4348562" y="2235896"/>
                  <a:ext cx="650449" cy="62532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66" name="Connettore diritto 65">
                  <a:extLst>
                    <a:ext uri="{FF2B5EF4-FFF2-40B4-BE49-F238E27FC236}">
                      <a16:creationId xmlns:a16="http://schemas.microsoft.com/office/drawing/2014/main" id="{F6389A45-E0AA-4773-AB8B-84ED58CC3436}"/>
                    </a:ext>
                  </a:extLst>
                </p:cNvPr>
                <p:cNvCxnSpPr>
                  <a:cxnSpLocks/>
                </p:cNvCxnSpPr>
                <p:nvPr/>
              </p:nvCxnSpPr>
              <p:spPr>
                <a:xfrm>
                  <a:off x="3778284" y="1583702"/>
                  <a:ext cx="0" cy="4095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Connettore diritto 66">
                  <a:extLst>
                    <a:ext uri="{FF2B5EF4-FFF2-40B4-BE49-F238E27FC236}">
                      <a16:creationId xmlns:a16="http://schemas.microsoft.com/office/drawing/2014/main" id="{1932AA8E-64E1-4F5F-BB5E-CAF9FBEFF135}"/>
                    </a:ext>
                  </a:extLst>
                </p:cNvPr>
                <p:cNvCxnSpPr>
                  <a:cxnSpLocks/>
                  <a:stCxn id="74" idx="1"/>
                </p:cNvCxnSpPr>
                <p:nvPr/>
              </p:nvCxnSpPr>
              <p:spPr>
                <a:xfrm>
                  <a:off x="526605" y="3631493"/>
                  <a:ext cx="3259833" cy="11726"/>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ttangolo 71">
                  <a:extLst>
                    <a:ext uri="{FF2B5EF4-FFF2-40B4-BE49-F238E27FC236}">
                      <a16:creationId xmlns:a16="http://schemas.microsoft.com/office/drawing/2014/main" id="{1F5EC30A-D52E-4AC3-9AFF-D16F698BB6E5}"/>
                    </a:ext>
                  </a:extLst>
                </p:cNvPr>
                <p:cNvSpPr/>
                <p:nvPr/>
              </p:nvSpPr>
              <p:spPr>
                <a:xfrm>
                  <a:off x="6037176" y="3356909"/>
                  <a:ext cx="36574" cy="266854"/>
                </a:xfrm>
                <a:prstGeom prst="rect">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69" name="Connettore 2 68">
                  <a:extLst>
                    <a:ext uri="{FF2B5EF4-FFF2-40B4-BE49-F238E27FC236}">
                      <a16:creationId xmlns:a16="http://schemas.microsoft.com/office/drawing/2014/main" id="{8A61371B-4FA7-4676-BBCC-4F3547349913}"/>
                    </a:ext>
                  </a:extLst>
                </p:cNvPr>
                <p:cNvCxnSpPr>
                  <a:cxnSpLocks/>
                  <a:endCxn id="74" idx="0"/>
                </p:cNvCxnSpPr>
                <p:nvPr/>
              </p:nvCxnSpPr>
              <p:spPr>
                <a:xfrm>
                  <a:off x="3101716" y="895919"/>
                  <a:ext cx="7834" cy="687783"/>
                </a:xfrm>
                <a:prstGeom prst="straightConnector1">
                  <a:avLst/>
                </a:prstGeom>
                <a:ln w="3492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0" name="Connettore 2 69">
                  <a:extLst>
                    <a:ext uri="{FF2B5EF4-FFF2-40B4-BE49-F238E27FC236}">
                      <a16:creationId xmlns:a16="http://schemas.microsoft.com/office/drawing/2014/main" id="{A34E92BD-7E4B-44C0-9037-E40D3EC3F198}"/>
                    </a:ext>
                  </a:extLst>
                </p:cNvPr>
                <p:cNvCxnSpPr>
                  <a:cxnSpLocks/>
                  <a:stCxn id="74" idx="2"/>
                </p:cNvCxnSpPr>
                <p:nvPr/>
              </p:nvCxnSpPr>
              <p:spPr>
                <a:xfrm>
                  <a:off x="3109550" y="5679283"/>
                  <a:ext cx="9961" cy="591762"/>
                </a:xfrm>
                <a:prstGeom prst="straightConnector1">
                  <a:avLst/>
                </a:prstGeom>
                <a:ln w="34925">
                  <a:prstDash val="dash"/>
                  <a:tailEnd type="triangle"/>
                </a:ln>
              </p:spPr>
              <p:style>
                <a:lnRef idx="1">
                  <a:schemeClr val="accent1"/>
                </a:lnRef>
                <a:fillRef idx="0">
                  <a:schemeClr val="accent1"/>
                </a:fillRef>
                <a:effectRef idx="0">
                  <a:schemeClr val="accent1"/>
                </a:effectRef>
                <a:fontRef idx="minor">
                  <a:schemeClr val="tx1"/>
                </a:fontRef>
              </p:style>
            </p:cxnSp>
            <p:pic>
              <p:nvPicPr>
                <p:cNvPr id="71" name="Immagine 70" descr="Immagine che contiene arredamento, sedile, sedia, sgabello&#10;&#10;Descrizione generata automaticamente">
                  <a:extLst>
                    <a:ext uri="{FF2B5EF4-FFF2-40B4-BE49-F238E27FC236}">
                      <a16:creationId xmlns:a16="http://schemas.microsoft.com/office/drawing/2014/main" id="{E50F91EF-DBEE-44AF-86A9-83577A860D8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0871" y="3233351"/>
                  <a:ext cx="851319" cy="721114"/>
                </a:xfrm>
                <a:prstGeom prst="rect">
                  <a:avLst/>
                </a:prstGeom>
              </p:spPr>
            </p:pic>
          </p:grpSp>
          <p:sp>
            <p:nvSpPr>
              <p:cNvPr id="57" name="Triangolo isoscele 56">
                <a:extLst>
                  <a:ext uri="{FF2B5EF4-FFF2-40B4-BE49-F238E27FC236}">
                    <a16:creationId xmlns:a16="http://schemas.microsoft.com/office/drawing/2014/main" id="{49346B5D-583F-41B5-88DF-0C3E2B9D1044}"/>
                  </a:ext>
                </a:extLst>
              </p:cNvPr>
              <p:cNvSpPr/>
              <p:nvPr/>
            </p:nvSpPr>
            <p:spPr>
              <a:xfrm rot="16200000">
                <a:off x="7590487" y="3488657"/>
                <a:ext cx="793797" cy="748725"/>
              </a:xfrm>
              <a:prstGeom prst="triangl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8" name="Connettore diritto 57">
                <a:extLst>
                  <a:ext uri="{FF2B5EF4-FFF2-40B4-BE49-F238E27FC236}">
                    <a16:creationId xmlns:a16="http://schemas.microsoft.com/office/drawing/2014/main" id="{95D32497-0D0D-4539-99D9-A385F3385F65}"/>
                  </a:ext>
                </a:extLst>
              </p:cNvPr>
              <p:cNvCxnSpPr>
                <a:stCxn id="74" idx="3"/>
                <a:endCxn id="57" idx="0"/>
              </p:cNvCxnSpPr>
              <p:nvPr/>
            </p:nvCxnSpPr>
            <p:spPr>
              <a:xfrm flipV="1">
                <a:off x="7206017" y="3863019"/>
                <a:ext cx="407006" cy="1243"/>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96" name="Immagine 95">
              <a:extLst>
                <a:ext uri="{FF2B5EF4-FFF2-40B4-BE49-F238E27FC236}">
                  <a16:creationId xmlns:a16="http://schemas.microsoft.com/office/drawing/2014/main" id="{D568A0AE-BFF4-4901-AC50-00ACD1E4F371}"/>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748455" y="4818708"/>
              <a:ext cx="372385" cy="377692"/>
            </a:xfrm>
            <a:prstGeom prst="rect">
              <a:avLst/>
            </a:prstGeom>
          </p:spPr>
        </p:pic>
        <p:pic>
          <p:nvPicPr>
            <p:cNvPr id="97" name="Immagine 96">
              <a:extLst>
                <a:ext uri="{FF2B5EF4-FFF2-40B4-BE49-F238E27FC236}">
                  <a16:creationId xmlns:a16="http://schemas.microsoft.com/office/drawing/2014/main" id="{783DA9CB-3C16-4E2D-8D09-657F9CBF0C03}"/>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748455" y="885661"/>
              <a:ext cx="372385" cy="377692"/>
            </a:xfrm>
            <a:prstGeom prst="rect">
              <a:avLst/>
            </a:prstGeom>
          </p:spPr>
        </p:pic>
        <p:pic>
          <p:nvPicPr>
            <p:cNvPr id="98" name="Immagine 97">
              <a:extLst>
                <a:ext uri="{FF2B5EF4-FFF2-40B4-BE49-F238E27FC236}">
                  <a16:creationId xmlns:a16="http://schemas.microsoft.com/office/drawing/2014/main" id="{7A9B98BE-C513-428B-A9B9-E91036EF629B}"/>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1683799" y="1528838"/>
              <a:ext cx="454807" cy="461289"/>
            </a:xfrm>
            <a:prstGeom prst="rect">
              <a:avLst/>
            </a:prstGeom>
          </p:spPr>
        </p:pic>
        <p:pic>
          <p:nvPicPr>
            <p:cNvPr id="99" name="Immagine 98">
              <a:extLst>
                <a:ext uri="{FF2B5EF4-FFF2-40B4-BE49-F238E27FC236}">
                  <a16:creationId xmlns:a16="http://schemas.microsoft.com/office/drawing/2014/main" id="{F71C6422-F434-40CD-94C6-1E616E3C6CD9}"/>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1683799" y="5432780"/>
              <a:ext cx="454807" cy="461289"/>
            </a:xfrm>
            <a:prstGeom prst="rect">
              <a:avLst/>
            </a:prstGeom>
          </p:spPr>
        </p:pic>
        <p:pic>
          <p:nvPicPr>
            <p:cNvPr id="100" name="Immagine 99">
              <a:extLst>
                <a:ext uri="{FF2B5EF4-FFF2-40B4-BE49-F238E27FC236}">
                  <a16:creationId xmlns:a16="http://schemas.microsoft.com/office/drawing/2014/main" id="{A70FD9FD-9AF7-4E42-B38A-1A0444310D2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123381" y="4983467"/>
              <a:ext cx="289605" cy="259846"/>
            </a:xfrm>
            <a:prstGeom prst="rect">
              <a:avLst/>
            </a:prstGeom>
          </p:spPr>
        </p:pic>
        <p:grpSp>
          <p:nvGrpSpPr>
            <p:cNvPr id="105" name="Gruppo 104">
              <a:extLst>
                <a:ext uri="{FF2B5EF4-FFF2-40B4-BE49-F238E27FC236}">
                  <a16:creationId xmlns:a16="http://schemas.microsoft.com/office/drawing/2014/main" id="{FA842142-6CC6-4327-B629-892BD8762AA5}"/>
                </a:ext>
              </a:extLst>
            </p:cNvPr>
            <p:cNvGrpSpPr/>
            <p:nvPr/>
          </p:nvGrpSpPr>
          <p:grpSpPr>
            <a:xfrm>
              <a:off x="3423021" y="386498"/>
              <a:ext cx="1171379" cy="6296804"/>
              <a:chOff x="3423021" y="396226"/>
              <a:chExt cx="1989853" cy="6287076"/>
            </a:xfrm>
          </p:grpSpPr>
          <p:cxnSp>
            <p:nvCxnSpPr>
              <p:cNvPr id="102" name="Connettore diritto 101">
                <a:extLst>
                  <a:ext uri="{FF2B5EF4-FFF2-40B4-BE49-F238E27FC236}">
                    <a16:creationId xmlns:a16="http://schemas.microsoft.com/office/drawing/2014/main" id="{D8B5BC04-04A8-43EB-8A92-C79B719EDFF0}"/>
                  </a:ext>
                </a:extLst>
              </p:cNvPr>
              <p:cNvCxnSpPr/>
              <p:nvPr/>
            </p:nvCxnSpPr>
            <p:spPr>
              <a:xfrm>
                <a:off x="3423021" y="396226"/>
                <a:ext cx="1450637" cy="0"/>
              </a:xfrm>
              <a:prstGeom prst="line">
                <a:avLst/>
              </a:prstGeom>
              <a:ln w="15875">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3" name="Connettore diritto 102">
                <a:extLst>
                  <a:ext uri="{FF2B5EF4-FFF2-40B4-BE49-F238E27FC236}">
                    <a16:creationId xmlns:a16="http://schemas.microsoft.com/office/drawing/2014/main" id="{F19B6D4E-7654-4945-9375-276E6A6A680C}"/>
                  </a:ext>
                </a:extLst>
              </p:cNvPr>
              <p:cNvCxnSpPr/>
              <p:nvPr/>
            </p:nvCxnSpPr>
            <p:spPr>
              <a:xfrm>
                <a:off x="3423021" y="6683302"/>
                <a:ext cx="1450637" cy="0"/>
              </a:xfrm>
              <a:prstGeom prst="line">
                <a:avLst/>
              </a:prstGeom>
              <a:ln w="15875">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4" name="Parentesi graffa chiusa 103">
                <a:extLst>
                  <a:ext uri="{FF2B5EF4-FFF2-40B4-BE49-F238E27FC236}">
                    <a16:creationId xmlns:a16="http://schemas.microsoft.com/office/drawing/2014/main" id="{9C810862-02B4-4580-9A22-D2A19E533AD1}"/>
                  </a:ext>
                </a:extLst>
              </p:cNvPr>
              <p:cNvSpPr/>
              <p:nvPr/>
            </p:nvSpPr>
            <p:spPr>
              <a:xfrm>
                <a:off x="4873210" y="396226"/>
                <a:ext cx="539664" cy="6287076"/>
              </a:xfrm>
              <a:prstGeom prst="rightBrace">
                <a:avLst/>
              </a:prstGeom>
              <a:ln w="15875">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grpSp>
        <p:cxnSp>
          <p:nvCxnSpPr>
            <p:cNvPr id="107" name="Connettore 2 106">
              <a:extLst>
                <a:ext uri="{FF2B5EF4-FFF2-40B4-BE49-F238E27FC236}">
                  <a16:creationId xmlns:a16="http://schemas.microsoft.com/office/drawing/2014/main" id="{9FCA2937-400A-4931-B76C-95E8B5314108}"/>
                </a:ext>
              </a:extLst>
            </p:cNvPr>
            <p:cNvCxnSpPr>
              <a:stCxn id="30" idx="2"/>
              <a:endCxn id="52" idx="0"/>
            </p:cNvCxnSpPr>
            <p:nvPr/>
          </p:nvCxnSpPr>
          <p:spPr>
            <a:xfrm>
              <a:off x="2261927" y="2142216"/>
              <a:ext cx="0" cy="533310"/>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Connettore 2 108">
              <a:extLst>
                <a:ext uri="{FF2B5EF4-FFF2-40B4-BE49-F238E27FC236}">
                  <a16:creationId xmlns:a16="http://schemas.microsoft.com/office/drawing/2014/main" id="{810DCAFE-85E2-47B8-9F71-E07ADDCAC8E7}"/>
                </a:ext>
              </a:extLst>
            </p:cNvPr>
            <p:cNvCxnSpPr>
              <a:stCxn id="52" idx="2"/>
              <a:endCxn id="74" idx="0"/>
            </p:cNvCxnSpPr>
            <p:nvPr/>
          </p:nvCxnSpPr>
          <p:spPr>
            <a:xfrm>
              <a:off x="2261927" y="4090010"/>
              <a:ext cx="0" cy="547618"/>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5" name="Gruppo 114">
            <a:extLst>
              <a:ext uri="{FF2B5EF4-FFF2-40B4-BE49-F238E27FC236}">
                <a16:creationId xmlns:a16="http://schemas.microsoft.com/office/drawing/2014/main" id="{90C98615-C493-4379-810C-0894767EAB4D}"/>
              </a:ext>
            </a:extLst>
          </p:cNvPr>
          <p:cNvGrpSpPr/>
          <p:nvPr/>
        </p:nvGrpSpPr>
        <p:grpSpPr>
          <a:xfrm>
            <a:off x="4068922" y="731621"/>
            <a:ext cx="4949072" cy="2106681"/>
            <a:chOff x="4355183" y="2031452"/>
            <a:chExt cx="4949072" cy="2106681"/>
          </a:xfrm>
        </p:grpSpPr>
        <p:grpSp>
          <p:nvGrpSpPr>
            <p:cNvPr id="113" name="Gruppo 112">
              <a:extLst>
                <a:ext uri="{FF2B5EF4-FFF2-40B4-BE49-F238E27FC236}">
                  <a16:creationId xmlns:a16="http://schemas.microsoft.com/office/drawing/2014/main" id="{A3FCD5E6-2654-4A60-AC4F-44D6FFDCA273}"/>
                </a:ext>
              </a:extLst>
            </p:cNvPr>
            <p:cNvGrpSpPr/>
            <p:nvPr/>
          </p:nvGrpSpPr>
          <p:grpSpPr>
            <a:xfrm>
              <a:off x="4355183" y="2031452"/>
              <a:ext cx="4581426" cy="375438"/>
              <a:chOff x="5205746" y="386498"/>
              <a:chExt cx="7359133" cy="596251"/>
            </a:xfrm>
          </p:grpSpPr>
          <p:pic>
            <p:nvPicPr>
              <p:cNvPr id="110" name="Immagine 109">
                <a:extLst>
                  <a:ext uri="{FF2B5EF4-FFF2-40B4-BE49-F238E27FC236}">
                    <a16:creationId xmlns:a16="http://schemas.microsoft.com/office/drawing/2014/main" id="{8AFDC3C4-99D1-4D29-B494-149D261DE385}"/>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5205746" y="386498"/>
                <a:ext cx="601805" cy="596251"/>
              </a:xfrm>
              <a:prstGeom prst="rect">
                <a:avLst/>
              </a:prstGeom>
            </p:spPr>
          </p:pic>
          <p:sp>
            <p:nvSpPr>
              <p:cNvPr id="111" name="CasellaDiTesto 110">
                <a:extLst>
                  <a:ext uri="{FF2B5EF4-FFF2-40B4-BE49-F238E27FC236}">
                    <a16:creationId xmlns:a16="http://schemas.microsoft.com/office/drawing/2014/main" id="{3ED04CAB-E0F9-49DB-BA2F-BE258FCE708A}"/>
                  </a:ext>
                </a:extLst>
              </p:cNvPr>
              <p:cNvSpPr txBox="1"/>
              <p:nvPr/>
            </p:nvSpPr>
            <p:spPr>
              <a:xfrm>
                <a:off x="5902810" y="451248"/>
                <a:ext cx="6662069" cy="488795"/>
              </a:xfrm>
              <a:prstGeom prst="rect">
                <a:avLst/>
              </a:prstGeom>
              <a:noFill/>
            </p:spPr>
            <p:txBody>
              <a:bodyPr wrap="square" rtlCol="0">
                <a:spAutoFit/>
              </a:bodyPr>
              <a:lstStyle/>
              <a:p>
                <a:r>
                  <a:rPr lang="it-IT" sz="1400" dirty="0">
                    <a:effectLst>
                      <a:outerShdw blurRad="38100" dist="38100" dir="2700000" algn="tl">
                        <a:srgbClr val="000000">
                          <a:alpha val="43137"/>
                        </a:srgbClr>
                      </a:outerShdw>
                    </a:effectLst>
                  </a:rPr>
                  <a:t>UPLOAD ENVIRONMENT : WHAT’S WRONG?</a:t>
                </a:r>
              </a:p>
            </p:txBody>
          </p:sp>
        </p:grpSp>
        <p:sp>
          <p:nvSpPr>
            <p:cNvPr id="114" name="CasellaDiTesto 113">
              <a:extLst>
                <a:ext uri="{FF2B5EF4-FFF2-40B4-BE49-F238E27FC236}">
                  <a16:creationId xmlns:a16="http://schemas.microsoft.com/office/drawing/2014/main" id="{739C228B-9FFF-4EB7-A2A4-F402BEFCF73E}"/>
                </a:ext>
              </a:extLst>
            </p:cNvPr>
            <p:cNvSpPr txBox="1"/>
            <p:nvPr/>
          </p:nvSpPr>
          <p:spPr>
            <a:xfrm>
              <a:off x="4355183" y="2406890"/>
              <a:ext cx="4949072" cy="1731243"/>
            </a:xfrm>
            <a:prstGeom prst="rect">
              <a:avLst/>
            </a:prstGeom>
            <a:noFill/>
          </p:spPr>
          <p:txBody>
            <a:bodyPr wrap="square" rtlCol="0">
              <a:spAutoFit/>
            </a:bodyPr>
            <a:lstStyle/>
            <a:p>
              <a:r>
                <a:rPr lang="it-IT" sz="1050" dirty="0"/>
                <a:t>THE ARCHITECTURE OF UPLOAD ENVIRONMENT HAS AN IMPORTANT UPPER BOUND, WHICH DOESN’T HAVE TO BE KEPT EASY:</a:t>
              </a:r>
              <a:r>
                <a:rPr lang="it-IT" sz="1050" dirty="0">
                  <a:solidFill>
                    <a:srgbClr val="0070C0"/>
                  </a:solidFill>
                </a:rPr>
                <a:t> </a:t>
              </a:r>
              <a:r>
                <a:rPr lang="it-IT" sz="1200" dirty="0">
                  <a:solidFill>
                    <a:srgbClr val="0070C0"/>
                  </a:solidFill>
                  <a:effectLst>
                    <a:outerShdw blurRad="38100" dist="38100" dir="2700000" algn="tl">
                      <a:srgbClr val="000000">
                        <a:alpha val="43137"/>
                      </a:srgbClr>
                    </a:outerShdw>
                  </a:effectLst>
                </a:rPr>
                <a:t>SCALABILITY</a:t>
              </a:r>
              <a:r>
                <a:rPr lang="it-IT" sz="1050" dirty="0"/>
                <a:t>.</a:t>
              </a:r>
            </a:p>
            <a:p>
              <a:endParaRPr lang="it-IT" sz="1050" dirty="0"/>
            </a:p>
            <a:p>
              <a:pPr marL="171450" indent="-171450">
                <a:buFont typeface="Arial" panose="020B0604020202020204" pitchFamily="34" charset="0"/>
                <a:buChar char="•"/>
              </a:pPr>
              <a:r>
                <a:rPr lang="it-IT" sz="1050" dirty="0"/>
                <a:t>THE SYSTEM IS IMPLEMENTED TO BE CONFIGURED IN LOTS OF  PARAMETERS, INCLUDING THE UPLOAD ENVIRONMENT’S POOL SIZE (NUMBER OF AVAILABLE BLOCKS).</a:t>
              </a:r>
            </a:p>
            <a:p>
              <a:pPr marL="171450" indent="-171450">
                <a:buFont typeface="Arial" panose="020B0604020202020204" pitchFamily="34" charset="0"/>
                <a:buChar char="•"/>
              </a:pPr>
              <a:endParaRPr lang="it-IT" sz="1050" dirty="0"/>
            </a:p>
            <a:p>
              <a:pPr marL="171450" indent="-171450">
                <a:buFont typeface="Arial" panose="020B0604020202020204" pitchFamily="34" charset="0"/>
                <a:buChar char="•"/>
              </a:pPr>
              <a:r>
                <a:rPr lang="it-IT" sz="1050" dirty="0"/>
                <a:t>IN THE OTHER HAND, </a:t>
              </a:r>
              <a:r>
                <a:rPr lang="it-IT" sz="1050" u="sng" dirty="0"/>
                <a:t>THERE’S NOT A DYNAMIC MECHANIC TO HANDLE THE RUNTIME INCREMENT OF CLIENT’S PUT REQUESTS!</a:t>
              </a:r>
              <a:endParaRPr lang="it-IT" sz="1050" dirty="0"/>
            </a:p>
            <a:p>
              <a:endParaRPr lang="it-IT" sz="1050" dirty="0"/>
            </a:p>
          </p:txBody>
        </p:sp>
      </p:grpSp>
      <p:sp>
        <p:nvSpPr>
          <p:cNvPr id="116" name="CasellaDiTesto 115">
            <a:extLst>
              <a:ext uri="{FF2B5EF4-FFF2-40B4-BE49-F238E27FC236}">
                <a16:creationId xmlns:a16="http://schemas.microsoft.com/office/drawing/2014/main" id="{DFB8997A-6AE9-44DA-9257-9332B172E632}"/>
              </a:ext>
            </a:extLst>
          </p:cNvPr>
          <p:cNvSpPr txBox="1"/>
          <p:nvPr/>
        </p:nvSpPr>
        <p:spPr>
          <a:xfrm>
            <a:off x="3971842" y="3256554"/>
            <a:ext cx="4949072" cy="292388"/>
          </a:xfrm>
          <a:prstGeom prst="rect">
            <a:avLst/>
          </a:prstGeom>
          <a:noFill/>
          <a:ln w="15875">
            <a:solidFill>
              <a:srgbClr val="FFC000"/>
            </a:solidFill>
          </a:ln>
        </p:spPr>
        <p:txBody>
          <a:bodyPr wrap="square" rtlCol="0">
            <a:spAutoFit/>
          </a:bodyPr>
          <a:lstStyle/>
          <a:p>
            <a:r>
              <a:rPr lang="it-IT" sz="1300" dirty="0">
                <a:effectLst>
                  <a:outerShdw blurRad="38100" dist="38100" dir="2700000" algn="tl">
                    <a:srgbClr val="000000">
                      <a:alpha val="43137"/>
                    </a:srgbClr>
                  </a:outerShdw>
                </a:effectLst>
              </a:rPr>
              <a:t>POOL SIZE  M = MAX NUMBER OF CLIENTS SIMOLTANEOUSLY SERVED </a:t>
            </a:r>
          </a:p>
        </p:txBody>
      </p:sp>
      <p:pic>
        <p:nvPicPr>
          <p:cNvPr id="117" name="Immagine 116">
            <a:extLst>
              <a:ext uri="{FF2B5EF4-FFF2-40B4-BE49-F238E27FC236}">
                <a16:creationId xmlns:a16="http://schemas.microsoft.com/office/drawing/2014/main" id="{3129874B-E5DD-4C36-9FF3-49D941729713}"/>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3130158" y="1152589"/>
            <a:ext cx="410815" cy="410816"/>
          </a:xfrm>
          <a:prstGeom prst="rect">
            <a:avLst/>
          </a:prstGeom>
        </p:spPr>
      </p:pic>
      <p:pic>
        <p:nvPicPr>
          <p:cNvPr id="118" name="Immagine 117">
            <a:extLst>
              <a:ext uri="{FF2B5EF4-FFF2-40B4-BE49-F238E27FC236}">
                <a16:creationId xmlns:a16="http://schemas.microsoft.com/office/drawing/2014/main" id="{96C29C80-EA17-4FEF-8038-A0CD153E1150}"/>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3124603" y="3077450"/>
            <a:ext cx="410815" cy="410816"/>
          </a:xfrm>
          <a:prstGeom prst="rect">
            <a:avLst/>
          </a:prstGeom>
        </p:spPr>
      </p:pic>
      <p:pic>
        <p:nvPicPr>
          <p:cNvPr id="119" name="Immagine 118">
            <a:extLst>
              <a:ext uri="{FF2B5EF4-FFF2-40B4-BE49-F238E27FC236}">
                <a16:creationId xmlns:a16="http://schemas.microsoft.com/office/drawing/2014/main" id="{69EA049D-41A7-42F2-9D70-554A1A070232}"/>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3116509" y="5026029"/>
            <a:ext cx="410815" cy="410816"/>
          </a:xfrm>
          <a:prstGeom prst="rect">
            <a:avLst/>
          </a:prstGeom>
        </p:spPr>
      </p:pic>
      <p:pic>
        <p:nvPicPr>
          <p:cNvPr id="120" name="Immagine 119">
            <a:extLst>
              <a:ext uri="{FF2B5EF4-FFF2-40B4-BE49-F238E27FC236}">
                <a16:creationId xmlns:a16="http://schemas.microsoft.com/office/drawing/2014/main" id="{55D6E196-F278-4158-A2FA-682F21FFF73E}"/>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4901683" y="3848226"/>
            <a:ext cx="559867" cy="559869"/>
          </a:xfrm>
          <a:prstGeom prst="rect">
            <a:avLst/>
          </a:prstGeom>
        </p:spPr>
      </p:pic>
      <p:cxnSp>
        <p:nvCxnSpPr>
          <p:cNvPr id="122" name="Connettore 2 121">
            <a:extLst>
              <a:ext uri="{FF2B5EF4-FFF2-40B4-BE49-F238E27FC236}">
                <a16:creationId xmlns:a16="http://schemas.microsoft.com/office/drawing/2014/main" id="{B49FC709-1505-45E5-AADF-00DB45CBD09C}"/>
              </a:ext>
            </a:extLst>
          </p:cNvPr>
          <p:cNvCxnSpPr>
            <a:stCxn id="120" idx="1"/>
          </p:cNvCxnSpPr>
          <p:nvPr/>
        </p:nvCxnSpPr>
        <p:spPr>
          <a:xfrm flipH="1">
            <a:off x="3878857" y="4128161"/>
            <a:ext cx="1022826" cy="279934"/>
          </a:xfrm>
          <a:prstGeom prst="straightConnector1">
            <a:avLst/>
          </a:prstGeom>
          <a:ln>
            <a:solidFill>
              <a:srgbClr val="FF717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Connettore 2 123">
            <a:extLst>
              <a:ext uri="{FF2B5EF4-FFF2-40B4-BE49-F238E27FC236}">
                <a16:creationId xmlns:a16="http://schemas.microsoft.com/office/drawing/2014/main" id="{0DA54D39-B708-478B-8545-6126CFB7859E}"/>
              </a:ext>
            </a:extLst>
          </p:cNvPr>
          <p:cNvCxnSpPr>
            <a:cxnSpLocks/>
          </p:cNvCxnSpPr>
          <p:nvPr/>
        </p:nvCxnSpPr>
        <p:spPr>
          <a:xfrm>
            <a:off x="3933188" y="4526864"/>
            <a:ext cx="789903" cy="369926"/>
          </a:xfrm>
          <a:prstGeom prst="straightConnector1">
            <a:avLst/>
          </a:prstGeom>
          <a:ln>
            <a:solidFill>
              <a:srgbClr val="FF7171"/>
            </a:solidFill>
            <a:tailEnd type="triangle"/>
          </a:ln>
        </p:spPr>
        <p:style>
          <a:lnRef idx="1">
            <a:schemeClr val="accent1"/>
          </a:lnRef>
          <a:fillRef idx="0">
            <a:schemeClr val="accent1"/>
          </a:fillRef>
          <a:effectRef idx="0">
            <a:schemeClr val="accent1"/>
          </a:effectRef>
          <a:fontRef idx="minor">
            <a:schemeClr val="tx1"/>
          </a:fontRef>
        </p:style>
      </p:cxnSp>
      <p:sp>
        <p:nvSpPr>
          <p:cNvPr id="132" name="Segno di moltiplicazione 131">
            <a:extLst>
              <a:ext uri="{FF2B5EF4-FFF2-40B4-BE49-F238E27FC236}">
                <a16:creationId xmlns:a16="http://schemas.microsoft.com/office/drawing/2014/main" id="{29943F7D-6F9D-4CF3-9CDD-912337AE23DB}"/>
              </a:ext>
            </a:extLst>
          </p:cNvPr>
          <p:cNvSpPr/>
          <p:nvPr/>
        </p:nvSpPr>
        <p:spPr>
          <a:xfrm>
            <a:off x="3526619" y="4250962"/>
            <a:ext cx="371556" cy="343242"/>
          </a:xfrm>
          <a:prstGeom prst="mathMultiply">
            <a:avLst/>
          </a:prstGeom>
          <a:solidFill>
            <a:srgbClr val="FF71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4" name="CasellaDiTesto 133">
            <a:extLst>
              <a:ext uri="{FF2B5EF4-FFF2-40B4-BE49-F238E27FC236}">
                <a16:creationId xmlns:a16="http://schemas.microsoft.com/office/drawing/2014/main" id="{81AB1688-6A69-441F-91DC-3A8960D7CB22}"/>
              </a:ext>
            </a:extLst>
          </p:cNvPr>
          <p:cNvSpPr txBox="1"/>
          <p:nvPr/>
        </p:nvSpPr>
        <p:spPr>
          <a:xfrm>
            <a:off x="4624864" y="4344665"/>
            <a:ext cx="1113505" cy="307777"/>
          </a:xfrm>
          <a:prstGeom prst="rect">
            <a:avLst/>
          </a:prstGeom>
          <a:noFill/>
        </p:spPr>
        <p:txBody>
          <a:bodyPr wrap="square" rtlCol="0">
            <a:spAutoFit/>
          </a:bodyPr>
          <a:lstStyle/>
          <a:p>
            <a:r>
              <a:rPr lang="it-IT" sz="1400" dirty="0">
                <a:effectLst>
                  <a:outerShdw blurRad="38100" dist="38100" dir="2700000" algn="tl">
                    <a:srgbClr val="000000">
                      <a:alpha val="43137"/>
                    </a:srgbClr>
                  </a:outerShdw>
                </a:effectLst>
              </a:rPr>
              <a:t>USER (M+1)</a:t>
            </a:r>
          </a:p>
        </p:txBody>
      </p:sp>
      <p:sp>
        <p:nvSpPr>
          <p:cNvPr id="135" name="CasellaDiTesto 134">
            <a:extLst>
              <a:ext uri="{FF2B5EF4-FFF2-40B4-BE49-F238E27FC236}">
                <a16:creationId xmlns:a16="http://schemas.microsoft.com/office/drawing/2014/main" id="{BE90C358-7BF3-4EFC-BB75-4FA96A686C18}"/>
              </a:ext>
            </a:extLst>
          </p:cNvPr>
          <p:cNvSpPr txBox="1"/>
          <p:nvPr/>
        </p:nvSpPr>
        <p:spPr>
          <a:xfrm>
            <a:off x="4712352" y="4772711"/>
            <a:ext cx="3129700" cy="307777"/>
          </a:xfrm>
          <a:prstGeom prst="rect">
            <a:avLst/>
          </a:prstGeom>
          <a:noFill/>
        </p:spPr>
        <p:txBody>
          <a:bodyPr wrap="square" rtlCol="0">
            <a:spAutoFit/>
          </a:bodyPr>
          <a:lstStyle/>
          <a:p>
            <a:r>
              <a:rPr lang="it-IT" sz="1400" dirty="0">
                <a:solidFill>
                  <a:srgbClr val="FF7171"/>
                </a:solidFill>
              </a:rPr>
              <a:t>«SERVER UNAVAILABLE, RETRY LATER…»</a:t>
            </a:r>
          </a:p>
        </p:txBody>
      </p:sp>
      <p:sp>
        <p:nvSpPr>
          <p:cNvPr id="139" name="CasellaDiTesto 138">
            <a:extLst>
              <a:ext uri="{FF2B5EF4-FFF2-40B4-BE49-F238E27FC236}">
                <a16:creationId xmlns:a16="http://schemas.microsoft.com/office/drawing/2014/main" id="{C4014DD0-3C3F-4A65-92E0-75632A6B68C0}"/>
              </a:ext>
            </a:extLst>
          </p:cNvPr>
          <p:cNvSpPr txBox="1"/>
          <p:nvPr/>
        </p:nvSpPr>
        <p:spPr>
          <a:xfrm>
            <a:off x="8755038" y="4130219"/>
            <a:ext cx="2023209" cy="830997"/>
          </a:xfrm>
          <a:prstGeom prst="rect">
            <a:avLst/>
          </a:prstGeom>
          <a:noFill/>
          <a:ln w="15875">
            <a:solidFill>
              <a:srgbClr val="92D050"/>
            </a:solidFill>
            <a:prstDash val="dash"/>
          </a:ln>
        </p:spPr>
        <p:txBody>
          <a:bodyPr wrap="square" rtlCol="0">
            <a:spAutoFit/>
          </a:bodyPr>
          <a:lstStyle/>
          <a:p>
            <a:r>
              <a:rPr lang="it-IT" sz="1600" b="1" u="sng" dirty="0">
                <a:solidFill>
                  <a:srgbClr val="008A3E"/>
                </a:solidFill>
                <a:effectLst>
                  <a:outerShdw blurRad="38100" dist="38100" dir="2700000" algn="tl">
                    <a:srgbClr val="000000">
                      <a:alpha val="43137"/>
                    </a:srgbClr>
                  </a:outerShdw>
                </a:effectLst>
              </a:rPr>
              <a:t>POSSIBLE SOLUTION </a:t>
            </a:r>
            <a:r>
              <a:rPr lang="it-IT" sz="1600" dirty="0">
                <a:solidFill>
                  <a:srgbClr val="008A3E"/>
                </a:solidFill>
                <a:effectLst>
                  <a:outerShdw blurRad="38100" dist="38100" dir="2700000" algn="tl">
                    <a:srgbClr val="000000">
                      <a:alpha val="43137"/>
                    </a:srgbClr>
                  </a:outerShdw>
                </a:effectLst>
              </a:rPr>
              <a:t>: </a:t>
            </a:r>
            <a:r>
              <a:rPr lang="it-IT" sz="1600" i="1" dirty="0">
                <a:solidFill>
                  <a:srgbClr val="008A3E"/>
                </a:solidFill>
                <a:effectLst>
                  <a:outerShdw blurRad="38100" dist="38100" dir="2700000" algn="tl">
                    <a:srgbClr val="000000">
                      <a:alpha val="43137"/>
                    </a:srgbClr>
                  </a:outerShdw>
                </a:effectLst>
              </a:rPr>
              <a:t>PRIORITY </a:t>
            </a:r>
            <a:r>
              <a:rPr lang="it-IT" sz="1600" dirty="0">
                <a:solidFill>
                  <a:srgbClr val="008A3E"/>
                </a:solidFill>
                <a:effectLst>
                  <a:outerShdw blurRad="38100" dist="38100" dir="2700000" algn="tl">
                    <a:srgbClr val="000000">
                      <a:alpha val="43137"/>
                    </a:srgbClr>
                  </a:outerShdw>
                </a:effectLst>
              </a:rPr>
              <a:t>QUEUE FOR INCOMING REQUESTS</a:t>
            </a:r>
          </a:p>
        </p:txBody>
      </p:sp>
      <p:cxnSp>
        <p:nvCxnSpPr>
          <p:cNvPr id="141" name="Connettore 2 140">
            <a:extLst>
              <a:ext uri="{FF2B5EF4-FFF2-40B4-BE49-F238E27FC236}">
                <a16:creationId xmlns:a16="http://schemas.microsoft.com/office/drawing/2014/main" id="{6B85400E-3B1D-4BD3-A1CE-9F2422BE8B07}"/>
              </a:ext>
            </a:extLst>
          </p:cNvPr>
          <p:cNvCxnSpPr>
            <a:cxnSpLocks/>
            <a:stCxn id="138" idx="3"/>
            <a:endCxn id="139" idx="1"/>
          </p:cNvCxnSpPr>
          <p:nvPr/>
        </p:nvCxnSpPr>
        <p:spPr>
          <a:xfrm>
            <a:off x="7842052" y="4538447"/>
            <a:ext cx="912986" cy="7271"/>
          </a:xfrm>
          <a:prstGeom prst="straightConnector1">
            <a:avLst/>
          </a:prstGeom>
          <a:ln w="158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3" name="Rettangolo 142">
            <a:extLst>
              <a:ext uri="{FF2B5EF4-FFF2-40B4-BE49-F238E27FC236}">
                <a16:creationId xmlns:a16="http://schemas.microsoft.com/office/drawing/2014/main" id="{FC1AACA1-4264-40AB-8B20-42466B04CCFF}"/>
              </a:ext>
            </a:extLst>
          </p:cNvPr>
          <p:cNvSpPr/>
          <p:nvPr/>
        </p:nvSpPr>
        <p:spPr>
          <a:xfrm>
            <a:off x="6766237" y="5743108"/>
            <a:ext cx="4309353" cy="4521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solidFill>
                  <a:schemeClr val="accent1">
                    <a:lumMod val="50000"/>
                  </a:schemeClr>
                </a:solidFill>
              </a:rPr>
              <a:t>. . .</a:t>
            </a:r>
          </a:p>
        </p:txBody>
      </p:sp>
      <p:cxnSp>
        <p:nvCxnSpPr>
          <p:cNvPr id="145" name="Connettore diritto 144">
            <a:extLst>
              <a:ext uri="{FF2B5EF4-FFF2-40B4-BE49-F238E27FC236}">
                <a16:creationId xmlns:a16="http://schemas.microsoft.com/office/drawing/2014/main" id="{2B3E87A9-458C-4CA2-90D4-F332382751D5}"/>
              </a:ext>
            </a:extLst>
          </p:cNvPr>
          <p:cNvCxnSpPr>
            <a:cxnSpLocks/>
          </p:cNvCxnSpPr>
          <p:nvPr/>
        </p:nvCxnSpPr>
        <p:spPr>
          <a:xfrm>
            <a:off x="7373566" y="5750941"/>
            <a:ext cx="0" cy="444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Connettore diritto 146">
            <a:extLst>
              <a:ext uri="{FF2B5EF4-FFF2-40B4-BE49-F238E27FC236}">
                <a16:creationId xmlns:a16="http://schemas.microsoft.com/office/drawing/2014/main" id="{CA552009-A61D-4060-97F2-85F9CCF71A44}"/>
              </a:ext>
            </a:extLst>
          </p:cNvPr>
          <p:cNvCxnSpPr>
            <a:cxnSpLocks/>
          </p:cNvCxnSpPr>
          <p:nvPr/>
        </p:nvCxnSpPr>
        <p:spPr>
          <a:xfrm>
            <a:off x="7973439" y="5743108"/>
            <a:ext cx="0" cy="444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Connettore diritto 147">
            <a:extLst>
              <a:ext uri="{FF2B5EF4-FFF2-40B4-BE49-F238E27FC236}">
                <a16:creationId xmlns:a16="http://schemas.microsoft.com/office/drawing/2014/main" id="{871999CD-92C8-4006-9557-DEE3972BB4C9}"/>
              </a:ext>
            </a:extLst>
          </p:cNvPr>
          <p:cNvCxnSpPr>
            <a:cxnSpLocks/>
          </p:cNvCxnSpPr>
          <p:nvPr/>
        </p:nvCxnSpPr>
        <p:spPr>
          <a:xfrm>
            <a:off x="8572524" y="5743108"/>
            <a:ext cx="0" cy="444292"/>
          </a:xfrm>
          <a:prstGeom prst="line">
            <a:avLst/>
          </a:prstGeom>
        </p:spPr>
        <p:style>
          <a:lnRef idx="1">
            <a:schemeClr val="accent1"/>
          </a:lnRef>
          <a:fillRef idx="0">
            <a:schemeClr val="accent1"/>
          </a:fillRef>
          <a:effectRef idx="0">
            <a:schemeClr val="accent1"/>
          </a:effectRef>
          <a:fontRef idx="minor">
            <a:schemeClr val="tx1"/>
          </a:fontRef>
        </p:style>
      </p:cxnSp>
      <p:pic>
        <p:nvPicPr>
          <p:cNvPr id="149" name="Immagine 148">
            <a:extLst>
              <a:ext uri="{FF2B5EF4-FFF2-40B4-BE49-F238E27FC236}">
                <a16:creationId xmlns:a16="http://schemas.microsoft.com/office/drawing/2014/main" id="{F0121328-800D-4426-8FDD-EF8C999D9793}"/>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6864494" y="5759846"/>
            <a:ext cx="410815" cy="410816"/>
          </a:xfrm>
          <a:prstGeom prst="rect">
            <a:avLst/>
          </a:prstGeom>
        </p:spPr>
      </p:pic>
      <p:pic>
        <p:nvPicPr>
          <p:cNvPr id="150" name="Immagine 149">
            <a:extLst>
              <a:ext uri="{FF2B5EF4-FFF2-40B4-BE49-F238E27FC236}">
                <a16:creationId xmlns:a16="http://schemas.microsoft.com/office/drawing/2014/main" id="{7C121EBB-DA03-4907-83BE-2C870FBF1512}"/>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7453119" y="5755453"/>
            <a:ext cx="410815" cy="410816"/>
          </a:xfrm>
          <a:prstGeom prst="rect">
            <a:avLst/>
          </a:prstGeom>
        </p:spPr>
      </p:pic>
      <p:pic>
        <p:nvPicPr>
          <p:cNvPr id="151" name="Immagine 150">
            <a:extLst>
              <a:ext uri="{FF2B5EF4-FFF2-40B4-BE49-F238E27FC236}">
                <a16:creationId xmlns:a16="http://schemas.microsoft.com/office/drawing/2014/main" id="{EF82A264-4BC3-4395-9D31-AD7FF4489F97}"/>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8067574" y="5763762"/>
            <a:ext cx="410815" cy="410816"/>
          </a:xfrm>
          <a:prstGeom prst="rect">
            <a:avLst/>
          </a:prstGeom>
        </p:spPr>
      </p:pic>
      <p:cxnSp>
        <p:nvCxnSpPr>
          <p:cNvPr id="153" name="Connettore 2 152">
            <a:extLst>
              <a:ext uri="{FF2B5EF4-FFF2-40B4-BE49-F238E27FC236}">
                <a16:creationId xmlns:a16="http://schemas.microsoft.com/office/drawing/2014/main" id="{D5B2AFE9-04D5-4FC4-9476-573703B0F753}"/>
              </a:ext>
            </a:extLst>
          </p:cNvPr>
          <p:cNvCxnSpPr>
            <a:stCxn id="139" idx="2"/>
            <a:endCxn id="143" idx="0"/>
          </p:cNvCxnSpPr>
          <p:nvPr/>
        </p:nvCxnSpPr>
        <p:spPr>
          <a:xfrm flipH="1">
            <a:off x="8920914" y="4961216"/>
            <a:ext cx="845729" cy="781892"/>
          </a:xfrm>
          <a:prstGeom prst="straightConnector1">
            <a:avLst/>
          </a:prstGeom>
          <a:ln w="158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5" name="Connettore 2 154">
            <a:extLst>
              <a:ext uri="{FF2B5EF4-FFF2-40B4-BE49-F238E27FC236}">
                <a16:creationId xmlns:a16="http://schemas.microsoft.com/office/drawing/2014/main" id="{CE6213D0-63B7-4FB1-9C77-DF102F6BF44C}"/>
              </a:ext>
            </a:extLst>
          </p:cNvPr>
          <p:cNvCxnSpPr>
            <a:stCxn id="143" idx="1"/>
          </p:cNvCxnSpPr>
          <p:nvPr/>
        </p:nvCxnSpPr>
        <p:spPr>
          <a:xfrm flipH="1" flipV="1">
            <a:off x="3712397" y="5960861"/>
            <a:ext cx="3053840" cy="8310"/>
          </a:xfrm>
          <a:prstGeom prst="straightConnector1">
            <a:avLst/>
          </a:prstGeom>
          <a:ln w="158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5735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37604DE5-A618-4161-9F9C-1E22771F316F}"/>
              </a:ext>
            </a:extLst>
          </p:cNvPr>
          <p:cNvSpPr txBox="1"/>
          <p:nvPr/>
        </p:nvSpPr>
        <p:spPr>
          <a:xfrm>
            <a:off x="263951" y="350347"/>
            <a:ext cx="8666166" cy="338554"/>
          </a:xfrm>
          <a:prstGeom prst="rect">
            <a:avLst/>
          </a:prstGeom>
          <a:noFill/>
        </p:spPr>
        <p:txBody>
          <a:bodyPr wrap="square" rtlCol="0">
            <a:spAutoFit/>
          </a:bodyPr>
          <a:lstStyle/>
          <a:p>
            <a:r>
              <a:rPr lang="it-IT" sz="1600" dirty="0">
                <a:effectLst>
                  <a:outerShdw blurRad="38100" dist="38100" dir="2700000" algn="tl">
                    <a:srgbClr val="000000">
                      <a:alpha val="43137"/>
                    </a:srgbClr>
                  </a:outerShdw>
                </a:effectLst>
              </a:rPr>
              <a:t>RDT : SLIDING WINDOW PROTOCOL IMPLEMENTATION.		 RECEIVER</a:t>
            </a:r>
          </a:p>
        </p:txBody>
      </p:sp>
      <p:grpSp>
        <p:nvGrpSpPr>
          <p:cNvPr id="29" name="Gruppo 28">
            <a:extLst>
              <a:ext uri="{FF2B5EF4-FFF2-40B4-BE49-F238E27FC236}">
                <a16:creationId xmlns:a16="http://schemas.microsoft.com/office/drawing/2014/main" id="{F1915157-C7FC-4E2D-A4BC-51FBC1115EA1}"/>
              </a:ext>
            </a:extLst>
          </p:cNvPr>
          <p:cNvGrpSpPr/>
          <p:nvPr/>
        </p:nvGrpSpPr>
        <p:grpSpPr>
          <a:xfrm>
            <a:off x="7452258" y="1345752"/>
            <a:ext cx="4477211" cy="1899665"/>
            <a:chOff x="5708427" y="3556336"/>
            <a:chExt cx="4710340" cy="1899666"/>
          </a:xfrm>
        </p:grpSpPr>
        <p:grpSp>
          <p:nvGrpSpPr>
            <p:cNvPr id="33" name="Gruppo 32">
              <a:extLst>
                <a:ext uri="{FF2B5EF4-FFF2-40B4-BE49-F238E27FC236}">
                  <a16:creationId xmlns:a16="http://schemas.microsoft.com/office/drawing/2014/main" id="{E65CEF4B-ED07-4B98-9D6A-81EED6A617AC}"/>
                </a:ext>
              </a:extLst>
            </p:cNvPr>
            <p:cNvGrpSpPr/>
            <p:nvPr/>
          </p:nvGrpSpPr>
          <p:grpSpPr>
            <a:xfrm>
              <a:off x="5708427" y="3556336"/>
              <a:ext cx="3477046" cy="1899666"/>
              <a:chOff x="7966572" y="3754299"/>
              <a:chExt cx="3477046" cy="1899666"/>
            </a:xfrm>
          </p:grpSpPr>
          <p:grpSp>
            <p:nvGrpSpPr>
              <p:cNvPr id="35" name="Gruppo 34">
                <a:extLst>
                  <a:ext uri="{FF2B5EF4-FFF2-40B4-BE49-F238E27FC236}">
                    <a16:creationId xmlns:a16="http://schemas.microsoft.com/office/drawing/2014/main" id="{B0A4ACC8-EC55-4BEE-B593-842936F8CFF6}"/>
                  </a:ext>
                </a:extLst>
              </p:cNvPr>
              <p:cNvGrpSpPr/>
              <p:nvPr/>
            </p:nvGrpSpPr>
            <p:grpSpPr>
              <a:xfrm>
                <a:off x="9847819" y="3754299"/>
                <a:ext cx="1340964" cy="1899666"/>
                <a:chOff x="620741" y="3929105"/>
                <a:chExt cx="1340964" cy="1899666"/>
              </a:xfrm>
            </p:grpSpPr>
            <p:grpSp>
              <p:nvGrpSpPr>
                <p:cNvPr id="38" name="Gruppo 37">
                  <a:extLst>
                    <a:ext uri="{FF2B5EF4-FFF2-40B4-BE49-F238E27FC236}">
                      <a16:creationId xmlns:a16="http://schemas.microsoft.com/office/drawing/2014/main" id="{B7430792-2106-48CE-859B-B59EFD51EF60}"/>
                    </a:ext>
                  </a:extLst>
                </p:cNvPr>
                <p:cNvGrpSpPr/>
                <p:nvPr/>
              </p:nvGrpSpPr>
              <p:grpSpPr>
                <a:xfrm rot="16200000">
                  <a:off x="455450" y="4322517"/>
                  <a:ext cx="1671545" cy="1340964"/>
                  <a:chOff x="263953" y="4527893"/>
                  <a:chExt cx="1467365" cy="1084083"/>
                </a:xfrm>
              </p:grpSpPr>
              <p:grpSp>
                <p:nvGrpSpPr>
                  <p:cNvPr id="41" name="Gruppo 40">
                    <a:extLst>
                      <a:ext uri="{FF2B5EF4-FFF2-40B4-BE49-F238E27FC236}">
                        <a16:creationId xmlns:a16="http://schemas.microsoft.com/office/drawing/2014/main" id="{8D28FA88-CEE3-446A-B5D6-A010BCB0DEB5}"/>
                      </a:ext>
                    </a:extLst>
                  </p:cNvPr>
                  <p:cNvGrpSpPr/>
                  <p:nvPr/>
                </p:nvGrpSpPr>
                <p:grpSpPr>
                  <a:xfrm>
                    <a:off x="263953" y="4527893"/>
                    <a:ext cx="1084085" cy="1084083"/>
                    <a:chOff x="556180" y="1470581"/>
                    <a:chExt cx="1395169" cy="1395168"/>
                  </a:xfrm>
                </p:grpSpPr>
                <p:sp>
                  <p:nvSpPr>
                    <p:cNvPr id="43" name="Connettore 42">
                      <a:extLst>
                        <a:ext uri="{FF2B5EF4-FFF2-40B4-BE49-F238E27FC236}">
                          <a16:creationId xmlns:a16="http://schemas.microsoft.com/office/drawing/2014/main" id="{2D73218B-4241-481F-A518-B4237A11BCAB}"/>
                        </a:ext>
                      </a:extLst>
                    </p:cNvPr>
                    <p:cNvSpPr/>
                    <p:nvPr/>
                  </p:nvSpPr>
                  <p:spPr>
                    <a:xfrm>
                      <a:off x="556182" y="1470582"/>
                      <a:ext cx="1395167" cy="1395167"/>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4" name="Connettore diritto 43">
                      <a:extLst>
                        <a:ext uri="{FF2B5EF4-FFF2-40B4-BE49-F238E27FC236}">
                          <a16:creationId xmlns:a16="http://schemas.microsoft.com/office/drawing/2014/main" id="{72C1EE3B-0ACE-4901-A25E-7ACCCB7BCB84}"/>
                        </a:ext>
                      </a:extLst>
                    </p:cNvPr>
                    <p:cNvCxnSpPr>
                      <a:stCxn id="43" idx="1"/>
                      <a:endCxn id="43" idx="5"/>
                    </p:cNvCxnSpPr>
                    <p:nvPr/>
                  </p:nvCxnSpPr>
                  <p:spPr>
                    <a:xfrm>
                      <a:off x="760498" y="1674898"/>
                      <a:ext cx="986533" cy="986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Connettore diritto 44">
                      <a:extLst>
                        <a:ext uri="{FF2B5EF4-FFF2-40B4-BE49-F238E27FC236}">
                          <a16:creationId xmlns:a16="http://schemas.microsoft.com/office/drawing/2014/main" id="{C69FE761-8798-4617-954E-B85A17586718}"/>
                        </a:ext>
                      </a:extLst>
                    </p:cNvPr>
                    <p:cNvCxnSpPr>
                      <a:cxnSpLocks/>
                      <a:stCxn id="43" idx="4"/>
                      <a:endCxn id="43" idx="0"/>
                    </p:cNvCxnSpPr>
                    <p:nvPr/>
                  </p:nvCxnSpPr>
                  <p:spPr>
                    <a:xfrm flipV="1">
                      <a:off x="1253765" y="1470581"/>
                      <a:ext cx="0" cy="13951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Connettore diritto 45">
                      <a:extLst>
                        <a:ext uri="{FF2B5EF4-FFF2-40B4-BE49-F238E27FC236}">
                          <a16:creationId xmlns:a16="http://schemas.microsoft.com/office/drawing/2014/main" id="{CDD3E0FF-C7EC-4B18-B872-E506D7F2B636}"/>
                        </a:ext>
                      </a:extLst>
                    </p:cNvPr>
                    <p:cNvCxnSpPr>
                      <a:cxnSpLocks/>
                    </p:cNvCxnSpPr>
                    <p:nvPr/>
                  </p:nvCxnSpPr>
                  <p:spPr>
                    <a:xfrm>
                      <a:off x="556180" y="2168164"/>
                      <a:ext cx="13951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ttore diritto 46">
                      <a:extLst>
                        <a:ext uri="{FF2B5EF4-FFF2-40B4-BE49-F238E27FC236}">
                          <a16:creationId xmlns:a16="http://schemas.microsoft.com/office/drawing/2014/main" id="{7E747FCF-CE21-4CF8-9905-38FA1450B29C}"/>
                        </a:ext>
                      </a:extLst>
                    </p:cNvPr>
                    <p:cNvCxnSpPr>
                      <a:cxnSpLocks/>
                      <a:stCxn id="43" idx="7"/>
                      <a:endCxn id="43" idx="3"/>
                    </p:cNvCxnSpPr>
                    <p:nvPr/>
                  </p:nvCxnSpPr>
                  <p:spPr>
                    <a:xfrm flipH="1">
                      <a:off x="760497" y="1674897"/>
                      <a:ext cx="986533" cy="986533"/>
                    </a:xfrm>
                    <a:prstGeom prst="line">
                      <a:avLst/>
                    </a:prstGeom>
                  </p:spPr>
                  <p:style>
                    <a:lnRef idx="1">
                      <a:schemeClr val="accent1"/>
                    </a:lnRef>
                    <a:fillRef idx="0">
                      <a:schemeClr val="accent1"/>
                    </a:fillRef>
                    <a:effectRef idx="0">
                      <a:schemeClr val="accent1"/>
                    </a:effectRef>
                    <a:fontRef idx="minor">
                      <a:schemeClr val="tx1"/>
                    </a:fontRef>
                  </p:style>
                </p:cxnSp>
                <p:sp>
                  <p:nvSpPr>
                    <p:cNvPr id="48" name="Connettore 47">
                      <a:extLst>
                        <a:ext uri="{FF2B5EF4-FFF2-40B4-BE49-F238E27FC236}">
                          <a16:creationId xmlns:a16="http://schemas.microsoft.com/office/drawing/2014/main" id="{7BE065A1-0437-4F9E-B072-5714EB34683B}"/>
                        </a:ext>
                      </a:extLst>
                    </p:cNvPr>
                    <p:cNvSpPr/>
                    <p:nvPr/>
                  </p:nvSpPr>
                  <p:spPr>
                    <a:xfrm>
                      <a:off x="830343" y="1744743"/>
                      <a:ext cx="846842" cy="84684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42" name="Connettore 2 41">
                    <a:extLst>
                      <a:ext uri="{FF2B5EF4-FFF2-40B4-BE49-F238E27FC236}">
                        <a16:creationId xmlns:a16="http://schemas.microsoft.com/office/drawing/2014/main" id="{F1190213-A1FA-4D80-99BD-D75EBE55A120}"/>
                      </a:ext>
                    </a:extLst>
                  </p:cNvPr>
                  <p:cNvCxnSpPr>
                    <a:cxnSpLocks/>
                    <a:stCxn id="43" idx="6"/>
                  </p:cNvCxnSpPr>
                  <p:nvPr/>
                </p:nvCxnSpPr>
                <p:spPr>
                  <a:xfrm rot="5400000" flipH="1" flipV="1">
                    <a:off x="1539676" y="4878295"/>
                    <a:ext cx="2" cy="38328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CasellaDiTesto 38">
                  <a:extLst>
                    <a:ext uri="{FF2B5EF4-FFF2-40B4-BE49-F238E27FC236}">
                      <a16:creationId xmlns:a16="http://schemas.microsoft.com/office/drawing/2014/main" id="{D60454F5-BED8-4B38-A593-302A50CDE233}"/>
                    </a:ext>
                  </a:extLst>
                </p:cNvPr>
                <p:cNvSpPr txBox="1"/>
                <p:nvPr/>
              </p:nvSpPr>
              <p:spPr>
                <a:xfrm>
                  <a:off x="1036384" y="3929105"/>
                  <a:ext cx="567588" cy="255765"/>
                </a:xfrm>
                <a:prstGeom prst="rect">
                  <a:avLst/>
                </a:prstGeom>
                <a:noFill/>
                <a:ln>
                  <a:solidFill>
                    <a:srgbClr val="FFC000"/>
                  </a:solidFill>
                  <a:prstDash val="lgDash"/>
                </a:ln>
              </p:spPr>
              <p:txBody>
                <a:bodyPr wrap="square" rtlCol="0">
                  <a:spAutoFit/>
                </a:bodyPr>
                <a:lstStyle/>
                <a:p>
                  <a:r>
                    <a:rPr lang="it-IT" sz="1050" dirty="0"/>
                    <a:t>START</a:t>
                  </a:r>
                </a:p>
              </p:txBody>
            </p:sp>
            <p:sp>
              <p:nvSpPr>
                <p:cNvPr id="40" name="Freccia circolare a destra 39">
                  <a:extLst>
                    <a:ext uri="{FF2B5EF4-FFF2-40B4-BE49-F238E27FC236}">
                      <a16:creationId xmlns:a16="http://schemas.microsoft.com/office/drawing/2014/main" id="{FE7C9148-8F6D-42B0-8321-CF2AA052B99E}"/>
                    </a:ext>
                  </a:extLst>
                </p:cNvPr>
                <p:cNvSpPr/>
                <p:nvPr/>
              </p:nvSpPr>
              <p:spPr>
                <a:xfrm rot="5400000">
                  <a:off x="1197205" y="4409511"/>
                  <a:ext cx="182686" cy="673155"/>
                </a:xfrm>
                <a:prstGeom prst="curvedRightArrow">
                  <a:avLst>
                    <a:gd name="adj1" fmla="val 25000"/>
                    <a:gd name="adj2" fmla="val 65382"/>
                    <a:gd name="adj3" fmla="val 340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grpSp>
          <p:cxnSp>
            <p:nvCxnSpPr>
              <p:cNvPr id="36" name="Connettore 2 35">
                <a:extLst>
                  <a:ext uri="{FF2B5EF4-FFF2-40B4-BE49-F238E27FC236}">
                    <a16:creationId xmlns:a16="http://schemas.microsoft.com/office/drawing/2014/main" id="{706B7C31-9212-4F8B-998C-4A45F00F21E3}"/>
                  </a:ext>
                </a:extLst>
              </p:cNvPr>
              <p:cNvCxnSpPr>
                <a:cxnSpLocks/>
              </p:cNvCxnSpPr>
              <p:nvPr/>
            </p:nvCxnSpPr>
            <p:spPr>
              <a:xfrm flipH="1">
                <a:off x="7966572" y="4864231"/>
                <a:ext cx="207762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ttore 2 36">
                <a:extLst>
                  <a:ext uri="{FF2B5EF4-FFF2-40B4-BE49-F238E27FC236}">
                    <a16:creationId xmlns:a16="http://schemas.microsoft.com/office/drawing/2014/main" id="{C3633138-ECD6-45C5-A3EA-6AA11C4949C2}"/>
                  </a:ext>
                </a:extLst>
              </p:cNvPr>
              <p:cNvCxnSpPr>
                <a:cxnSpLocks/>
              </p:cNvCxnSpPr>
              <p:nvPr/>
            </p:nvCxnSpPr>
            <p:spPr>
              <a:xfrm flipV="1">
                <a:off x="10690112" y="4190915"/>
                <a:ext cx="753506" cy="39805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34" name="CasellaDiTesto 33">
              <a:extLst>
                <a:ext uri="{FF2B5EF4-FFF2-40B4-BE49-F238E27FC236}">
                  <a16:creationId xmlns:a16="http://schemas.microsoft.com/office/drawing/2014/main" id="{C2BF5E98-4F91-4629-B87F-D1ACDF07EEE8}"/>
                </a:ext>
              </a:extLst>
            </p:cNvPr>
            <p:cNvSpPr txBox="1"/>
            <p:nvPr/>
          </p:nvSpPr>
          <p:spPr>
            <a:xfrm>
              <a:off x="9251460" y="3812101"/>
              <a:ext cx="1167307" cy="253916"/>
            </a:xfrm>
            <a:prstGeom prst="rect">
              <a:avLst/>
            </a:prstGeom>
            <a:noFill/>
            <a:ln>
              <a:solidFill>
                <a:srgbClr val="00B050"/>
              </a:solidFill>
              <a:prstDash val="lgDash"/>
            </a:ln>
          </p:spPr>
          <p:txBody>
            <a:bodyPr wrap="none" rtlCol="0">
              <a:spAutoFit/>
            </a:bodyPr>
            <a:lstStyle/>
            <a:p>
              <a:r>
                <a:rPr lang="it-IT" sz="1050" dirty="0"/>
                <a:t>BEGINNING-SLOT</a:t>
              </a:r>
            </a:p>
          </p:txBody>
        </p:sp>
      </p:grpSp>
      <p:sp>
        <p:nvSpPr>
          <p:cNvPr id="49" name="CasellaDiTesto 48">
            <a:extLst>
              <a:ext uri="{FF2B5EF4-FFF2-40B4-BE49-F238E27FC236}">
                <a16:creationId xmlns:a16="http://schemas.microsoft.com/office/drawing/2014/main" id="{0DFEB42B-052A-4CA1-8274-70E4759B4157}"/>
              </a:ext>
            </a:extLst>
          </p:cNvPr>
          <p:cNvSpPr txBox="1"/>
          <p:nvPr/>
        </p:nvSpPr>
        <p:spPr>
          <a:xfrm>
            <a:off x="263951" y="1048301"/>
            <a:ext cx="3858543" cy="5586145"/>
          </a:xfrm>
          <a:prstGeom prst="rect">
            <a:avLst/>
          </a:prstGeom>
          <a:noFill/>
        </p:spPr>
        <p:txBody>
          <a:bodyPr wrap="square" rtlCol="0">
            <a:spAutoFit/>
          </a:bodyPr>
          <a:lstStyle/>
          <a:p>
            <a:r>
              <a:rPr lang="it-IT" sz="1050" dirty="0"/>
              <a:t>RECEIVER SIDE,  SLIDING WINDOW PROTOCOL REQUIRES A RECEIVING WINDOW OF THE SAME SIZE OF SENDER’S SLIDING WINDOW. THUS, THE SAME (OR REALLY SIMILAR) STRUCTURE EXPLAINED FOR SENDER’S SIDE IS ADOPTED IN HERE.</a:t>
            </a:r>
          </a:p>
          <a:p>
            <a:endParaRPr lang="it-IT" sz="1050" dirty="0"/>
          </a:p>
          <a:p>
            <a:endParaRPr lang="it-IT" sz="1050" dirty="0"/>
          </a:p>
          <a:p>
            <a:pPr marL="171450" indent="-171450">
              <a:buFont typeface="Arial" panose="020B0604020202020204" pitchFamily="34" charset="0"/>
              <a:buChar char="•"/>
            </a:pPr>
            <a:endParaRPr lang="it-IT" sz="1050" dirty="0"/>
          </a:p>
          <a:p>
            <a:r>
              <a:rPr lang="it-IT" sz="1050" dirty="0"/>
              <a:t>AS A PACKET IS RECEIVED:</a:t>
            </a:r>
          </a:p>
          <a:p>
            <a:endParaRPr lang="it-IT" sz="1050" dirty="0"/>
          </a:p>
          <a:p>
            <a:pPr marL="171450" indent="-171450">
              <a:buFont typeface="Arial" panose="020B0604020202020204" pitchFamily="34" charset="0"/>
              <a:buChar char="•"/>
            </a:pPr>
            <a:r>
              <a:rPr lang="it-IT" sz="1050" dirty="0"/>
              <a:t> IF ITS SEQUENCE NUMBER IS ONE CONTAINED WITHIN THE RECEIVING WINDOW, THEN RECEIVER REPLIES THE SENDER WITH A </a:t>
            </a:r>
            <a:r>
              <a:rPr lang="it-IT" sz="1050" b="1" dirty="0"/>
              <a:t>SELECTIVE ACKNOWLEDGMENT</a:t>
            </a:r>
            <a:r>
              <a:rPr lang="it-IT" sz="1050" dirty="0"/>
              <a:t>.</a:t>
            </a:r>
          </a:p>
          <a:p>
            <a:pPr marL="171450" indent="-171450">
              <a:buFont typeface="Arial" panose="020B0604020202020204" pitchFamily="34" charset="0"/>
              <a:buChar char="•"/>
            </a:pPr>
            <a:endParaRPr lang="it-IT" sz="1050" dirty="0"/>
          </a:p>
          <a:p>
            <a:pPr marL="171450" indent="-171450">
              <a:buFont typeface="Arial" panose="020B0604020202020204" pitchFamily="34" charset="0"/>
              <a:buChar char="•"/>
            </a:pPr>
            <a:r>
              <a:rPr lang="it-IT" sz="1050" dirty="0"/>
              <a:t>IF ITS SEQUENCE NUMBER IS ONE CONTAINED WITHIN THE RECEIVING WINDOW BUT THE SLOT SIGNALS IT HAS ALREADY BEEN RECEIVED, YET THE RECEIVER REPLIES THE SENDER WITH A SELECTIVE ACKNOWLEDGMENT.</a:t>
            </a:r>
          </a:p>
          <a:p>
            <a:pPr marL="171450" indent="-171450">
              <a:buFont typeface="Arial" panose="020B0604020202020204" pitchFamily="34" charset="0"/>
              <a:buChar char="•"/>
            </a:pPr>
            <a:endParaRPr lang="it-IT" sz="1050" dirty="0"/>
          </a:p>
          <a:p>
            <a:pPr marL="171450" indent="-171450">
              <a:buFont typeface="Arial" panose="020B0604020202020204" pitchFamily="34" charset="0"/>
              <a:buChar char="•"/>
            </a:pPr>
            <a:r>
              <a:rPr lang="it-IT" sz="1050" dirty="0"/>
              <a:t>IF ITS SEQUENCE NUMBER MATCHES THE BEGINNING-SLOT’S SEQUENCE NUMBER, THE RECEIVING WINDOW SLIDES LEFT OF A NUMBER OF POSITIONS EQUAL TO THE CONSECUTIVE SLOTS (FROM THE BEGINNING)  HAVING STATUS EQUAL TO «RECEIVED», AND RECEIVING WINDOW IS UPDATED WITH NEW SEQUENCE NUMBERS.</a:t>
            </a:r>
          </a:p>
          <a:p>
            <a:pPr marL="171450" indent="-171450">
              <a:buFont typeface="Arial" panose="020B0604020202020204" pitchFamily="34" charset="0"/>
              <a:buChar char="•"/>
            </a:pPr>
            <a:endParaRPr lang="it-IT" sz="1050" dirty="0"/>
          </a:p>
          <a:p>
            <a:pPr marL="171450" indent="-171450">
              <a:buFont typeface="Arial" panose="020B0604020202020204" pitchFamily="34" charset="0"/>
              <a:buChar char="•"/>
            </a:pPr>
            <a:r>
              <a:rPr lang="it-IT" sz="1050" dirty="0"/>
              <a:t>IF ITS SEQUENCE NUMBER IS NOT CONTAINED WITHIN THE RECEIVING WINDOW, THEN THE RECEIVER IGNORES THE PACKET.</a:t>
            </a:r>
          </a:p>
          <a:p>
            <a:pPr marL="171450" indent="-171450">
              <a:buFont typeface="Arial" panose="020B0604020202020204" pitchFamily="34" charset="0"/>
              <a:buChar char="•"/>
            </a:pPr>
            <a:endParaRPr lang="it-IT" sz="1050" dirty="0"/>
          </a:p>
          <a:p>
            <a:pPr marL="171450" indent="-171450">
              <a:buFont typeface="Arial" panose="020B0604020202020204" pitchFamily="34" charset="0"/>
              <a:buChar char="•"/>
            </a:pPr>
            <a:endParaRPr lang="it-IT" sz="1050" dirty="0"/>
          </a:p>
          <a:p>
            <a:pPr marL="171450" indent="-171450">
              <a:buFont typeface="Arial" panose="020B0604020202020204" pitchFamily="34" charset="0"/>
              <a:buChar char="•"/>
            </a:pPr>
            <a:endParaRPr lang="it-IT" sz="1050" dirty="0"/>
          </a:p>
          <a:p>
            <a:pPr marL="171450" indent="-171450">
              <a:buFont typeface="Arial" panose="020B0604020202020204" pitchFamily="34" charset="0"/>
              <a:buChar char="•"/>
            </a:pPr>
            <a:endParaRPr lang="it-IT" sz="1050" dirty="0"/>
          </a:p>
          <a:p>
            <a:pPr marL="171450" indent="-171450">
              <a:buFont typeface="Arial" panose="020B0604020202020204" pitchFamily="34" charset="0"/>
              <a:buChar char="•"/>
            </a:pPr>
            <a:endParaRPr lang="it-IT" sz="1050" dirty="0"/>
          </a:p>
          <a:p>
            <a:pPr marL="171450" indent="-171450">
              <a:buFont typeface="Arial" panose="020B0604020202020204" pitchFamily="34" charset="0"/>
              <a:buChar char="•"/>
            </a:pPr>
            <a:endParaRPr lang="it-IT" sz="1050" dirty="0"/>
          </a:p>
        </p:txBody>
      </p:sp>
      <p:sp>
        <p:nvSpPr>
          <p:cNvPr id="50" name="Rettangolo 49">
            <a:extLst>
              <a:ext uri="{FF2B5EF4-FFF2-40B4-BE49-F238E27FC236}">
                <a16:creationId xmlns:a16="http://schemas.microsoft.com/office/drawing/2014/main" id="{1EC6B8F5-BE35-486B-B620-F230D5EF4CE6}"/>
              </a:ext>
            </a:extLst>
          </p:cNvPr>
          <p:cNvSpPr/>
          <p:nvPr/>
        </p:nvSpPr>
        <p:spPr>
          <a:xfrm>
            <a:off x="263951" y="1048301"/>
            <a:ext cx="3544917" cy="80713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2" name="Connettore 2 51">
            <a:extLst>
              <a:ext uri="{FF2B5EF4-FFF2-40B4-BE49-F238E27FC236}">
                <a16:creationId xmlns:a16="http://schemas.microsoft.com/office/drawing/2014/main" id="{F4C68E23-00E3-47C0-9FD0-9606310D327D}"/>
              </a:ext>
            </a:extLst>
          </p:cNvPr>
          <p:cNvCxnSpPr>
            <a:cxnSpLocks/>
          </p:cNvCxnSpPr>
          <p:nvPr/>
        </p:nvCxnSpPr>
        <p:spPr>
          <a:xfrm>
            <a:off x="3808868" y="1516879"/>
            <a:ext cx="942240" cy="83971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51" name="Gruppo 50">
            <a:extLst>
              <a:ext uri="{FF2B5EF4-FFF2-40B4-BE49-F238E27FC236}">
                <a16:creationId xmlns:a16="http://schemas.microsoft.com/office/drawing/2014/main" id="{C7081D85-A3EB-45ED-A535-A4605427AF23}"/>
              </a:ext>
            </a:extLst>
          </p:cNvPr>
          <p:cNvGrpSpPr/>
          <p:nvPr/>
        </p:nvGrpSpPr>
        <p:grpSpPr>
          <a:xfrm>
            <a:off x="5039701" y="1239833"/>
            <a:ext cx="2292925" cy="2791625"/>
            <a:chOff x="3775279" y="3360825"/>
            <a:chExt cx="2555815" cy="2742586"/>
          </a:xfrm>
        </p:grpSpPr>
        <p:sp>
          <p:nvSpPr>
            <p:cNvPr id="53" name="Rettangolo ad angolo ripiegato 52">
              <a:extLst>
                <a:ext uri="{FF2B5EF4-FFF2-40B4-BE49-F238E27FC236}">
                  <a16:creationId xmlns:a16="http://schemas.microsoft.com/office/drawing/2014/main" id="{45D16AE8-1925-4F8F-B2DA-13966480488F}"/>
                </a:ext>
              </a:extLst>
            </p:cNvPr>
            <p:cNvSpPr/>
            <p:nvPr/>
          </p:nvSpPr>
          <p:spPr>
            <a:xfrm>
              <a:off x="3775279" y="3360825"/>
              <a:ext cx="2487454" cy="2616585"/>
            </a:xfrm>
            <a:prstGeom prst="foldedCorner">
              <a:avLst>
                <a:gd name="adj" fmla="val 19603"/>
              </a:avLst>
            </a:prstGeom>
            <a:noFill/>
            <a:ln>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4" name="CasellaDiTesto 53">
              <a:extLst>
                <a:ext uri="{FF2B5EF4-FFF2-40B4-BE49-F238E27FC236}">
                  <a16:creationId xmlns:a16="http://schemas.microsoft.com/office/drawing/2014/main" id="{599B87D8-6A3A-49DE-8F50-4D7D50E097A5}"/>
                </a:ext>
              </a:extLst>
            </p:cNvPr>
            <p:cNvSpPr txBox="1"/>
            <p:nvPr/>
          </p:nvSpPr>
          <p:spPr>
            <a:xfrm>
              <a:off x="3825616" y="3404758"/>
              <a:ext cx="2505478" cy="2698653"/>
            </a:xfrm>
            <a:prstGeom prst="rect">
              <a:avLst/>
            </a:prstGeom>
            <a:noFill/>
          </p:spPr>
          <p:txBody>
            <a:bodyPr wrap="square" rtlCol="0">
              <a:spAutoFit/>
            </a:bodyPr>
            <a:lstStyle/>
            <a:p>
              <a:pPr algn="ctr"/>
              <a:r>
                <a:rPr lang="it-IT" sz="1200" dirty="0">
                  <a:solidFill>
                    <a:srgbClr val="3D88B1"/>
                  </a:solidFill>
                  <a:effectLst>
                    <a:outerShdw blurRad="38100" dist="38100" dir="2700000" algn="tl">
                      <a:srgbClr val="000000">
                        <a:alpha val="43137"/>
                      </a:srgbClr>
                    </a:outerShdw>
                  </a:effectLst>
                </a:rPr>
                <a:t>STRUCT RV_SLOT</a:t>
              </a:r>
            </a:p>
            <a:p>
              <a:endParaRPr lang="it-IT" sz="1000" dirty="0"/>
            </a:p>
            <a:p>
              <a:r>
                <a:rPr lang="it-IT" sz="1000" b="1" dirty="0">
                  <a:solidFill>
                    <a:schemeClr val="accent1">
                      <a:lumMod val="75000"/>
                    </a:schemeClr>
                  </a:solidFill>
                  <a:latin typeface="Courier New" panose="02070309020205020404" pitchFamily="49" charset="0"/>
                  <a:cs typeface="Courier New" panose="02070309020205020404" pitchFamily="49" charset="0"/>
                </a:rPr>
                <a:t>int </a:t>
              </a:r>
              <a:r>
                <a:rPr lang="it-IT" sz="1000" b="1" dirty="0">
                  <a:latin typeface="Courier New" panose="02070309020205020404" pitchFamily="49" charset="0"/>
                  <a:cs typeface="Courier New" panose="02070309020205020404" pitchFamily="49" charset="0"/>
                </a:rPr>
                <a:t>     sequence_number</a:t>
              </a:r>
              <a:r>
                <a:rPr lang="it-IT" sz="1000" dirty="0">
                  <a:latin typeface="Courier New" panose="02070309020205020404" pitchFamily="49" charset="0"/>
                  <a:cs typeface="Courier New" panose="02070309020205020404" pitchFamily="49" charset="0"/>
                </a:rPr>
                <a:t>;</a:t>
              </a:r>
            </a:p>
            <a:p>
              <a:endParaRPr lang="it-IT" sz="1000" dirty="0">
                <a:latin typeface="Courier New" panose="02070309020205020404" pitchFamily="49" charset="0"/>
                <a:cs typeface="Courier New" panose="02070309020205020404" pitchFamily="49" charset="0"/>
              </a:endParaRPr>
            </a:p>
            <a:p>
              <a:endParaRPr lang="it-IT" sz="1000" dirty="0">
                <a:latin typeface="Courier New" panose="02070309020205020404" pitchFamily="49" charset="0"/>
                <a:cs typeface="Courier New" panose="02070309020205020404" pitchFamily="49" charset="0"/>
              </a:endParaRPr>
            </a:p>
            <a:p>
              <a:r>
                <a:rPr lang="it-IT" sz="1000" b="1" dirty="0">
                  <a:solidFill>
                    <a:schemeClr val="accent1">
                      <a:lumMod val="75000"/>
                    </a:schemeClr>
                  </a:solidFill>
                  <a:latin typeface="Courier New" panose="02070309020205020404" pitchFamily="49" charset="0"/>
                  <a:cs typeface="Courier New" panose="02070309020205020404" pitchFamily="49" charset="0"/>
                </a:rPr>
                <a:t>int</a:t>
              </a:r>
              <a:r>
                <a:rPr lang="it-IT" sz="1000" b="1" dirty="0">
                  <a:latin typeface="Courier New" panose="02070309020205020404" pitchFamily="49" charset="0"/>
                  <a:cs typeface="Courier New" panose="02070309020205020404" pitchFamily="49" charset="0"/>
                </a:rPr>
                <a:t>      status;</a:t>
              </a:r>
              <a:endParaRPr lang="it-IT" sz="1000" dirty="0">
                <a:latin typeface="Courier New" panose="02070309020205020404" pitchFamily="49" charset="0"/>
                <a:cs typeface="Courier New" panose="02070309020205020404" pitchFamily="49" charset="0"/>
              </a:endParaRPr>
            </a:p>
            <a:p>
              <a:r>
                <a:rPr lang="it-IT" sz="800" b="1" i="1" dirty="0">
                  <a:solidFill>
                    <a:srgbClr val="3D88B1"/>
                  </a:solidFill>
                  <a:latin typeface="Courier New" panose="02070309020205020404" pitchFamily="49" charset="0"/>
                  <a:cs typeface="Courier New" panose="02070309020205020404" pitchFamily="49" charset="0"/>
                </a:rPr>
                <a:t>//WAITING = 3 | RECEIVED = 4  </a:t>
              </a:r>
            </a:p>
            <a:p>
              <a:endParaRPr lang="it-IT" sz="1000" b="1" dirty="0">
                <a:solidFill>
                  <a:schemeClr val="tx1">
                    <a:lumMod val="50000"/>
                  </a:schemeClr>
                </a:solidFill>
                <a:latin typeface="Courier New" panose="02070309020205020404" pitchFamily="49" charset="0"/>
                <a:cs typeface="Courier New" panose="02070309020205020404" pitchFamily="49" charset="0"/>
              </a:endParaRPr>
            </a:p>
            <a:p>
              <a:endParaRPr lang="it-IT" sz="1000" b="1" dirty="0">
                <a:solidFill>
                  <a:schemeClr val="tx1">
                    <a:lumMod val="50000"/>
                  </a:schemeClr>
                </a:solidFill>
                <a:latin typeface="Courier New" panose="02070309020205020404" pitchFamily="49" charset="0"/>
                <a:cs typeface="Courier New" panose="02070309020205020404" pitchFamily="49" charset="0"/>
              </a:endParaRPr>
            </a:p>
            <a:p>
              <a:r>
                <a:rPr lang="it-IT" sz="1000" b="1" dirty="0">
                  <a:solidFill>
                    <a:schemeClr val="accent1">
                      <a:lumMod val="75000"/>
                    </a:schemeClr>
                  </a:solidFill>
                  <a:latin typeface="Courier New" panose="02070309020205020404" pitchFamily="49" charset="0"/>
                  <a:cs typeface="Courier New" panose="02070309020205020404" pitchFamily="49" charset="0"/>
                </a:rPr>
                <a:t>char</a:t>
              </a:r>
              <a:r>
                <a:rPr lang="it-IT" sz="1000" b="1" dirty="0">
                  <a:latin typeface="Courier New" panose="02070309020205020404" pitchFamily="49" charset="0"/>
                  <a:cs typeface="Courier New" panose="02070309020205020404" pitchFamily="49" charset="0"/>
                </a:rPr>
                <a:t>     is_first;</a:t>
              </a:r>
            </a:p>
            <a:p>
              <a:endParaRPr lang="it-IT" sz="1000" b="1" dirty="0">
                <a:latin typeface="Courier New" panose="02070309020205020404" pitchFamily="49" charset="0"/>
                <a:cs typeface="Courier New" panose="02070309020205020404" pitchFamily="49" charset="0"/>
              </a:endParaRPr>
            </a:p>
            <a:p>
              <a:r>
                <a:rPr lang="it-IT" sz="1000" b="1" dirty="0">
                  <a:solidFill>
                    <a:schemeClr val="accent1">
                      <a:lumMod val="50000"/>
                    </a:schemeClr>
                  </a:solidFill>
                  <a:latin typeface="Courier New" panose="02070309020205020404" pitchFamily="49" charset="0"/>
                  <a:cs typeface="Courier New" panose="02070309020205020404" pitchFamily="49" charset="0"/>
                </a:rPr>
                <a:t>char</a:t>
              </a:r>
              <a:r>
                <a:rPr lang="it-IT" sz="1000" b="1" dirty="0">
                  <a:latin typeface="Courier New" panose="02070309020205020404" pitchFamily="49" charset="0"/>
                  <a:cs typeface="Courier New" panose="02070309020205020404" pitchFamily="49" charset="0"/>
                </a:rPr>
                <a:t>     *packet</a:t>
              </a:r>
            </a:p>
            <a:p>
              <a:endParaRPr lang="it-IT" sz="1050" b="1" dirty="0">
                <a:latin typeface="Courier New" panose="02070309020205020404" pitchFamily="49" charset="0"/>
                <a:cs typeface="Courier New" panose="02070309020205020404" pitchFamily="49" charset="0"/>
              </a:endParaRPr>
            </a:p>
            <a:p>
              <a:endParaRPr lang="it-IT" sz="1050" b="1" dirty="0">
                <a:latin typeface="Courier New" panose="02070309020205020404" pitchFamily="49" charset="0"/>
                <a:cs typeface="Courier New" panose="02070309020205020404" pitchFamily="49" charset="0"/>
              </a:endParaRPr>
            </a:p>
            <a:p>
              <a:r>
                <a:rPr lang="it-IT" sz="1050" b="1" dirty="0">
                  <a:solidFill>
                    <a:schemeClr val="accent1">
                      <a:lumMod val="75000"/>
                    </a:schemeClr>
                  </a:solidFill>
                  <a:latin typeface="Courier New" panose="02070309020205020404" pitchFamily="49" charset="0"/>
                  <a:cs typeface="Courier New" panose="02070309020205020404" pitchFamily="49" charset="0"/>
                </a:rPr>
                <a:t>sw_slot  </a:t>
              </a:r>
              <a:r>
                <a:rPr lang="it-IT" sz="1050" b="1" dirty="0">
                  <a:latin typeface="Courier New" panose="02070309020205020404" pitchFamily="49" charset="0"/>
                  <a:cs typeface="Courier New" panose="02070309020205020404" pitchFamily="49" charset="0"/>
                </a:rPr>
                <a:t>next;</a:t>
              </a:r>
            </a:p>
            <a:p>
              <a:endParaRPr lang="it-IT" sz="1050" dirty="0">
                <a:latin typeface="Courier New" panose="02070309020205020404" pitchFamily="49" charset="0"/>
                <a:cs typeface="Courier New" panose="02070309020205020404" pitchFamily="49" charset="0"/>
              </a:endParaRPr>
            </a:p>
            <a:p>
              <a:endParaRPr lang="it-IT" sz="105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1039226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9FB36C00-1358-40F6-8993-9EAEA9802914}"/>
              </a:ext>
            </a:extLst>
          </p:cNvPr>
          <p:cNvSpPr txBox="1"/>
          <p:nvPr/>
        </p:nvSpPr>
        <p:spPr>
          <a:xfrm>
            <a:off x="193751" y="139760"/>
            <a:ext cx="7257636" cy="400110"/>
          </a:xfrm>
          <a:prstGeom prst="rect">
            <a:avLst/>
          </a:prstGeom>
          <a:noFill/>
          <a:ln w="19050">
            <a:solidFill>
              <a:schemeClr val="accent6">
                <a:lumMod val="60000"/>
                <a:lumOff val="40000"/>
              </a:schemeClr>
            </a:solidFill>
            <a:prstDash val="sysDash"/>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000" b="0" i="1" u="none" strike="noStrike" kern="1200" cap="none" spc="0" normalizeH="0" baseline="0" noProof="0" dirty="0">
                <a:ln>
                  <a:noFill/>
                </a:ln>
                <a:solidFill>
                  <a:srgbClr val="393339"/>
                </a:solidFill>
                <a:effectLst>
                  <a:outerShdw blurRad="38100" dist="38100" dir="2700000" algn="tl">
                    <a:srgbClr val="000000">
                      <a:alpha val="43137"/>
                    </a:srgbClr>
                  </a:outerShdw>
                </a:effectLst>
                <a:uLnTx/>
                <a:uFillTx/>
                <a:latin typeface="Calibri" panose="020F0502020204030204"/>
                <a:ea typeface="+mn-ea"/>
                <a:cs typeface="+mn-cs"/>
              </a:rPr>
              <a:t>Reliable Data Transfer : </a:t>
            </a:r>
            <a:r>
              <a:rPr kumimoji="0" lang="it-IT" sz="1800" b="0" i="1" u="none" strike="noStrike" kern="1200" cap="none" spc="0" normalizeH="0" baseline="0" noProof="0" dirty="0">
                <a:ln>
                  <a:noFill/>
                </a:ln>
                <a:solidFill>
                  <a:srgbClr val="393339"/>
                </a:solidFill>
                <a:effectLst>
                  <a:outerShdw blurRad="38100" dist="38100" dir="2700000" algn="tl">
                    <a:srgbClr val="000000">
                      <a:alpha val="43137"/>
                    </a:srgbClr>
                  </a:outerShdw>
                </a:effectLst>
                <a:uLnTx/>
                <a:uFillTx/>
                <a:latin typeface="Calibri" panose="020F0502020204030204"/>
                <a:ea typeface="+mn-ea"/>
                <a:cs typeface="+mn-cs"/>
              </a:rPr>
              <a:t>IMPLEMENTATION ORIENTED BLOCK-STRUCTURE</a:t>
            </a:r>
          </a:p>
        </p:txBody>
      </p:sp>
      <p:grpSp>
        <p:nvGrpSpPr>
          <p:cNvPr id="21" name="Gruppo 20">
            <a:extLst>
              <a:ext uri="{FF2B5EF4-FFF2-40B4-BE49-F238E27FC236}">
                <a16:creationId xmlns:a16="http://schemas.microsoft.com/office/drawing/2014/main" id="{B1029C08-B22C-452D-812F-8A96A46F81E6}"/>
              </a:ext>
            </a:extLst>
          </p:cNvPr>
          <p:cNvGrpSpPr/>
          <p:nvPr/>
        </p:nvGrpSpPr>
        <p:grpSpPr>
          <a:xfrm>
            <a:off x="357003" y="4848509"/>
            <a:ext cx="1598247" cy="1299332"/>
            <a:chOff x="357011" y="4821556"/>
            <a:chExt cx="1598247" cy="1299332"/>
          </a:xfrm>
        </p:grpSpPr>
        <p:sp>
          <p:nvSpPr>
            <p:cNvPr id="18" name="Rettangolo con angoli arrotondati 17">
              <a:extLst>
                <a:ext uri="{FF2B5EF4-FFF2-40B4-BE49-F238E27FC236}">
                  <a16:creationId xmlns:a16="http://schemas.microsoft.com/office/drawing/2014/main" id="{BD7B5A4F-F307-4E0B-BED8-8D7EFABC1F31}"/>
                </a:ext>
              </a:extLst>
            </p:cNvPr>
            <p:cNvSpPr/>
            <p:nvPr/>
          </p:nvSpPr>
          <p:spPr>
            <a:xfrm>
              <a:off x="357021" y="4821556"/>
              <a:ext cx="1598237" cy="1299332"/>
            </a:xfrm>
            <a:prstGeom prst="roundRect">
              <a:avLst/>
            </a:prstGeom>
            <a:solidFill>
              <a:schemeClr val="accent6">
                <a:lumMod val="20000"/>
                <a:lumOff val="80000"/>
              </a:schemeClr>
            </a:solidFill>
            <a:ln>
              <a:solidFill>
                <a:srgbClr val="92D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1" name="CasellaDiTesto 170">
              <a:extLst>
                <a:ext uri="{FF2B5EF4-FFF2-40B4-BE49-F238E27FC236}">
                  <a16:creationId xmlns:a16="http://schemas.microsoft.com/office/drawing/2014/main" id="{EEC2296F-A413-4512-B193-84966F9D50FD}"/>
                </a:ext>
              </a:extLst>
            </p:cNvPr>
            <p:cNvSpPr txBox="1"/>
            <p:nvPr/>
          </p:nvSpPr>
          <p:spPr>
            <a:xfrm>
              <a:off x="357011" y="5797169"/>
              <a:ext cx="1598239" cy="276999"/>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200" b="0" i="0" u="none" strike="noStrike" kern="1200" cap="none" spc="0" normalizeH="0" baseline="0" noProof="0" dirty="0">
                  <a:ln>
                    <a:noFill/>
                  </a:ln>
                  <a:solidFill>
                    <a:srgbClr val="393339"/>
                  </a:solidFill>
                  <a:effectLst>
                    <a:outerShdw blurRad="38100" dist="38100" dir="2700000" algn="tl">
                      <a:srgbClr val="000000">
                        <a:alpha val="43137"/>
                      </a:srgbClr>
                    </a:outerShdw>
                  </a:effectLst>
                  <a:uLnTx/>
                  <a:uFillTx/>
                  <a:latin typeface="Calibri" panose="020F0502020204030204"/>
                  <a:ea typeface="+mn-ea"/>
                  <a:cs typeface="+mn-cs"/>
                </a:rPr>
                <a:t>WRITER THREAD</a:t>
              </a:r>
            </a:p>
          </p:txBody>
        </p:sp>
      </p:grpSp>
      <p:sp>
        <p:nvSpPr>
          <p:cNvPr id="85" name="Triangolo isoscele 84">
            <a:extLst>
              <a:ext uri="{FF2B5EF4-FFF2-40B4-BE49-F238E27FC236}">
                <a16:creationId xmlns:a16="http://schemas.microsoft.com/office/drawing/2014/main" id="{AA130B44-E984-482A-9B5D-4AA72979E045}"/>
              </a:ext>
            </a:extLst>
          </p:cNvPr>
          <p:cNvSpPr/>
          <p:nvPr/>
        </p:nvSpPr>
        <p:spPr>
          <a:xfrm rot="16200000">
            <a:off x="7727728" y="1719536"/>
            <a:ext cx="419177" cy="374002"/>
          </a:xfrm>
          <a:prstGeom prst="triangle">
            <a:avLst/>
          </a:prstGeom>
          <a:solidFill>
            <a:schemeClr val="accent4">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77" name="Gruppo 76">
            <a:extLst>
              <a:ext uri="{FF2B5EF4-FFF2-40B4-BE49-F238E27FC236}">
                <a16:creationId xmlns:a16="http://schemas.microsoft.com/office/drawing/2014/main" id="{5CBBC5AB-0D60-4F29-8E84-6108C0935662}"/>
              </a:ext>
            </a:extLst>
          </p:cNvPr>
          <p:cNvGrpSpPr/>
          <p:nvPr/>
        </p:nvGrpSpPr>
        <p:grpSpPr>
          <a:xfrm rot="16200000">
            <a:off x="353535" y="3229599"/>
            <a:ext cx="1112381" cy="1149824"/>
            <a:chOff x="556180" y="1470581"/>
            <a:chExt cx="1395169" cy="1395168"/>
          </a:xfrm>
        </p:grpSpPr>
        <p:sp>
          <p:nvSpPr>
            <p:cNvPr id="80" name="Connettore 79">
              <a:extLst>
                <a:ext uri="{FF2B5EF4-FFF2-40B4-BE49-F238E27FC236}">
                  <a16:creationId xmlns:a16="http://schemas.microsoft.com/office/drawing/2014/main" id="{E9A40366-8DE6-4109-B67F-F629E64A6479}"/>
                </a:ext>
              </a:extLst>
            </p:cNvPr>
            <p:cNvSpPr/>
            <p:nvPr/>
          </p:nvSpPr>
          <p:spPr>
            <a:xfrm>
              <a:off x="556182" y="1470582"/>
              <a:ext cx="1395167" cy="1395167"/>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1" name="Connettore diritto 80">
              <a:extLst>
                <a:ext uri="{FF2B5EF4-FFF2-40B4-BE49-F238E27FC236}">
                  <a16:creationId xmlns:a16="http://schemas.microsoft.com/office/drawing/2014/main" id="{39048B2A-3314-440C-AEED-11EA8BCF1A73}"/>
                </a:ext>
              </a:extLst>
            </p:cNvPr>
            <p:cNvCxnSpPr>
              <a:cxnSpLocks/>
              <a:stCxn id="80" idx="1"/>
              <a:endCxn id="80" idx="5"/>
            </p:cNvCxnSpPr>
            <p:nvPr/>
          </p:nvCxnSpPr>
          <p:spPr>
            <a:xfrm>
              <a:off x="760498" y="1674898"/>
              <a:ext cx="986533" cy="986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Connettore diritto 81">
              <a:extLst>
                <a:ext uri="{FF2B5EF4-FFF2-40B4-BE49-F238E27FC236}">
                  <a16:creationId xmlns:a16="http://schemas.microsoft.com/office/drawing/2014/main" id="{F302136A-4866-45E5-90A7-F1F4AA0D7D74}"/>
                </a:ext>
              </a:extLst>
            </p:cNvPr>
            <p:cNvCxnSpPr>
              <a:cxnSpLocks/>
              <a:stCxn id="80" idx="4"/>
              <a:endCxn id="80" idx="0"/>
            </p:cNvCxnSpPr>
            <p:nvPr/>
          </p:nvCxnSpPr>
          <p:spPr>
            <a:xfrm flipV="1">
              <a:off x="1253765" y="1470581"/>
              <a:ext cx="0" cy="1395167"/>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Connettore diritto 82">
              <a:extLst>
                <a:ext uri="{FF2B5EF4-FFF2-40B4-BE49-F238E27FC236}">
                  <a16:creationId xmlns:a16="http://schemas.microsoft.com/office/drawing/2014/main" id="{9B461A8D-5724-46EE-BD31-6D73EB686FDF}"/>
                </a:ext>
              </a:extLst>
            </p:cNvPr>
            <p:cNvCxnSpPr>
              <a:cxnSpLocks/>
            </p:cNvCxnSpPr>
            <p:nvPr/>
          </p:nvCxnSpPr>
          <p:spPr>
            <a:xfrm>
              <a:off x="556180" y="2168164"/>
              <a:ext cx="13951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Connettore diritto 88">
              <a:extLst>
                <a:ext uri="{FF2B5EF4-FFF2-40B4-BE49-F238E27FC236}">
                  <a16:creationId xmlns:a16="http://schemas.microsoft.com/office/drawing/2014/main" id="{8901B6E9-806E-43D6-840D-F532B852C74A}"/>
                </a:ext>
              </a:extLst>
            </p:cNvPr>
            <p:cNvCxnSpPr>
              <a:cxnSpLocks/>
              <a:stCxn id="80" idx="7"/>
              <a:endCxn id="80" idx="3"/>
            </p:cNvCxnSpPr>
            <p:nvPr/>
          </p:nvCxnSpPr>
          <p:spPr>
            <a:xfrm flipH="1">
              <a:off x="760497" y="1674897"/>
              <a:ext cx="986533" cy="986533"/>
            </a:xfrm>
            <a:prstGeom prst="line">
              <a:avLst/>
            </a:prstGeom>
          </p:spPr>
          <p:style>
            <a:lnRef idx="1">
              <a:schemeClr val="accent1"/>
            </a:lnRef>
            <a:fillRef idx="0">
              <a:schemeClr val="accent1"/>
            </a:fillRef>
            <a:effectRef idx="0">
              <a:schemeClr val="accent1"/>
            </a:effectRef>
            <a:fontRef idx="minor">
              <a:schemeClr val="tx1"/>
            </a:fontRef>
          </p:style>
        </p:cxnSp>
        <p:sp>
          <p:nvSpPr>
            <p:cNvPr id="90" name="Connettore 89">
              <a:extLst>
                <a:ext uri="{FF2B5EF4-FFF2-40B4-BE49-F238E27FC236}">
                  <a16:creationId xmlns:a16="http://schemas.microsoft.com/office/drawing/2014/main" id="{F246EED8-815A-4A6B-8604-1E8D0701A15C}"/>
                </a:ext>
              </a:extLst>
            </p:cNvPr>
            <p:cNvSpPr/>
            <p:nvPr/>
          </p:nvSpPr>
          <p:spPr>
            <a:xfrm>
              <a:off x="830343" y="1744743"/>
              <a:ext cx="846842" cy="84684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91" name="Immagine 90">
            <a:extLst>
              <a:ext uri="{FF2B5EF4-FFF2-40B4-BE49-F238E27FC236}">
                <a16:creationId xmlns:a16="http://schemas.microsoft.com/office/drawing/2014/main" id="{2945141F-706F-4FB2-812F-08D283C931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921908" y="1358944"/>
            <a:ext cx="599917" cy="599919"/>
          </a:xfrm>
          <a:prstGeom prst="rect">
            <a:avLst/>
          </a:prstGeom>
        </p:spPr>
      </p:pic>
      <p:sp>
        <p:nvSpPr>
          <p:cNvPr id="92" name="Triangolo isoscele 91">
            <a:extLst>
              <a:ext uri="{FF2B5EF4-FFF2-40B4-BE49-F238E27FC236}">
                <a16:creationId xmlns:a16="http://schemas.microsoft.com/office/drawing/2014/main" id="{26BB4C95-B051-404A-846F-8256B8240DCB}"/>
              </a:ext>
            </a:extLst>
          </p:cNvPr>
          <p:cNvSpPr/>
          <p:nvPr/>
        </p:nvSpPr>
        <p:spPr>
          <a:xfrm rot="5400000">
            <a:off x="10455771" y="1517225"/>
            <a:ext cx="402987" cy="361938"/>
          </a:xfrm>
          <a:prstGeom prst="triangle">
            <a:avLst/>
          </a:prstGeom>
          <a:solidFill>
            <a:schemeClr val="accent4">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0" name="Gruppo 19">
            <a:extLst>
              <a:ext uri="{FF2B5EF4-FFF2-40B4-BE49-F238E27FC236}">
                <a16:creationId xmlns:a16="http://schemas.microsoft.com/office/drawing/2014/main" id="{F6D92BF7-70D5-42F8-B711-B83EDE14BC1A}"/>
              </a:ext>
            </a:extLst>
          </p:cNvPr>
          <p:cNvGrpSpPr/>
          <p:nvPr/>
        </p:nvGrpSpPr>
        <p:grpSpPr>
          <a:xfrm>
            <a:off x="2542990" y="2709409"/>
            <a:ext cx="1497042" cy="1730085"/>
            <a:chOff x="335901" y="2498103"/>
            <a:chExt cx="1598233" cy="1730085"/>
          </a:xfrm>
        </p:grpSpPr>
        <p:sp>
          <p:nvSpPr>
            <p:cNvPr id="100" name="Rettangolo con angoli arrotondati 99">
              <a:extLst>
                <a:ext uri="{FF2B5EF4-FFF2-40B4-BE49-F238E27FC236}">
                  <a16:creationId xmlns:a16="http://schemas.microsoft.com/office/drawing/2014/main" id="{09E0F787-3782-4EE9-A2FD-B399BF7FA006}"/>
                </a:ext>
              </a:extLst>
            </p:cNvPr>
            <p:cNvSpPr/>
            <p:nvPr/>
          </p:nvSpPr>
          <p:spPr>
            <a:xfrm>
              <a:off x="335901" y="2498103"/>
              <a:ext cx="1598233" cy="1730085"/>
            </a:xfrm>
            <a:prstGeom prst="roundRect">
              <a:avLst/>
            </a:prstGeom>
            <a:solidFill>
              <a:schemeClr val="accent6">
                <a:lumMod val="20000"/>
                <a:lumOff val="80000"/>
              </a:schemeClr>
            </a:solidFill>
            <a:ln>
              <a:solidFill>
                <a:srgbClr val="92D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7" name="CasellaDiTesto 96">
              <a:extLst>
                <a:ext uri="{FF2B5EF4-FFF2-40B4-BE49-F238E27FC236}">
                  <a16:creationId xmlns:a16="http://schemas.microsoft.com/office/drawing/2014/main" id="{AE2BBABE-E37B-4F55-ACBA-B3E46F22869E}"/>
                </a:ext>
              </a:extLst>
            </p:cNvPr>
            <p:cNvSpPr txBox="1"/>
            <p:nvPr/>
          </p:nvSpPr>
          <p:spPr>
            <a:xfrm>
              <a:off x="382958" y="3746519"/>
              <a:ext cx="1551176" cy="276999"/>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200" b="0" i="0" u="none" strike="noStrike" kern="1200" cap="none" spc="0" normalizeH="0" baseline="0" noProof="0" dirty="0">
                  <a:ln>
                    <a:noFill/>
                  </a:ln>
                  <a:solidFill>
                    <a:srgbClr val="393339"/>
                  </a:solidFill>
                  <a:effectLst>
                    <a:outerShdw blurRad="38100" dist="38100" dir="2700000" algn="tl">
                      <a:srgbClr val="000000">
                        <a:alpha val="43137"/>
                      </a:srgbClr>
                    </a:outerShdw>
                  </a:effectLst>
                  <a:uLnTx/>
                  <a:uFillTx/>
                  <a:latin typeface="Calibri" panose="020F0502020204030204"/>
                  <a:ea typeface="+mn-ea"/>
                  <a:cs typeface="+mn-cs"/>
                </a:rPr>
                <a:t>UPLOADER THREAD</a:t>
              </a:r>
            </a:p>
          </p:txBody>
        </p:sp>
      </p:grpSp>
      <p:cxnSp>
        <p:nvCxnSpPr>
          <p:cNvPr id="29" name="Connettore diritto 28">
            <a:extLst>
              <a:ext uri="{FF2B5EF4-FFF2-40B4-BE49-F238E27FC236}">
                <a16:creationId xmlns:a16="http://schemas.microsoft.com/office/drawing/2014/main" id="{EA38BA93-09BD-4114-8265-C925C431222A}"/>
              </a:ext>
            </a:extLst>
          </p:cNvPr>
          <p:cNvCxnSpPr>
            <a:cxnSpLocks/>
            <a:endCxn id="30" idx="2"/>
          </p:cNvCxnSpPr>
          <p:nvPr/>
        </p:nvCxnSpPr>
        <p:spPr>
          <a:xfrm flipV="1">
            <a:off x="670414" y="2599139"/>
            <a:ext cx="482975" cy="82320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18" name="Gruppo 217">
            <a:extLst>
              <a:ext uri="{FF2B5EF4-FFF2-40B4-BE49-F238E27FC236}">
                <a16:creationId xmlns:a16="http://schemas.microsoft.com/office/drawing/2014/main" id="{9B9A4E28-CA29-4113-9641-D5437E2C0806}"/>
              </a:ext>
            </a:extLst>
          </p:cNvPr>
          <p:cNvGrpSpPr/>
          <p:nvPr/>
        </p:nvGrpSpPr>
        <p:grpSpPr>
          <a:xfrm>
            <a:off x="434499" y="1127058"/>
            <a:ext cx="1501300" cy="1472081"/>
            <a:chOff x="517471" y="710158"/>
            <a:chExt cx="1501300" cy="1999249"/>
          </a:xfrm>
        </p:grpSpPr>
        <p:sp>
          <p:nvSpPr>
            <p:cNvPr id="30" name="Rettangolo 29">
              <a:extLst>
                <a:ext uri="{FF2B5EF4-FFF2-40B4-BE49-F238E27FC236}">
                  <a16:creationId xmlns:a16="http://schemas.microsoft.com/office/drawing/2014/main" id="{48D4A882-CE53-4A2A-9670-A09C833FE8D5}"/>
                </a:ext>
              </a:extLst>
            </p:cNvPr>
            <p:cNvSpPr/>
            <p:nvPr/>
          </p:nvSpPr>
          <p:spPr>
            <a:xfrm>
              <a:off x="517471" y="710158"/>
              <a:ext cx="1437779" cy="1999249"/>
            </a:xfrm>
            <a:prstGeom prst="rect">
              <a:avLst/>
            </a:prstGeom>
            <a:solidFill>
              <a:schemeClr val="accent4">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CasellaDiTesto 92">
              <a:extLst>
                <a:ext uri="{FF2B5EF4-FFF2-40B4-BE49-F238E27FC236}">
                  <a16:creationId xmlns:a16="http://schemas.microsoft.com/office/drawing/2014/main" id="{042F8F39-E0D9-44B7-8C9C-7A99993A4BE7}"/>
                </a:ext>
              </a:extLst>
            </p:cNvPr>
            <p:cNvSpPr txBox="1"/>
            <p:nvPr/>
          </p:nvSpPr>
          <p:spPr>
            <a:xfrm>
              <a:off x="600059" y="758712"/>
              <a:ext cx="1418712" cy="14420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900" b="0" i="0" u="none" strike="noStrike" kern="1200" cap="none" spc="0" normalizeH="0" baseline="0" noProof="0" dirty="0">
                  <a:ln>
                    <a:noFill/>
                  </a:ln>
                  <a:solidFill>
                    <a:srgbClr val="393339"/>
                  </a:solidFill>
                  <a:effectLst>
                    <a:outerShdw blurRad="38100" dist="38100" dir="2700000" algn="tl">
                      <a:srgbClr val="000000">
                        <a:alpha val="43137"/>
                      </a:srgbClr>
                    </a:outerShdw>
                  </a:effectLst>
                  <a:uLnTx/>
                  <a:uFillTx/>
                  <a:latin typeface="Calibri" panose="020F0502020204030204"/>
                  <a:ea typeface="+mn-ea"/>
                  <a:cs typeface="+mn-cs"/>
                </a:rPr>
                <a:t>SEQ NUM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900" b="0" i="0" u="none" strike="noStrike" kern="1200" cap="none" spc="0" normalizeH="0" baseline="0" noProof="0" dirty="0">
                <a:ln>
                  <a:noFill/>
                </a:ln>
                <a:solidFill>
                  <a:srgbClr val="393339"/>
                </a:solidFill>
                <a:effectLst>
                  <a:outerShdw blurRad="38100" dist="38100" dir="2700000" algn="tl">
                    <a:srgbClr val="000000">
                      <a:alpha val="43137"/>
                    </a:srgbClr>
                  </a:outerShdw>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900" b="0" i="0" u="none" strike="noStrike" kern="1200" cap="none" spc="0" normalizeH="0" baseline="0" noProof="0" dirty="0">
                  <a:ln>
                    <a:noFill/>
                  </a:ln>
                  <a:solidFill>
                    <a:srgbClr val="393339"/>
                  </a:solidFill>
                  <a:effectLst>
                    <a:outerShdw blurRad="38100" dist="38100" dir="2700000" algn="tl">
                      <a:srgbClr val="000000">
                        <a:alpha val="43137"/>
                      </a:srgbClr>
                    </a:outerShdw>
                  </a:effectLst>
                  <a:uLnTx/>
                  <a:uFillTx/>
                  <a:latin typeface="Calibri" panose="020F0502020204030204"/>
                  <a:ea typeface="+mn-ea"/>
                  <a:cs typeface="+mn-cs"/>
                </a:rPr>
                <a:t>STATUS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900" b="0" i="0" u="none" strike="noStrike" kern="1200" cap="none" spc="0" normalizeH="0" baseline="0" noProof="0" dirty="0">
                <a:ln>
                  <a:noFill/>
                </a:ln>
                <a:solidFill>
                  <a:srgbClr val="393339"/>
                </a:solidFill>
                <a:effectLst>
                  <a:outerShdw blurRad="38100" dist="38100" dir="2700000" algn="tl">
                    <a:srgbClr val="000000">
                      <a:alpha val="43137"/>
                    </a:srgbClr>
                  </a:outerShdw>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900" b="0" i="0" u="none" strike="noStrike" kern="1200" cap="none" spc="0" normalizeH="0" baseline="0" noProof="0" dirty="0">
                  <a:ln>
                    <a:noFill/>
                  </a:ln>
                  <a:solidFill>
                    <a:srgbClr val="393339"/>
                  </a:solidFill>
                  <a:effectLst>
                    <a:outerShdw blurRad="38100" dist="38100" dir="2700000" algn="tl">
                      <a:srgbClr val="000000">
                        <a:alpha val="43137"/>
                      </a:srgbClr>
                    </a:outerShdw>
                  </a:effectLst>
                  <a:uLnTx/>
                  <a:uFillTx/>
                  <a:latin typeface="Calibri" panose="020F0502020204030204"/>
                  <a:ea typeface="+mn-ea"/>
                  <a:cs typeface="+mn-cs"/>
                </a:rPr>
                <a:t>IS FIRST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900" b="0" i="0" u="none" strike="noStrike" kern="1200" cap="none" spc="0" normalizeH="0" baseline="0" noProof="0" dirty="0">
                <a:ln>
                  <a:noFill/>
                </a:ln>
                <a:solidFill>
                  <a:srgbClr val="393339"/>
                </a:solidFill>
                <a:effectLst>
                  <a:outerShdw blurRad="38100" dist="38100" dir="2700000" algn="tl">
                    <a:srgbClr val="000000">
                      <a:alpha val="43137"/>
                    </a:srgbClr>
                  </a:outerShdw>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900" b="0" i="0" u="none" strike="noStrike" kern="1200" cap="none" spc="0" normalizeH="0" baseline="0" noProof="0" dirty="0">
                  <a:ln>
                    <a:noFill/>
                  </a:ln>
                  <a:solidFill>
                    <a:srgbClr val="393339"/>
                  </a:solidFill>
                  <a:effectLst>
                    <a:outerShdw blurRad="38100" dist="38100" dir="2700000" algn="tl">
                      <a:srgbClr val="000000">
                        <a:alpha val="43137"/>
                      </a:srgbClr>
                    </a:outerShdw>
                  </a:effectLst>
                  <a:uLnTx/>
                  <a:uFillTx/>
                  <a:latin typeface="Calibri" panose="020F0502020204030204"/>
                  <a:ea typeface="+mn-ea"/>
                  <a:cs typeface="+mn-cs"/>
                </a:rPr>
                <a:t>CHAR * PACKET</a:t>
              </a:r>
            </a:p>
          </p:txBody>
        </p:sp>
      </p:grpSp>
      <p:sp>
        <p:nvSpPr>
          <p:cNvPr id="95" name="Rettangolo 94">
            <a:extLst>
              <a:ext uri="{FF2B5EF4-FFF2-40B4-BE49-F238E27FC236}">
                <a16:creationId xmlns:a16="http://schemas.microsoft.com/office/drawing/2014/main" id="{C7382D9F-2F4F-4C77-B4FD-40E822F19256}"/>
              </a:ext>
            </a:extLst>
          </p:cNvPr>
          <p:cNvSpPr/>
          <p:nvPr/>
        </p:nvSpPr>
        <p:spPr>
          <a:xfrm rot="21424250">
            <a:off x="2789068" y="2567171"/>
            <a:ext cx="1112804" cy="230025"/>
          </a:xfrm>
          <a:prstGeom prst="rect">
            <a:avLst/>
          </a:prstGeom>
          <a:solidFill>
            <a:schemeClr val="accent4">
              <a:lumMod val="20000"/>
              <a:lumOff val="80000"/>
            </a:schemeClr>
          </a:solidFill>
          <a:ln>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dirty="0">
                <a:ln>
                  <a:noFill/>
                </a:ln>
                <a:solidFill>
                  <a:srgbClr val="C7C6E4"/>
                </a:solidFill>
                <a:effectLst/>
                <a:uLnTx/>
                <a:uFillTx/>
                <a:latin typeface="Calibri" panose="020F0502020204030204"/>
                <a:ea typeface="+mn-ea"/>
                <a:cs typeface="+mn-cs"/>
              </a:rPr>
              <a:t>PACKET ( i )</a:t>
            </a:r>
          </a:p>
        </p:txBody>
      </p:sp>
      <p:cxnSp>
        <p:nvCxnSpPr>
          <p:cNvPr id="98" name="Connettore 2 97">
            <a:extLst>
              <a:ext uri="{FF2B5EF4-FFF2-40B4-BE49-F238E27FC236}">
                <a16:creationId xmlns:a16="http://schemas.microsoft.com/office/drawing/2014/main" id="{3B71185B-8AC5-40ED-B0AD-3B30AC409DBC}"/>
              </a:ext>
            </a:extLst>
          </p:cNvPr>
          <p:cNvCxnSpPr>
            <a:cxnSpLocks/>
            <a:stCxn id="95" idx="0"/>
          </p:cNvCxnSpPr>
          <p:nvPr/>
        </p:nvCxnSpPr>
        <p:spPr>
          <a:xfrm flipH="1" flipV="1">
            <a:off x="1447020" y="2141235"/>
            <a:ext cx="1892573" cy="426086"/>
          </a:xfrm>
          <a:prstGeom prst="straightConnector1">
            <a:avLst/>
          </a:prstGeom>
          <a:ln>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4" name="Connettore 2 103">
            <a:extLst>
              <a:ext uri="{FF2B5EF4-FFF2-40B4-BE49-F238E27FC236}">
                <a16:creationId xmlns:a16="http://schemas.microsoft.com/office/drawing/2014/main" id="{7051C1B0-FDA1-4B56-8653-E0EB823E1ACB}"/>
              </a:ext>
            </a:extLst>
          </p:cNvPr>
          <p:cNvCxnSpPr>
            <a:cxnSpLocks/>
            <a:stCxn id="85" idx="0"/>
            <a:endCxn id="95" idx="3"/>
          </p:cNvCxnSpPr>
          <p:nvPr/>
        </p:nvCxnSpPr>
        <p:spPr>
          <a:xfrm flipH="1">
            <a:off x="3901145" y="1906537"/>
            <a:ext cx="3849171" cy="747214"/>
          </a:xfrm>
          <a:prstGeom prst="straightConnector1">
            <a:avLst/>
          </a:prstGeom>
          <a:ln>
            <a:solidFill>
              <a:schemeClr val="bg2">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Connettore 2 105">
            <a:extLst>
              <a:ext uri="{FF2B5EF4-FFF2-40B4-BE49-F238E27FC236}">
                <a16:creationId xmlns:a16="http://schemas.microsoft.com/office/drawing/2014/main" id="{6D9402E8-2604-4384-9C9F-2BC229965732}"/>
              </a:ext>
            </a:extLst>
          </p:cNvPr>
          <p:cNvCxnSpPr>
            <a:cxnSpLocks/>
            <a:stCxn id="85" idx="3"/>
            <a:endCxn id="92" idx="4"/>
          </p:cNvCxnSpPr>
          <p:nvPr/>
        </p:nvCxnSpPr>
        <p:spPr>
          <a:xfrm flipV="1">
            <a:off x="8124318" y="1899688"/>
            <a:ext cx="2351978" cy="6849"/>
          </a:xfrm>
          <a:prstGeom prst="straightConnector1">
            <a:avLst/>
          </a:prstGeom>
          <a:ln>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0" name="Connettore 2 109">
            <a:extLst>
              <a:ext uri="{FF2B5EF4-FFF2-40B4-BE49-F238E27FC236}">
                <a16:creationId xmlns:a16="http://schemas.microsoft.com/office/drawing/2014/main" id="{22EDB713-CC81-4F30-AD7A-D3FE55DF5515}"/>
              </a:ext>
            </a:extLst>
          </p:cNvPr>
          <p:cNvCxnSpPr>
            <a:stCxn id="92" idx="3"/>
            <a:endCxn id="85" idx="4"/>
          </p:cNvCxnSpPr>
          <p:nvPr/>
        </p:nvCxnSpPr>
        <p:spPr>
          <a:xfrm flipH="1" flipV="1">
            <a:off x="8124318" y="1696949"/>
            <a:ext cx="2351978" cy="1246"/>
          </a:xfrm>
          <a:prstGeom prst="straightConnector1">
            <a:avLst/>
          </a:prstGeom>
          <a:ln>
            <a:solidFill>
              <a:srgbClr val="F9A9C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9" name="Connettore 2 118">
            <a:extLst>
              <a:ext uri="{FF2B5EF4-FFF2-40B4-BE49-F238E27FC236}">
                <a16:creationId xmlns:a16="http://schemas.microsoft.com/office/drawing/2014/main" id="{B914FAE6-A172-4F7E-9716-020C7CFD13DF}"/>
              </a:ext>
            </a:extLst>
          </p:cNvPr>
          <p:cNvCxnSpPr>
            <a:cxnSpLocks/>
            <a:stCxn id="18" idx="3"/>
            <a:endCxn id="158" idx="1"/>
          </p:cNvCxnSpPr>
          <p:nvPr/>
        </p:nvCxnSpPr>
        <p:spPr>
          <a:xfrm>
            <a:off x="1955250" y="5498175"/>
            <a:ext cx="631818" cy="281415"/>
          </a:xfrm>
          <a:prstGeom prst="straightConnector1">
            <a:avLst/>
          </a:prstGeom>
          <a:ln>
            <a:solidFill>
              <a:srgbClr val="92D05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53" name="Connettore 2 152">
            <a:extLst>
              <a:ext uri="{FF2B5EF4-FFF2-40B4-BE49-F238E27FC236}">
                <a16:creationId xmlns:a16="http://schemas.microsoft.com/office/drawing/2014/main" id="{3120E8BC-879B-4F8D-9F0B-2B83453220EA}"/>
              </a:ext>
            </a:extLst>
          </p:cNvPr>
          <p:cNvCxnSpPr>
            <a:cxnSpLocks/>
            <a:stCxn id="95" idx="0"/>
          </p:cNvCxnSpPr>
          <p:nvPr/>
        </p:nvCxnSpPr>
        <p:spPr>
          <a:xfrm flipH="1" flipV="1">
            <a:off x="973062" y="1607591"/>
            <a:ext cx="2366531" cy="959730"/>
          </a:xfrm>
          <a:prstGeom prst="straightConnector1">
            <a:avLst/>
          </a:prstGeom>
          <a:ln>
            <a:solidFill>
              <a:schemeClr val="bg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2" name="CasellaDiTesto 151">
            <a:extLst>
              <a:ext uri="{FF2B5EF4-FFF2-40B4-BE49-F238E27FC236}">
                <a16:creationId xmlns:a16="http://schemas.microsoft.com/office/drawing/2014/main" id="{2C50D242-C256-4F49-A04B-39C72A91429C}"/>
              </a:ext>
            </a:extLst>
          </p:cNvPr>
          <p:cNvSpPr txBox="1"/>
          <p:nvPr/>
        </p:nvSpPr>
        <p:spPr>
          <a:xfrm>
            <a:off x="4367393" y="2730994"/>
            <a:ext cx="5199236" cy="2169825"/>
          </a:xfrm>
          <a:prstGeom prst="rect">
            <a:avLst/>
          </a:prstGeom>
          <a:noFill/>
          <a:ln>
            <a:solidFill>
              <a:schemeClr val="accent6"/>
            </a:solidFill>
            <a:prstDash val="dash"/>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900" b="0" i="0" u="none" strike="noStrike" kern="1200" cap="none" spc="0" normalizeH="0" baseline="0" noProof="0" dirty="0">
                <a:ln>
                  <a:noFill/>
                </a:ln>
                <a:solidFill>
                  <a:srgbClr val="393339"/>
                </a:solidFill>
                <a:effectLst/>
                <a:uLnTx/>
                <a:uFillTx/>
                <a:latin typeface="Calibri" panose="020F0502020204030204"/>
                <a:ea typeface="+mn-ea"/>
                <a:cs typeface="+mn-cs"/>
              </a:rPr>
              <a:t>	                                 </a:t>
            </a:r>
            <a:r>
              <a:rPr kumimoji="0" lang="it-IT" sz="900" b="0" i="0" u="none" strike="noStrike" kern="1200" cap="none" spc="0" normalizeH="0" baseline="0" noProof="0" dirty="0">
                <a:ln>
                  <a:noFill/>
                </a:ln>
                <a:solidFill>
                  <a:srgbClr val="393339"/>
                </a:solidFill>
                <a:effectLst>
                  <a:outerShdw blurRad="38100" dist="38100" dir="2700000" algn="tl">
                    <a:srgbClr val="000000">
                      <a:alpha val="43137"/>
                    </a:srgbClr>
                  </a:outerShdw>
                </a:effectLst>
                <a:uLnTx/>
                <a:uFillTx/>
                <a:latin typeface="Calibri" panose="020F0502020204030204"/>
                <a:ea typeface="+mn-ea"/>
                <a:cs typeface="+mn-cs"/>
              </a:rPr>
              <a:t>STEPS -  THE UPLOADER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900" b="0" i="0" u="none" strike="noStrike" kern="1200" cap="none" spc="0" normalizeH="0" baseline="0" noProof="0" dirty="0">
              <a:ln>
                <a:noFill/>
              </a:ln>
              <a:solidFill>
                <a:srgbClr val="393339"/>
              </a:solidFill>
              <a:effectLst>
                <a:outerShdw blurRad="38100" dist="38100" dir="2700000" algn="tl">
                  <a:srgbClr val="000000">
                    <a:alpha val="43137"/>
                  </a:srgbClr>
                </a:outerShdw>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900" b="0" i="0" u="none" strike="noStrike" kern="1200" cap="none" spc="0" normalizeH="0" baseline="0" noProof="0" dirty="0">
                <a:ln>
                  <a:noFill/>
                </a:ln>
                <a:solidFill>
                  <a:srgbClr val="393339"/>
                </a:solidFill>
                <a:effectLst/>
                <a:uLnTx/>
                <a:uFillTx/>
                <a:latin typeface="Calibri" panose="020F0502020204030204"/>
                <a:ea typeface="+mn-ea"/>
                <a:cs typeface="+mn-cs"/>
              </a:rPr>
              <a:t>AFTER BEING AWAKEN FROM ITS SLEEP, NOTIFIES THE CLIENT IT’S READY TO BEGIN THE TRANSACTION. FROM NOW ON, THE UPLOADER RECEIVES PACKETS FROM HIS OWN BLOCK’S SOCKET.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900" b="0" i="0" u="none" strike="noStrike" kern="1200" cap="none" spc="0" normalizeH="0" baseline="0" noProof="0" dirty="0">
              <a:ln>
                <a:noFill/>
              </a:ln>
              <a:solidFill>
                <a:srgbClr val="393339"/>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sz="900" dirty="0">
                <a:solidFill>
                  <a:srgbClr val="393339"/>
                </a:solidFill>
                <a:latin typeface="Calibri" panose="020F0502020204030204"/>
              </a:rPr>
              <a:t>WHEN THE PACKET (i) IS RECEIVED, CHECKS THE SEQUENCE NUMBER VALUE TO SEE IF THE RECEIVING WINDOW CONTAINS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sz="900" dirty="0">
                <a:solidFill>
                  <a:srgbClr val="393339"/>
                </a:solidFill>
                <a:latin typeface="Calibri" panose="020F0502020204030204"/>
              </a:rPr>
              <a:t>IF THERE’S AN EMPTY SLOT IN RW THAT MATCHES THE SEQUENCE NUMBER, PACKET CONTENT IS LOADED INTO THE RW SLOT, AND AN ACK IS SENT BACK TO THE CLIENT. IF THIS SLOT IS THE FIRST OF THE RW, THE WRITER IS SIGNALED TO WRITE ALL CONSECUTIVES RECEIVED PACKETS CURRENTLY STORED INTO THE RW.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sz="900" dirty="0">
                <a:solidFill>
                  <a:srgbClr val="393339"/>
                </a:solidFill>
                <a:latin typeface="Calibri" panose="020F0502020204030204"/>
              </a:rPr>
              <a:t>IF THERE’S A FILLED SLOT IN RW THAT MATCHES THE SEQUENCE NUMBER, THEN A SELECTIVE ACK IS SENT.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900" b="0" i="0" u="none" strike="noStrike" kern="1200" cap="none" spc="0" normalizeH="0" baseline="0" noProof="0" dirty="0">
                <a:ln>
                  <a:noFill/>
                </a:ln>
                <a:solidFill>
                  <a:srgbClr val="393339"/>
                </a:solidFill>
                <a:effectLst/>
                <a:uLnTx/>
                <a:uFillTx/>
                <a:latin typeface="Calibri" panose="020F0502020204030204"/>
                <a:ea typeface="+mn-ea"/>
                <a:cs typeface="+mn-cs"/>
              </a:rPr>
              <a:t>IF THE SEQUENCE NUMBER DOESN’T MATCH ANY OF THE </a:t>
            </a:r>
            <a:r>
              <a:rPr lang="it-IT" sz="900" dirty="0">
                <a:solidFill>
                  <a:srgbClr val="393339"/>
                </a:solidFill>
                <a:latin typeface="Calibri" panose="020F0502020204030204"/>
              </a:rPr>
              <a:t>RECEIVING WINDOW, THEN THE PACKET IS IGNORED.</a:t>
            </a:r>
          </a:p>
        </p:txBody>
      </p:sp>
      <p:sp>
        <p:nvSpPr>
          <p:cNvPr id="158" name="CasellaDiTesto 157">
            <a:extLst>
              <a:ext uri="{FF2B5EF4-FFF2-40B4-BE49-F238E27FC236}">
                <a16:creationId xmlns:a16="http://schemas.microsoft.com/office/drawing/2014/main" id="{CFF9F7AE-A901-4E7C-9C30-BD7E24D3D768}"/>
              </a:ext>
            </a:extLst>
          </p:cNvPr>
          <p:cNvSpPr txBox="1"/>
          <p:nvPr/>
        </p:nvSpPr>
        <p:spPr>
          <a:xfrm>
            <a:off x="2587068" y="5179425"/>
            <a:ext cx="6679699" cy="1200329"/>
          </a:xfrm>
          <a:prstGeom prst="rect">
            <a:avLst/>
          </a:prstGeom>
          <a:noFill/>
          <a:ln>
            <a:solidFill>
              <a:schemeClr val="accent6"/>
            </a:solidFill>
            <a:prstDash val="dash"/>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900" b="0" i="0" u="none" strike="noStrike" kern="1200" cap="none" spc="0" normalizeH="0" baseline="0" noProof="0" dirty="0">
                <a:ln>
                  <a:noFill/>
                </a:ln>
                <a:solidFill>
                  <a:srgbClr val="393339"/>
                </a:solidFill>
                <a:effectLst/>
                <a:uLnTx/>
                <a:uFillTx/>
                <a:latin typeface="Calibri" panose="020F0502020204030204"/>
                <a:ea typeface="+mn-ea"/>
                <a:cs typeface="+mn-cs"/>
              </a:rPr>
              <a:t>		                            </a:t>
            </a:r>
            <a:r>
              <a:rPr kumimoji="0" lang="it-IT" sz="900" b="0" i="0" u="none" strike="noStrike" kern="1200" cap="none" spc="0" normalizeH="0" baseline="0" noProof="0" dirty="0">
                <a:ln>
                  <a:noFill/>
                </a:ln>
                <a:solidFill>
                  <a:srgbClr val="393339"/>
                </a:solidFill>
                <a:effectLst>
                  <a:outerShdw blurRad="38100" dist="38100" dir="2700000" algn="tl">
                    <a:srgbClr val="000000">
                      <a:alpha val="43137"/>
                    </a:srgbClr>
                  </a:outerShdw>
                </a:effectLst>
                <a:uLnTx/>
                <a:uFillTx/>
                <a:latin typeface="Calibri" panose="020F0502020204030204"/>
                <a:ea typeface="+mn-ea"/>
                <a:cs typeface="+mn-cs"/>
              </a:rPr>
              <a:t>STEPS -   THE </a:t>
            </a:r>
            <a:r>
              <a:rPr lang="it-IT" sz="900" dirty="0">
                <a:solidFill>
                  <a:srgbClr val="393339"/>
                </a:solidFill>
                <a:effectLst>
                  <a:outerShdw blurRad="38100" dist="38100" dir="2700000" algn="tl">
                    <a:srgbClr val="000000">
                      <a:alpha val="43137"/>
                    </a:srgbClr>
                  </a:outerShdw>
                </a:effectLst>
                <a:latin typeface="Calibri" panose="020F0502020204030204"/>
              </a:rPr>
              <a:t>WRITER</a:t>
            </a:r>
            <a:endParaRPr kumimoji="0" lang="it-IT" sz="900" b="0" i="0" u="none" strike="noStrike" kern="1200" cap="none" spc="0" normalizeH="0" baseline="0" noProof="0" dirty="0">
              <a:ln>
                <a:noFill/>
              </a:ln>
              <a:solidFill>
                <a:srgbClr val="393339"/>
              </a:solidFill>
              <a:effectLst>
                <a:outerShdw blurRad="38100" dist="38100" dir="2700000" algn="tl">
                  <a:srgbClr val="000000">
                    <a:alpha val="43137"/>
                  </a:srgbClr>
                </a:outerShdw>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900" b="0" i="0" u="none" strike="noStrike" kern="1200" cap="none" spc="0" normalizeH="0" baseline="0" noProof="0" dirty="0">
              <a:ln>
                <a:noFill/>
              </a:ln>
              <a:solidFill>
                <a:srgbClr val="393339"/>
              </a:solidFill>
              <a:effectLst>
                <a:outerShdw blurRad="38100" dist="38100" dir="2700000" algn="tl">
                  <a:srgbClr val="000000">
                    <a:alpha val="43137"/>
                  </a:srgbClr>
                </a:outerShdw>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900" b="0" i="0" u="none" strike="noStrike" kern="1200" cap="none" spc="0" normalizeH="0" baseline="0" noProof="0" dirty="0">
                <a:ln>
                  <a:noFill/>
                </a:ln>
                <a:solidFill>
                  <a:srgbClr val="393339"/>
                </a:solidFill>
                <a:effectLst/>
                <a:uLnTx/>
                <a:uFillTx/>
                <a:latin typeface="Calibri" panose="020F0502020204030204"/>
                <a:ea typeface="+mn-ea"/>
                <a:cs typeface="+mn-cs"/>
              </a:rPr>
              <a:t>WAITS THE UPLOADER TO NOTIFY.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900" b="0" i="0" u="none" strike="noStrike" kern="1200" cap="none" spc="0" normalizeH="0" baseline="0" noProof="0" dirty="0">
              <a:ln>
                <a:noFill/>
              </a:ln>
              <a:solidFill>
                <a:srgbClr val="393339"/>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sz="900" dirty="0">
                <a:solidFill>
                  <a:srgbClr val="393339"/>
                </a:solidFill>
                <a:latin typeface="Calibri" panose="020F0502020204030204"/>
              </a:rPr>
              <a:t>ONCE THE SIGNAL ARRIVES, TAKES CONTROL OF THE RECEIVING WINDOW AND WRITES ALL CONSECUTIVE PACKET CONTENTS OF THE WINDOW ON THE «FILEPATH» FILE.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sz="900" dirty="0">
              <a:solidFill>
                <a:srgbClr val="393339"/>
              </a:solidFill>
              <a:latin typeface="Calibri" panose="020F0502020204030204"/>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900" b="0" i="0" u="none" strike="noStrike" kern="1200" cap="none" spc="0" normalizeH="0" baseline="0" noProof="0" dirty="0">
                <a:ln>
                  <a:noFill/>
                </a:ln>
                <a:solidFill>
                  <a:srgbClr val="393339"/>
                </a:solidFill>
                <a:effectLst/>
                <a:uLnTx/>
                <a:uFillTx/>
                <a:latin typeface="Calibri" panose="020F0502020204030204"/>
                <a:ea typeface="+mn-ea"/>
                <a:cs typeface="+mn-cs"/>
              </a:rPr>
              <a:t>THEN</a:t>
            </a:r>
            <a:r>
              <a:rPr lang="it-IT" sz="900" dirty="0">
                <a:solidFill>
                  <a:srgbClr val="393339"/>
                </a:solidFill>
                <a:latin typeface="Calibri" panose="020F0502020204030204"/>
              </a:rPr>
              <a:t>, RELEASES CONTROL OF RW AND SLIDES THE WINDOW ON.</a:t>
            </a:r>
            <a:endParaRPr kumimoji="0" lang="it-IT" sz="900" b="0" i="0" u="none" strike="noStrike" kern="1200" cap="none" spc="0" normalizeH="0" baseline="0" noProof="0" dirty="0">
              <a:ln>
                <a:noFill/>
              </a:ln>
              <a:solidFill>
                <a:srgbClr val="393339"/>
              </a:solidFill>
              <a:effectLst/>
              <a:uLnTx/>
              <a:uFillTx/>
              <a:latin typeface="Calibri" panose="020F0502020204030204"/>
              <a:ea typeface="+mn-ea"/>
              <a:cs typeface="+mn-cs"/>
            </a:endParaRPr>
          </a:p>
        </p:txBody>
      </p:sp>
      <p:sp>
        <p:nvSpPr>
          <p:cNvPr id="211" name="Connettore 210">
            <a:extLst>
              <a:ext uri="{FF2B5EF4-FFF2-40B4-BE49-F238E27FC236}">
                <a16:creationId xmlns:a16="http://schemas.microsoft.com/office/drawing/2014/main" id="{60A47C48-704E-454A-A6CE-60D9F711F25B}"/>
              </a:ext>
            </a:extLst>
          </p:cNvPr>
          <p:cNvSpPr/>
          <p:nvPr/>
        </p:nvSpPr>
        <p:spPr>
          <a:xfrm>
            <a:off x="670414" y="3391083"/>
            <a:ext cx="45719" cy="45719"/>
          </a:xfrm>
          <a:prstGeom prst="flowChartConnector">
            <a:avLst/>
          </a:prstGeom>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14" name="Connettore 2 213">
            <a:extLst>
              <a:ext uri="{FF2B5EF4-FFF2-40B4-BE49-F238E27FC236}">
                <a16:creationId xmlns:a16="http://schemas.microsoft.com/office/drawing/2014/main" id="{2816497A-F412-4745-8ECC-D3B39A3D0384}"/>
              </a:ext>
            </a:extLst>
          </p:cNvPr>
          <p:cNvCxnSpPr>
            <a:cxnSpLocks/>
            <a:stCxn id="100" idx="3"/>
            <a:endCxn id="152" idx="1"/>
          </p:cNvCxnSpPr>
          <p:nvPr/>
        </p:nvCxnSpPr>
        <p:spPr>
          <a:xfrm>
            <a:off x="4040032" y="3574452"/>
            <a:ext cx="327361" cy="241455"/>
          </a:xfrm>
          <a:prstGeom prst="straightConnector1">
            <a:avLst/>
          </a:prstGeom>
          <a:ln>
            <a:solidFill>
              <a:srgbClr val="92D05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26" name="CasellaDiTesto 225">
            <a:extLst>
              <a:ext uri="{FF2B5EF4-FFF2-40B4-BE49-F238E27FC236}">
                <a16:creationId xmlns:a16="http://schemas.microsoft.com/office/drawing/2014/main" id="{8DEAF11A-1A4E-4C70-8BDE-5623EB00EBC8}"/>
              </a:ext>
            </a:extLst>
          </p:cNvPr>
          <p:cNvSpPr txBox="1"/>
          <p:nvPr/>
        </p:nvSpPr>
        <p:spPr>
          <a:xfrm>
            <a:off x="9785935" y="2798944"/>
            <a:ext cx="2128725" cy="1754326"/>
          </a:xfrm>
          <a:prstGeom prst="rect">
            <a:avLst/>
          </a:prstGeom>
          <a:noFill/>
          <a:ln>
            <a:solidFill>
              <a:schemeClr val="accent6"/>
            </a:solidFill>
            <a:prstDash val="dash"/>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900" b="0" i="0" u="none" strike="noStrike" kern="1200" cap="none" spc="0" normalizeH="0" baseline="0" noProof="0" dirty="0">
                <a:ln>
                  <a:noFill/>
                </a:ln>
                <a:solidFill>
                  <a:srgbClr val="393339"/>
                </a:solidFill>
                <a:effectLst>
                  <a:outerShdw blurRad="38100" dist="38100" dir="2700000" algn="tl">
                    <a:srgbClr val="000000">
                      <a:alpha val="43137"/>
                    </a:srgbClr>
                  </a:outerShdw>
                </a:effectLst>
                <a:uLnTx/>
                <a:uFillTx/>
                <a:latin typeface="Calibri" panose="020F0502020204030204"/>
                <a:ea typeface="+mn-ea"/>
                <a:cs typeface="+mn-cs"/>
              </a:rPr>
              <a:t>                      STEPS -   CLIENT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900" b="0" i="0" u="none" strike="noStrike" kern="1200" cap="none" spc="0" normalizeH="0" baseline="0" noProof="0" dirty="0">
              <a:ln>
                <a:noFill/>
              </a:ln>
              <a:solidFill>
                <a:srgbClr val="393339"/>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it-IT" sz="900" dirty="0">
                <a:solidFill>
                  <a:srgbClr val="393339"/>
                </a:solidFill>
                <a:latin typeface="Calibri" panose="020F0502020204030204"/>
              </a:rPr>
              <a:t>SENDS AN UPLOAD REQUEST TO THE RUFT SERVER, AND WAIT FOR A SIGNAL TO START THE TRASNMISSION.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sz="900" dirty="0">
              <a:solidFill>
                <a:srgbClr val="393339"/>
              </a:solidFill>
              <a:latin typeface="Calibri" panose="020F0502020204030204"/>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900" b="0" i="0" u="none" strike="noStrike" kern="1200" cap="none" spc="0" normalizeH="0" baseline="0" noProof="0" dirty="0">
                <a:ln>
                  <a:noFill/>
                </a:ln>
                <a:solidFill>
                  <a:srgbClr val="393339"/>
                </a:solidFill>
                <a:effectLst/>
                <a:uLnTx/>
                <a:uFillTx/>
                <a:latin typeface="Calibri" panose="020F0502020204030204"/>
                <a:ea typeface="+mn-ea"/>
                <a:cs typeface="+mn-cs"/>
              </a:rPr>
              <a:t>AS SIGNAL ARRIVES, THE </a:t>
            </a:r>
            <a:r>
              <a:rPr lang="it-IT" sz="900" dirty="0">
                <a:solidFill>
                  <a:srgbClr val="393339"/>
                </a:solidFill>
                <a:latin typeface="Calibri" panose="020F0502020204030204"/>
              </a:rPr>
              <a:t>RELIABLE FILE TRANSMISSION BEGINS, ACCORDING TO THE STEPS DESCRIBED FOR SERVER’S DOWNLOAD BLOCKS.</a:t>
            </a:r>
            <a:endParaRPr kumimoji="0" lang="it-IT" sz="900" b="0" i="0" u="none" strike="noStrike" kern="1200" cap="none" spc="0" normalizeH="0" baseline="0" noProof="0" dirty="0">
              <a:ln>
                <a:noFill/>
              </a:ln>
              <a:solidFill>
                <a:srgbClr val="393339"/>
              </a:solidFill>
              <a:effectLst/>
              <a:uLnTx/>
              <a:uFillTx/>
              <a:latin typeface="Calibri" panose="020F0502020204030204"/>
              <a:ea typeface="+mn-ea"/>
              <a:cs typeface="+mn-cs"/>
            </a:endParaRPr>
          </a:p>
        </p:txBody>
      </p:sp>
      <p:pic>
        <p:nvPicPr>
          <p:cNvPr id="52" name="Immagine 51">
            <a:extLst>
              <a:ext uri="{FF2B5EF4-FFF2-40B4-BE49-F238E27FC236}">
                <a16:creationId xmlns:a16="http://schemas.microsoft.com/office/drawing/2014/main" id="{9024148E-FE4B-4920-A3C1-B0D82F617C8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003360" y="3208615"/>
            <a:ext cx="545780" cy="558914"/>
          </a:xfrm>
          <a:prstGeom prst="rect">
            <a:avLst/>
          </a:prstGeom>
        </p:spPr>
      </p:pic>
      <p:pic>
        <p:nvPicPr>
          <p:cNvPr id="53" name="Immagine 52">
            <a:extLst>
              <a:ext uri="{FF2B5EF4-FFF2-40B4-BE49-F238E27FC236}">
                <a16:creationId xmlns:a16="http://schemas.microsoft.com/office/drawing/2014/main" id="{F3CD808E-06E4-44D0-B9AF-7CE48E279477}"/>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844097" y="5092226"/>
            <a:ext cx="659233" cy="675099"/>
          </a:xfrm>
          <a:prstGeom prst="rect">
            <a:avLst/>
          </a:prstGeom>
        </p:spPr>
      </p:pic>
      <p:pic>
        <p:nvPicPr>
          <p:cNvPr id="58" name="Immagine 57">
            <a:extLst>
              <a:ext uri="{FF2B5EF4-FFF2-40B4-BE49-F238E27FC236}">
                <a16:creationId xmlns:a16="http://schemas.microsoft.com/office/drawing/2014/main" id="{E989A486-10D4-4DC7-97B7-9A9C1293F2DB}"/>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7831664" y="139760"/>
            <a:ext cx="487905" cy="483402"/>
          </a:xfrm>
          <a:prstGeom prst="rect">
            <a:avLst/>
          </a:prstGeom>
        </p:spPr>
      </p:pic>
      <p:grpSp>
        <p:nvGrpSpPr>
          <p:cNvPr id="2" name="Gruppo 1">
            <a:extLst>
              <a:ext uri="{FF2B5EF4-FFF2-40B4-BE49-F238E27FC236}">
                <a16:creationId xmlns:a16="http://schemas.microsoft.com/office/drawing/2014/main" id="{6A7C1709-E3E4-4AE1-BDDF-1FF2123C00CA}"/>
              </a:ext>
            </a:extLst>
          </p:cNvPr>
          <p:cNvGrpSpPr/>
          <p:nvPr/>
        </p:nvGrpSpPr>
        <p:grpSpPr>
          <a:xfrm>
            <a:off x="4733389" y="1007994"/>
            <a:ext cx="1206231" cy="1377907"/>
            <a:chOff x="5040979" y="702808"/>
            <a:chExt cx="1206231" cy="1377907"/>
          </a:xfrm>
        </p:grpSpPr>
        <p:pic>
          <p:nvPicPr>
            <p:cNvPr id="60" name="Immagine 59" descr="Immagine che contiene arredamento, sedile, sedia, sgabello&#10;&#10;Descrizione generata automaticamente">
              <a:extLst>
                <a:ext uri="{FF2B5EF4-FFF2-40B4-BE49-F238E27FC236}">
                  <a16:creationId xmlns:a16="http://schemas.microsoft.com/office/drawing/2014/main" id="{7E7939C2-1DBA-48A6-BF05-8CEA49867CE3}"/>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5644094" y="702808"/>
              <a:ext cx="599917" cy="520395"/>
            </a:xfrm>
            <a:prstGeom prst="rect">
              <a:avLst/>
            </a:prstGeom>
          </p:spPr>
        </p:pic>
        <p:cxnSp>
          <p:nvCxnSpPr>
            <p:cNvPr id="61" name="Connettore 2 60">
              <a:extLst>
                <a:ext uri="{FF2B5EF4-FFF2-40B4-BE49-F238E27FC236}">
                  <a16:creationId xmlns:a16="http://schemas.microsoft.com/office/drawing/2014/main" id="{C9326EAF-334D-49E6-B8F4-FE60FC39A810}"/>
                </a:ext>
              </a:extLst>
            </p:cNvPr>
            <p:cNvCxnSpPr>
              <a:cxnSpLocks/>
              <a:endCxn id="62" idx="0"/>
            </p:cNvCxnSpPr>
            <p:nvPr/>
          </p:nvCxnSpPr>
          <p:spPr>
            <a:xfrm flipH="1">
              <a:off x="5644095" y="1072618"/>
              <a:ext cx="299957" cy="5002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CasellaDiTesto 61">
              <a:extLst>
                <a:ext uri="{FF2B5EF4-FFF2-40B4-BE49-F238E27FC236}">
                  <a16:creationId xmlns:a16="http://schemas.microsoft.com/office/drawing/2014/main" id="{ACD3E6B3-0787-4A0D-B7CC-90801A54393F}"/>
                </a:ext>
              </a:extLst>
            </p:cNvPr>
            <p:cNvSpPr txBox="1"/>
            <p:nvPr/>
          </p:nvSpPr>
          <p:spPr>
            <a:xfrm>
              <a:off x="5040979" y="1572884"/>
              <a:ext cx="1206231" cy="507831"/>
            </a:xfrm>
            <a:prstGeom prst="rect">
              <a:avLst/>
            </a:prstGeom>
            <a:solidFill>
              <a:schemeClr val="bg1"/>
            </a:solidFill>
            <a:ln>
              <a:solidFill>
                <a:schemeClr val="accent1">
                  <a:lumMod val="75000"/>
                </a:schemeClr>
              </a:solidFill>
              <a:prstDash val="lgDash"/>
            </a:ln>
          </p:spPr>
          <p:txBody>
            <a:bodyPr wrap="square" rtlCol="0">
              <a:spAutoFit/>
            </a:bodyPr>
            <a:lstStyle/>
            <a:p>
              <a:pPr marL="171450" indent="-171450" algn="just">
                <a:buFont typeface="Arial" panose="020B0604020202020204" pitchFamily="34" charset="0"/>
                <a:buChar char="•"/>
              </a:pPr>
              <a:r>
                <a:rPr lang="it-IT" sz="900" dirty="0"/>
                <a:t>CLIENT ADDRESS</a:t>
              </a:r>
            </a:p>
            <a:p>
              <a:pPr marL="171450" indent="-171450" algn="just">
                <a:buFont typeface="Arial" panose="020B0604020202020204" pitchFamily="34" charset="0"/>
                <a:buChar char="•"/>
              </a:pPr>
              <a:r>
                <a:rPr lang="it-IT" sz="900" dirty="0"/>
                <a:t>ADDRESS LENGHT</a:t>
              </a:r>
            </a:p>
            <a:p>
              <a:pPr marL="171450" indent="-171450" algn="just">
                <a:buFont typeface="Arial" panose="020B0604020202020204" pitchFamily="34" charset="0"/>
                <a:buChar char="•"/>
              </a:pPr>
              <a:r>
                <a:rPr lang="it-IT" sz="900" dirty="0"/>
                <a:t>FILEPATH</a:t>
              </a:r>
            </a:p>
          </p:txBody>
        </p:sp>
      </p:grpSp>
    </p:spTree>
    <p:extLst>
      <p:ext uri="{BB962C8B-B14F-4D97-AF65-F5344CB8AC3E}">
        <p14:creationId xmlns:p14="http://schemas.microsoft.com/office/powerpoint/2010/main" val="3363484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A8F8E224-F0FA-4E2D-AB26-1CAEED14885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897940" y="950139"/>
            <a:ext cx="967970" cy="967973"/>
          </a:xfrm>
          <a:prstGeom prst="rect">
            <a:avLst/>
          </a:prstGeom>
        </p:spPr>
      </p:pic>
      <p:grpSp>
        <p:nvGrpSpPr>
          <p:cNvPr id="19" name="Gruppo 18">
            <a:extLst>
              <a:ext uri="{FF2B5EF4-FFF2-40B4-BE49-F238E27FC236}">
                <a16:creationId xmlns:a16="http://schemas.microsoft.com/office/drawing/2014/main" id="{DC774C57-D625-421C-B7BA-DF3C868DA239}"/>
              </a:ext>
            </a:extLst>
          </p:cNvPr>
          <p:cNvGrpSpPr/>
          <p:nvPr/>
        </p:nvGrpSpPr>
        <p:grpSpPr>
          <a:xfrm>
            <a:off x="6586803" y="745918"/>
            <a:ext cx="1649477" cy="1344005"/>
            <a:chOff x="6872354" y="404742"/>
            <a:chExt cx="1397759" cy="1056255"/>
          </a:xfrm>
        </p:grpSpPr>
        <p:pic>
          <p:nvPicPr>
            <p:cNvPr id="17" name="Immagine 16">
              <a:extLst>
                <a:ext uri="{FF2B5EF4-FFF2-40B4-BE49-F238E27FC236}">
                  <a16:creationId xmlns:a16="http://schemas.microsoft.com/office/drawing/2014/main" id="{AF3AC95F-5BA4-4FDB-A98F-02E0A8527573}"/>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7553331" y="404742"/>
              <a:ext cx="716782" cy="716782"/>
            </a:xfrm>
            <a:prstGeom prst="rect">
              <a:avLst/>
            </a:prstGeom>
          </p:spPr>
        </p:pic>
        <p:pic>
          <p:nvPicPr>
            <p:cNvPr id="11" name="Immagine 10">
              <a:extLst>
                <a:ext uri="{FF2B5EF4-FFF2-40B4-BE49-F238E27FC236}">
                  <a16:creationId xmlns:a16="http://schemas.microsoft.com/office/drawing/2014/main" id="{3DB962D9-0F7F-4AB3-8423-6BE3C0F29237}"/>
                </a:ext>
              </a:extLst>
            </p:cNvPr>
            <p:cNvPicPr>
              <a:picLocks noChangeAspect="1"/>
            </p:cNvPicPr>
            <p:nvPr/>
          </p:nvPicPr>
          <p:blipFill>
            <a:blip r:embed="rId7">
              <a:alphaModFix amt="85000"/>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872354" y="717663"/>
              <a:ext cx="1142239" cy="743334"/>
            </a:xfrm>
            <a:prstGeom prst="rect">
              <a:avLst/>
            </a:prstGeom>
          </p:spPr>
        </p:pic>
      </p:grpSp>
      <p:sp>
        <p:nvSpPr>
          <p:cNvPr id="49" name="CasellaDiTesto 48">
            <a:extLst>
              <a:ext uri="{FF2B5EF4-FFF2-40B4-BE49-F238E27FC236}">
                <a16:creationId xmlns:a16="http://schemas.microsoft.com/office/drawing/2014/main" id="{20288178-12AD-46A1-90F9-0CE6632E6E1A}"/>
              </a:ext>
            </a:extLst>
          </p:cNvPr>
          <p:cNvSpPr txBox="1"/>
          <p:nvPr/>
        </p:nvSpPr>
        <p:spPr>
          <a:xfrm>
            <a:off x="1440524" y="1978132"/>
            <a:ext cx="2743200" cy="50013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600" b="1" i="0" u="none" strike="noStrike" kern="1200" cap="none" spc="0" normalizeH="0" baseline="0" noProof="0" dirty="0">
                <a:ln>
                  <a:noFill/>
                </a:ln>
                <a:solidFill>
                  <a:srgbClr val="393339"/>
                </a:solidFill>
                <a:effectLst/>
                <a:uLnTx/>
                <a:uFillTx/>
                <a:latin typeface="Calibri" panose="020F0502020204030204"/>
                <a:ea typeface="+mn-ea"/>
                <a:cs typeface="+mn-cs"/>
              </a:rPr>
              <a:t>RUFT CLIENT SIDE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050" b="0" i="0" u="none" strike="noStrike" kern="1200" cap="none" spc="0" normalizeH="0" baseline="0" noProof="0" dirty="0">
              <a:ln>
                <a:noFill/>
              </a:ln>
              <a:solidFill>
                <a:srgbClr val="393339"/>
              </a:solidFill>
              <a:effectLst/>
              <a:uLnTx/>
              <a:uFillTx/>
              <a:latin typeface="Calibri" panose="020F0502020204030204"/>
              <a:ea typeface="+mn-ea"/>
              <a:cs typeface="+mn-cs"/>
            </a:endParaRPr>
          </a:p>
        </p:txBody>
      </p:sp>
      <p:pic>
        <p:nvPicPr>
          <p:cNvPr id="64" name="Immagine 63">
            <a:extLst>
              <a:ext uri="{FF2B5EF4-FFF2-40B4-BE49-F238E27FC236}">
                <a16:creationId xmlns:a16="http://schemas.microsoft.com/office/drawing/2014/main" id="{49DC8AAD-1B70-480F-827F-EDA3EA5336BC}"/>
              </a:ext>
            </a:extLst>
          </p:cNvPr>
          <p:cNvPicPr>
            <a:picLocks noChangeAspect="1"/>
          </p:cNvPicPr>
          <p:nvPr/>
        </p:nvPicPr>
        <p:blipFill>
          <a:blip r:embed="rId9">
            <a:duotone>
              <a:schemeClr val="accent6">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5604265" y="2855206"/>
            <a:ext cx="546776" cy="546776"/>
          </a:xfrm>
          <a:prstGeom prst="rect">
            <a:avLst/>
          </a:prstGeom>
          <a:noFill/>
          <a:ln>
            <a:noFill/>
          </a:ln>
        </p:spPr>
      </p:pic>
      <p:pic>
        <p:nvPicPr>
          <p:cNvPr id="65" name="Immagine 64">
            <a:extLst>
              <a:ext uri="{FF2B5EF4-FFF2-40B4-BE49-F238E27FC236}">
                <a16:creationId xmlns:a16="http://schemas.microsoft.com/office/drawing/2014/main" id="{01F7D0F2-A3D6-4B43-B118-E075DD7E70C3}"/>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5633478" y="3827965"/>
            <a:ext cx="522517" cy="522517"/>
          </a:xfrm>
          <a:prstGeom prst="rect">
            <a:avLst/>
          </a:prstGeom>
        </p:spPr>
      </p:pic>
      <p:pic>
        <p:nvPicPr>
          <p:cNvPr id="66" name="Immagine 65">
            <a:extLst>
              <a:ext uri="{FF2B5EF4-FFF2-40B4-BE49-F238E27FC236}">
                <a16:creationId xmlns:a16="http://schemas.microsoft.com/office/drawing/2014/main" id="{C0271ADA-3C75-4B2D-850B-878322B4797B}"/>
              </a:ext>
            </a:extLst>
          </p:cNvPr>
          <p:cNvPicPr>
            <a:picLocks noChangeAspect="1"/>
          </p:cNvPicPr>
          <p:nvPr/>
        </p:nvPicPr>
        <p:blipFill>
          <a:blip r:embed="rId13">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5637596" y="4836480"/>
            <a:ext cx="527386" cy="522518"/>
          </a:xfrm>
          <a:prstGeom prst="rect">
            <a:avLst/>
          </a:prstGeom>
        </p:spPr>
      </p:pic>
      <p:sp>
        <p:nvSpPr>
          <p:cNvPr id="79" name="CasellaDiTesto 78">
            <a:extLst>
              <a:ext uri="{FF2B5EF4-FFF2-40B4-BE49-F238E27FC236}">
                <a16:creationId xmlns:a16="http://schemas.microsoft.com/office/drawing/2014/main" id="{FC60001A-1FA6-4CBE-93EA-8CD2DFD12764}"/>
              </a:ext>
            </a:extLst>
          </p:cNvPr>
          <p:cNvSpPr txBox="1"/>
          <p:nvPr/>
        </p:nvSpPr>
        <p:spPr>
          <a:xfrm>
            <a:off x="241868" y="219719"/>
            <a:ext cx="5941513" cy="400110"/>
          </a:xfrm>
          <a:prstGeom prst="rect">
            <a:avLst/>
          </a:prstGeom>
          <a:noFill/>
          <a:ln w="15875">
            <a:solidFill>
              <a:srgbClr val="00B0F0"/>
            </a:solidFill>
            <a:prstDash val="dash"/>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000" b="0" i="0" u="none" strike="noStrike" kern="1200" cap="none" spc="0" normalizeH="0" baseline="0" noProof="0" dirty="0">
                <a:ln>
                  <a:noFill/>
                </a:ln>
                <a:solidFill>
                  <a:srgbClr val="393339"/>
                </a:solidFill>
                <a:effectLst>
                  <a:outerShdw blurRad="38100" dist="38100" dir="2700000" algn="tl">
                    <a:srgbClr val="000000">
                      <a:alpha val="43137"/>
                    </a:srgbClr>
                  </a:outerShdw>
                </a:effectLst>
                <a:uLnTx/>
                <a:uFillTx/>
                <a:latin typeface="Calibri" panose="020F0502020204030204"/>
                <a:ea typeface="+mn-ea"/>
                <a:cs typeface="+mn-cs"/>
              </a:rPr>
              <a:t>CLIENT SIDE MIRRORS RUFT SERVER’S ARCHITECTURE</a:t>
            </a:r>
          </a:p>
        </p:txBody>
      </p:sp>
      <p:sp>
        <p:nvSpPr>
          <p:cNvPr id="43" name="CasellaDiTesto 42">
            <a:extLst>
              <a:ext uri="{FF2B5EF4-FFF2-40B4-BE49-F238E27FC236}">
                <a16:creationId xmlns:a16="http://schemas.microsoft.com/office/drawing/2014/main" id="{ADCEF382-DA84-46A7-AF84-1467AE93A86E}"/>
              </a:ext>
            </a:extLst>
          </p:cNvPr>
          <p:cNvSpPr txBox="1"/>
          <p:nvPr/>
        </p:nvSpPr>
        <p:spPr>
          <a:xfrm>
            <a:off x="6747405" y="2119474"/>
            <a:ext cx="2743200" cy="50013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600" b="1" i="0" u="none" strike="noStrike" kern="1200" cap="none" spc="0" normalizeH="0" baseline="0" noProof="0" dirty="0">
                <a:ln>
                  <a:noFill/>
                </a:ln>
                <a:solidFill>
                  <a:srgbClr val="393339"/>
                </a:solidFill>
                <a:effectLst/>
                <a:uLnTx/>
                <a:uFillTx/>
                <a:latin typeface="Calibri" panose="020F0502020204030204"/>
                <a:ea typeface="+mn-ea"/>
                <a:cs typeface="+mn-cs"/>
              </a:rPr>
              <a:t>RUFT SERVER SIDE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050" b="0" i="0" u="none" strike="noStrike" kern="1200" cap="none" spc="0" normalizeH="0" baseline="0" noProof="0" dirty="0">
              <a:ln>
                <a:noFill/>
              </a:ln>
              <a:solidFill>
                <a:srgbClr val="393339"/>
              </a:solidFill>
              <a:effectLst/>
              <a:uLnTx/>
              <a:uFillTx/>
              <a:latin typeface="Calibri" panose="020F0502020204030204"/>
              <a:ea typeface="+mn-ea"/>
              <a:cs typeface="+mn-cs"/>
            </a:endParaRPr>
          </a:p>
        </p:txBody>
      </p:sp>
      <p:cxnSp>
        <p:nvCxnSpPr>
          <p:cNvPr id="4" name="Connettore diritto 3">
            <a:extLst>
              <a:ext uri="{FF2B5EF4-FFF2-40B4-BE49-F238E27FC236}">
                <a16:creationId xmlns:a16="http://schemas.microsoft.com/office/drawing/2014/main" id="{4B13D582-C497-46C0-8B20-25B03E853A51}"/>
              </a:ext>
            </a:extLst>
          </p:cNvPr>
          <p:cNvCxnSpPr>
            <a:cxnSpLocks/>
          </p:cNvCxnSpPr>
          <p:nvPr/>
        </p:nvCxnSpPr>
        <p:spPr>
          <a:xfrm>
            <a:off x="5017827" y="950139"/>
            <a:ext cx="0" cy="5402023"/>
          </a:xfrm>
          <a:prstGeom prst="line">
            <a:avLst/>
          </a:prstGeom>
        </p:spPr>
        <p:style>
          <a:lnRef idx="3">
            <a:schemeClr val="accent1"/>
          </a:lnRef>
          <a:fillRef idx="0">
            <a:schemeClr val="accent1"/>
          </a:fillRef>
          <a:effectRef idx="2">
            <a:schemeClr val="accent1"/>
          </a:effectRef>
          <a:fontRef idx="minor">
            <a:schemeClr val="tx1"/>
          </a:fontRef>
        </p:style>
      </p:cxnSp>
      <p:pic>
        <p:nvPicPr>
          <p:cNvPr id="12" name="Elemento grafico 11" descr="Periferica di gioco">
            <a:extLst>
              <a:ext uri="{FF2B5EF4-FFF2-40B4-BE49-F238E27FC236}">
                <a16:creationId xmlns:a16="http://schemas.microsoft.com/office/drawing/2014/main" id="{BB04FAD2-D758-4B00-8EF3-4896866DA8C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14631" y="2802103"/>
            <a:ext cx="584416" cy="584416"/>
          </a:xfrm>
          <a:prstGeom prst="rect">
            <a:avLst/>
          </a:prstGeom>
        </p:spPr>
      </p:pic>
      <p:pic>
        <p:nvPicPr>
          <p:cNvPr id="51" name="Immagine 50">
            <a:extLst>
              <a:ext uri="{FF2B5EF4-FFF2-40B4-BE49-F238E27FC236}">
                <a16:creationId xmlns:a16="http://schemas.microsoft.com/office/drawing/2014/main" id="{F58079EF-8C0E-43D5-89FB-ED0C4D85966B}"/>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845580" y="3806313"/>
            <a:ext cx="522517" cy="522517"/>
          </a:xfrm>
          <a:prstGeom prst="rect">
            <a:avLst/>
          </a:prstGeom>
        </p:spPr>
      </p:pic>
      <p:pic>
        <p:nvPicPr>
          <p:cNvPr id="53" name="Immagine 52">
            <a:extLst>
              <a:ext uri="{FF2B5EF4-FFF2-40B4-BE49-F238E27FC236}">
                <a16:creationId xmlns:a16="http://schemas.microsoft.com/office/drawing/2014/main" id="{3E776F10-2BF0-48BD-9752-9B5BFCF65C57}"/>
              </a:ext>
            </a:extLst>
          </p:cNvPr>
          <p:cNvPicPr>
            <a:picLocks noChangeAspect="1"/>
          </p:cNvPicPr>
          <p:nvPr/>
        </p:nvPicPr>
        <p:blipFill>
          <a:blip r:embed="rId13">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814631" y="4826094"/>
            <a:ext cx="527386" cy="522518"/>
          </a:xfrm>
          <a:prstGeom prst="rect">
            <a:avLst/>
          </a:prstGeom>
        </p:spPr>
      </p:pic>
      <p:sp>
        <p:nvSpPr>
          <p:cNvPr id="13" name="Rettangolo con angoli arrotondati 12">
            <a:extLst>
              <a:ext uri="{FF2B5EF4-FFF2-40B4-BE49-F238E27FC236}">
                <a16:creationId xmlns:a16="http://schemas.microsoft.com/office/drawing/2014/main" id="{10BFC824-DF3D-4ECD-B71F-5B1205AC9028}"/>
              </a:ext>
            </a:extLst>
          </p:cNvPr>
          <p:cNvSpPr/>
          <p:nvPr/>
        </p:nvSpPr>
        <p:spPr>
          <a:xfrm>
            <a:off x="631283" y="4682659"/>
            <a:ext cx="3984164" cy="809389"/>
          </a:xfrm>
          <a:prstGeom prst="roundRect">
            <a:avLst/>
          </a:prstGeom>
          <a:noFill/>
          <a:ln>
            <a:solidFill>
              <a:srgbClr val="60A3C8"/>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ttangolo con angoli arrotondati 53">
            <a:extLst>
              <a:ext uri="{FF2B5EF4-FFF2-40B4-BE49-F238E27FC236}">
                <a16:creationId xmlns:a16="http://schemas.microsoft.com/office/drawing/2014/main" id="{857DA331-080E-4EAE-AE27-95585D5056BA}"/>
              </a:ext>
            </a:extLst>
          </p:cNvPr>
          <p:cNvSpPr/>
          <p:nvPr/>
        </p:nvSpPr>
        <p:spPr>
          <a:xfrm>
            <a:off x="631284" y="3686138"/>
            <a:ext cx="3984162" cy="809389"/>
          </a:xfrm>
          <a:prstGeom prst="roundRect">
            <a:avLst/>
          </a:prstGeom>
          <a:noFill/>
          <a:ln>
            <a:solidFill>
              <a:srgbClr val="60A3C8"/>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ttangolo con angoli arrotondati 55">
            <a:extLst>
              <a:ext uri="{FF2B5EF4-FFF2-40B4-BE49-F238E27FC236}">
                <a16:creationId xmlns:a16="http://schemas.microsoft.com/office/drawing/2014/main" id="{81AB7FA4-19F8-4521-A12D-35F7B1A10B36}"/>
              </a:ext>
            </a:extLst>
          </p:cNvPr>
          <p:cNvSpPr/>
          <p:nvPr/>
        </p:nvSpPr>
        <p:spPr>
          <a:xfrm>
            <a:off x="652000" y="2689617"/>
            <a:ext cx="3963446" cy="809389"/>
          </a:xfrm>
          <a:prstGeom prst="roundRect">
            <a:avLst/>
          </a:prstGeom>
          <a:noFill/>
          <a:ln>
            <a:solidFill>
              <a:srgbClr val="60A3C8"/>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ttangolo con angoli arrotondati 57">
            <a:extLst>
              <a:ext uri="{FF2B5EF4-FFF2-40B4-BE49-F238E27FC236}">
                <a16:creationId xmlns:a16="http://schemas.microsoft.com/office/drawing/2014/main" id="{46AC3BB1-64BF-4F41-9191-EC4522946C57}"/>
              </a:ext>
            </a:extLst>
          </p:cNvPr>
          <p:cNvSpPr/>
          <p:nvPr/>
        </p:nvSpPr>
        <p:spPr>
          <a:xfrm>
            <a:off x="5449060" y="2689617"/>
            <a:ext cx="4041536" cy="809389"/>
          </a:xfrm>
          <a:prstGeom prst="roundRect">
            <a:avLst/>
          </a:prstGeom>
          <a:noFill/>
          <a:ln>
            <a:solidFill>
              <a:srgbClr val="60A3C8"/>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Rettangolo con angoli arrotondati 58">
            <a:extLst>
              <a:ext uri="{FF2B5EF4-FFF2-40B4-BE49-F238E27FC236}">
                <a16:creationId xmlns:a16="http://schemas.microsoft.com/office/drawing/2014/main" id="{29632400-9881-46F8-B74C-3DC628596350}"/>
              </a:ext>
            </a:extLst>
          </p:cNvPr>
          <p:cNvSpPr/>
          <p:nvPr/>
        </p:nvSpPr>
        <p:spPr>
          <a:xfrm>
            <a:off x="5449060" y="3684062"/>
            <a:ext cx="4041535" cy="809389"/>
          </a:xfrm>
          <a:prstGeom prst="roundRect">
            <a:avLst/>
          </a:prstGeom>
          <a:noFill/>
          <a:ln>
            <a:solidFill>
              <a:srgbClr val="60A3C8"/>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Rettangolo con angoli arrotondati 66">
            <a:extLst>
              <a:ext uri="{FF2B5EF4-FFF2-40B4-BE49-F238E27FC236}">
                <a16:creationId xmlns:a16="http://schemas.microsoft.com/office/drawing/2014/main" id="{366A0A02-083B-4E7A-B844-84ED675CC506}"/>
              </a:ext>
            </a:extLst>
          </p:cNvPr>
          <p:cNvSpPr/>
          <p:nvPr/>
        </p:nvSpPr>
        <p:spPr>
          <a:xfrm>
            <a:off x="5450309" y="4682659"/>
            <a:ext cx="4040283" cy="809389"/>
          </a:xfrm>
          <a:prstGeom prst="roundRect">
            <a:avLst/>
          </a:prstGeom>
          <a:noFill/>
          <a:ln>
            <a:solidFill>
              <a:srgbClr val="60A3C8"/>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CasellaDiTesto 14">
            <a:extLst>
              <a:ext uri="{FF2B5EF4-FFF2-40B4-BE49-F238E27FC236}">
                <a16:creationId xmlns:a16="http://schemas.microsoft.com/office/drawing/2014/main" id="{635CB5D2-340D-48EF-ABCE-9413F3671C7C}"/>
              </a:ext>
            </a:extLst>
          </p:cNvPr>
          <p:cNvSpPr txBox="1"/>
          <p:nvPr/>
        </p:nvSpPr>
        <p:spPr>
          <a:xfrm>
            <a:off x="1549707" y="2747511"/>
            <a:ext cx="307346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200" b="0" i="0" u="none" strike="noStrike" kern="1200" cap="none" spc="0" normalizeH="0" baseline="0" noProof="0" dirty="0">
                <a:ln>
                  <a:noFill/>
                </a:ln>
                <a:solidFill>
                  <a:srgbClr val="393339"/>
                </a:solidFill>
                <a:effectLst/>
                <a:uLnTx/>
                <a:uFillTx/>
                <a:latin typeface="Calibri" panose="020F0502020204030204"/>
                <a:ea typeface="+mn-ea"/>
                <a:cs typeface="+mn-cs"/>
              </a:rPr>
              <a:t>COMMAND MENU: THE CLIENT SIDE MUST CHOOSE AMONG THE THREE OPERATIONS </a:t>
            </a:r>
            <a:r>
              <a:rPr kumimoji="0" lang="it-IT" sz="1200" b="0" i="1" u="none" strike="noStrike" kern="1200" cap="none" spc="0" normalizeH="0" baseline="0" noProof="0" dirty="0">
                <a:ln>
                  <a:noFill/>
                </a:ln>
                <a:solidFill>
                  <a:srgbClr val="393339"/>
                </a:solidFill>
                <a:effectLst/>
                <a:uLnTx/>
                <a:uFillTx/>
                <a:latin typeface="Calibri" panose="020F0502020204030204"/>
                <a:ea typeface="+mn-ea"/>
                <a:cs typeface="+mn-cs"/>
              </a:rPr>
              <a:t>LIST, GET, PUT</a:t>
            </a:r>
            <a:endParaRPr kumimoji="0" lang="it-IT" sz="1200" b="0" i="0" u="none" strike="noStrike" kern="1200" cap="none" spc="0" normalizeH="0" baseline="0" noProof="0" dirty="0">
              <a:ln>
                <a:noFill/>
              </a:ln>
              <a:solidFill>
                <a:srgbClr val="393339"/>
              </a:solidFill>
              <a:effectLst/>
              <a:uLnTx/>
              <a:uFillTx/>
              <a:latin typeface="Calibri" panose="020F0502020204030204"/>
              <a:ea typeface="+mn-ea"/>
              <a:cs typeface="+mn-cs"/>
            </a:endParaRPr>
          </a:p>
        </p:txBody>
      </p:sp>
      <p:sp>
        <p:nvSpPr>
          <p:cNvPr id="68" name="CasellaDiTesto 67">
            <a:extLst>
              <a:ext uri="{FF2B5EF4-FFF2-40B4-BE49-F238E27FC236}">
                <a16:creationId xmlns:a16="http://schemas.microsoft.com/office/drawing/2014/main" id="{24113DA7-5D8A-4798-A701-97D8F90D9D4B}"/>
              </a:ext>
            </a:extLst>
          </p:cNvPr>
          <p:cNvSpPr txBox="1"/>
          <p:nvPr/>
        </p:nvSpPr>
        <p:spPr>
          <a:xfrm>
            <a:off x="1402441" y="3685367"/>
            <a:ext cx="3233746" cy="830997"/>
          </a:xfrm>
          <a:prstGeom prst="rect">
            <a:avLst/>
          </a:prstGeom>
          <a:noFill/>
        </p:spPr>
        <p:txBody>
          <a:bodyPr wrap="square" rtlCol="0">
            <a:spAutoFit/>
          </a:bodyPr>
          <a:lstStyle/>
          <a:p>
            <a:pPr lvl="0" algn="just"/>
            <a:r>
              <a:rPr kumimoji="0" lang="it-IT" sz="1200" b="0" i="0" u="none" strike="noStrike" kern="1200" cap="none" spc="0" normalizeH="0" baseline="0" noProof="0" dirty="0">
                <a:ln>
                  <a:noFill/>
                </a:ln>
                <a:solidFill>
                  <a:srgbClr val="393339"/>
                </a:solidFill>
                <a:effectLst/>
                <a:uLnTx/>
                <a:uFillTx/>
                <a:latin typeface="Calibri" panose="020F0502020204030204"/>
                <a:ea typeface="+mn-ea"/>
                <a:cs typeface="+mn-cs"/>
              </a:rPr>
              <a:t>DOWNLOAD ENVIRONMENT: </a:t>
            </a:r>
            <a:r>
              <a:rPr lang="it-IT" sz="1200" dirty="0">
                <a:solidFill>
                  <a:srgbClr val="393339"/>
                </a:solidFill>
              </a:rPr>
              <a:t>IS RESPONSIBLE FOR RECEIVING A FILE FROM THE SERVER  DIRECTORY AND SAVING IT INTO THE CLIENT DIRECTORY. </a:t>
            </a:r>
            <a:endParaRPr kumimoji="0" lang="it-IT" sz="1200" b="0" i="0" u="none" strike="noStrike" kern="1200" cap="none" spc="0" normalizeH="0" baseline="0" noProof="0" dirty="0">
              <a:ln>
                <a:noFill/>
              </a:ln>
              <a:solidFill>
                <a:srgbClr val="393339"/>
              </a:solidFill>
              <a:effectLst/>
              <a:uLnTx/>
              <a:uFillTx/>
              <a:latin typeface="Calibri" panose="020F0502020204030204"/>
              <a:ea typeface="+mn-ea"/>
              <a:cs typeface="+mn-cs"/>
            </a:endParaRPr>
          </a:p>
        </p:txBody>
      </p:sp>
      <p:sp>
        <p:nvSpPr>
          <p:cNvPr id="69" name="CasellaDiTesto 68">
            <a:extLst>
              <a:ext uri="{FF2B5EF4-FFF2-40B4-BE49-F238E27FC236}">
                <a16:creationId xmlns:a16="http://schemas.microsoft.com/office/drawing/2014/main" id="{751368D2-C2D9-42C2-8B3C-6100C127382C}"/>
              </a:ext>
            </a:extLst>
          </p:cNvPr>
          <p:cNvSpPr txBox="1"/>
          <p:nvPr/>
        </p:nvSpPr>
        <p:spPr>
          <a:xfrm>
            <a:off x="1331068" y="4772158"/>
            <a:ext cx="3284382" cy="646331"/>
          </a:xfrm>
          <a:prstGeom prst="rect">
            <a:avLst/>
          </a:prstGeom>
          <a:noFill/>
        </p:spPr>
        <p:txBody>
          <a:bodyPr wrap="square" rtlCol="0">
            <a:spAutoFit/>
          </a:bodyPr>
          <a:lstStyle/>
          <a:p>
            <a:pPr lvl="0" algn="just"/>
            <a:r>
              <a:rPr kumimoji="0" lang="it-IT" sz="1200" b="0" i="0" u="none" strike="noStrike" kern="1200" cap="none" spc="0" normalizeH="0" baseline="0" noProof="0" dirty="0">
                <a:ln>
                  <a:noFill/>
                </a:ln>
                <a:solidFill>
                  <a:srgbClr val="393339"/>
                </a:solidFill>
                <a:effectLst/>
                <a:uLnTx/>
                <a:uFillTx/>
                <a:latin typeface="Calibri" panose="020F0502020204030204"/>
                <a:ea typeface="+mn-ea"/>
                <a:cs typeface="+mn-cs"/>
              </a:rPr>
              <a:t>UPLOAD ENVIRONMENT: </a:t>
            </a:r>
            <a:r>
              <a:rPr lang="it-IT" sz="1200" dirty="0">
                <a:solidFill>
                  <a:srgbClr val="393339"/>
                </a:solidFill>
              </a:rPr>
              <a:t>IS RESPONSIBLE FOR SENDING A FILE FROM THE CLIENT DIRECTORY TO THE SERVER’S.</a:t>
            </a:r>
            <a:endParaRPr kumimoji="0" lang="it-IT" sz="1200" b="0" i="0" u="none" strike="noStrike" kern="1200" cap="none" spc="0" normalizeH="0" baseline="0" noProof="0" dirty="0">
              <a:ln>
                <a:noFill/>
              </a:ln>
              <a:solidFill>
                <a:srgbClr val="393339"/>
              </a:solidFill>
              <a:effectLst/>
              <a:uLnTx/>
              <a:uFillTx/>
              <a:latin typeface="Calibri" panose="020F0502020204030204"/>
              <a:ea typeface="+mn-ea"/>
              <a:cs typeface="+mn-cs"/>
            </a:endParaRPr>
          </a:p>
        </p:txBody>
      </p:sp>
      <p:sp>
        <p:nvSpPr>
          <p:cNvPr id="70" name="CasellaDiTesto 69">
            <a:extLst>
              <a:ext uri="{FF2B5EF4-FFF2-40B4-BE49-F238E27FC236}">
                <a16:creationId xmlns:a16="http://schemas.microsoft.com/office/drawing/2014/main" id="{2747B6AE-AC1E-4BAA-B7D3-119CA79E3FFA}"/>
              </a:ext>
            </a:extLst>
          </p:cNvPr>
          <p:cNvSpPr txBox="1"/>
          <p:nvPr/>
        </p:nvSpPr>
        <p:spPr>
          <a:xfrm>
            <a:off x="6192278" y="2678812"/>
            <a:ext cx="3257081" cy="83099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it-IT" sz="1200" b="0" i="0" u="none" strike="noStrike" kern="1200" cap="none" spc="0" normalizeH="0" baseline="0" noProof="0" dirty="0">
                <a:ln>
                  <a:noFill/>
                </a:ln>
                <a:solidFill>
                  <a:srgbClr val="393339"/>
                </a:solidFill>
                <a:effectLst/>
                <a:uLnTx/>
                <a:uFillTx/>
                <a:latin typeface="Calibri" panose="020F0502020204030204"/>
                <a:ea typeface="+mn-ea"/>
                <a:cs typeface="+mn-cs"/>
              </a:rPr>
              <a:t>RECEPTION ENVIRONMENT’S TASK IS TO DIRECT ANY REQUEST TO THE RIGHT ENVIRONMENT. IF THE REQUEST IS A </a:t>
            </a:r>
            <a:r>
              <a:rPr kumimoji="0" lang="it-IT" sz="1200" b="0" i="1" u="none" strike="noStrike" kern="1200" cap="none" spc="0" normalizeH="0" baseline="0" noProof="0" dirty="0">
                <a:ln>
                  <a:noFill/>
                </a:ln>
                <a:solidFill>
                  <a:srgbClr val="393339"/>
                </a:solidFill>
                <a:effectLst/>
                <a:uLnTx/>
                <a:uFillTx/>
                <a:latin typeface="Calibri" panose="020F0502020204030204"/>
                <a:ea typeface="+mn-ea"/>
                <a:cs typeface="+mn-cs"/>
              </a:rPr>
              <a:t>LIST</a:t>
            </a:r>
            <a:r>
              <a:rPr kumimoji="0" lang="it-IT" sz="1200" b="0" i="0" u="none" strike="noStrike" kern="1200" cap="none" spc="0" normalizeH="0" baseline="0" noProof="0" dirty="0">
                <a:ln>
                  <a:noFill/>
                </a:ln>
                <a:solidFill>
                  <a:srgbClr val="393339"/>
                </a:solidFill>
                <a:effectLst/>
                <a:uLnTx/>
                <a:uFillTx/>
                <a:latin typeface="Calibri" panose="020F0502020204030204"/>
                <a:ea typeface="+mn-ea"/>
                <a:cs typeface="+mn-cs"/>
              </a:rPr>
              <a:t> COMMAND, THEN HANDLES IT. </a:t>
            </a:r>
          </a:p>
        </p:txBody>
      </p:sp>
      <p:sp>
        <p:nvSpPr>
          <p:cNvPr id="71" name="CasellaDiTesto 70">
            <a:extLst>
              <a:ext uri="{FF2B5EF4-FFF2-40B4-BE49-F238E27FC236}">
                <a16:creationId xmlns:a16="http://schemas.microsoft.com/office/drawing/2014/main" id="{B641369A-ADF7-4DF0-9622-A3F3661FE0CA}"/>
              </a:ext>
            </a:extLst>
          </p:cNvPr>
          <p:cNvSpPr txBox="1"/>
          <p:nvPr/>
        </p:nvSpPr>
        <p:spPr>
          <a:xfrm>
            <a:off x="6288708" y="3748313"/>
            <a:ext cx="3160651" cy="64633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it-IT" sz="1200" b="0" i="0" u="none" strike="noStrike" kern="1200" cap="none" spc="0" normalizeH="0" baseline="0" noProof="0" dirty="0">
                <a:ln>
                  <a:noFill/>
                </a:ln>
                <a:solidFill>
                  <a:srgbClr val="393339"/>
                </a:solidFill>
                <a:effectLst/>
                <a:uLnTx/>
                <a:uFillTx/>
                <a:latin typeface="Calibri" panose="020F0502020204030204"/>
                <a:ea typeface="+mn-ea"/>
                <a:cs typeface="+mn-cs"/>
              </a:rPr>
              <a:t>DOWNLOAD ENVIRONMENT: IS RESPONSIBLE FOR SENDING A FILE FROM THE SERVER DIRECTORY TO THE CLIENTS’S.</a:t>
            </a:r>
          </a:p>
        </p:txBody>
      </p:sp>
      <p:sp>
        <p:nvSpPr>
          <p:cNvPr id="72" name="CasellaDiTesto 71">
            <a:extLst>
              <a:ext uri="{FF2B5EF4-FFF2-40B4-BE49-F238E27FC236}">
                <a16:creationId xmlns:a16="http://schemas.microsoft.com/office/drawing/2014/main" id="{BC5FA40D-854E-4424-AD2D-DC060BA71141}"/>
              </a:ext>
            </a:extLst>
          </p:cNvPr>
          <p:cNvSpPr txBox="1"/>
          <p:nvPr/>
        </p:nvSpPr>
        <p:spPr>
          <a:xfrm>
            <a:off x="6164978" y="4760925"/>
            <a:ext cx="3284382" cy="64633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it-IT" sz="1200" b="0" i="0" u="none" strike="noStrike" kern="1200" cap="none" spc="0" normalizeH="0" baseline="0" noProof="0" dirty="0">
                <a:ln>
                  <a:noFill/>
                </a:ln>
                <a:solidFill>
                  <a:srgbClr val="393339"/>
                </a:solidFill>
                <a:effectLst/>
                <a:uLnTx/>
                <a:uFillTx/>
                <a:latin typeface="Calibri" panose="020F0502020204030204"/>
                <a:ea typeface="+mn-ea"/>
                <a:cs typeface="+mn-cs"/>
              </a:rPr>
              <a:t>UPLOAD ENVIRONMENT: IS RESPONSIBLE FOR RECEIVING A FILE FROM THE CLIENT  DIRECTORY AND SAVING IT INTO THE SERVER DIRECTORY.</a:t>
            </a:r>
          </a:p>
        </p:txBody>
      </p:sp>
      <p:sp>
        <p:nvSpPr>
          <p:cNvPr id="3" name="Freccia bidirezionale verticale 2">
            <a:extLst>
              <a:ext uri="{FF2B5EF4-FFF2-40B4-BE49-F238E27FC236}">
                <a16:creationId xmlns:a16="http://schemas.microsoft.com/office/drawing/2014/main" id="{2DCFFE10-2F1A-45F8-943F-91B48D7346F3}"/>
              </a:ext>
            </a:extLst>
          </p:cNvPr>
          <p:cNvSpPr/>
          <p:nvPr/>
        </p:nvSpPr>
        <p:spPr>
          <a:xfrm rot="2786787" flipH="1">
            <a:off x="4896119" y="4010147"/>
            <a:ext cx="246816" cy="105497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ccia bidirezionale verticale 29">
            <a:extLst>
              <a:ext uri="{FF2B5EF4-FFF2-40B4-BE49-F238E27FC236}">
                <a16:creationId xmlns:a16="http://schemas.microsoft.com/office/drawing/2014/main" id="{BFB5AEA1-BDCE-408E-9614-EB17106C005D}"/>
              </a:ext>
            </a:extLst>
          </p:cNvPr>
          <p:cNvSpPr/>
          <p:nvPr/>
        </p:nvSpPr>
        <p:spPr>
          <a:xfrm rot="7881806" flipH="1">
            <a:off x="4925687" y="3998771"/>
            <a:ext cx="246816" cy="105497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Immagine 5" descr="Immagine che contiene screenshot&#10;&#10;Descrizione generata automaticamente">
            <a:extLst>
              <a:ext uri="{FF2B5EF4-FFF2-40B4-BE49-F238E27FC236}">
                <a16:creationId xmlns:a16="http://schemas.microsoft.com/office/drawing/2014/main" id="{89CCBEB7-97D3-4518-9466-9DA3E5210B08}"/>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921827" y="3343130"/>
            <a:ext cx="2197479" cy="1448288"/>
          </a:xfrm>
          <a:prstGeom prst="rect">
            <a:avLst/>
          </a:prstGeom>
        </p:spPr>
      </p:pic>
      <p:pic>
        <p:nvPicPr>
          <p:cNvPr id="137" name="Immagine 136">
            <a:extLst>
              <a:ext uri="{FF2B5EF4-FFF2-40B4-BE49-F238E27FC236}">
                <a16:creationId xmlns:a16="http://schemas.microsoft.com/office/drawing/2014/main" id="{3836D3DC-545A-4BE3-A4C7-E8FF80124623}"/>
              </a:ext>
            </a:extLst>
          </p:cNvPr>
          <p:cNvPicPr>
            <a:picLocks noChangeAspect="1"/>
          </p:cNvPicPr>
          <p:nvPr/>
        </p:nvPicPr>
        <p:blipFill>
          <a:blip r:embed="rId18">
            <a:extLst>
              <a:ext uri="{28A0092B-C50C-407E-A947-70E740481C1C}">
                <a14:useLocalDpi xmlns:a14="http://schemas.microsoft.com/office/drawing/2010/main" val="0"/>
              </a:ext>
              <a:ext uri="{837473B0-CC2E-450A-ABE3-18F120FF3D39}">
                <a1611:picAttrSrcUrl xmlns:a1611="http://schemas.microsoft.com/office/drawing/2016/11/main" r:id="rId19"/>
              </a:ext>
            </a:extLst>
          </a:blip>
          <a:stretch>
            <a:fillRect/>
          </a:stretch>
        </p:blipFill>
        <p:spPr>
          <a:xfrm>
            <a:off x="511192" y="5473081"/>
            <a:ext cx="603691" cy="520715"/>
          </a:xfrm>
          <a:prstGeom prst="rect">
            <a:avLst/>
          </a:prstGeom>
          <a:effectLst>
            <a:glow rad="127000">
              <a:schemeClr val="accent6">
                <a:alpha val="22000"/>
              </a:schemeClr>
            </a:glow>
            <a:outerShdw blurRad="50800" dist="50800" dir="5400000" algn="ctr" rotWithShape="0">
              <a:srgbClr val="000000">
                <a:alpha val="0"/>
              </a:srgbClr>
            </a:outerShdw>
          </a:effectLst>
        </p:spPr>
      </p:pic>
      <p:pic>
        <p:nvPicPr>
          <p:cNvPr id="138" name="Immagine 137">
            <a:extLst>
              <a:ext uri="{FF2B5EF4-FFF2-40B4-BE49-F238E27FC236}">
                <a16:creationId xmlns:a16="http://schemas.microsoft.com/office/drawing/2014/main" id="{FD927F5B-19E6-47B6-8911-5DFD304F5D00}"/>
              </a:ext>
            </a:extLst>
          </p:cNvPr>
          <p:cNvPicPr>
            <a:picLocks noChangeAspect="1"/>
          </p:cNvPicPr>
          <p:nvPr/>
        </p:nvPicPr>
        <p:blipFill>
          <a:blip r:embed="rId20">
            <a:extLst>
              <a:ext uri="{28A0092B-C50C-407E-A947-70E740481C1C}">
                <a14:useLocalDpi xmlns:a14="http://schemas.microsoft.com/office/drawing/2010/main" val="0"/>
              </a:ext>
              <a:ext uri="{837473B0-CC2E-450A-ABE3-18F120FF3D39}">
                <a1611:picAttrSrcUrl xmlns:a1611="http://schemas.microsoft.com/office/drawing/2016/11/main" r:id="rId21"/>
              </a:ext>
            </a:extLst>
          </a:blip>
          <a:stretch>
            <a:fillRect/>
          </a:stretch>
        </p:blipFill>
        <p:spPr>
          <a:xfrm>
            <a:off x="1040420" y="5471612"/>
            <a:ext cx="365264" cy="523808"/>
          </a:xfrm>
          <a:prstGeom prst="rect">
            <a:avLst/>
          </a:prstGeom>
        </p:spPr>
      </p:pic>
      <p:pic>
        <p:nvPicPr>
          <p:cNvPr id="139" name="Immagine 138">
            <a:extLst>
              <a:ext uri="{FF2B5EF4-FFF2-40B4-BE49-F238E27FC236}">
                <a16:creationId xmlns:a16="http://schemas.microsoft.com/office/drawing/2014/main" id="{0617797F-D91D-4442-92BA-40D869E240E3}"/>
              </a:ext>
            </a:extLst>
          </p:cNvPr>
          <p:cNvPicPr>
            <a:picLocks noChangeAspect="1"/>
          </p:cNvPicPr>
          <p:nvPr/>
        </p:nvPicPr>
        <p:blipFill>
          <a:blip r:embed="rId22">
            <a:extLst>
              <a:ext uri="{28A0092B-C50C-407E-A947-70E740481C1C}">
                <a14:useLocalDpi xmlns:a14="http://schemas.microsoft.com/office/drawing/2010/main" val="0"/>
              </a:ext>
              <a:ext uri="{837473B0-CC2E-450A-ABE3-18F120FF3D39}">
                <a1611:picAttrSrcUrl xmlns:a1611="http://schemas.microsoft.com/office/drawing/2016/11/main" r:id="rId23"/>
              </a:ext>
            </a:extLst>
          </a:blip>
          <a:stretch>
            <a:fillRect/>
          </a:stretch>
        </p:blipFill>
        <p:spPr>
          <a:xfrm>
            <a:off x="1391520" y="5612519"/>
            <a:ext cx="365264" cy="365264"/>
          </a:xfrm>
          <a:prstGeom prst="rect">
            <a:avLst/>
          </a:prstGeom>
        </p:spPr>
      </p:pic>
      <p:grpSp>
        <p:nvGrpSpPr>
          <p:cNvPr id="28" name="Gruppo 27">
            <a:extLst>
              <a:ext uri="{FF2B5EF4-FFF2-40B4-BE49-F238E27FC236}">
                <a16:creationId xmlns:a16="http://schemas.microsoft.com/office/drawing/2014/main" id="{7AE0B4F8-2650-464D-8DB5-9FB98FB10C33}"/>
              </a:ext>
            </a:extLst>
          </p:cNvPr>
          <p:cNvGrpSpPr/>
          <p:nvPr/>
        </p:nvGrpSpPr>
        <p:grpSpPr>
          <a:xfrm>
            <a:off x="299205" y="4086727"/>
            <a:ext cx="232926" cy="263755"/>
            <a:chOff x="2812905" y="5591098"/>
            <a:chExt cx="647700" cy="733425"/>
          </a:xfrm>
        </p:grpSpPr>
        <p:sp>
          <p:nvSpPr>
            <p:cNvPr id="18" name="Figura a mano libera: forma 17">
              <a:extLst>
                <a:ext uri="{FF2B5EF4-FFF2-40B4-BE49-F238E27FC236}">
                  <a16:creationId xmlns:a16="http://schemas.microsoft.com/office/drawing/2014/main" id="{43BFDFD9-46A0-4D96-B15E-52B0B24D4F14}"/>
                </a:ext>
              </a:extLst>
            </p:cNvPr>
            <p:cNvSpPr/>
            <p:nvPr/>
          </p:nvSpPr>
          <p:spPr>
            <a:xfrm>
              <a:off x="2908155" y="5876848"/>
              <a:ext cx="457200" cy="57150"/>
            </a:xfrm>
            <a:custGeom>
              <a:avLst/>
              <a:gdLst>
                <a:gd name="connsiteX0" fmla="*/ 0 w 457200"/>
                <a:gd name="connsiteY0" fmla="*/ 0 h 57150"/>
                <a:gd name="connsiteX1" fmla="*/ 457200 w 457200"/>
                <a:gd name="connsiteY1" fmla="*/ 0 h 57150"/>
                <a:gd name="connsiteX2" fmla="*/ 457200 w 457200"/>
                <a:gd name="connsiteY2" fmla="*/ 57150 h 57150"/>
                <a:gd name="connsiteX3" fmla="*/ 0 w 457200"/>
                <a:gd name="connsiteY3" fmla="*/ 57150 h 57150"/>
              </a:gdLst>
              <a:ahLst/>
              <a:cxnLst>
                <a:cxn ang="0">
                  <a:pos x="connsiteX0" y="connsiteY0"/>
                </a:cxn>
                <a:cxn ang="0">
                  <a:pos x="connsiteX1" y="connsiteY1"/>
                </a:cxn>
                <a:cxn ang="0">
                  <a:pos x="connsiteX2" y="connsiteY2"/>
                </a:cxn>
                <a:cxn ang="0">
                  <a:pos x="connsiteX3" y="connsiteY3"/>
                </a:cxn>
              </a:cxnLst>
              <a:rect l="l" t="t" r="r" b="b"/>
              <a:pathLst>
                <a:path w="457200" h="57150">
                  <a:moveTo>
                    <a:pt x="0" y="0"/>
                  </a:moveTo>
                  <a:lnTo>
                    <a:pt x="457200" y="0"/>
                  </a:lnTo>
                  <a:lnTo>
                    <a:pt x="457200" y="57150"/>
                  </a:lnTo>
                  <a:lnTo>
                    <a:pt x="0" y="57150"/>
                  </a:lnTo>
                  <a:close/>
                </a:path>
              </a:pathLst>
            </a:custGeom>
            <a:solidFill>
              <a:srgbClr val="00000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srgbClr val="393339"/>
                </a:solidFill>
                <a:effectLst/>
                <a:uLnTx/>
                <a:uFillTx/>
                <a:latin typeface="Calibri" panose="020F0502020204030204"/>
                <a:ea typeface="+mn-ea"/>
                <a:cs typeface="+mn-cs"/>
              </a:endParaRPr>
            </a:p>
          </p:txBody>
        </p:sp>
        <p:sp>
          <p:nvSpPr>
            <p:cNvPr id="20" name="Figura a mano libera: forma 19">
              <a:extLst>
                <a:ext uri="{FF2B5EF4-FFF2-40B4-BE49-F238E27FC236}">
                  <a16:creationId xmlns:a16="http://schemas.microsoft.com/office/drawing/2014/main" id="{55A1F3D2-BE95-4572-B9F4-DB55491C8C1E}"/>
                </a:ext>
              </a:extLst>
            </p:cNvPr>
            <p:cNvSpPr/>
            <p:nvPr/>
          </p:nvSpPr>
          <p:spPr>
            <a:xfrm>
              <a:off x="2831955" y="5876848"/>
              <a:ext cx="38100" cy="57150"/>
            </a:xfrm>
            <a:custGeom>
              <a:avLst/>
              <a:gdLst>
                <a:gd name="connsiteX0" fmla="*/ 28575 w 38100"/>
                <a:gd name="connsiteY0" fmla="*/ 57150 h 57150"/>
                <a:gd name="connsiteX1" fmla="*/ 38100 w 38100"/>
                <a:gd name="connsiteY1" fmla="*/ 57150 h 57150"/>
                <a:gd name="connsiteX2" fmla="*/ 38100 w 38100"/>
                <a:gd name="connsiteY2" fmla="*/ 0 h 57150"/>
                <a:gd name="connsiteX3" fmla="*/ 28575 w 38100"/>
                <a:gd name="connsiteY3" fmla="*/ 0 h 57150"/>
                <a:gd name="connsiteX4" fmla="*/ 0 w 38100"/>
                <a:gd name="connsiteY4" fmla="*/ 28575 h 57150"/>
                <a:gd name="connsiteX5" fmla="*/ 28575 w 38100"/>
                <a:gd name="connsiteY5" fmla="*/ 5715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00" h="57150">
                  <a:moveTo>
                    <a:pt x="28575" y="57150"/>
                  </a:moveTo>
                  <a:lnTo>
                    <a:pt x="38100" y="57150"/>
                  </a:lnTo>
                  <a:lnTo>
                    <a:pt x="38100" y="0"/>
                  </a:lnTo>
                  <a:lnTo>
                    <a:pt x="28575" y="0"/>
                  </a:lnTo>
                  <a:cubicBezTo>
                    <a:pt x="12382" y="0"/>
                    <a:pt x="0" y="12382"/>
                    <a:pt x="0" y="28575"/>
                  </a:cubicBezTo>
                  <a:cubicBezTo>
                    <a:pt x="0" y="44768"/>
                    <a:pt x="12382" y="57150"/>
                    <a:pt x="28575" y="57150"/>
                  </a:cubicBezTo>
                </a:path>
              </a:pathLst>
            </a:custGeom>
            <a:solidFill>
              <a:srgbClr val="00000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srgbClr val="393339"/>
                </a:solidFill>
                <a:effectLst/>
                <a:uLnTx/>
                <a:uFillTx/>
                <a:latin typeface="Calibri" panose="020F0502020204030204"/>
                <a:ea typeface="+mn-ea"/>
                <a:cs typeface="+mn-cs"/>
              </a:endParaRPr>
            </a:p>
          </p:txBody>
        </p:sp>
        <p:sp>
          <p:nvSpPr>
            <p:cNvPr id="21" name="Figura a mano libera: forma 20">
              <a:extLst>
                <a:ext uri="{FF2B5EF4-FFF2-40B4-BE49-F238E27FC236}">
                  <a16:creationId xmlns:a16="http://schemas.microsoft.com/office/drawing/2014/main" id="{CA1FE354-48C4-4B82-AE0A-5E0DDE4A270F}"/>
                </a:ext>
              </a:extLst>
            </p:cNvPr>
            <p:cNvSpPr/>
            <p:nvPr/>
          </p:nvSpPr>
          <p:spPr>
            <a:xfrm>
              <a:off x="3403455" y="5876848"/>
              <a:ext cx="38100" cy="57150"/>
            </a:xfrm>
            <a:custGeom>
              <a:avLst/>
              <a:gdLst>
                <a:gd name="connsiteX0" fmla="*/ 38100 w 38100"/>
                <a:gd name="connsiteY0" fmla="*/ 28575 h 57150"/>
                <a:gd name="connsiteX1" fmla="*/ 9525 w 38100"/>
                <a:gd name="connsiteY1" fmla="*/ 0 h 57150"/>
                <a:gd name="connsiteX2" fmla="*/ 0 w 38100"/>
                <a:gd name="connsiteY2" fmla="*/ 0 h 57150"/>
                <a:gd name="connsiteX3" fmla="*/ 0 w 38100"/>
                <a:gd name="connsiteY3" fmla="*/ 57150 h 57150"/>
                <a:gd name="connsiteX4" fmla="*/ 9525 w 38100"/>
                <a:gd name="connsiteY4" fmla="*/ 57150 h 57150"/>
                <a:gd name="connsiteX5" fmla="*/ 38100 w 38100"/>
                <a:gd name="connsiteY5" fmla="*/ 2857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00" h="57150">
                  <a:moveTo>
                    <a:pt x="38100" y="28575"/>
                  </a:moveTo>
                  <a:cubicBezTo>
                    <a:pt x="38100" y="12382"/>
                    <a:pt x="25717" y="0"/>
                    <a:pt x="9525" y="0"/>
                  </a:cubicBezTo>
                  <a:lnTo>
                    <a:pt x="0" y="0"/>
                  </a:lnTo>
                  <a:lnTo>
                    <a:pt x="0" y="57150"/>
                  </a:lnTo>
                  <a:lnTo>
                    <a:pt x="9525" y="57150"/>
                  </a:lnTo>
                  <a:cubicBezTo>
                    <a:pt x="25717" y="57150"/>
                    <a:pt x="38100" y="44768"/>
                    <a:pt x="38100" y="28575"/>
                  </a:cubicBezTo>
                </a:path>
              </a:pathLst>
            </a:custGeom>
            <a:solidFill>
              <a:srgbClr val="00000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srgbClr val="393339"/>
                </a:solidFill>
                <a:effectLst/>
                <a:uLnTx/>
                <a:uFillTx/>
                <a:latin typeface="Calibri" panose="020F0502020204030204"/>
                <a:ea typeface="+mn-ea"/>
                <a:cs typeface="+mn-cs"/>
              </a:endParaRPr>
            </a:p>
          </p:txBody>
        </p:sp>
        <p:sp>
          <p:nvSpPr>
            <p:cNvPr id="22" name="Figura a mano libera: forma 21">
              <a:extLst>
                <a:ext uri="{FF2B5EF4-FFF2-40B4-BE49-F238E27FC236}">
                  <a16:creationId xmlns:a16="http://schemas.microsoft.com/office/drawing/2014/main" id="{7A40DD3B-DFEC-4AF3-8D34-AA97B66DDB6F}"/>
                </a:ext>
              </a:extLst>
            </p:cNvPr>
            <p:cNvSpPr/>
            <p:nvPr/>
          </p:nvSpPr>
          <p:spPr>
            <a:xfrm>
              <a:off x="2812905" y="5972098"/>
              <a:ext cx="647700" cy="352425"/>
            </a:xfrm>
            <a:custGeom>
              <a:avLst/>
              <a:gdLst>
                <a:gd name="connsiteX0" fmla="*/ 609600 w 647700"/>
                <a:gd name="connsiteY0" fmla="*/ 0 h 352425"/>
                <a:gd name="connsiteX1" fmla="*/ 38100 w 647700"/>
                <a:gd name="connsiteY1" fmla="*/ 0 h 352425"/>
                <a:gd name="connsiteX2" fmla="*/ 0 w 647700"/>
                <a:gd name="connsiteY2" fmla="*/ 38100 h 352425"/>
                <a:gd name="connsiteX3" fmla="*/ 0 w 647700"/>
                <a:gd name="connsiteY3" fmla="*/ 314325 h 352425"/>
                <a:gd name="connsiteX4" fmla="*/ 38100 w 647700"/>
                <a:gd name="connsiteY4" fmla="*/ 352425 h 352425"/>
                <a:gd name="connsiteX5" fmla="*/ 609600 w 647700"/>
                <a:gd name="connsiteY5" fmla="*/ 352425 h 352425"/>
                <a:gd name="connsiteX6" fmla="*/ 647700 w 647700"/>
                <a:gd name="connsiteY6" fmla="*/ 314325 h 352425"/>
                <a:gd name="connsiteX7" fmla="*/ 647700 w 647700"/>
                <a:gd name="connsiteY7" fmla="*/ 38100 h 352425"/>
                <a:gd name="connsiteX8" fmla="*/ 609600 w 647700"/>
                <a:gd name="connsiteY8" fmla="*/ 0 h 352425"/>
                <a:gd name="connsiteX9" fmla="*/ 495300 w 647700"/>
                <a:gd name="connsiteY9" fmla="*/ 66675 h 352425"/>
                <a:gd name="connsiteX10" fmla="*/ 323850 w 647700"/>
                <a:gd name="connsiteY10" fmla="*/ 133350 h 352425"/>
                <a:gd name="connsiteX11" fmla="*/ 152400 w 647700"/>
                <a:gd name="connsiteY11" fmla="*/ 66675 h 352425"/>
                <a:gd name="connsiteX12" fmla="*/ 495300 w 647700"/>
                <a:gd name="connsiteY12" fmla="*/ 66675 h 352425"/>
                <a:gd name="connsiteX13" fmla="*/ 57150 w 647700"/>
                <a:gd name="connsiteY13" fmla="*/ 238125 h 352425"/>
                <a:gd name="connsiteX14" fmla="*/ 38100 w 647700"/>
                <a:gd name="connsiteY14" fmla="*/ 219075 h 352425"/>
                <a:gd name="connsiteX15" fmla="*/ 57150 w 647700"/>
                <a:gd name="connsiteY15" fmla="*/ 200025 h 352425"/>
                <a:gd name="connsiteX16" fmla="*/ 76200 w 647700"/>
                <a:gd name="connsiteY16" fmla="*/ 219075 h 352425"/>
                <a:gd name="connsiteX17" fmla="*/ 57150 w 647700"/>
                <a:gd name="connsiteY17" fmla="*/ 238125 h 352425"/>
                <a:gd name="connsiteX18" fmla="*/ 95250 w 647700"/>
                <a:gd name="connsiteY18" fmla="*/ 304800 h 352425"/>
                <a:gd name="connsiteX19" fmla="*/ 76200 w 647700"/>
                <a:gd name="connsiteY19" fmla="*/ 285750 h 352425"/>
                <a:gd name="connsiteX20" fmla="*/ 95250 w 647700"/>
                <a:gd name="connsiteY20" fmla="*/ 266700 h 352425"/>
                <a:gd name="connsiteX21" fmla="*/ 114300 w 647700"/>
                <a:gd name="connsiteY21" fmla="*/ 285750 h 352425"/>
                <a:gd name="connsiteX22" fmla="*/ 95250 w 647700"/>
                <a:gd name="connsiteY22" fmla="*/ 304800 h 352425"/>
                <a:gd name="connsiteX23" fmla="*/ 133350 w 647700"/>
                <a:gd name="connsiteY23" fmla="*/ 238125 h 352425"/>
                <a:gd name="connsiteX24" fmla="*/ 114300 w 647700"/>
                <a:gd name="connsiteY24" fmla="*/ 219075 h 352425"/>
                <a:gd name="connsiteX25" fmla="*/ 133350 w 647700"/>
                <a:gd name="connsiteY25" fmla="*/ 200025 h 352425"/>
                <a:gd name="connsiteX26" fmla="*/ 152400 w 647700"/>
                <a:gd name="connsiteY26" fmla="*/ 219075 h 352425"/>
                <a:gd name="connsiteX27" fmla="*/ 133350 w 647700"/>
                <a:gd name="connsiteY27" fmla="*/ 238125 h 352425"/>
                <a:gd name="connsiteX28" fmla="*/ 171450 w 647700"/>
                <a:gd name="connsiteY28" fmla="*/ 304800 h 352425"/>
                <a:gd name="connsiteX29" fmla="*/ 152400 w 647700"/>
                <a:gd name="connsiteY29" fmla="*/ 285750 h 352425"/>
                <a:gd name="connsiteX30" fmla="*/ 171450 w 647700"/>
                <a:gd name="connsiteY30" fmla="*/ 266700 h 352425"/>
                <a:gd name="connsiteX31" fmla="*/ 190500 w 647700"/>
                <a:gd name="connsiteY31" fmla="*/ 285750 h 352425"/>
                <a:gd name="connsiteX32" fmla="*/ 171450 w 647700"/>
                <a:gd name="connsiteY32" fmla="*/ 304800 h 352425"/>
                <a:gd name="connsiteX33" fmla="*/ 209550 w 647700"/>
                <a:gd name="connsiteY33" fmla="*/ 238125 h 352425"/>
                <a:gd name="connsiteX34" fmla="*/ 190500 w 647700"/>
                <a:gd name="connsiteY34" fmla="*/ 219075 h 352425"/>
                <a:gd name="connsiteX35" fmla="*/ 209550 w 647700"/>
                <a:gd name="connsiteY35" fmla="*/ 200025 h 352425"/>
                <a:gd name="connsiteX36" fmla="*/ 228600 w 647700"/>
                <a:gd name="connsiteY36" fmla="*/ 219075 h 352425"/>
                <a:gd name="connsiteX37" fmla="*/ 209550 w 647700"/>
                <a:gd name="connsiteY37" fmla="*/ 238125 h 352425"/>
                <a:gd name="connsiteX38" fmla="*/ 247650 w 647700"/>
                <a:gd name="connsiteY38" fmla="*/ 304800 h 352425"/>
                <a:gd name="connsiteX39" fmla="*/ 228600 w 647700"/>
                <a:gd name="connsiteY39" fmla="*/ 285750 h 352425"/>
                <a:gd name="connsiteX40" fmla="*/ 247650 w 647700"/>
                <a:gd name="connsiteY40" fmla="*/ 266700 h 352425"/>
                <a:gd name="connsiteX41" fmla="*/ 266700 w 647700"/>
                <a:gd name="connsiteY41" fmla="*/ 285750 h 352425"/>
                <a:gd name="connsiteX42" fmla="*/ 247650 w 647700"/>
                <a:gd name="connsiteY42" fmla="*/ 304800 h 352425"/>
                <a:gd name="connsiteX43" fmla="*/ 285750 w 647700"/>
                <a:gd name="connsiteY43" fmla="*/ 238125 h 352425"/>
                <a:gd name="connsiteX44" fmla="*/ 266700 w 647700"/>
                <a:gd name="connsiteY44" fmla="*/ 219075 h 352425"/>
                <a:gd name="connsiteX45" fmla="*/ 285750 w 647700"/>
                <a:gd name="connsiteY45" fmla="*/ 200025 h 352425"/>
                <a:gd name="connsiteX46" fmla="*/ 304800 w 647700"/>
                <a:gd name="connsiteY46" fmla="*/ 219075 h 352425"/>
                <a:gd name="connsiteX47" fmla="*/ 285750 w 647700"/>
                <a:gd name="connsiteY47" fmla="*/ 238125 h 352425"/>
                <a:gd name="connsiteX48" fmla="*/ 323850 w 647700"/>
                <a:gd name="connsiteY48" fmla="*/ 304800 h 352425"/>
                <a:gd name="connsiteX49" fmla="*/ 304800 w 647700"/>
                <a:gd name="connsiteY49" fmla="*/ 285750 h 352425"/>
                <a:gd name="connsiteX50" fmla="*/ 323850 w 647700"/>
                <a:gd name="connsiteY50" fmla="*/ 266700 h 352425"/>
                <a:gd name="connsiteX51" fmla="*/ 342900 w 647700"/>
                <a:gd name="connsiteY51" fmla="*/ 285750 h 352425"/>
                <a:gd name="connsiteX52" fmla="*/ 323850 w 647700"/>
                <a:gd name="connsiteY52" fmla="*/ 304800 h 352425"/>
                <a:gd name="connsiteX53" fmla="*/ 361950 w 647700"/>
                <a:gd name="connsiteY53" fmla="*/ 238125 h 352425"/>
                <a:gd name="connsiteX54" fmla="*/ 342900 w 647700"/>
                <a:gd name="connsiteY54" fmla="*/ 219075 h 352425"/>
                <a:gd name="connsiteX55" fmla="*/ 361950 w 647700"/>
                <a:gd name="connsiteY55" fmla="*/ 200025 h 352425"/>
                <a:gd name="connsiteX56" fmla="*/ 381000 w 647700"/>
                <a:gd name="connsiteY56" fmla="*/ 219075 h 352425"/>
                <a:gd name="connsiteX57" fmla="*/ 361950 w 647700"/>
                <a:gd name="connsiteY57" fmla="*/ 238125 h 352425"/>
                <a:gd name="connsiteX58" fmla="*/ 400050 w 647700"/>
                <a:gd name="connsiteY58" fmla="*/ 304800 h 352425"/>
                <a:gd name="connsiteX59" fmla="*/ 381000 w 647700"/>
                <a:gd name="connsiteY59" fmla="*/ 285750 h 352425"/>
                <a:gd name="connsiteX60" fmla="*/ 400050 w 647700"/>
                <a:gd name="connsiteY60" fmla="*/ 266700 h 352425"/>
                <a:gd name="connsiteX61" fmla="*/ 419100 w 647700"/>
                <a:gd name="connsiteY61" fmla="*/ 285750 h 352425"/>
                <a:gd name="connsiteX62" fmla="*/ 400050 w 647700"/>
                <a:gd name="connsiteY62" fmla="*/ 304800 h 352425"/>
                <a:gd name="connsiteX63" fmla="*/ 438150 w 647700"/>
                <a:gd name="connsiteY63" fmla="*/ 238125 h 352425"/>
                <a:gd name="connsiteX64" fmla="*/ 419100 w 647700"/>
                <a:gd name="connsiteY64" fmla="*/ 219075 h 352425"/>
                <a:gd name="connsiteX65" fmla="*/ 438150 w 647700"/>
                <a:gd name="connsiteY65" fmla="*/ 200025 h 352425"/>
                <a:gd name="connsiteX66" fmla="*/ 457200 w 647700"/>
                <a:gd name="connsiteY66" fmla="*/ 219075 h 352425"/>
                <a:gd name="connsiteX67" fmla="*/ 438150 w 647700"/>
                <a:gd name="connsiteY67" fmla="*/ 238125 h 352425"/>
                <a:gd name="connsiteX68" fmla="*/ 476250 w 647700"/>
                <a:gd name="connsiteY68" fmla="*/ 304800 h 352425"/>
                <a:gd name="connsiteX69" fmla="*/ 457200 w 647700"/>
                <a:gd name="connsiteY69" fmla="*/ 285750 h 352425"/>
                <a:gd name="connsiteX70" fmla="*/ 476250 w 647700"/>
                <a:gd name="connsiteY70" fmla="*/ 266700 h 352425"/>
                <a:gd name="connsiteX71" fmla="*/ 495300 w 647700"/>
                <a:gd name="connsiteY71" fmla="*/ 285750 h 352425"/>
                <a:gd name="connsiteX72" fmla="*/ 476250 w 647700"/>
                <a:gd name="connsiteY72" fmla="*/ 304800 h 352425"/>
                <a:gd name="connsiteX73" fmla="*/ 514350 w 647700"/>
                <a:gd name="connsiteY73" fmla="*/ 238125 h 352425"/>
                <a:gd name="connsiteX74" fmla="*/ 495300 w 647700"/>
                <a:gd name="connsiteY74" fmla="*/ 219075 h 352425"/>
                <a:gd name="connsiteX75" fmla="*/ 514350 w 647700"/>
                <a:gd name="connsiteY75" fmla="*/ 200025 h 352425"/>
                <a:gd name="connsiteX76" fmla="*/ 533400 w 647700"/>
                <a:gd name="connsiteY76" fmla="*/ 219075 h 352425"/>
                <a:gd name="connsiteX77" fmla="*/ 514350 w 647700"/>
                <a:gd name="connsiteY77" fmla="*/ 238125 h 352425"/>
                <a:gd name="connsiteX78" fmla="*/ 552450 w 647700"/>
                <a:gd name="connsiteY78" fmla="*/ 304800 h 352425"/>
                <a:gd name="connsiteX79" fmla="*/ 533400 w 647700"/>
                <a:gd name="connsiteY79" fmla="*/ 285750 h 352425"/>
                <a:gd name="connsiteX80" fmla="*/ 552450 w 647700"/>
                <a:gd name="connsiteY80" fmla="*/ 266700 h 352425"/>
                <a:gd name="connsiteX81" fmla="*/ 571500 w 647700"/>
                <a:gd name="connsiteY81" fmla="*/ 285750 h 352425"/>
                <a:gd name="connsiteX82" fmla="*/ 552450 w 647700"/>
                <a:gd name="connsiteY82" fmla="*/ 304800 h 352425"/>
                <a:gd name="connsiteX83" fmla="*/ 590550 w 647700"/>
                <a:gd name="connsiteY83" fmla="*/ 238125 h 352425"/>
                <a:gd name="connsiteX84" fmla="*/ 571500 w 647700"/>
                <a:gd name="connsiteY84" fmla="*/ 219075 h 352425"/>
                <a:gd name="connsiteX85" fmla="*/ 590550 w 647700"/>
                <a:gd name="connsiteY85" fmla="*/ 200025 h 352425"/>
                <a:gd name="connsiteX86" fmla="*/ 609600 w 647700"/>
                <a:gd name="connsiteY86" fmla="*/ 219075 h 352425"/>
                <a:gd name="connsiteX87" fmla="*/ 590550 w 647700"/>
                <a:gd name="connsiteY87" fmla="*/ 238125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647700" h="352425">
                  <a:moveTo>
                    <a:pt x="609600" y="0"/>
                  </a:moveTo>
                  <a:lnTo>
                    <a:pt x="38100" y="0"/>
                  </a:lnTo>
                  <a:cubicBezTo>
                    <a:pt x="17145" y="0"/>
                    <a:pt x="0" y="17145"/>
                    <a:pt x="0" y="38100"/>
                  </a:cubicBezTo>
                  <a:lnTo>
                    <a:pt x="0" y="314325"/>
                  </a:lnTo>
                  <a:cubicBezTo>
                    <a:pt x="0" y="335280"/>
                    <a:pt x="17145" y="352425"/>
                    <a:pt x="38100" y="352425"/>
                  </a:cubicBezTo>
                  <a:lnTo>
                    <a:pt x="609600" y="352425"/>
                  </a:lnTo>
                  <a:cubicBezTo>
                    <a:pt x="630555" y="352425"/>
                    <a:pt x="647700" y="335280"/>
                    <a:pt x="647700" y="314325"/>
                  </a:cubicBezTo>
                  <a:lnTo>
                    <a:pt x="647700" y="38100"/>
                  </a:lnTo>
                  <a:cubicBezTo>
                    <a:pt x="647700" y="17145"/>
                    <a:pt x="630555" y="0"/>
                    <a:pt x="609600" y="0"/>
                  </a:cubicBezTo>
                  <a:moveTo>
                    <a:pt x="495300" y="66675"/>
                  </a:moveTo>
                  <a:cubicBezTo>
                    <a:pt x="495300" y="103823"/>
                    <a:pt x="418148" y="133350"/>
                    <a:pt x="323850" y="133350"/>
                  </a:cubicBezTo>
                  <a:cubicBezTo>
                    <a:pt x="229552" y="133350"/>
                    <a:pt x="152400" y="103823"/>
                    <a:pt x="152400" y="66675"/>
                  </a:cubicBezTo>
                  <a:lnTo>
                    <a:pt x="495300" y="66675"/>
                  </a:lnTo>
                  <a:close/>
                  <a:moveTo>
                    <a:pt x="57150" y="238125"/>
                  </a:moveTo>
                  <a:cubicBezTo>
                    <a:pt x="46672" y="238125"/>
                    <a:pt x="38100" y="229552"/>
                    <a:pt x="38100" y="219075"/>
                  </a:cubicBezTo>
                  <a:cubicBezTo>
                    <a:pt x="38100" y="208598"/>
                    <a:pt x="46672" y="200025"/>
                    <a:pt x="57150" y="200025"/>
                  </a:cubicBezTo>
                  <a:cubicBezTo>
                    <a:pt x="67628" y="200025"/>
                    <a:pt x="76200" y="208598"/>
                    <a:pt x="76200" y="219075"/>
                  </a:cubicBezTo>
                  <a:cubicBezTo>
                    <a:pt x="76200" y="229552"/>
                    <a:pt x="67628" y="238125"/>
                    <a:pt x="57150" y="238125"/>
                  </a:cubicBezTo>
                  <a:moveTo>
                    <a:pt x="95250" y="304800"/>
                  </a:moveTo>
                  <a:cubicBezTo>
                    <a:pt x="84773" y="304800"/>
                    <a:pt x="76200" y="296228"/>
                    <a:pt x="76200" y="285750"/>
                  </a:cubicBezTo>
                  <a:cubicBezTo>
                    <a:pt x="76200" y="275273"/>
                    <a:pt x="84773" y="266700"/>
                    <a:pt x="95250" y="266700"/>
                  </a:cubicBezTo>
                  <a:cubicBezTo>
                    <a:pt x="105728" y="266700"/>
                    <a:pt x="114300" y="275273"/>
                    <a:pt x="114300" y="285750"/>
                  </a:cubicBezTo>
                  <a:cubicBezTo>
                    <a:pt x="114300" y="296228"/>
                    <a:pt x="105728" y="304800"/>
                    <a:pt x="95250" y="304800"/>
                  </a:cubicBezTo>
                  <a:moveTo>
                    <a:pt x="133350" y="238125"/>
                  </a:moveTo>
                  <a:cubicBezTo>
                    <a:pt x="122873" y="238125"/>
                    <a:pt x="114300" y="229552"/>
                    <a:pt x="114300" y="219075"/>
                  </a:cubicBezTo>
                  <a:cubicBezTo>
                    <a:pt x="114300" y="208598"/>
                    <a:pt x="122873" y="200025"/>
                    <a:pt x="133350" y="200025"/>
                  </a:cubicBezTo>
                  <a:cubicBezTo>
                    <a:pt x="143828" y="200025"/>
                    <a:pt x="152400" y="208598"/>
                    <a:pt x="152400" y="219075"/>
                  </a:cubicBezTo>
                  <a:cubicBezTo>
                    <a:pt x="152400" y="229552"/>
                    <a:pt x="143828" y="238125"/>
                    <a:pt x="133350" y="238125"/>
                  </a:cubicBezTo>
                  <a:moveTo>
                    <a:pt x="171450" y="304800"/>
                  </a:moveTo>
                  <a:cubicBezTo>
                    <a:pt x="160973" y="304800"/>
                    <a:pt x="152400" y="296228"/>
                    <a:pt x="152400" y="285750"/>
                  </a:cubicBezTo>
                  <a:cubicBezTo>
                    <a:pt x="152400" y="275273"/>
                    <a:pt x="160973" y="266700"/>
                    <a:pt x="171450" y="266700"/>
                  </a:cubicBezTo>
                  <a:cubicBezTo>
                    <a:pt x="181927" y="266700"/>
                    <a:pt x="190500" y="275273"/>
                    <a:pt x="190500" y="285750"/>
                  </a:cubicBezTo>
                  <a:cubicBezTo>
                    <a:pt x="190500" y="296228"/>
                    <a:pt x="181927" y="304800"/>
                    <a:pt x="171450" y="304800"/>
                  </a:cubicBezTo>
                  <a:moveTo>
                    <a:pt x="209550" y="238125"/>
                  </a:moveTo>
                  <a:cubicBezTo>
                    <a:pt x="199073" y="238125"/>
                    <a:pt x="190500" y="229552"/>
                    <a:pt x="190500" y="219075"/>
                  </a:cubicBezTo>
                  <a:cubicBezTo>
                    <a:pt x="190500" y="208598"/>
                    <a:pt x="199073" y="200025"/>
                    <a:pt x="209550" y="200025"/>
                  </a:cubicBezTo>
                  <a:cubicBezTo>
                    <a:pt x="220027" y="200025"/>
                    <a:pt x="228600" y="208598"/>
                    <a:pt x="228600" y="219075"/>
                  </a:cubicBezTo>
                  <a:cubicBezTo>
                    <a:pt x="228600" y="229552"/>
                    <a:pt x="220027" y="238125"/>
                    <a:pt x="209550" y="238125"/>
                  </a:cubicBezTo>
                  <a:moveTo>
                    <a:pt x="247650" y="304800"/>
                  </a:moveTo>
                  <a:cubicBezTo>
                    <a:pt x="237173" y="304800"/>
                    <a:pt x="228600" y="296228"/>
                    <a:pt x="228600" y="285750"/>
                  </a:cubicBezTo>
                  <a:cubicBezTo>
                    <a:pt x="228600" y="275273"/>
                    <a:pt x="237173" y="266700"/>
                    <a:pt x="247650" y="266700"/>
                  </a:cubicBezTo>
                  <a:cubicBezTo>
                    <a:pt x="258127" y="266700"/>
                    <a:pt x="266700" y="275273"/>
                    <a:pt x="266700" y="285750"/>
                  </a:cubicBezTo>
                  <a:cubicBezTo>
                    <a:pt x="266700" y="296228"/>
                    <a:pt x="258127" y="304800"/>
                    <a:pt x="247650" y="304800"/>
                  </a:cubicBezTo>
                  <a:moveTo>
                    <a:pt x="285750" y="238125"/>
                  </a:moveTo>
                  <a:cubicBezTo>
                    <a:pt x="275273" y="238125"/>
                    <a:pt x="266700" y="229552"/>
                    <a:pt x="266700" y="219075"/>
                  </a:cubicBezTo>
                  <a:cubicBezTo>
                    <a:pt x="266700" y="208598"/>
                    <a:pt x="275273" y="200025"/>
                    <a:pt x="285750" y="200025"/>
                  </a:cubicBezTo>
                  <a:cubicBezTo>
                    <a:pt x="296228" y="200025"/>
                    <a:pt x="304800" y="208598"/>
                    <a:pt x="304800" y="219075"/>
                  </a:cubicBezTo>
                  <a:cubicBezTo>
                    <a:pt x="304800" y="229552"/>
                    <a:pt x="296228" y="238125"/>
                    <a:pt x="285750" y="238125"/>
                  </a:cubicBezTo>
                  <a:moveTo>
                    <a:pt x="323850" y="304800"/>
                  </a:moveTo>
                  <a:cubicBezTo>
                    <a:pt x="313373" y="304800"/>
                    <a:pt x="304800" y="296228"/>
                    <a:pt x="304800" y="285750"/>
                  </a:cubicBezTo>
                  <a:cubicBezTo>
                    <a:pt x="304800" y="275273"/>
                    <a:pt x="313373" y="266700"/>
                    <a:pt x="323850" y="266700"/>
                  </a:cubicBezTo>
                  <a:cubicBezTo>
                    <a:pt x="334328" y="266700"/>
                    <a:pt x="342900" y="275273"/>
                    <a:pt x="342900" y="285750"/>
                  </a:cubicBezTo>
                  <a:cubicBezTo>
                    <a:pt x="342900" y="296228"/>
                    <a:pt x="334328" y="304800"/>
                    <a:pt x="323850" y="304800"/>
                  </a:cubicBezTo>
                  <a:moveTo>
                    <a:pt x="361950" y="238125"/>
                  </a:moveTo>
                  <a:cubicBezTo>
                    <a:pt x="351473" y="238125"/>
                    <a:pt x="342900" y="229552"/>
                    <a:pt x="342900" y="219075"/>
                  </a:cubicBezTo>
                  <a:cubicBezTo>
                    <a:pt x="342900" y="208598"/>
                    <a:pt x="351473" y="200025"/>
                    <a:pt x="361950" y="200025"/>
                  </a:cubicBezTo>
                  <a:cubicBezTo>
                    <a:pt x="372428" y="200025"/>
                    <a:pt x="381000" y="208598"/>
                    <a:pt x="381000" y="219075"/>
                  </a:cubicBezTo>
                  <a:cubicBezTo>
                    <a:pt x="381000" y="229552"/>
                    <a:pt x="372428" y="238125"/>
                    <a:pt x="361950" y="238125"/>
                  </a:cubicBezTo>
                  <a:moveTo>
                    <a:pt x="400050" y="304800"/>
                  </a:moveTo>
                  <a:cubicBezTo>
                    <a:pt x="389573" y="304800"/>
                    <a:pt x="381000" y="296228"/>
                    <a:pt x="381000" y="285750"/>
                  </a:cubicBezTo>
                  <a:cubicBezTo>
                    <a:pt x="381000" y="275273"/>
                    <a:pt x="389573" y="266700"/>
                    <a:pt x="400050" y="266700"/>
                  </a:cubicBezTo>
                  <a:cubicBezTo>
                    <a:pt x="410528" y="266700"/>
                    <a:pt x="419100" y="275273"/>
                    <a:pt x="419100" y="285750"/>
                  </a:cubicBezTo>
                  <a:cubicBezTo>
                    <a:pt x="419100" y="296228"/>
                    <a:pt x="410528" y="304800"/>
                    <a:pt x="400050" y="304800"/>
                  </a:cubicBezTo>
                  <a:moveTo>
                    <a:pt x="438150" y="238125"/>
                  </a:moveTo>
                  <a:cubicBezTo>
                    <a:pt x="427673" y="238125"/>
                    <a:pt x="419100" y="229552"/>
                    <a:pt x="419100" y="219075"/>
                  </a:cubicBezTo>
                  <a:cubicBezTo>
                    <a:pt x="419100" y="208598"/>
                    <a:pt x="427673" y="200025"/>
                    <a:pt x="438150" y="200025"/>
                  </a:cubicBezTo>
                  <a:cubicBezTo>
                    <a:pt x="448628" y="200025"/>
                    <a:pt x="457200" y="208598"/>
                    <a:pt x="457200" y="219075"/>
                  </a:cubicBezTo>
                  <a:cubicBezTo>
                    <a:pt x="457200" y="229552"/>
                    <a:pt x="448628" y="238125"/>
                    <a:pt x="438150" y="238125"/>
                  </a:cubicBezTo>
                  <a:moveTo>
                    <a:pt x="476250" y="304800"/>
                  </a:moveTo>
                  <a:cubicBezTo>
                    <a:pt x="465773" y="304800"/>
                    <a:pt x="457200" y="296228"/>
                    <a:pt x="457200" y="285750"/>
                  </a:cubicBezTo>
                  <a:cubicBezTo>
                    <a:pt x="457200" y="275273"/>
                    <a:pt x="465773" y="266700"/>
                    <a:pt x="476250" y="266700"/>
                  </a:cubicBezTo>
                  <a:cubicBezTo>
                    <a:pt x="486728" y="266700"/>
                    <a:pt x="495300" y="275273"/>
                    <a:pt x="495300" y="285750"/>
                  </a:cubicBezTo>
                  <a:cubicBezTo>
                    <a:pt x="495300" y="296228"/>
                    <a:pt x="486728" y="304800"/>
                    <a:pt x="476250" y="304800"/>
                  </a:cubicBezTo>
                  <a:moveTo>
                    <a:pt x="514350" y="238125"/>
                  </a:moveTo>
                  <a:cubicBezTo>
                    <a:pt x="503873" y="238125"/>
                    <a:pt x="495300" y="229552"/>
                    <a:pt x="495300" y="219075"/>
                  </a:cubicBezTo>
                  <a:cubicBezTo>
                    <a:pt x="495300" y="208598"/>
                    <a:pt x="503873" y="200025"/>
                    <a:pt x="514350" y="200025"/>
                  </a:cubicBezTo>
                  <a:cubicBezTo>
                    <a:pt x="524828" y="200025"/>
                    <a:pt x="533400" y="208598"/>
                    <a:pt x="533400" y="219075"/>
                  </a:cubicBezTo>
                  <a:cubicBezTo>
                    <a:pt x="533400" y="229552"/>
                    <a:pt x="524828" y="238125"/>
                    <a:pt x="514350" y="238125"/>
                  </a:cubicBezTo>
                  <a:moveTo>
                    <a:pt x="552450" y="304800"/>
                  </a:moveTo>
                  <a:cubicBezTo>
                    <a:pt x="541973" y="304800"/>
                    <a:pt x="533400" y="296228"/>
                    <a:pt x="533400" y="285750"/>
                  </a:cubicBezTo>
                  <a:cubicBezTo>
                    <a:pt x="533400" y="275273"/>
                    <a:pt x="541973" y="266700"/>
                    <a:pt x="552450" y="266700"/>
                  </a:cubicBezTo>
                  <a:cubicBezTo>
                    <a:pt x="562928" y="266700"/>
                    <a:pt x="571500" y="275273"/>
                    <a:pt x="571500" y="285750"/>
                  </a:cubicBezTo>
                  <a:cubicBezTo>
                    <a:pt x="571500" y="296228"/>
                    <a:pt x="562928" y="304800"/>
                    <a:pt x="552450" y="304800"/>
                  </a:cubicBezTo>
                  <a:moveTo>
                    <a:pt x="590550" y="238125"/>
                  </a:moveTo>
                  <a:cubicBezTo>
                    <a:pt x="580073" y="238125"/>
                    <a:pt x="571500" y="229552"/>
                    <a:pt x="571500" y="219075"/>
                  </a:cubicBezTo>
                  <a:cubicBezTo>
                    <a:pt x="571500" y="208598"/>
                    <a:pt x="580073" y="200025"/>
                    <a:pt x="590550" y="200025"/>
                  </a:cubicBezTo>
                  <a:cubicBezTo>
                    <a:pt x="601028" y="200025"/>
                    <a:pt x="609600" y="208598"/>
                    <a:pt x="609600" y="219075"/>
                  </a:cubicBezTo>
                  <a:cubicBezTo>
                    <a:pt x="609600" y="229552"/>
                    <a:pt x="601028" y="238125"/>
                    <a:pt x="590550" y="238125"/>
                  </a:cubicBezTo>
                </a:path>
              </a:pathLst>
            </a:custGeom>
            <a:solidFill>
              <a:srgbClr val="00000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srgbClr val="393339"/>
                </a:solidFill>
                <a:effectLst/>
                <a:uLnTx/>
                <a:uFillTx/>
                <a:latin typeface="Calibri" panose="020F0502020204030204"/>
                <a:ea typeface="+mn-ea"/>
                <a:cs typeface="+mn-cs"/>
              </a:endParaRPr>
            </a:p>
          </p:txBody>
        </p:sp>
        <p:sp>
          <p:nvSpPr>
            <p:cNvPr id="23" name="Figura a mano libera: forma 22">
              <a:extLst>
                <a:ext uri="{FF2B5EF4-FFF2-40B4-BE49-F238E27FC236}">
                  <a16:creationId xmlns:a16="http://schemas.microsoft.com/office/drawing/2014/main" id="{71BE406E-36CD-44F6-99C6-F7803B2B1F24}"/>
                </a:ext>
              </a:extLst>
            </p:cNvPr>
            <p:cNvSpPr/>
            <p:nvPr/>
          </p:nvSpPr>
          <p:spPr>
            <a:xfrm>
              <a:off x="2908155" y="5591098"/>
              <a:ext cx="457200" cy="238125"/>
            </a:xfrm>
            <a:custGeom>
              <a:avLst/>
              <a:gdLst>
                <a:gd name="connsiteX0" fmla="*/ 38100 w 457200"/>
                <a:gd name="connsiteY0" fmla="*/ 38100 h 238125"/>
                <a:gd name="connsiteX1" fmla="*/ 285750 w 457200"/>
                <a:gd name="connsiteY1" fmla="*/ 38100 h 238125"/>
                <a:gd name="connsiteX2" fmla="*/ 285750 w 457200"/>
                <a:gd name="connsiteY2" fmla="*/ 180975 h 238125"/>
                <a:gd name="connsiteX3" fmla="*/ 419100 w 457200"/>
                <a:gd name="connsiteY3" fmla="*/ 180975 h 238125"/>
                <a:gd name="connsiteX4" fmla="*/ 419100 w 457200"/>
                <a:gd name="connsiteY4" fmla="*/ 238125 h 238125"/>
                <a:gd name="connsiteX5" fmla="*/ 457200 w 457200"/>
                <a:gd name="connsiteY5" fmla="*/ 238125 h 238125"/>
                <a:gd name="connsiteX6" fmla="*/ 457200 w 457200"/>
                <a:gd name="connsiteY6" fmla="*/ 125730 h 238125"/>
                <a:gd name="connsiteX7" fmla="*/ 341948 w 457200"/>
                <a:gd name="connsiteY7" fmla="*/ 0 h 238125"/>
                <a:gd name="connsiteX8" fmla="*/ 0 w 457200"/>
                <a:gd name="connsiteY8" fmla="*/ 0 h 238125"/>
                <a:gd name="connsiteX9" fmla="*/ 0 w 457200"/>
                <a:gd name="connsiteY9" fmla="*/ 238125 h 238125"/>
                <a:gd name="connsiteX10" fmla="*/ 38100 w 457200"/>
                <a:gd name="connsiteY10" fmla="*/ 238125 h 238125"/>
                <a:gd name="connsiteX11" fmla="*/ 38100 w 457200"/>
                <a:gd name="connsiteY11" fmla="*/ 38100 h 238125"/>
                <a:gd name="connsiteX12" fmla="*/ 323850 w 457200"/>
                <a:gd name="connsiteY12" fmla="*/ 38100 h 238125"/>
                <a:gd name="connsiteX13" fmla="*/ 419100 w 457200"/>
                <a:gd name="connsiteY13" fmla="*/ 142875 h 238125"/>
                <a:gd name="connsiteX14" fmla="*/ 323850 w 457200"/>
                <a:gd name="connsiteY14" fmla="*/ 142875 h 238125"/>
                <a:gd name="connsiteX15" fmla="*/ 323850 w 457200"/>
                <a:gd name="connsiteY15" fmla="*/ 3810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200" h="238125">
                  <a:moveTo>
                    <a:pt x="38100" y="38100"/>
                  </a:moveTo>
                  <a:lnTo>
                    <a:pt x="285750" y="38100"/>
                  </a:lnTo>
                  <a:lnTo>
                    <a:pt x="285750" y="180975"/>
                  </a:lnTo>
                  <a:lnTo>
                    <a:pt x="419100" y="180975"/>
                  </a:lnTo>
                  <a:lnTo>
                    <a:pt x="419100" y="238125"/>
                  </a:lnTo>
                  <a:lnTo>
                    <a:pt x="457200" y="238125"/>
                  </a:lnTo>
                  <a:lnTo>
                    <a:pt x="457200" y="125730"/>
                  </a:lnTo>
                  <a:lnTo>
                    <a:pt x="341948" y="0"/>
                  </a:lnTo>
                  <a:lnTo>
                    <a:pt x="0" y="0"/>
                  </a:lnTo>
                  <a:lnTo>
                    <a:pt x="0" y="238125"/>
                  </a:lnTo>
                  <a:lnTo>
                    <a:pt x="38100" y="238125"/>
                  </a:lnTo>
                  <a:lnTo>
                    <a:pt x="38100" y="38100"/>
                  </a:lnTo>
                  <a:close/>
                  <a:moveTo>
                    <a:pt x="323850" y="38100"/>
                  </a:moveTo>
                  <a:lnTo>
                    <a:pt x="419100" y="142875"/>
                  </a:lnTo>
                  <a:lnTo>
                    <a:pt x="323850" y="142875"/>
                  </a:lnTo>
                  <a:lnTo>
                    <a:pt x="323850" y="38100"/>
                  </a:lnTo>
                  <a:close/>
                </a:path>
              </a:pathLst>
            </a:custGeom>
            <a:solidFill>
              <a:srgbClr val="00000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srgbClr val="393339"/>
                </a:solidFill>
                <a:effectLst/>
                <a:uLnTx/>
                <a:uFillTx/>
                <a:latin typeface="Calibri" panose="020F0502020204030204"/>
                <a:ea typeface="+mn-ea"/>
                <a:cs typeface="+mn-cs"/>
              </a:endParaRPr>
            </a:p>
          </p:txBody>
        </p:sp>
      </p:grpSp>
      <p:grpSp>
        <p:nvGrpSpPr>
          <p:cNvPr id="27" name="Gruppo 26">
            <a:extLst>
              <a:ext uri="{FF2B5EF4-FFF2-40B4-BE49-F238E27FC236}">
                <a16:creationId xmlns:a16="http://schemas.microsoft.com/office/drawing/2014/main" id="{6CF6AA20-C660-46F5-A952-B8D3D2150B2B}"/>
              </a:ext>
            </a:extLst>
          </p:cNvPr>
          <p:cNvGrpSpPr/>
          <p:nvPr/>
        </p:nvGrpSpPr>
        <p:grpSpPr>
          <a:xfrm>
            <a:off x="266160" y="3813305"/>
            <a:ext cx="298009" cy="226690"/>
            <a:chOff x="-99208" y="3545175"/>
            <a:chExt cx="876300" cy="666585"/>
          </a:xfrm>
        </p:grpSpPr>
        <p:sp>
          <p:nvSpPr>
            <p:cNvPr id="25" name="Figura a mano libera: forma 24">
              <a:extLst>
                <a:ext uri="{FF2B5EF4-FFF2-40B4-BE49-F238E27FC236}">
                  <a16:creationId xmlns:a16="http://schemas.microsoft.com/office/drawing/2014/main" id="{B85A1551-4F2F-42F4-90C8-48B72A8F67F7}"/>
                </a:ext>
              </a:extLst>
            </p:cNvPr>
            <p:cNvSpPr/>
            <p:nvPr/>
          </p:nvSpPr>
          <p:spPr>
            <a:xfrm>
              <a:off x="138851" y="3754560"/>
              <a:ext cx="390525" cy="457200"/>
            </a:xfrm>
            <a:custGeom>
              <a:avLst/>
              <a:gdLst>
                <a:gd name="connsiteX0" fmla="*/ 271463 w 390525"/>
                <a:gd name="connsiteY0" fmla="*/ 0 h 457200"/>
                <a:gd name="connsiteX1" fmla="*/ 119063 w 390525"/>
                <a:gd name="connsiteY1" fmla="*/ 0 h 457200"/>
                <a:gd name="connsiteX2" fmla="*/ 119063 w 390525"/>
                <a:gd name="connsiteY2" fmla="*/ 228600 h 457200"/>
                <a:gd name="connsiteX3" fmla="*/ 0 w 390525"/>
                <a:gd name="connsiteY3" fmla="*/ 228600 h 457200"/>
                <a:gd name="connsiteX4" fmla="*/ 195263 w 390525"/>
                <a:gd name="connsiteY4" fmla="*/ 457200 h 457200"/>
                <a:gd name="connsiteX5" fmla="*/ 390525 w 390525"/>
                <a:gd name="connsiteY5" fmla="*/ 228600 h 457200"/>
                <a:gd name="connsiteX6" fmla="*/ 271463 w 390525"/>
                <a:gd name="connsiteY6" fmla="*/ 2286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525" h="457200">
                  <a:moveTo>
                    <a:pt x="271463" y="0"/>
                  </a:moveTo>
                  <a:lnTo>
                    <a:pt x="119063" y="0"/>
                  </a:lnTo>
                  <a:lnTo>
                    <a:pt x="119063" y="228600"/>
                  </a:lnTo>
                  <a:lnTo>
                    <a:pt x="0" y="228600"/>
                  </a:lnTo>
                  <a:lnTo>
                    <a:pt x="195263" y="457200"/>
                  </a:lnTo>
                  <a:lnTo>
                    <a:pt x="390525" y="228600"/>
                  </a:lnTo>
                  <a:lnTo>
                    <a:pt x="271463" y="228600"/>
                  </a:lnTo>
                  <a:close/>
                </a:path>
              </a:pathLst>
            </a:custGeom>
            <a:solidFill>
              <a:srgbClr val="00000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srgbClr val="393339"/>
                </a:solidFill>
                <a:effectLst/>
                <a:uLnTx/>
                <a:uFillTx/>
                <a:latin typeface="Calibri" panose="020F0502020204030204"/>
                <a:ea typeface="+mn-ea"/>
                <a:cs typeface="+mn-cs"/>
              </a:endParaRPr>
            </a:p>
          </p:txBody>
        </p:sp>
        <p:sp>
          <p:nvSpPr>
            <p:cNvPr id="26" name="Figura a mano libera: forma 25">
              <a:extLst>
                <a:ext uri="{FF2B5EF4-FFF2-40B4-BE49-F238E27FC236}">
                  <a16:creationId xmlns:a16="http://schemas.microsoft.com/office/drawing/2014/main" id="{458A36B8-4B75-4EEA-BF48-7EF102DAF8AC}"/>
                </a:ext>
              </a:extLst>
            </p:cNvPr>
            <p:cNvSpPr/>
            <p:nvPr/>
          </p:nvSpPr>
          <p:spPr>
            <a:xfrm>
              <a:off x="-99208" y="3545175"/>
              <a:ext cx="876300" cy="523875"/>
            </a:xfrm>
            <a:custGeom>
              <a:avLst/>
              <a:gdLst>
                <a:gd name="connsiteX0" fmla="*/ 748599 w 876300"/>
                <a:gd name="connsiteY0" fmla="*/ 237008 h 523875"/>
                <a:gd name="connsiteX1" fmla="*/ 677161 w 876300"/>
                <a:gd name="connsiteY1" fmla="*/ 120803 h 523875"/>
                <a:gd name="connsiteX2" fmla="*/ 540954 w 876300"/>
                <a:gd name="connsiteY2" fmla="*/ 92228 h 523875"/>
                <a:gd name="connsiteX3" fmla="*/ 324736 w 876300"/>
                <a:gd name="connsiteY3" fmla="*/ 5550 h 523875"/>
                <a:gd name="connsiteX4" fmla="*/ 170431 w 876300"/>
                <a:gd name="connsiteY4" fmla="*/ 177000 h 523875"/>
                <a:gd name="connsiteX5" fmla="*/ 34224 w 876300"/>
                <a:gd name="connsiteY5" fmla="*/ 247485 h 523875"/>
                <a:gd name="connsiteX6" fmla="*/ 16126 w 876300"/>
                <a:gd name="connsiteY6" fmla="*/ 430365 h 523875"/>
                <a:gd name="connsiteX7" fmla="*/ 165669 w 876300"/>
                <a:gd name="connsiteY7" fmla="*/ 532283 h 523875"/>
                <a:gd name="connsiteX8" fmla="*/ 235201 w 876300"/>
                <a:gd name="connsiteY8" fmla="*/ 532283 h 523875"/>
                <a:gd name="connsiteX9" fmla="*/ 209484 w 876300"/>
                <a:gd name="connsiteY9" fmla="*/ 500850 h 523875"/>
                <a:gd name="connsiteX10" fmla="*/ 185671 w 876300"/>
                <a:gd name="connsiteY10" fmla="*/ 473228 h 523875"/>
                <a:gd name="connsiteX11" fmla="*/ 168526 w 876300"/>
                <a:gd name="connsiteY11" fmla="*/ 473228 h 523875"/>
                <a:gd name="connsiteX12" fmla="*/ 68514 w 876300"/>
                <a:gd name="connsiteY12" fmla="*/ 405600 h 523875"/>
                <a:gd name="connsiteX13" fmla="*/ 80896 w 876300"/>
                <a:gd name="connsiteY13" fmla="*/ 283680 h 523875"/>
                <a:gd name="connsiteX14" fmla="*/ 193291 w 876300"/>
                <a:gd name="connsiteY14" fmla="*/ 237960 h 523875"/>
                <a:gd name="connsiteX15" fmla="*/ 226629 w 876300"/>
                <a:gd name="connsiteY15" fmla="*/ 243675 h 523875"/>
                <a:gd name="connsiteX16" fmla="*/ 226629 w 876300"/>
                <a:gd name="connsiteY16" fmla="*/ 206528 h 523875"/>
                <a:gd name="connsiteX17" fmla="*/ 338071 w 876300"/>
                <a:gd name="connsiteY17" fmla="*/ 63653 h 523875"/>
                <a:gd name="connsiteX18" fmla="*/ 501901 w 876300"/>
                <a:gd name="connsiteY18" fmla="*/ 139853 h 523875"/>
                <a:gd name="connsiteX19" fmla="*/ 513331 w 876300"/>
                <a:gd name="connsiteY19" fmla="*/ 162713 h 523875"/>
                <a:gd name="connsiteX20" fmla="*/ 537144 w 876300"/>
                <a:gd name="connsiteY20" fmla="*/ 154140 h 523875"/>
                <a:gd name="connsiteX21" fmla="*/ 643824 w 876300"/>
                <a:gd name="connsiteY21" fmla="*/ 169380 h 523875"/>
                <a:gd name="connsiteX22" fmla="*/ 693354 w 876300"/>
                <a:gd name="connsiteY22" fmla="*/ 265583 h 523875"/>
                <a:gd name="connsiteX23" fmla="*/ 693354 w 876300"/>
                <a:gd name="connsiteY23" fmla="*/ 295110 h 523875"/>
                <a:gd name="connsiteX24" fmla="*/ 732406 w 876300"/>
                <a:gd name="connsiteY24" fmla="*/ 295110 h 523875"/>
                <a:gd name="connsiteX25" fmla="*/ 818131 w 876300"/>
                <a:gd name="connsiteY25" fmla="*/ 384645 h 523875"/>
                <a:gd name="connsiteX26" fmla="*/ 731454 w 876300"/>
                <a:gd name="connsiteY26" fmla="*/ 473228 h 523875"/>
                <a:gd name="connsiteX27" fmla="*/ 681924 w 876300"/>
                <a:gd name="connsiteY27" fmla="*/ 473228 h 523875"/>
                <a:gd name="connsiteX28" fmla="*/ 657159 w 876300"/>
                <a:gd name="connsiteY28" fmla="*/ 500850 h 523875"/>
                <a:gd name="connsiteX29" fmla="*/ 630489 w 876300"/>
                <a:gd name="connsiteY29" fmla="*/ 533235 h 523875"/>
                <a:gd name="connsiteX30" fmla="*/ 731454 w 876300"/>
                <a:gd name="connsiteY30" fmla="*/ 533235 h 523875"/>
                <a:gd name="connsiteX31" fmla="*/ 876234 w 876300"/>
                <a:gd name="connsiteY31" fmla="*/ 393218 h 523875"/>
                <a:gd name="connsiteX32" fmla="*/ 748599 w 876300"/>
                <a:gd name="connsiteY32" fmla="*/ 237008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76300" h="523875">
                  <a:moveTo>
                    <a:pt x="748599" y="237008"/>
                  </a:moveTo>
                  <a:cubicBezTo>
                    <a:pt x="740979" y="190335"/>
                    <a:pt x="715261" y="148425"/>
                    <a:pt x="677161" y="120803"/>
                  </a:cubicBezTo>
                  <a:cubicBezTo>
                    <a:pt x="638109" y="93180"/>
                    <a:pt x="588579" y="82703"/>
                    <a:pt x="540954" y="92228"/>
                  </a:cubicBezTo>
                  <a:cubicBezTo>
                    <a:pt x="494281" y="20790"/>
                    <a:pt x="407604" y="-14452"/>
                    <a:pt x="324736" y="5550"/>
                  </a:cubicBezTo>
                  <a:cubicBezTo>
                    <a:pt x="243774" y="26505"/>
                    <a:pt x="182814" y="94133"/>
                    <a:pt x="170431" y="177000"/>
                  </a:cubicBezTo>
                  <a:cubicBezTo>
                    <a:pt x="117091" y="178905"/>
                    <a:pt x="66609" y="204623"/>
                    <a:pt x="34224" y="247485"/>
                  </a:cubicBezTo>
                  <a:cubicBezTo>
                    <a:pt x="-3876" y="300825"/>
                    <a:pt x="-10544" y="370358"/>
                    <a:pt x="16126" y="430365"/>
                  </a:cubicBezTo>
                  <a:cubicBezTo>
                    <a:pt x="43749" y="489420"/>
                    <a:pt x="100899" y="528473"/>
                    <a:pt x="165669" y="532283"/>
                  </a:cubicBezTo>
                  <a:lnTo>
                    <a:pt x="235201" y="532283"/>
                  </a:lnTo>
                  <a:lnTo>
                    <a:pt x="209484" y="500850"/>
                  </a:lnTo>
                  <a:lnTo>
                    <a:pt x="185671" y="473228"/>
                  </a:lnTo>
                  <a:lnTo>
                    <a:pt x="168526" y="473228"/>
                  </a:lnTo>
                  <a:cubicBezTo>
                    <a:pt x="125664" y="470370"/>
                    <a:pt x="87564" y="444653"/>
                    <a:pt x="68514" y="405600"/>
                  </a:cubicBezTo>
                  <a:cubicBezTo>
                    <a:pt x="50416" y="365595"/>
                    <a:pt x="55179" y="319875"/>
                    <a:pt x="80896" y="283680"/>
                  </a:cubicBezTo>
                  <a:cubicBezTo>
                    <a:pt x="106614" y="248438"/>
                    <a:pt x="149476" y="231293"/>
                    <a:pt x="193291" y="237960"/>
                  </a:cubicBezTo>
                  <a:lnTo>
                    <a:pt x="226629" y="243675"/>
                  </a:lnTo>
                  <a:lnTo>
                    <a:pt x="226629" y="206528"/>
                  </a:lnTo>
                  <a:cubicBezTo>
                    <a:pt x="226629" y="138900"/>
                    <a:pt x="272349" y="79845"/>
                    <a:pt x="338071" y="63653"/>
                  </a:cubicBezTo>
                  <a:cubicBezTo>
                    <a:pt x="403794" y="47460"/>
                    <a:pt x="471421" y="79845"/>
                    <a:pt x="501901" y="139853"/>
                  </a:cubicBezTo>
                  <a:lnTo>
                    <a:pt x="513331" y="162713"/>
                  </a:lnTo>
                  <a:lnTo>
                    <a:pt x="537144" y="154140"/>
                  </a:lnTo>
                  <a:cubicBezTo>
                    <a:pt x="573339" y="141758"/>
                    <a:pt x="612391" y="147473"/>
                    <a:pt x="643824" y="169380"/>
                  </a:cubicBezTo>
                  <a:cubicBezTo>
                    <a:pt x="674304" y="192240"/>
                    <a:pt x="692401" y="227483"/>
                    <a:pt x="693354" y="265583"/>
                  </a:cubicBezTo>
                  <a:lnTo>
                    <a:pt x="693354" y="295110"/>
                  </a:lnTo>
                  <a:lnTo>
                    <a:pt x="732406" y="295110"/>
                  </a:lnTo>
                  <a:cubicBezTo>
                    <a:pt x="780984" y="297015"/>
                    <a:pt x="819084" y="337020"/>
                    <a:pt x="818131" y="384645"/>
                  </a:cubicBezTo>
                  <a:cubicBezTo>
                    <a:pt x="818131" y="433223"/>
                    <a:pt x="779079" y="472275"/>
                    <a:pt x="731454" y="473228"/>
                  </a:cubicBezTo>
                  <a:lnTo>
                    <a:pt x="681924" y="473228"/>
                  </a:lnTo>
                  <a:lnTo>
                    <a:pt x="657159" y="500850"/>
                  </a:lnTo>
                  <a:lnTo>
                    <a:pt x="630489" y="533235"/>
                  </a:lnTo>
                  <a:lnTo>
                    <a:pt x="731454" y="533235"/>
                  </a:lnTo>
                  <a:cubicBezTo>
                    <a:pt x="808606" y="531330"/>
                    <a:pt x="871471" y="470370"/>
                    <a:pt x="876234" y="393218"/>
                  </a:cubicBezTo>
                  <a:cubicBezTo>
                    <a:pt x="880996" y="316065"/>
                    <a:pt x="824799" y="248438"/>
                    <a:pt x="748599" y="237008"/>
                  </a:cubicBezTo>
                  <a:close/>
                </a:path>
              </a:pathLst>
            </a:custGeom>
            <a:solidFill>
              <a:srgbClr val="00000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srgbClr val="393339"/>
                </a:solidFill>
                <a:effectLst/>
                <a:uLnTx/>
                <a:uFillTx/>
                <a:latin typeface="Calibri" panose="020F0502020204030204"/>
                <a:ea typeface="+mn-ea"/>
                <a:cs typeface="+mn-cs"/>
              </a:endParaRPr>
            </a:p>
          </p:txBody>
        </p:sp>
      </p:grpSp>
      <p:pic>
        <p:nvPicPr>
          <p:cNvPr id="5" name="Immagine 4">
            <a:extLst>
              <a:ext uri="{FF2B5EF4-FFF2-40B4-BE49-F238E27FC236}">
                <a16:creationId xmlns:a16="http://schemas.microsoft.com/office/drawing/2014/main" id="{67052EDC-D83D-41DC-9992-B1A2970BF234}"/>
              </a:ext>
            </a:extLst>
          </p:cNvPr>
          <p:cNvPicPr>
            <a:picLocks noChangeAspect="1"/>
          </p:cNvPicPr>
          <p:nvPr/>
        </p:nvPicPr>
        <p:blipFill>
          <a:blip r:embed="rId24"/>
          <a:stretch>
            <a:fillRect/>
          </a:stretch>
        </p:blipFill>
        <p:spPr>
          <a:xfrm>
            <a:off x="9677879" y="4920062"/>
            <a:ext cx="1565970" cy="1143972"/>
          </a:xfrm>
          <a:prstGeom prst="rect">
            <a:avLst/>
          </a:prstGeom>
        </p:spPr>
      </p:pic>
    </p:spTree>
    <p:extLst>
      <p:ext uri="{BB962C8B-B14F-4D97-AF65-F5344CB8AC3E}">
        <p14:creationId xmlns:p14="http://schemas.microsoft.com/office/powerpoint/2010/main" val="2035129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A8F8E224-F0FA-4E2D-AB26-1CAEED14885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897940" y="950139"/>
            <a:ext cx="967970" cy="967973"/>
          </a:xfrm>
          <a:prstGeom prst="rect">
            <a:avLst/>
          </a:prstGeom>
        </p:spPr>
      </p:pic>
      <p:grpSp>
        <p:nvGrpSpPr>
          <p:cNvPr id="19" name="Gruppo 18">
            <a:extLst>
              <a:ext uri="{FF2B5EF4-FFF2-40B4-BE49-F238E27FC236}">
                <a16:creationId xmlns:a16="http://schemas.microsoft.com/office/drawing/2014/main" id="{DC774C57-D625-421C-B7BA-DF3C868DA239}"/>
              </a:ext>
            </a:extLst>
          </p:cNvPr>
          <p:cNvGrpSpPr/>
          <p:nvPr/>
        </p:nvGrpSpPr>
        <p:grpSpPr>
          <a:xfrm>
            <a:off x="6645088" y="797981"/>
            <a:ext cx="1649477" cy="1344005"/>
            <a:chOff x="6872354" y="404742"/>
            <a:chExt cx="1397759" cy="1056255"/>
          </a:xfrm>
        </p:grpSpPr>
        <p:pic>
          <p:nvPicPr>
            <p:cNvPr id="17" name="Immagine 16">
              <a:extLst>
                <a:ext uri="{FF2B5EF4-FFF2-40B4-BE49-F238E27FC236}">
                  <a16:creationId xmlns:a16="http://schemas.microsoft.com/office/drawing/2014/main" id="{AF3AC95F-5BA4-4FDB-A98F-02E0A8527573}"/>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7553331" y="404742"/>
              <a:ext cx="716782" cy="716782"/>
            </a:xfrm>
            <a:prstGeom prst="rect">
              <a:avLst/>
            </a:prstGeom>
          </p:spPr>
        </p:pic>
        <p:pic>
          <p:nvPicPr>
            <p:cNvPr id="11" name="Immagine 10">
              <a:extLst>
                <a:ext uri="{FF2B5EF4-FFF2-40B4-BE49-F238E27FC236}">
                  <a16:creationId xmlns:a16="http://schemas.microsoft.com/office/drawing/2014/main" id="{3DB962D9-0F7F-4AB3-8423-6BE3C0F29237}"/>
                </a:ext>
              </a:extLst>
            </p:cNvPr>
            <p:cNvPicPr>
              <a:picLocks noChangeAspect="1"/>
            </p:cNvPicPr>
            <p:nvPr/>
          </p:nvPicPr>
          <p:blipFill>
            <a:blip r:embed="rId7">
              <a:alphaModFix amt="85000"/>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872354" y="717663"/>
              <a:ext cx="1142239" cy="743334"/>
            </a:xfrm>
            <a:prstGeom prst="rect">
              <a:avLst/>
            </a:prstGeom>
          </p:spPr>
        </p:pic>
      </p:grpSp>
      <p:sp>
        <p:nvSpPr>
          <p:cNvPr id="49" name="CasellaDiTesto 48">
            <a:extLst>
              <a:ext uri="{FF2B5EF4-FFF2-40B4-BE49-F238E27FC236}">
                <a16:creationId xmlns:a16="http://schemas.microsoft.com/office/drawing/2014/main" id="{20288178-12AD-46A1-90F9-0CE6632E6E1A}"/>
              </a:ext>
            </a:extLst>
          </p:cNvPr>
          <p:cNvSpPr txBox="1"/>
          <p:nvPr/>
        </p:nvSpPr>
        <p:spPr>
          <a:xfrm>
            <a:off x="1440524" y="1978132"/>
            <a:ext cx="2743200" cy="50013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600" b="1" i="0" u="none" strike="noStrike" kern="1200" cap="none" spc="0" normalizeH="0" baseline="0" noProof="0" dirty="0">
                <a:ln>
                  <a:noFill/>
                </a:ln>
                <a:solidFill>
                  <a:srgbClr val="393339"/>
                </a:solidFill>
                <a:effectLst/>
                <a:uLnTx/>
                <a:uFillTx/>
                <a:latin typeface="Calibri" panose="020F0502020204030204"/>
                <a:ea typeface="+mn-ea"/>
                <a:cs typeface="+mn-cs"/>
              </a:rPr>
              <a:t>RUFT CLIENT SIDE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050" b="0" i="0" u="none" strike="noStrike" kern="1200" cap="none" spc="0" normalizeH="0" baseline="0" noProof="0" dirty="0">
              <a:ln>
                <a:noFill/>
              </a:ln>
              <a:solidFill>
                <a:srgbClr val="393339"/>
              </a:solidFill>
              <a:effectLst/>
              <a:uLnTx/>
              <a:uFillTx/>
              <a:latin typeface="Calibri" panose="020F0502020204030204"/>
              <a:ea typeface="+mn-ea"/>
              <a:cs typeface="+mn-cs"/>
            </a:endParaRPr>
          </a:p>
        </p:txBody>
      </p:sp>
      <p:pic>
        <p:nvPicPr>
          <p:cNvPr id="64" name="Immagine 63">
            <a:extLst>
              <a:ext uri="{FF2B5EF4-FFF2-40B4-BE49-F238E27FC236}">
                <a16:creationId xmlns:a16="http://schemas.microsoft.com/office/drawing/2014/main" id="{49DC8AAD-1B70-480F-827F-EDA3EA5336BC}"/>
              </a:ext>
            </a:extLst>
          </p:cNvPr>
          <p:cNvPicPr>
            <a:picLocks noChangeAspect="1"/>
          </p:cNvPicPr>
          <p:nvPr/>
        </p:nvPicPr>
        <p:blipFill>
          <a:blip r:embed="rId9">
            <a:duotone>
              <a:schemeClr val="accent6">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5604265" y="2855206"/>
            <a:ext cx="546776" cy="546776"/>
          </a:xfrm>
          <a:prstGeom prst="rect">
            <a:avLst/>
          </a:prstGeom>
          <a:noFill/>
          <a:ln>
            <a:noFill/>
          </a:ln>
        </p:spPr>
      </p:pic>
      <p:pic>
        <p:nvPicPr>
          <p:cNvPr id="65" name="Immagine 64">
            <a:extLst>
              <a:ext uri="{FF2B5EF4-FFF2-40B4-BE49-F238E27FC236}">
                <a16:creationId xmlns:a16="http://schemas.microsoft.com/office/drawing/2014/main" id="{01F7D0F2-A3D6-4B43-B118-E075DD7E70C3}"/>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5633478" y="3827965"/>
            <a:ext cx="522517" cy="522517"/>
          </a:xfrm>
          <a:prstGeom prst="rect">
            <a:avLst/>
          </a:prstGeom>
        </p:spPr>
      </p:pic>
      <p:pic>
        <p:nvPicPr>
          <p:cNvPr id="66" name="Immagine 65">
            <a:extLst>
              <a:ext uri="{FF2B5EF4-FFF2-40B4-BE49-F238E27FC236}">
                <a16:creationId xmlns:a16="http://schemas.microsoft.com/office/drawing/2014/main" id="{C0271ADA-3C75-4B2D-850B-878322B4797B}"/>
              </a:ext>
            </a:extLst>
          </p:cNvPr>
          <p:cNvPicPr>
            <a:picLocks noChangeAspect="1"/>
          </p:cNvPicPr>
          <p:nvPr/>
        </p:nvPicPr>
        <p:blipFill>
          <a:blip r:embed="rId13">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5637596" y="4836480"/>
            <a:ext cx="527386" cy="522518"/>
          </a:xfrm>
          <a:prstGeom prst="rect">
            <a:avLst/>
          </a:prstGeom>
        </p:spPr>
      </p:pic>
      <p:sp>
        <p:nvSpPr>
          <p:cNvPr id="79" name="CasellaDiTesto 78">
            <a:extLst>
              <a:ext uri="{FF2B5EF4-FFF2-40B4-BE49-F238E27FC236}">
                <a16:creationId xmlns:a16="http://schemas.microsoft.com/office/drawing/2014/main" id="{FC60001A-1FA6-4CBE-93EA-8CD2DFD12764}"/>
              </a:ext>
            </a:extLst>
          </p:cNvPr>
          <p:cNvSpPr txBox="1"/>
          <p:nvPr/>
        </p:nvSpPr>
        <p:spPr>
          <a:xfrm>
            <a:off x="176076" y="168482"/>
            <a:ext cx="6827835" cy="400110"/>
          </a:xfrm>
          <a:prstGeom prst="rect">
            <a:avLst/>
          </a:prstGeom>
          <a:noFill/>
          <a:ln w="15875">
            <a:solidFill>
              <a:srgbClr val="0070C0"/>
            </a:solidFill>
            <a:prstDash val="sysDash"/>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000" b="0" i="0" u="none" strike="noStrike" kern="1200" cap="none" spc="0" normalizeH="0" baseline="0" noProof="0" dirty="0">
                <a:ln>
                  <a:noFill/>
                </a:ln>
                <a:solidFill>
                  <a:srgbClr val="393339"/>
                </a:solidFill>
                <a:effectLst>
                  <a:outerShdw blurRad="38100" dist="38100" dir="2700000" algn="tl">
                    <a:srgbClr val="000000">
                      <a:alpha val="43137"/>
                    </a:srgbClr>
                  </a:outerShdw>
                </a:effectLst>
                <a:uLnTx/>
                <a:uFillTx/>
                <a:latin typeface="Calibri" panose="020F0502020204030204"/>
                <a:ea typeface="+mn-ea"/>
                <a:cs typeface="+mn-cs"/>
              </a:rPr>
              <a:t>AN OUTER VISION OF SOFTWARE ARCHITECTURE AND LOGIC - 1</a:t>
            </a:r>
          </a:p>
        </p:txBody>
      </p:sp>
      <p:sp>
        <p:nvSpPr>
          <p:cNvPr id="43" name="CasellaDiTesto 42">
            <a:extLst>
              <a:ext uri="{FF2B5EF4-FFF2-40B4-BE49-F238E27FC236}">
                <a16:creationId xmlns:a16="http://schemas.microsoft.com/office/drawing/2014/main" id="{ADCEF382-DA84-46A7-AF84-1467AE93A86E}"/>
              </a:ext>
            </a:extLst>
          </p:cNvPr>
          <p:cNvSpPr txBox="1"/>
          <p:nvPr/>
        </p:nvSpPr>
        <p:spPr>
          <a:xfrm>
            <a:off x="6747405" y="2119474"/>
            <a:ext cx="2743200" cy="50013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600" b="1" i="0" u="none" strike="noStrike" kern="1200" cap="none" spc="0" normalizeH="0" baseline="0" noProof="0" dirty="0">
                <a:ln>
                  <a:noFill/>
                </a:ln>
                <a:solidFill>
                  <a:srgbClr val="393339"/>
                </a:solidFill>
                <a:effectLst/>
                <a:uLnTx/>
                <a:uFillTx/>
                <a:latin typeface="Calibri" panose="020F0502020204030204"/>
                <a:ea typeface="+mn-ea"/>
                <a:cs typeface="+mn-cs"/>
              </a:rPr>
              <a:t>RUFT SERVER SIDE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050" b="0" i="0" u="none" strike="noStrike" kern="1200" cap="none" spc="0" normalizeH="0" baseline="0" noProof="0" dirty="0">
              <a:ln>
                <a:noFill/>
              </a:ln>
              <a:solidFill>
                <a:srgbClr val="393339"/>
              </a:solidFill>
              <a:effectLst/>
              <a:uLnTx/>
              <a:uFillTx/>
              <a:latin typeface="Calibri" panose="020F0502020204030204"/>
              <a:ea typeface="+mn-ea"/>
              <a:cs typeface="+mn-cs"/>
            </a:endParaRPr>
          </a:p>
        </p:txBody>
      </p:sp>
      <p:cxnSp>
        <p:nvCxnSpPr>
          <p:cNvPr id="4" name="Connettore diritto 3">
            <a:extLst>
              <a:ext uri="{FF2B5EF4-FFF2-40B4-BE49-F238E27FC236}">
                <a16:creationId xmlns:a16="http://schemas.microsoft.com/office/drawing/2014/main" id="{4B13D582-C497-46C0-8B20-25B03E853A51}"/>
              </a:ext>
            </a:extLst>
          </p:cNvPr>
          <p:cNvCxnSpPr>
            <a:cxnSpLocks/>
          </p:cNvCxnSpPr>
          <p:nvPr/>
        </p:nvCxnSpPr>
        <p:spPr>
          <a:xfrm>
            <a:off x="5031475" y="950139"/>
            <a:ext cx="0" cy="5635487"/>
          </a:xfrm>
          <a:prstGeom prst="line">
            <a:avLst/>
          </a:prstGeom>
        </p:spPr>
        <p:style>
          <a:lnRef idx="3">
            <a:schemeClr val="accent1"/>
          </a:lnRef>
          <a:fillRef idx="0">
            <a:schemeClr val="accent1"/>
          </a:fillRef>
          <a:effectRef idx="2">
            <a:schemeClr val="accent1"/>
          </a:effectRef>
          <a:fontRef idx="minor">
            <a:schemeClr val="tx1"/>
          </a:fontRef>
        </p:style>
      </p:cxnSp>
      <p:pic>
        <p:nvPicPr>
          <p:cNvPr id="12" name="Elemento grafico 11" descr="Periferica di gioco">
            <a:extLst>
              <a:ext uri="{FF2B5EF4-FFF2-40B4-BE49-F238E27FC236}">
                <a16:creationId xmlns:a16="http://schemas.microsoft.com/office/drawing/2014/main" id="{BB04FAD2-D758-4B00-8EF3-4896866DA8C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14631" y="2802103"/>
            <a:ext cx="584416" cy="584416"/>
          </a:xfrm>
          <a:prstGeom prst="rect">
            <a:avLst/>
          </a:prstGeom>
        </p:spPr>
      </p:pic>
      <p:pic>
        <p:nvPicPr>
          <p:cNvPr id="51" name="Immagine 50">
            <a:extLst>
              <a:ext uri="{FF2B5EF4-FFF2-40B4-BE49-F238E27FC236}">
                <a16:creationId xmlns:a16="http://schemas.microsoft.com/office/drawing/2014/main" id="{F58079EF-8C0E-43D5-89FB-ED0C4D85966B}"/>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845580" y="3806313"/>
            <a:ext cx="522517" cy="522517"/>
          </a:xfrm>
          <a:prstGeom prst="rect">
            <a:avLst/>
          </a:prstGeom>
        </p:spPr>
      </p:pic>
      <p:pic>
        <p:nvPicPr>
          <p:cNvPr id="53" name="Immagine 52">
            <a:extLst>
              <a:ext uri="{FF2B5EF4-FFF2-40B4-BE49-F238E27FC236}">
                <a16:creationId xmlns:a16="http://schemas.microsoft.com/office/drawing/2014/main" id="{3E776F10-2BF0-48BD-9752-9B5BFCF65C57}"/>
              </a:ext>
            </a:extLst>
          </p:cNvPr>
          <p:cNvPicPr>
            <a:picLocks noChangeAspect="1"/>
          </p:cNvPicPr>
          <p:nvPr/>
        </p:nvPicPr>
        <p:blipFill>
          <a:blip r:embed="rId13">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814631" y="4826094"/>
            <a:ext cx="527386" cy="522518"/>
          </a:xfrm>
          <a:prstGeom prst="rect">
            <a:avLst/>
          </a:prstGeom>
        </p:spPr>
      </p:pic>
      <p:sp>
        <p:nvSpPr>
          <p:cNvPr id="13" name="Rettangolo con angoli arrotondati 12">
            <a:extLst>
              <a:ext uri="{FF2B5EF4-FFF2-40B4-BE49-F238E27FC236}">
                <a16:creationId xmlns:a16="http://schemas.microsoft.com/office/drawing/2014/main" id="{10BFC824-DF3D-4ECD-B71F-5B1205AC9028}"/>
              </a:ext>
            </a:extLst>
          </p:cNvPr>
          <p:cNvSpPr/>
          <p:nvPr/>
        </p:nvSpPr>
        <p:spPr>
          <a:xfrm>
            <a:off x="631283" y="4682659"/>
            <a:ext cx="3984164" cy="809389"/>
          </a:xfrm>
          <a:prstGeom prst="roundRect">
            <a:avLst/>
          </a:prstGeom>
          <a:noFill/>
          <a:ln>
            <a:solidFill>
              <a:srgbClr val="60A3C8"/>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ttangolo con angoli arrotondati 53">
            <a:extLst>
              <a:ext uri="{FF2B5EF4-FFF2-40B4-BE49-F238E27FC236}">
                <a16:creationId xmlns:a16="http://schemas.microsoft.com/office/drawing/2014/main" id="{857DA331-080E-4EAE-AE27-95585D5056BA}"/>
              </a:ext>
            </a:extLst>
          </p:cNvPr>
          <p:cNvSpPr/>
          <p:nvPr/>
        </p:nvSpPr>
        <p:spPr>
          <a:xfrm>
            <a:off x="631284" y="3686138"/>
            <a:ext cx="3984162" cy="809389"/>
          </a:xfrm>
          <a:prstGeom prst="roundRect">
            <a:avLst/>
          </a:prstGeom>
          <a:noFill/>
          <a:ln>
            <a:solidFill>
              <a:srgbClr val="60A3C8"/>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ttangolo con angoli arrotondati 55">
            <a:extLst>
              <a:ext uri="{FF2B5EF4-FFF2-40B4-BE49-F238E27FC236}">
                <a16:creationId xmlns:a16="http://schemas.microsoft.com/office/drawing/2014/main" id="{81AB7FA4-19F8-4521-A12D-35F7B1A10B36}"/>
              </a:ext>
            </a:extLst>
          </p:cNvPr>
          <p:cNvSpPr/>
          <p:nvPr/>
        </p:nvSpPr>
        <p:spPr>
          <a:xfrm>
            <a:off x="652000" y="2689617"/>
            <a:ext cx="3963446" cy="809389"/>
          </a:xfrm>
          <a:prstGeom prst="roundRect">
            <a:avLst/>
          </a:prstGeom>
          <a:noFill/>
          <a:ln>
            <a:solidFill>
              <a:srgbClr val="60A3C8"/>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ttangolo con angoli arrotondati 57">
            <a:extLst>
              <a:ext uri="{FF2B5EF4-FFF2-40B4-BE49-F238E27FC236}">
                <a16:creationId xmlns:a16="http://schemas.microsoft.com/office/drawing/2014/main" id="{46AC3BB1-64BF-4F41-9191-EC4522946C57}"/>
              </a:ext>
            </a:extLst>
          </p:cNvPr>
          <p:cNvSpPr/>
          <p:nvPr/>
        </p:nvSpPr>
        <p:spPr>
          <a:xfrm>
            <a:off x="5449060" y="2649163"/>
            <a:ext cx="4041536" cy="849844"/>
          </a:xfrm>
          <a:prstGeom prst="roundRect">
            <a:avLst/>
          </a:prstGeom>
          <a:noFill/>
          <a:ln>
            <a:solidFill>
              <a:srgbClr val="60A3C8"/>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Rettangolo con angoli arrotondati 58">
            <a:extLst>
              <a:ext uri="{FF2B5EF4-FFF2-40B4-BE49-F238E27FC236}">
                <a16:creationId xmlns:a16="http://schemas.microsoft.com/office/drawing/2014/main" id="{29632400-9881-46F8-B74C-3DC628596350}"/>
              </a:ext>
            </a:extLst>
          </p:cNvPr>
          <p:cNvSpPr/>
          <p:nvPr/>
        </p:nvSpPr>
        <p:spPr>
          <a:xfrm>
            <a:off x="5449060" y="3684062"/>
            <a:ext cx="4041535" cy="809389"/>
          </a:xfrm>
          <a:prstGeom prst="roundRect">
            <a:avLst/>
          </a:prstGeom>
          <a:noFill/>
          <a:ln>
            <a:solidFill>
              <a:srgbClr val="60A3C8"/>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Rettangolo con angoli arrotondati 66">
            <a:extLst>
              <a:ext uri="{FF2B5EF4-FFF2-40B4-BE49-F238E27FC236}">
                <a16:creationId xmlns:a16="http://schemas.microsoft.com/office/drawing/2014/main" id="{366A0A02-083B-4E7A-B844-84ED675CC506}"/>
              </a:ext>
            </a:extLst>
          </p:cNvPr>
          <p:cNvSpPr/>
          <p:nvPr/>
        </p:nvSpPr>
        <p:spPr>
          <a:xfrm>
            <a:off x="5450309" y="4682659"/>
            <a:ext cx="4040283" cy="809389"/>
          </a:xfrm>
          <a:prstGeom prst="roundRect">
            <a:avLst/>
          </a:prstGeom>
          <a:noFill/>
          <a:ln>
            <a:solidFill>
              <a:srgbClr val="60A3C8"/>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CasellaDiTesto 14">
            <a:extLst>
              <a:ext uri="{FF2B5EF4-FFF2-40B4-BE49-F238E27FC236}">
                <a16:creationId xmlns:a16="http://schemas.microsoft.com/office/drawing/2014/main" id="{635CB5D2-340D-48EF-ABCE-9413F3671C7C}"/>
              </a:ext>
            </a:extLst>
          </p:cNvPr>
          <p:cNvSpPr txBox="1"/>
          <p:nvPr/>
        </p:nvSpPr>
        <p:spPr>
          <a:xfrm>
            <a:off x="1549707" y="2747511"/>
            <a:ext cx="307346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200" b="0" i="0" u="none" strike="noStrike" kern="1200" cap="none" spc="0" normalizeH="0" baseline="0" noProof="0" dirty="0">
                <a:ln>
                  <a:noFill/>
                </a:ln>
                <a:solidFill>
                  <a:srgbClr val="393339"/>
                </a:solidFill>
                <a:effectLst/>
                <a:uLnTx/>
                <a:uFillTx/>
                <a:latin typeface="Calibri" panose="020F0502020204030204"/>
                <a:ea typeface="+mn-ea"/>
                <a:cs typeface="+mn-cs"/>
              </a:rPr>
              <a:t>COMMAND MENU: THE CLIENT SIDE MUST CHOOSE AMONG THE THREE OPERATIONS </a:t>
            </a:r>
            <a:r>
              <a:rPr kumimoji="0" lang="it-IT" sz="1200" b="0" i="1" u="none" strike="noStrike" kern="1200" cap="none" spc="0" normalizeH="0" baseline="0" noProof="0" dirty="0">
                <a:ln>
                  <a:noFill/>
                </a:ln>
                <a:solidFill>
                  <a:srgbClr val="393339"/>
                </a:solidFill>
                <a:effectLst/>
                <a:uLnTx/>
                <a:uFillTx/>
                <a:latin typeface="Calibri" panose="020F0502020204030204"/>
                <a:ea typeface="+mn-ea"/>
                <a:cs typeface="+mn-cs"/>
              </a:rPr>
              <a:t>LIST, GET, PUT</a:t>
            </a:r>
            <a:endParaRPr kumimoji="0" lang="it-IT" sz="1200" b="0" i="0" u="none" strike="noStrike" kern="1200" cap="none" spc="0" normalizeH="0" baseline="0" noProof="0" dirty="0">
              <a:ln>
                <a:noFill/>
              </a:ln>
              <a:solidFill>
                <a:srgbClr val="393339"/>
              </a:solidFill>
              <a:effectLst/>
              <a:uLnTx/>
              <a:uFillTx/>
              <a:latin typeface="Calibri" panose="020F0502020204030204"/>
              <a:ea typeface="+mn-ea"/>
              <a:cs typeface="+mn-cs"/>
            </a:endParaRPr>
          </a:p>
        </p:txBody>
      </p:sp>
      <p:sp>
        <p:nvSpPr>
          <p:cNvPr id="68" name="CasellaDiTesto 67">
            <a:extLst>
              <a:ext uri="{FF2B5EF4-FFF2-40B4-BE49-F238E27FC236}">
                <a16:creationId xmlns:a16="http://schemas.microsoft.com/office/drawing/2014/main" id="{24113DA7-5D8A-4798-A701-97D8F90D9D4B}"/>
              </a:ext>
            </a:extLst>
          </p:cNvPr>
          <p:cNvSpPr txBox="1"/>
          <p:nvPr/>
        </p:nvSpPr>
        <p:spPr>
          <a:xfrm>
            <a:off x="1402318" y="3703790"/>
            <a:ext cx="3233746" cy="830997"/>
          </a:xfrm>
          <a:prstGeom prst="rect">
            <a:avLst/>
          </a:prstGeom>
          <a:noFill/>
        </p:spPr>
        <p:txBody>
          <a:bodyPr wrap="square" rtlCol="0">
            <a:spAutoFit/>
          </a:bodyPr>
          <a:lstStyle/>
          <a:p>
            <a:pPr lvl="0" algn="just"/>
            <a:r>
              <a:rPr kumimoji="0" lang="it-IT" sz="1200" b="0" i="0" u="none" strike="noStrike" kern="1200" cap="none" spc="0" normalizeH="0" baseline="0" noProof="0" dirty="0">
                <a:ln>
                  <a:noFill/>
                </a:ln>
                <a:solidFill>
                  <a:srgbClr val="393339"/>
                </a:solidFill>
                <a:effectLst/>
                <a:uLnTx/>
                <a:uFillTx/>
                <a:latin typeface="Calibri" panose="020F0502020204030204"/>
                <a:ea typeface="+mn-ea"/>
                <a:cs typeface="+mn-cs"/>
              </a:rPr>
              <a:t>DOWNLOAD ENVIRONMENT</a:t>
            </a:r>
            <a:r>
              <a:rPr lang="it-IT" sz="1200" dirty="0">
                <a:solidFill>
                  <a:srgbClr val="393339"/>
                </a:solidFill>
              </a:rPr>
              <a:t>: IS RESPONSIBLE FOR RECEIVING A FILE FROM THE SERVER  DIRECTORY AND SAVING IT INTO THE CLIENT DIRECTORY.</a:t>
            </a:r>
            <a:endParaRPr kumimoji="0" lang="it-IT" sz="1200" b="0" i="0" u="none" strike="noStrike" kern="1200" cap="none" spc="0" normalizeH="0" baseline="0" noProof="0" dirty="0">
              <a:ln>
                <a:noFill/>
              </a:ln>
              <a:solidFill>
                <a:srgbClr val="393339"/>
              </a:solidFill>
              <a:effectLst/>
              <a:uLnTx/>
              <a:uFillTx/>
              <a:latin typeface="Calibri" panose="020F0502020204030204"/>
              <a:ea typeface="+mn-ea"/>
              <a:cs typeface="+mn-cs"/>
            </a:endParaRPr>
          </a:p>
        </p:txBody>
      </p:sp>
      <p:sp>
        <p:nvSpPr>
          <p:cNvPr id="69" name="CasellaDiTesto 68">
            <a:extLst>
              <a:ext uri="{FF2B5EF4-FFF2-40B4-BE49-F238E27FC236}">
                <a16:creationId xmlns:a16="http://schemas.microsoft.com/office/drawing/2014/main" id="{751368D2-C2D9-42C2-8B3C-6100C127382C}"/>
              </a:ext>
            </a:extLst>
          </p:cNvPr>
          <p:cNvSpPr txBox="1"/>
          <p:nvPr/>
        </p:nvSpPr>
        <p:spPr>
          <a:xfrm>
            <a:off x="1331068" y="4772158"/>
            <a:ext cx="3284382" cy="646331"/>
          </a:xfrm>
          <a:prstGeom prst="rect">
            <a:avLst/>
          </a:prstGeom>
          <a:noFill/>
        </p:spPr>
        <p:txBody>
          <a:bodyPr wrap="square" rtlCol="0">
            <a:spAutoFit/>
          </a:bodyPr>
          <a:lstStyle/>
          <a:p>
            <a:pPr lvl="0" algn="just"/>
            <a:r>
              <a:rPr kumimoji="0" lang="it-IT" sz="1200" b="0" i="0" u="none" strike="noStrike" kern="1200" cap="none" spc="0" normalizeH="0" baseline="0" noProof="0" dirty="0">
                <a:ln>
                  <a:noFill/>
                </a:ln>
                <a:solidFill>
                  <a:srgbClr val="393339"/>
                </a:solidFill>
                <a:effectLst/>
                <a:uLnTx/>
                <a:uFillTx/>
                <a:latin typeface="Calibri" panose="020F0502020204030204"/>
                <a:ea typeface="+mn-ea"/>
                <a:cs typeface="+mn-cs"/>
              </a:rPr>
              <a:t>UPLOAD ENVIRONMENT</a:t>
            </a:r>
            <a:r>
              <a:rPr lang="it-IT" sz="1200" dirty="0">
                <a:solidFill>
                  <a:srgbClr val="393339"/>
                </a:solidFill>
              </a:rPr>
              <a:t>: IS RESPONSIBLE FOR SENDING A FILE FROM THE CLIENT DIRECTORY TO THE SERVER’S. </a:t>
            </a:r>
            <a:endParaRPr kumimoji="0" lang="it-IT" sz="1200" b="0" i="0" u="none" strike="noStrike" kern="1200" cap="none" spc="0" normalizeH="0" baseline="0" noProof="0" dirty="0">
              <a:ln>
                <a:noFill/>
              </a:ln>
              <a:solidFill>
                <a:srgbClr val="393339"/>
              </a:solidFill>
              <a:effectLst/>
              <a:uLnTx/>
              <a:uFillTx/>
              <a:latin typeface="Calibri" panose="020F0502020204030204"/>
              <a:ea typeface="+mn-ea"/>
              <a:cs typeface="+mn-cs"/>
            </a:endParaRPr>
          </a:p>
        </p:txBody>
      </p:sp>
      <p:sp>
        <p:nvSpPr>
          <p:cNvPr id="70" name="CasellaDiTesto 69">
            <a:extLst>
              <a:ext uri="{FF2B5EF4-FFF2-40B4-BE49-F238E27FC236}">
                <a16:creationId xmlns:a16="http://schemas.microsoft.com/office/drawing/2014/main" id="{2747B6AE-AC1E-4BAA-B7D3-119CA79E3FFA}"/>
              </a:ext>
            </a:extLst>
          </p:cNvPr>
          <p:cNvSpPr txBox="1"/>
          <p:nvPr/>
        </p:nvSpPr>
        <p:spPr>
          <a:xfrm>
            <a:off x="6192278" y="2678812"/>
            <a:ext cx="3257081" cy="83099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it-IT" sz="1200" b="0" i="0" u="none" strike="noStrike" kern="1200" cap="none" spc="0" normalizeH="0" baseline="0" noProof="0" dirty="0">
                <a:ln>
                  <a:noFill/>
                </a:ln>
                <a:solidFill>
                  <a:srgbClr val="393339"/>
                </a:solidFill>
                <a:effectLst/>
                <a:uLnTx/>
                <a:uFillTx/>
                <a:latin typeface="Calibri" panose="020F0502020204030204"/>
                <a:ea typeface="+mn-ea"/>
                <a:cs typeface="+mn-cs"/>
              </a:rPr>
              <a:t>RECEPTION ENVIRONMENT’S TASK IS TO DIRECT ANY REQUEST TO THE RIGHT ENVIRONMENT. IF THE REQUEST IS A </a:t>
            </a:r>
            <a:r>
              <a:rPr kumimoji="0" lang="it-IT" sz="1200" b="0" i="1" u="none" strike="noStrike" kern="1200" cap="none" spc="0" normalizeH="0" baseline="0" noProof="0" dirty="0">
                <a:ln>
                  <a:noFill/>
                </a:ln>
                <a:solidFill>
                  <a:srgbClr val="393339"/>
                </a:solidFill>
                <a:effectLst/>
                <a:uLnTx/>
                <a:uFillTx/>
                <a:latin typeface="Calibri" panose="020F0502020204030204"/>
                <a:ea typeface="+mn-ea"/>
                <a:cs typeface="+mn-cs"/>
              </a:rPr>
              <a:t>LIST</a:t>
            </a:r>
            <a:r>
              <a:rPr kumimoji="0" lang="it-IT" sz="1200" b="0" i="0" u="none" strike="noStrike" kern="1200" cap="none" spc="0" normalizeH="0" baseline="0" noProof="0" dirty="0">
                <a:ln>
                  <a:noFill/>
                </a:ln>
                <a:solidFill>
                  <a:srgbClr val="393339"/>
                </a:solidFill>
                <a:effectLst/>
                <a:uLnTx/>
                <a:uFillTx/>
                <a:latin typeface="Calibri" panose="020F0502020204030204"/>
                <a:ea typeface="+mn-ea"/>
                <a:cs typeface="+mn-cs"/>
              </a:rPr>
              <a:t> COMMAND, THEN HANDLES IT. </a:t>
            </a:r>
          </a:p>
        </p:txBody>
      </p:sp>
      <p:sp>
        <p:nvSpPr>
          <p:cNvPr id="71" name="CasellaDiTesto 70">
            <a:extLst>
              <a:ext uri="{FF2B5EF4-FFF2-40B4-BE49-F238E27FC236}">
                <a16:creationId xmlns:a16="http://schemas.microsoft.com/office/drawing/2014/main" id="{B641369A-ADF7-4DF0-9622-A3F3661FE0CA}"/>
              </a:ext>
            </a:extLst>
          </p:cNvPr>
          <p:cNvSpPr txBox="1"/>
          <p:nvPr/>
        </p:nvSpPr>
        <p:spPr>
          <a:xfrm>
            <a:off x="6288708" y="3748313"/>
            <a:ext cx="3160651" cy="64633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it-IT" sz="1200" b="0" i="0" u="none" strike="noStrike" kern="1200" cap="none" spc="0" normalizeH="0" baseline="0" noProof="0" dirty="0">
                <a:ln>
                  <a:noFill/>
                </a:ln>
                <a:solidFill>
                  <a:srgbClr val="393339"/>
                </a:solidFill>
                <a:effectLst/>
                <a:uLnTx/>
                <a:uFillTx/>
                <a:latin typeface="Calibri" panose="020F0502020204030204"/>
                <a:ea typeface="+mn-ea"/>
                <a:cs typeface="+mn-cs"/>
              </a:rPr>
              <a:t>DOWNLOAD ENVIRONMENT: IS RESPONSIBLE FOR SENDING A FILE FROM THE SERVER DIRECTORY TO THE CLIENTS’S.</a:t>
            </a:r>
          </a:p>
        </p:txBody>
      </p:sp>
      <p:sp>
        <p:nvSpPr>
          <p:cNvPr id="72" name="CasellaDiTesto 71">
            <a:extLst>
              <a:ext uri="{FF2B5EF4-FFF2-40B4-BE49-F238E27FC236}">
                <a16:creationId xmlns:a16="http://schemas.microsoft.com/office/drawing/2014/main" id="{BC5FA40D-854E-4424-AD2D-DC060BA71141}"/>
              </a:ext>
            </a:extLst>
          </p:cNvPr>
          <p:cNvSpPr txBox="1"/>
          <p:nvPr/>
        </p:nvSpPr>
        <p:spPr>
          <a:xfrm>
            <a:off x="6164978" y="4760925"/>
            <a:ext cx="3284382" cy="64633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it-IT" sz="1200" b="0" i="0" u="none" strike="noStrike" kern="1200" cap="none" spc="0" normalizeH="0" baseline="0" noProof="0" dirty="0">
                <a:ln>
                  <a:noFill/>
                </a:ln>
                <a:solidFill>
                  <a:srgbClr val="393339"/>
                </a:solidFill>
                <a:effectLst/>
                <a:uLnTx/>
                <a:uFillTx/>
                <a:latin typeface="Calibri" panose="020F0502020204030204"/>
                <a:ea typeface="+mn-ea"/>
                <a:cs typeface="+mn-cs"/>
              </a:rPr>
              <a:t>UPLOAD ENVIRONMENT: IS RESPONSIBLE FOR RECEIVING A FILE FROM THE CLIENT  DIRECTORY AND SAVING IT INTO THE SERVER DIRECTORY.</a:t>
            </a:r>
          </a:p>
        </p:txBody>
      </p:sp>
    </p:spTree>
    <p:extLst>
      <p:ext uri="{BB962C8B-B14F-4D97-AF65-F5344CB8AC3E}">
        <p14:creationId xmlns:p14="http://schemas.microsoft.com/office/powerpoint/2010/main" val="3908643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869CC73F-A333-4BFF-B027-DD53F6760EE3}"/>
              </a:ext>
            </a:extLst>
          </p:cNvPr>
          <p:cNvSpPr txBox="1"/>
          <p:nvPr/>
        </p:nvSpPr>
        <p:spPr>
          <a:xfrm>
            <a:off x="256408" y="272368"/>
            <a:ext cx="5289654" cy="369332"/>
          </a:xfrm>
          <a:prstGeom prst="rect">
            <a:avLst/>
          </a:prstGeom>
          <a:noFill/>
          <a:ln w="19050">
            <a:solidFill>
              <a:schemeClr val="accent1">
                <a:lumMod val="60000"/>
                <a:lumOff val="40000"/>
              </a:schemeClr>
            </a:solidFill>
            <a:prstDash val="dash"/>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srgbClr val="393339"/>
                </a:solidFill>
                <a:effectLst>
                  <a:outerShdw blurRad="38100" dist="38100" dir="2700000" algn="tl">
                    <a:srgbClr val="000000">
                      <a:alpha val="43137"/>
                    </a:srgbClr>
                  </a:outerShdw>
                </a:effectLst>
                <a:uLnTx/>
                <a:uFillTx/>
                <a:latin typeface="Calibri" panose="020F0502020204030204"/>
                <a:ea typeface="+mn-ea"/>
                <a:cs typeface="+mn-cs"/>
              </a:rPr>
              <a:t>PERFOMANCE ANALYSIS</a:t>
            </a:r>
            <a:r>
              <a:rPr kumimoji="0" lang="it-IT" sz="1800" b="0" i="1" u="none" strike="noStrike" kern="1200" cap="none" spc="0" normalizeH="0" baseline="0" noProof="0" dirty="0">
                <a:ln>
                  <a:noFill/>
                </a:ln>
                <a:solidFill>
                  <a:srgbClr val="393339"/>
                </a:solidFill>
                <a:effectLst>
                  <a:outerShdw blurRad="38100" dist="38100" dir="2700000" algn="tl">
                    <a:srgbClr val="000000">
                      <a:alpha val="43137"/>
                    </a:srgbClr>
                  </a:outerShdw>
                </a:effectLst>
                <a:uLnTx/>
                <a:uFillTx/>
                <a:latin typeface="Calibri" panose="020F0502020204030204"/>
                <a:ea typeface="+mn-ea"/>
                <a:cs typeface="+mn-cs"/>
              </a:rPr>
              <a:t>: SCENARIOS AND TIMEOUTS</a:t>
            </a:r>
          </a:p>
        </p:txBody>
      </p:sp>
      <p:sp>
        <p:nvSpPr>
          <p:cNvPr id="5" name="Rettangolo 4">
            <a:extLst>
              <a:ext uri="{FF2B5EF4-FFF2-40B4-BE49-F238E27FC236}">
                <a16:creationId xmlns:a16="http://schemas.microsoft.com/office/drawing/2014/main" id="{4B4448C5-38B0-4574-BEF6-4D19D8D36345}"/>
              </a:ext>
            </a:extLst>
          </p:cNvPr>
          <p:cNvSpPr/>
          <p:nvPr/>
        </p:nvSpPr>
        <p:spPr>
          <a:xfrm>
            <a:off x="5422900" y="3695700"/>
            <a:ext cx="336633" cy="269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9" name="Gruppo 28">
            <a:extLst>
              <a:ext uri="{FF2B5EF4-FFF2-40B4-BE49-F238E27FC236}">
                <a16:creationId xmlns:a16="http://schemas.microsoft.com/office/drawing/2014/main" id="{7824D251-0070-49A0-B79C-73A2F1DA41E6}"/>
              </a:ext>
            </a:extLst>
          </p:cNvPr>
          <p:cNvGrpSpPr/>
          <p:nvPr/>
        </p:nvGrpSpPr>
        <p:grpSpPr>
          <a:xfrm>
            <a:off x="315868" y="2722919"/>
            <a:ext cx="5524100" cy="2015936"/>
            <a:chOff x="344321" y="2877081"/>
            <a:chExt cx="5402513" cy="2015936"/>
          </a:xfrm>
        </p:grpSpPr>
        <p:sp>
          <p:nvSpPr>
            <p:cNvPr id="10" name="CasellaDiTesto 9">
              <a:extLst>
                <a:ext uri="{FF2B5EF4-FFF2-40B4-BE49-F238E27FC236}">
                  <a16:creationId xmlns:a16="http://schemas.microsoft.com/office/drawing/2014/main" id="{20E87E39-E7AA-4B7B-878D-EDB3040DAA10}"/>
                </a:ext>
              </a:extLst>
            </p:cNvPr>
            <p:cNvSpPr txBox="1"/>
            <p:nvPr/>
          </p:nvSpPr>
          <p:spPr>
            <a:xfrm>
              <a:off x="344321" y="2877081"/>
              <a:ext cx="5402513" cy="2015936"/>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050" b="0" i="0" u="none" strike="noStrike" kern="1200" cap="none" spc="0" normalizeH="0" baseline="0" noProof="0" dirty="0">
                  <a:ln>
                    <a:noFill/>
                  </a:ln>
                  <a:solidFill>
                    <a:srgbClr val="393339"/>
                  </a:solidFill>
                  <a:effectLst/>
                  <a:uLnTx/>
                  <a:uFillTx/>
                  <a:latin typeface="Calibri" panose="020F0502020204030204"/>
                  <a:ea typeface="+mn-ea"/>
                  <a:cs typeface="+mn-cs"/>
                </a:rPr>
                <a:t>ADAPTIVE TIMEOUT, </a:t>
              </a:r>
              <a:r>
                <a:rPr kumimoji="0" lang="it-IT" sz="1050" b="1" i="0" u="none" strike="noStrike" kern="1200" cap="none" spc="0" normalizeH="0" baseline="0" noProof="0" dirty="0">
                  <a:ln>
                    <a:noFill/>
                  </a:ln>
                  <a:solidFill>
                    <a:srgbClr val="393339"/>
                  </a:solidFill>
                  <a:effectLst/>
                  <a:uLnTx/>
                  <a:uFillTx/>
                  <a:latin typeface="Calibri" panose="020F0502020204030204"/>
                  <a:ea typeface="+mn-ea"/>
                  <a:cs typeface="+mn-cs"/>
                </a:rPr>
                <a:t>30% </a:t>
              </a:r>
              <a:r>
                <a:rPr kumimoji="0" lang="it-IT" sz="1050" b="0" i="0" u="none" strike="noStrike" kern="1200" cap="none" spc="0" normalizeH="0" baseline="0" noProof="0" dirty="0">
                  <a:ln>
                    <a:noFill/>
                  </a:ln>
                  <a:solidFill>
                    <a:srgbClr val="393339"/>
                  </a:solidFill>
                  <a:effectLst/>
                  <a:uLnTx/>
                  <a:uFillTx/>
                  <a:latin typeface="Calibri" panose="020F0502020204030204"/>
                  <a:ea typeface="+mn-ea"/>
                  <a:cs typeface="+mn-cs"/>
                </a:rPr>
                <a:t>OF LOSS PROBABILITY AND </a:t>
              </a:r>
              <a:r>
                <a:rPr kumimoji="0" lang="it-IT" sz="1050" b="0" i="0" u="sng" strike="noStrike" kern="1200" cap="none" spc="0" normalizeH="0" baseline="0" noProof="0" dirty="0">
                  <a:ln>
                    <a:noFill/>
                  </a:ln>
                  <a:solidFill>
                    <a:srgbClr val="393339"/>
                  </a:solidFill>
                  <a:effectLst/>
                  <a:uLnTx/>
                  <a:uFillTx/>
                  <a:latin typeface="Calibri" panose="020F0502020204030204"/>
                  <a:ea typeface="+mn-ea"/>
                  <a:cs typeface="+mn-cs"/>
                </a:rPr>
                <a:t>VARIABLE SLIDING WINDOW SIZE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050" b="0" i="0" u="sng" strike="noStrike" kern="1200" cap="none" spc="0" normalizeH="0" baseline="0" noProof="0" dirty="0">
                <a:ln>
                  <a:noFill/>
                </a:ln>
                <a:solidFill>
                  <a:srgbClr val="393339"/>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050" b="0" i="0" u="sng" strike="noStrike" kern="1200" cap="none" spc="0" normalizeH="0" baseline="0" noProof="0" dirty="0">
                <a:ln>
                  <a:noFill/>
                </a:ln>
                <a:solidFill>
                  <a:srgbClr val="393339"/>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050" b="0" i="0" u="sng" strike="noStrike" kern="1200" cap="none" spc="0" normalizeH="0" baseline="0" noProof="0" dirty="0">
                <a:ln>
                  <a:noFill/>
                </a:ln>
                <a:solidFill>
                  <a:srgbClr val="393339"/>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050" b="0" i="0" u="sng" strike="noStrike" kern="1200" cap="none" spc="0" normalizeH="0" baseline="0" noProof="0" dirty="0">
                <a:ln>
                  <a:noFill/>
                </a:ln>
                <a:solidFill>
                  <a:srgbClr val="393339"/>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050" b="0" i="0" u="sng" strike="noStrike" kern="1200" cap="none" spc="0" normalizeH="0" baseline="0" noProof="0" dirty="0">
                <a:ln>
                  <a:noFill/>
                </a:ln>
                <a:solidFill>
                  <a:srgbClr val="393339"/>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050" b="0" i="0" u="sng" strike="noStrike" kern="1200" cap="none" spc="0" normalizeH="0" baseline="0" noProof="0" dirty="0">
                <a:ln>
                  <a:noFill/>
                </a:ln>
                <a:solidFill>
                  <a:srgbClr val="393339"/>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050" b="0" i="0" u="sng" strike="noStrike" kern="1200" cap="none" spc="0" normalizeH="0" baseline="0" noProof="0" dirty="0">
                <a:ln>
                  <a:noFill/>
                </a:ln>
                <a:solidFill>
                  <a:srgbClr val="393339"/>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dirty="0">
                  <a:ln>
                    <a:noFill/>
                  </a:ln>
                  <a:solidFill>
                    <a:srgbClr val="393339"/>
                  </a:solidFill>
                  <a:effectLst/>
                  <a:uLnTx/>
                  <a:uFillTx/>
                  <a:latin typeface="Calibri" panose="020F0502020204030204"/>
                  <a:ea typeface="+mn-ea"/>
                  <a:cs typeface="+mn-cs"/>
                </a:rPr>
                <a:t>SAME RESULT AS THE PREVIOUS CASE BUT OBVIOUSLY THE PERFORMANCES ARE SLIGHTLY WORSE.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000" b="0" i="0" u="none" strike="noStrike" kern="1200" cap="none" spc="0" normalizeH="0" baseline="0" noProof="0" dirty="0">
                <a:ln>
                  <a:noFill/>
                </a:ln>
                <a:solidFill>
                  <a:srgbClr val="393339"/>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000" b="0" i="0" u="none" strike="noStrike" kern="1200" cap="none" spc="0" normalizeH="0" baseline="0" noProof="0" dirty="0">
                <a:ln>
                  <a:noFill/>
                </a:ln>
                <a:solidFill>
                  <a:srgbClr val="393339"/>
                </a:solidFill>
                <a:effectLst/>
                <a:uLnTx/>
                <a:uFillTx/>
                <a:latin typeface="Calibri" panose="020F0502020204030204"/>
                <a:ea typeface="+mn-ea"/>
                <a:cs typeface="+mn-cs"/>
              </a:endParaRPr>
            </a:p>
          </p:txBody>
        </p:sp>
        <p:pic>
          <p:nvPicPr>
            <p:cNvPr id="20" name="Immagine 19" descr="Immagine che contiene testo&#10;&#10;Descrizione generata automaticamente">
              <a:extLst>
                <a:ext uri="{FF2B5EF4-FFF2-40B4-BE49-F238E27FC236}">
                  <a16:creationId xmlns:a16="http://schemas.microsoft.com/office/drawing/2014/main" id="{685F6BED-0930-4E76-915E-4A02BE1BA86F}"/>
                </a:ext>
              </a:extLst>
            </p:cNvPr>
            <p:cNvPicPr/>
            <p:nvPr/>
          </p:nvPicPr>
          <p:blipFill rotWithShape="1">
            <a:blip r:embed="rId3">
              <a:extLst>
                <a:ext uri="{28A0092B-C50C-407E-A947-70E740481C1C}">
                  <a14:useLocalDpi xmlns:a14="http://schemas.microsoft.com/office/drawing/2010/main" val="0"/>
                </a:ext>
              </a:extLst>
            </a:blip>
            <a:srcRect b="86333"/>
            <a:stretch/>
          </p:blipFill>
          <p:spPr>
            <a:xfrm>
              <a:off x="408063" y="3157751"/>
              <a:ext cx="4951095" cy="552814"/>
            </a:xfrm>
            <a:prstGeom prst="rect">
              <a:avLst/>
            </a:prstGeom>
          </p:spPr>
        </p:pic>
        <p:pic>
          <p:nvPicPr>
            <p:cNvPr id="21" name="Immagine 20" descr="Immagine che contiene testo&#10;&#10;Descrizione generata automaticamente">
              <a:extLst>
                <a:ext uri="{FF2B5EF4-FFF2-40B4-BE49-F238E27FC236}">
                  <a16:creationId xmlns:a16="http://schemas.microsoft.com/office/drawing/2014/main" id="{34B7C98E-C718-42B4-8969-C12684FE2391}"/>
                </a:ext>
              </a:extLst>
            </p:cNvPr>
            <p:cNvPicPr/>
            <p:nvPr/>
          </p:nvPicPr>
          <p:blipFill rotWithShape="1">
            <a:blip r:embed="rId3">
              <a:extLst>
                <a:ext uri="{28A0092B-C50C-407E-A947-70E740481C1C}">
                  <a14:useLocalDpi xmlns:a14="http://schemas.microsoft.com/office/drawing/2010/main" val="0"/>
                </a:ext>
              </a:extLst>
            </a:blip>
            <a:srcRect t="90188"/>
            <a:stretch/>
          </p:blipFill>
          <p:spPr>
            <a:xfrm>
              <a:off x="405101" y="3695700"/>
              <a:ext cx="4951095" cy="396875"/>
            </a:xfrm>
            <a:prstGeom prst="rect">
              <a:avLst/>
            </a:prstGeom>
          </p:spPr>
        </p:pic>
      </p:grpSp>
      <p:grpSp>
        <p:nvGrpSpPr>
          <p:cNvPr id="37" name="Gruppo 36">
            <a:extLst>
              <a:ext uri="{FF2B5EF4-FFF2-40B4-BE49-F238E27FC236}">
                <a16:creationId xmlns:a16="http://schemas.microsoft.com/office/drawing/2014/main" id="{D21ABFB1-8214-4539-9C24-208ABC0D2280}"/>
              </a:ext>
            </a:extLst>
          </p:cNvPr>
          <p:cNvGrpSpPr/>
          <p:nvPr/>
        </p:nvGrpSpPr>
        <p:grpSpPr>
          <a:xfrm>
            <a:off x="210974" y="4476395"/>
            <a:ext cx="5667879" cy="2206507"/>
            <a:chOff x="210974" y="4360943"/>
            <a:chExt cx="5507407" cy="2031325"/>
          </a:xfrm>
        </p:grpSpPr>
        <p:sp>
          <p:nvSpPr>
            <p:cNvPr id="25" name="CasellaDiTesto 24">
              <a:extLst>
                <a:ext uri="{FF2B5EF4-FFF2-40B4-BE49-F238E27FC236}">
                  <a16:creationId xmlns:a16="http://schemas.microsoft.com/office/drawing/2014/main" id="{57C4AE4D-2BB4-4030-B66D-EE9A2AF7B9EE}"/>
                </a:ext>
              </a:extLst>
            </p:cNvPr>
            <p:cNvSpPr txBox="1"/>
            <p:nvPr/>
          </p:nvSpPr>
          <p:spPr>
            <a:xfrm>
              <a:off x="210974" y="4360943"/>
              <a:ext cx="5507407" cy="2031325"/>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050" b="1" i="0" u="none" strike="noStrike" kern="1200" cap="none" spc="0" normalizeH="0" baseline="0" noProof="0" dirty="0">
                  <a:ln>
                    <a:noFill/>
                  </a:ln>
                  <a:solidFill>
                    <a:srgbClr val="393339"/>
                  </a:solidFill>
                  <a:effectLst/>
                  <a:uLnTx/>
                  <a:uFillTx/>
                  <a:latin typeface="Calibri" panose="020F0502020204030204"/>
                  <a:ea typeface="+mn-ea"/>
                  <a:cs typeface="+mn-cs"/>
                </a:rPr>
                <a:t>BEST CASE : </a:t>
              </a:r>
              <a:r>
                <a:rPr kumimoji="0" lang="it-IT" sz="1050" b="0" i="0" u="none" strike="noStrike" kern="1200" cap="none" spc="0" normalizeH="0" baseline="0" noProof="0" dirty="0">
                  <a:ln>
                    <a:noFill/>
                  </a:ln>
                  <a:solidFill>
                    <a:srgbClr val="393339"/>
                  </a:solidFill>
                  <a:effectLst/>
                  <a:uLnTx/>
                  <a:uFillTx/>
                  <a:latin typeface="Calibri" panose="020F0502020204030204"/>
                  <a:ea typeface="+mn-ea"/>
                  <a:cs typeface="+mn-cs"/>
                </a:rPr>
                <a:t>ADAPTIVE TIMEOUT, </a:t>
              </a:r>
              <a:r>
                <a:rPr kumimoji="0" lang="it-IT" sz="1050" b="1" i="0" u="none" strike="noStrike" kern="1200" cap="none" spc="0" normalizeH="0" baseline="0" noProof="0" dirty="0">
                  <a:ln>
                    <a:noFill/>
                  </a:ln>
                  <a:solidFill>
                    <a:srgbClr val="393339"/>
                  </a:solidFill>
                  <a:effectLst/>
                  <a:uLnTx/>
                  <a:uFillTx/>
                  <a:latin typeface="Calibri" panose="020F0502020204030204"/>
                  <a:ea typeface="+mn-ea"/>
                  <a:cs typeface="+mn-cs"/>
                </a:rPr>
                <a:t>0%</a:t>
              </a:r>
              <a:r>
                <a:rPr kumimoji="0" lang="it-IT" sz="1050" b="0" i="0" u="none" strike="noStrike" kern="1200" cap="none" spc="0" normalizeH="0" baseline="0" noProof="0" dirty="0">
                  <a:ln>
                    <a:noFill/>
                  </a:ln>
                  <a:solidFill>
                    <a:srgbClr val="393339"/>
                  </a:solidFill>
                  <a:effectLst/>
                  <a:uLnTx/>
                  <a:uFillTx/>
                  <a:latin typeface="Calibri" panose="020F0502020204030204"/>
                  <a:ea typeface="+mn-ea"/>
                  <a:cs typeface="+mn-cs"/>
                </a:rPr>
                <a:t> OF LOSS PROBABILITY AND </a:t>
              </a:r>
              <a:r>
                <a:rPr kumimoji="0" lang="it-IT" sz="1050" b="0" i="0" u="sng" strike="noStrike" kern="1200" cap="none" spc="0" normalizeH="0" baseline="0" noProof="0" dirty="0">
                  <a:ln>
                    <a:noFill/>
                  </a:ln>
                  <a:solidFill>
                    <a:srgbClr val="393339"/>
                  </a:solidFill>
                  <a:effectLst/>
                  <a:uLnTx/>
                  <a:uFillTx/>
                  <a:latin typeface="Calibri" panose="020F0502020204030204"/>
                  <a:ea typeface="+mn-ea"/>
                  <a:cs typeface="+mn-cs"/>
                </a:rPr>
                <a:t>VARIABLE SLIDING WINDOW SIZE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050" b="0" i="0" u="sng" strike="noStrike" kern="1200" cap="none" spc="0" normalizeH="0" baseline="0" noProof="0" dirty="0">
                <a:ln>
                  <a:noFill/>
                </a:ln>
                <a:solidFill>
                  <a:srgbClr val="393339"/>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050" b="0" i="0" u="sng" strike="noStrike" kern="1200" cap="none" spc="0" normalizeH="0" baseline="0" noProof="0" dirty="0">
                <a:ln>
                  <a:noFill/>
                </a:ln>
                <a:solidFill>
                  <a:srgbClr val="393339"/>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050" b="0" i="0" u="sng" strike="noStrike" kern="1200" cap="none" spc="0" normalizeH="0" baseline="0" noProof="0" dirty="0">
                <a:ln>
                  <a:noFill/>
                </a:ln>
                <a:solidFill>
                  <a:srgbClr val="393339"/>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050" b="0" i="0" u="sng" strike="noStrike" kern="1200" cap="none" spc="0" normalizeH="0" baseline="0" noProof="0" dirty="0">
                <a:ln>
                  <a:noFill/>
                </a:ln>
                <a:solidFill>
                  <a:srgbClr val="393339"/>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050" b="0" i="0" u="sng" strike="noStrike" kern="1200" cap="none" spc="0" normalizeH="0" baseline="0" noProof="0" dirty="0">
                <a:ln>
                  <a:noFill/>
                </a:ln>
                <a:solidFill>
                  <a:srgbClr val="393339"/>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050" b="0" i="0" u="sng" strike="noStrike" kern="1200" cap="none" spc="0" normalizeH="0" baseline="0" noProof="0" dirty="0">
                <a:ln>
                  <a:noFill/>
                </a:ln>
                <a:solidFill>
                  <a:srgbClr val="393339"/>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050" b="0" i="0" u="none" strike="noStrike" kern="1200" cap="none" spc="0" normalizeH="0" baseline="0" noProof="0" dirty="0">
                <a:ln>
                  <a:noFill/>
                </a:ln>
                <a:solidFill>
                  <a:srgbClr val="393339"/>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050" b="0" i="0" u="none" strike="noStrike" kern="1200" cap="none" spc="0" normalizeH="0" baseline="0" noProof="0" dirty="0">
                <a:ln>
                  <a:noFill/>
                </a:ln>
                <a:solidFill>
                  <a:srgbClr val="393339"/>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dirty="0">
                  <a:ln>
                    <a:noFill/>
                  </a:ln>
                  <a:solidFill>
                    <a:srgbClr val="393339"/>
                  </a:solidFill>
                  <a:effectLst/>
                  <a:uLnTx/>
                  <a:uFillTx/>
                  <a:latin typeface="Calibri" panose="020F0502020204030204"/>
                  <a:ea typeface="+mn-ea"/>
                  <a:cs typeface="+mn-cs"/>
                </a:rPr>
                <a:t>THIS CASE IS OBVIOUSLY UNREALISTIC BECAUSE IT’S NEARLY IMPOSSIBLE TO HAVE 0% OF LOSS PROBABILITY ON ANY NETWORK.</a:t>
              </a:r>
            </a:p>
          </p:txBody>
        </p:sp>
        <p:pic>
          <p:nvPicPr>
            <p:cNvPr id="36" name="Immagine 35" descr="Immagine che contiene testo&#10;&#10;Descrizione generata automaticamente">
              <a:extLst>
                <a:ext uri="{FF2B5EF4-FFF2-40B4-BE49-F238E27FC236}">
                  <a16:creationId xmlns:a16="http://schemas.microsoft.com/office/drawing/2014/main" id="{51121BB8-7481-4188-B695-788B9B2C6D29}"/>
                </a:ext>
              </a:extLst>
            </p:cNvPr>
            <p:cNvPicPr>
              <a:picLocks noChangeAspect="1"/>
            </p:cNvPicPr>
            <p:nvPr/>
          </p:nvPicPr>
          <p:blipFill rotWithShape="1">
            <a:blip r:embed="rId4">
              <a:extLst>
                <a:ext uri="{28A0092B-C50C-407E-A947-70E740481C1C}">
                  <a14:useLocalDpi xmlns:a14="http://schemas.microsoft.com/office/drawing/2010/main" val="0"/>
                </a:ext>
              </a:extLst>
            </a:blip>
            <a:srcRect t="89209"/>
            <a:stretch/>
          </p:blipFill>
          <p:spPr>
            <a:xfrm>
              <a:off x="357020" y="5449826"/>
              <a:ext cx="4970723" cy="381660"/>
            </a:xfrm>
            <a:prstGeom prst="rect">
              <a:avLst/>
            </a:prstGeom>
          </p:spPr>
        </p:pic>
        <p:pic>
          <p:nvPicPr>
            <p:cNvPr id="23" name="Immagine 22" descr="Immagine che contiene testo&#10;&#10;Descrizione generata automaticamente">
              <a:extLst>
                <a:ext uri="{FF2B5EF4-FFF2-40B4-BE49-F238E27FC236}">
                  <a16:creationId xmlns:a16="http://schemas.microsoft.com/office/drawing/2014/main" id="{59EF4232-BE09-471C-A20F-D1F4E262B276}"/>
                </a:ext>
              </a:extLst>
            </p:cNvPr>
            <p:cNvPicPr>
              <a:picLocks noChangeAspect="1"/>
            </p:cNvPicPr>
            <p:nvPr/>
          </p:nvPicPr>
          <p:blipFill rotWithShape="1">
            <a:blip r:embed="rId4">
              <a:extLst>
                <a:ext uri="{28A0092B-C50C-407E-A947-70E740481C1C}">
                  <a14:useLocalDpi xmlns:a14="http://schemas.microsoft.com/office/drawing/2010/main" val="0"/>
                </a:ext>
              </a:extLst>
            </a:blip>
            <a:srcRect b="82221"/>
            <a:stretch/>
          </p:blipFill>
          <p:spPr>
            <a:xfrm>
              <a:off x="376648" y="4791263"/>
              <a:ext cx="4951095" cy="626413"/>
            </a:xfrm>
            <a:prstGeom prst="rect">
              <a:avLst/>
            </a:prstGeom>
          </p:spPr>
        </p:pic>
      </p:grpSp>
      <p:grpSp>
        <p:nvGrpSpPr>
          <p:cNvPr id="38" name="Gruppo 37">
            <a:extLst>
              <a:ext uri="{FF2B5EF4-FFF2-40B4-BE49-F238E27FC236}">
                <a16:creationId xmlns:a16="http://schemas.microsoft.com/office/drawing/2014/main" id="{A16F8212-401E-4163-86FD-957165F61E69}"/>
              </a:ext>
            </a:extLst>
          </p:cNvPr>
          <p:cNvGrpSpPr/>
          <p:nvPr/>
        </p:nvGrpSpPr>
        <p:grpSpPr>
          <a:xfrm>
            <a:off x="276983" y="839044"/>
            <a:ext cx="5402513" cy="1869743"/>
            <a:chOff x="357020" y="1179814"/>
            <a:chExt cx="5402513" cy="1869743"/>
          </a:xfrm>
        </p:grpSpPr>
        <p:sp>
          <p:nvSpPr>
            <p:cNvPr id="39" name="CasellaDiTesto 38">
              <a:extLst>
                <a:ext uri="{FF2B5EF4-FFF2-40B4-BE49-F238E27FC236}">
                  <a16:creationId xmlns:a16="http://schemas.microsoft.com/office/drawing/2014/main" id="{B7230AE0-7AA8-4687-9F04-681FCEFC9B32}"/>
                </a:ext>
              </a:extLst>
            </p:cNvPr>
            <p:cNvSpPr txBox="1"/>
            <p:nvPr/>
          </p:nvSpPr>
          <p:spPr>
            <a:xfrm>
              <a:off x="357020" y="1179814"/>
              <a:ext cx="5402513" cy="1869743"/>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050" b="0" i="0" u="none" strike="noStrike" kern="1200" cap="none" spc="0" normalizeH="0" baseline="0" noProof="0" dirty="0">
                  <a:ln>
                    <a:noFill/>
                  </a:ln>
                  <a:solidFill>
                    <a:srgbClr val="393339"/>
                  </a:solidFill>
                  <a:effectLst/>
                  <a:uLnTx/>
                  <a:uFillTx/>
                  <a:latin typeface="Calibri" panose="020F0502020204030204"/>
                  <a:ea typeface="+mn-ea"/>
                  <a:cs typeface="+mn-cs"/>
                </a:rPr>
                <a:t>ADAPTIVE TIMEOUT, </a:t>
              </a:r>
              <a:r>
                <a:rPr kumimoji="0" lang="it-IT" sz="1050" b="1" i="0" u="none" strike="noStrike" kern="1200" cap="none" spc="0" normalizeH="0" baseline="0" noProof="0" dirty="0">
                  <a:ln>
                    <a:noFill/>
                  </a:ln>
                  <a:solidFill>
                    <a:srgbClr val="393339"/>
                  </a:solidFill>
                  <a:effectLst/>
                  <a:uLnTx/>
                  <a:uFillTx/>
                  <a:latin typeface="Calibri" panose="020F0502020204030204"/>
                  <a:ea typeface="+mn-ea"/>
                  <a:cs typeface="+mn-cs"/>
                </a:rPr>
                <a:t>15%</a:t>
              </a:r>
              <a:r>
                <a:rPr kumimoji="0" lang="it-IT" sz="1050" b="0" i="0" u="none" strike="noStrike" kern="1200" cap="none" spc="0" normalizeH="0" baseline="0" noProof="0" dirty="0">
                  <a:ln>
                    <a:noFill/>
                  </a:ln>
                  <a:solidFill>
                    <a:srgbClr val="393339"/>
                  </a:solidFill>
                  <a:effectLst/>
                  <a:uLnTx/>
                  <a:uFillTx/>
                  <a:latin typeface="Calibri" panose="020F0502020204030204"/>
                  <a:ea typeface="+mn-ea"/>
                  <a:cs typeface="+mn-cs"/>
                </a:rPr>
                <a:t> OF LOSS PROBABILITY AND </a:t>
              </a:r>
              <a:r>
                <a:rPr kumimoji="0" lang="it-IT" sz="1050" b="0" i="0" u="sng" strike="noStrike" kern="1200" cap="none" spc="0" normalizeH="0" baseline="0" noProof="0" dirty="0">
                  <a:ln>
                    <a:noFill/>
                  </a:ln>
                  <a:solidFill>
                    <a:srgbClr val="393339"/>
                  </a:solidFill>
                  <a:effectLst/>
                  <a:uLnTx/>
                  <a:uFillTx/>
                  <a:latin typeface="Calibri" panose="020F0502020204030204"/>
                  <a:ea typeface="+mn-ea"/>
                  <a:cs typeface="+mn-cs"/>
                </a:rPr>
                <a:t>VARIABLE SLIDING WINDOW SIZE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050" b="0" i="0" u="sng" strike="noStrike" kern="1200" cap="none" spc="0" normalizeH="0" baseline="0" noProof="0" dirty="0">
                <a:ln>
                  <a:noFill/>
                </a:ln>
                <a:solidFill>
                  <a:srgbClr val="393339"/>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050" b="0" i="0" u="sng" strike="noStrike" kern="1200" cap="none" spc="0" normalizeH="0" baseline="0" noProof="0" dirty="0">
                <a:ln>
                  <a:noFill/>
                </a:ln>
                <a:solidFill>
                  <a:srgbClr val="393339"/>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050" b="0" i="0" u="sng" strike="noStrike" kern="1200" cap="none" spc="0" normalizeH="0" baseline="0" noProof="0" dirty="0">
                <a:ln>
                  <a:noFill/>
                </a:ln>
                <a:solidFill>
                  <a:srgbClr val="393339"/>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050" b="0" i="0" u="sng" strike="noStrike" kern="1200" cap="none" spc="0" normalizeH="0" baseline="0" noProof="0" dirty="0">
                <a:ln>
                  <a:noFill/>
                </a:ln>
                <a:solidFill>
                  <a:srgbClr val="393339"/>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050" b="0" i="0" u="sng" strike="noStrike" kern="1200" cap="none" spc="0" normalizeH="0" baseline="0" noProof="0" dirty="0">
                <a:ln>
                  <a:noFill/>
                </a:ln>
                <a:solidFill>
                  <a:srgbClr val="393339"/>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050" b="0" i="0" u="sng" strike="noStrike" kern="1200" cap="none" spc="0" normalizeH="0" baseline="0" noProof="0" dirty="0">
                <a:ln>
                  <a:noFill/>
                </a:ln>
                <a:solidFill>
                  <a:srgbClr val="393339"/>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050" b="0" i="0" u="sng" strike="noStrike" kern="1200" cap="none" spc="0" normalizeH="0" baseline="0" noProof="0" dirty="0">
                <a:ln>
                  <a:noFill/>
                </a:ln>
                <a:solidFill>
                  <a:srgbClr val="393339"/>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dirty="0">
                  <a:ln>
                    <a:noFill/>
                  </a:ln>
                  <a:solidFill>
                    <a:srgbClr val="393339"/>
                  </a:solidFill>
                  <a:effectLst/>
                  <a:uLnTx/>
                  <a:uFillTx/>
                  <a:latin typeface="Calibri" panose="020F0502020204030204"/>
                  <a:ea typeface="+mn-ea"/>
                  <a:cs typeface="+mn-cs"/>
                </a:rPr>
                <a:t>THE INCREASE OF THE WINDOW SIZE LEAD TO AN INCREASE OF THE PERFORMANCES: THE COMPLETE TRANSMISSION TIME (STARTING FROM SENDING THE REQUEST TO THE END OF THE OPERATION) DECREASES.</a:t>
              </a:r>
            </a:p>
          </p:txBody>
        </p:sp>
        <p:grpSp>
          <p:nvGrpSpPr>
            <p:cNvPr id="40" name="Gruppo 39">
              <a:extLst>
                <a:ext uri="{FF2B5EF4-FFF2-40B4-BE49-F238E27FC236}">
                  <a16:creationId xmlns:a16="http://schemas.microsoft.com/office/drawing/2014/main" id="{D97B52DE-0A5B-4AFE-B386-F51451A1D7FD}"/>
                </a:ext>
              </a:extLst>
            </p:cNvPr>
            <p:cNvGrpSpPr/>
            <p:nvPr/>
          </p:nvGrpSpPr>
          <p:grpSpPr>
            <a:xfrm>
              <a:off x="408152" y="1460632"/>
              <a:ext cx="5217948" cy="968733"/>
              <a:chOff x="408151" y="1460632"/>
              <a:chExt cx="5351383" cy="993506"/>
            </a:xfrm>
          </p:grpSpPr>
          <p:pic>
            <p:nvPicPr>
              <p:cNvPr id="41" name="Immagine 40" descr="Immagine che contiene testo&#10;&#10;Descrizione generata automaticamente">
                <a:extLst>
                  <a:ext uri="{FF2B5EF4-FFF2-40B4-BE49-F238E27FC236}">
                    <a16:creationId xmlns:a16="http://schemas.microsoft.com/office/drawing/2014/main" id="{D21042D4-9B98-4999-A045-8C90F62B32DC}"/>
                  </a:ext>
                </a:extLst>
              </p:cNvPr>
              <p:cNvPicPr>
                <a:picLocks noChangeAspect="1"/>
              </p:cNvPicPr>
              <p:nvPr/>
            </p:nvPicPr>
            <p:blipFill rotWithShape="1">
              <a:blip r:embed="rId5">
                <a:extLst>
                  <a:ext uri="{28A0092B-C50C-407E-A947-70E740481C1C}">
                    <a14:useLocalDpi xmlns:a14="http://schemas.microsoft.com/office/drawing/2010/main" val="0"/>
                  </a:ext>
                </a:extLst>
              </a:blip>
              <a:srcRect b="86557"/>
              <a:stretch/>
            </p:blipFill>
            <p:spPr>
              <a:xfrm>
                <a:off x="408151" y="1460632"/>
                <a:ext cx="5351382" cy="566951"/>
              </a:xfrm>
              <a:prstGeom prst="rect">
                <a:avLst/>
              </a:prstGeom>
            </p:spPr>
          </p:pic>
          <p:pic>
            <p:nvPicPr>
              <p:cNvPr id="42" name="Immagine 41" descr="Immagine che contiene testo&#10;&#10;Descrizione generata automaticamente">
                <a:extLst>
                  <a:ext uri="{FF2B5EF4-FFF2-40B4-BE49-F238E27FC236}">
                    <a16:creationId xmlns:a16="http://schemas.microsoft.com/office/drawing/2014/main" id="{1C1481F2-3D65-4870-B82E-D6CC2ED1D3BE}"/>
                  </a:ext>
                </a:extLst>
              </p:cNvPr>
              <p:cNvPicPr>
                <a:picLocks noChangeAspect="1"/>
              </p:cNvPicPr>
              <p:nvPr/>
            </p:nvPicPr>
            <p:blipFill rotWithShape="1">
              <a:blip r:embed="rId5">
                <a:extLst>
                  <a:ext uri="{28A0092B-C50C-407E-A947-70E740481C1C}">
                    <a14:useLocalDpi xmlns:a14="http://schemas.microsoft.com/office/drawing/2010/main" val="0"/>
                  </a:ext>
                </a:extLst>
              </a:blip>
              <a:srcRect t="90434"/>
              <a:stretch/>
            </p:blipFill>
            <p:spPr>
              <a:xfrm>
                <a:off x="408152" y="2050690"/>
                <a:ext cx="5351382" cy="403448"/>
              </a:xfrm>
              <a:prstGeom prst="rect">
                <a:avLst/>
              </a:prstGeom>
            </p:spPr>
          </p:pic>
        </p:grpSp>
      </p:grpSp>
      <p:grpSp>
        <p:nvGrpSpPr>
          <p:cNvPr id="54" name="Gruppo 53">
            <a:extLst>
              <a:ext uri="{FF2B5EF4-FFF2-40B4-BE49-F238E27FC236}">
                <a16:creationId xmlns:a16="http://schemas.microsoft.com/office/drawing/2014/main" id="{DE152F0A-85A6-47C9-8EC8-7478A7358C19}"/>
              </a:ext>
            </a:extLst>
          </p:cNvPr>
          <p:cNvGrpSpPr/>
          <p:nvPr/>
        </p:nvGrpSpPr>
        <p:grpSpPr>
          <a:xfrm>
            <a:off x="5982388" y="3653330"/>
            <a:ext cx="5942929" cy="2031325"/>
            <a:chOff x="6320901" y="897275"/>
            <a:chExt cx="5507407" cy="1708161"/>
          </a:xfrm>
        </p:grpSpPr>
        <mc:AlternateContent xmlns:mc="http://schemas.openxmlformats.org/markup-compatibility/2006" xmlns:a14="http://schemas.microsoft.com/office/drawing/2010/main">
          <mc:Choice Requires="a14">
            <p:sp>
              <p:nvSpPr>
                <p:cNvPr id="48" name="CasellaDiTesto 47">
                  <a:extLst>
                    <a:ext uri="{FF2B5EF4-FFF2-40B4-BE49-F238E27FC236}">
                      <a16:creationId xmlns:a16="http://schemas.microsoft.com/office/drawing/2014/main" id="{D62C5B46-B8DB-4723-A97A-7DDD4116D06A}"/>
                    </a:ext>
                  </a:extLst>
                </p:cNvPr>
                <p:cNvSpPr txBox="1"/>
                <p:nvPr/>
              </p:nvSpPr>
              <p:spPr>
                <a:xfrm>
                  <a:off x="6320901" y="897275"/>
                  <a:ext cx="5507407" cy="1708161"/>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050" b="1" i="0" u="none" strike="noStrike" kern="1200" cap="none" spc="0" normalizeH="0" baseline="0" noProof="0" dirty="0">
                      <a:ln>
                        <a:noFill/>
                      </a:ln>
                      <a:solidFill>
                        <a:srgbClr val="393339"/>
                      </a:solidFill>
                      <a:effectLst/>
                      <a:uLnTx/>
                      <a:uFillTx/>
                      <a:latin typeface="Calibri" panose="020F0502020204030204"/>
                      <a:ea typeface="+mn-ea"/>
                      <a:cs typeface="+mn-cs"/>
                    </a:rPr>
                    <a:t>WORST CASE : </a:t>
                  </a:r>
                  <a:r>
                    <a:rPr kumimoji="0" lang="it-IT" sz="1050" b="0" i="0" u="none" strike="noStrike" kern="1200" cap="none" spc="0" normalizeH="0" baseline="0" noProof="0" dirty="0">
                      <a:ln>
                        <a:noFill/>
                      </a:ln>
                      <a:solidFill>
                        <a:srgbClr val="393339"/>
                      </a:solidFill>
                      <a:effectLst/>
                      <a:uLnTx/>
                      <a:uFillTx/>
                      <a:latin typeface="Calibri" panose="020F0502020204030204"/>
                      <a:ea typeface="+mn-ea"/>
                      <a:cs typeface="+mn-cs"/>
                    </a:rPr>
                    <a:t>FIXED TIMEOUT OF </a:t>
                  </a:r>
                  <a14:m>
                    <m:oMath xmlns:m="http://schemas.openxmlformats.org/officeDocument/2006/math">
                      <m:r>
                        <a:rPr kumimoji="0" lang="it-IT" sz="1050" b="1" i="1" u="none" strike="noStrike" kern="1200" cap="none" spc="0" normalizeH="0" baseline="0" noProof="0" dirty="0" smtClean="0">
                          <a:ln>
                            <a:noFill/>
                          </a:ln>
                          <a:solidFill>
                            <a:srgbClr val="393339"/>
                          </a:solidFill>
                          <a:effectLst/>
                          <a:uLnTx/>
                          <a:uFillTx/>
                          <a:latin typeface="Cambria Math" panose="02040503050406030204" pitchFamily="18" charset="0"/>
                          <a:ea typeface="+mn-ea"/>
                          <a:cs typeface="+mn-cs"/>
                        </a:rPr>
                        <m:t>𝟎</m:t>
                      </m:r>
                      <m:r>
                        <a:rPr kumimoji="0" lang="it-IT" sz="1050" b="1" i="1" u="none" strike="noStrike" kern="1200" cap="none" spc="0" normalizeH="0" baseline="0" noProof="0" dirty="0" smtClean="0">
                          <a:ln>
                            <a:noFill/>
                          </a:ln>
                          <a:solidFill>
                            <a:srgbClr val="393339"/>
                          </a:solidFill>
                          <a:effectLst/>
                          <a:uLnTx/>
                          <a:uFillTx/>
                          <a:latin typeface="Cambria Math" panose="02040503050406030204" pitchFamily="18" charset="0"/>
                          <a:ea typeface="+mn-ea"/>
                          <a:cs typeface="+mn-cs"/>
                        </a:rPr>
                        <m:t>,</m:t>
                      </m:r>
                      <m:r>
                        <a:rPr kumimoji="0" lang="it-IT" sz="1050" b="1" i="1" u="none" strike="noStrike" kern="1200" cap="none" spc="0" normalizeH="0" baseline="0" noProof="0" dirty="0" smtClean="0">
                          <a:ln>
                            <a:noFill/>
                          </a:ln>
                          <a:solidFill>
                            <a:srgbClr val="393339"/>
                          </a:solidFill>
                          <a:effectLst/>
                          <a:uLnTx/>
                          <a:uFillTx/>
                          <a:latin typeface="Cambria Math" panose="02040503050406030204" pitchFamily="18" charset="0"/>
                          <a:ea typeface="+mn-ea"/>
                          <a:cs typeface="+mn-cs"/>
                        </a:rPr>
                        <m:t>𝟎𝟎𝟓</m:t>
                      </m:r>
                      <m:r>
                        <a:rPr kumimoji="0" lang="it-IT" sz="1050" b="1" i="1" u="none" strike="noStrike" kern="1200" cap="none" spc="0" normalizeH="0" baseline="0" noProof="0" dirty="0" smtClean="0">
                          <a:ln>
                            <a:noFill/>
                          </a:ln>
                          <a:solidFill>
                            <a:srgbClr val="393339"/>
                          </a:solidFill>
                          <a:effectLst/>
                          <a:uLnTx/>
                          <a:uFillTx/>
                          <a:latin typeface="Cambria Math" panose="02040503050406030204" pitchFamily="18" charset="0"/>
                          <a:ea typeface="+mn-ea"/>
                          <a:cs typeface="+mn-cs"/>
                        </a:rPr>
                        <m:t>𝒔</m:t>
                      </m:r>
                    </m:oMath>
                  </a14:m>
                  <a:r>
                    <a:rPr kumimoji="0" lang="it-IT" sz="1050" b="0" i="0" u="none" strike="noStrike" kern="1200" cap="none" spc="0" normalizeH="0" baseline="0" noProof="0" dirty="0">
                      <a:ln>
                        <a:noFill/>
                      </a:ln>
                      <a:solidFill>
                        <a:srgbClr val="393339"/>
                      </a:solidFill>
                      <a:effectLst/>
                      <a:uLnTx/>
                      <a:uFillTx/>
                      <a:latin typeface="Calibri" panose="020F0502020204030204"/>
                      <a:ea typeface="+mn-ea"/>
                      <a:cs typeface="+mn-cs"/>
                    </a:rPr>
                    <a:t>, </a:t>
                  </a:r>
                  <a:r>
                    <a:rPr kumimoji="0" lang="it-IT" sz="1050" b="1" i="0" u="none" strike="noStrike" kern="1200" cap="none" spc="0" normalizeH="0" baseline="0" noProof="0" dirty="0">
                      <a:ln>
                        <a:noFill/>
                      </a:ln>
                      <a:solidFill>
                        <a:srgbClr val="393339"/>
                      </a:solidFill>
                      <a:effectLst/>
                      <a:uLnTx/>
                      <a:uFillTx/>
                      <a:latin typeface="Calibri" panose="020F0502020204030204"/>
                      <a:ea typeface="+mn-ea"/>
                      <a:cs typeface="+mn-cs"/>
                    </a:rPr>
                    <a:t>80%</a:t>
                  </a:r>
                  <a:r>
                    <a:rPr kumimoji="0" lang="it-IT" sz="1050" b="0" i="0" u="none" strike="noStrike" kern="1200" cap="none" spc="0" normalizeH="0" baseline="0" noProof="0" dirty="0">
                      <a:ln>
                        <a:noFill/>
                      </a:ln>
                      <a:solidFill>
                        <a:srgbClr val="393339"/>
                      </a:solidFill>
                      <a:effectLst/>
                      <a:uLnTx/>
                      <a:uFillTx/>
                      <a:latin typeface="Calibri" panose="020F0502020204030204"/>
                      <a:ea typeface="+mn-ea"/>
                      <a:cs typeface="+mn-cs"/>
                    </a:rPr>
                    <a:t> OF LOSS PROBABILITY AND </a:t>
                  </a:r>
                  <a:r>
                    <a:rPr kumimoji="0" lang="it-IT" sz="1050" b="0" i="0" u="sng" strike="noStrike" kern="1200" cap="none" spc="0" normalizeH="0" baseline="0" noProof="0" dirty="0">
                      <a:ln>
                        <a:noFill/>
                      </a:ln>
                      <a:solidFill>
                        <a:srgbClr val="393339"/>
                      </a:solidFill>
                      <a:effectLst/>
                      <a:uLnTx/>
                      <a:uFillTx/>
                      <a:latin typeface="Calibri" panose="020F0502020204030204"/>
                      <a:ea typeface="+mn-ea"/>
                      <a:cs typeface="+mn-cs"/>
                    </a:rPr>
                    <a:t>VARIABLE SLIDING WINDOW SIZE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050" b="0" i="0" u="sng" strike="noStrike" kern="1200" cap="none" spc="0" normalizeH="0" baseline="0" noProof="0" dirty="0">
                    <a:ln>
                      <a:noFill/>
                    </a:ln>
                    <a:solidFill>
                      <a:srgbClr val="393339"/>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050" b="0" i="0" u="sng" strike="noStrike" kern="1200" cap="none" spc="0" normalizeH="0" baseline="0" noProof="0" dirty="0">
                    <a:ln>
                      <a:noFill/>
                    </a:ln>
                    <a:solidFill>
                      <a:srgbClr val="393339"/>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050" b="0" i="0" u="sng" strike="noStrike" kern="1200" cap="none" spc="0" normalizeH="0" baseline="0" noProof="0" dirty="0">
                    <a:ln>
                      <a:noFill/>
                    </a:ln>
                    <a:solidFill>
                      <a:srgbClr val="393339"/>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050" b="0" i="0" u="sng" strike="noStrike" kern="1200" cap="none" spc="0" normalizeH="0" baseline="0" noProof="0" dirty="0">
                    <a:ln>
                      <a:noFill/>
                    </a:ln>
                    <a:solidFill>
                      <a:srgbClr val="393339"/>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050" b="0" i="0" u="sng" strike="noStrike" kern="1200" cap="none" spc="0" normalizeH="0" baseline="0" noProof="0" dirty="0">
                    <a:ln>
                      <a:noFill/>
                    </a:ln>
                    <a:solidFill>
                      <a:srgbClr val="393339"/>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it-IT" sz="1050" u="sng" dirty="0">
                    <a:solidFill>
                      <a:srgbClr val="393339"/>
                    </a:solidFill>
                    <a:latin typeface="Calibri" panose="020F0502020204030204"/>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050" b="0" i="0" u="sng" strike="noStrike" kern="1200" cap="none" spc="0" normalizeH="0" baseline="0" noProof="0" dirty="0">
                    <a:ln>
                      <a:noFill/>
                    </a:ln>
                    <a:solidFill>
                      <a:srgbClr val="393339"/>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050" b="0" i="0" u="none" strike="noStrike" kern="1200" cap="none" spc="0" normalizeH="0" baseline="0" noProof="0" dirty="0">
                    <a:ln>
                      <a:noFill/>
                    </a:ln>
                    <a:solidFill>
                      <a:srgbClr val="393339"/>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0" normalizeH="0" baseline="0" noProof="0" dirty="0">
                      <a:ln>
                        <a:noFill/>
                      </a:ln>
                      <a:solidFill>
                        <a:srgbClr val="393339"/>
                      </a:solidFill>
                      <a:effectLst/>
                      <a:uLnTx/>
                      <a:uFillTx/>
                      <a:latin typeface="Calibri" panose="020F0502020204030204"/>
                      <a:ea typeface="+mn-ea"/>
                      <a:cs typeface="+mn-cs"/>
                    </a:rPr>
                    <a:t>EVEN IN THE WORST CASE SCENARIO (HIGHLY CONGESTED NETWORK) GOOD PERFORMANCES CAN BE REACHED WITH </a:t>
                  </a:r>
                  <a:r>
                    <a:rPr kumimoji="0" lang="it-IT" sz="1050" b="0"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Calibri" panose="020F0502020204030204"/>
                      <a:ea typeface="+mn-ea"/>
                      <a:cs typeface="+mn-cs"/>
                    </a:rPr>
                    <a:t>A </a:t>
                  </a:r>
                  <a:r>
                    <a:rPr kumimoji="0" lang="it-IT" sz="1050" b="0" i="0"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Calibri" panose="020F0502020204030204"/>
                      <a:ea typeface="+mn-ea"/>
                      <a:cs typeface="+mn-cs"/>
                    </a:rPr>
                    <a:t>FIXED TIMEOUT OF </a:t>
                  </a:r>
                  <a14:m>
                    <m:oMath xmlns:m="http://schemas.openxmlformats.org/officeDocument/2006/math">
                      <m:r>
                        <a:rPr kumimoji="0" lang="it-IT" sz="1050" b="0" i="1" strike="noStrike" kern="1200" cap="none" spc="0" normalizeH="0" baseline="0" noProof="0" dirty="0" smtClean="0">
                          <a:ln>
                            <a:noFill/>
                          </a:ln>
                          <a:solidFill>
                            <a:srgbClr val="00B050"/>
                          </a:solidFill>
                          <a:effectLst>
                            <a:outerShdw blurRad="38100" dist="38100" dir="2700000" algn="tl">
                              <a:srgbClr val="000000">
                                <a:alpha val="43137"/>
                              </a:srgbClr>
                            </a:outerShdw>
                          </a:effectLst>
                          <a:uLnTx/>
                          <a:uFillTx/>
                          <a:latin typeface="Cambria Math" panose="02040503050406030204" pitchFamily="18" charset="0"/>
                          <a:ea typeface="+mn-ea"/>
                          <a:cs typeface="+mn-cs"/>
                        </a:rPr>
                        <m:t>5</m:t>
                      </m:r>
                      <m:r>
                        <a:rPr kumimoji="0" lang="it-IT" sz="1050" b="0" i="1" strike="noStrike" kern="1200" cap="none" spc="0" normalizeH="0" baseline="0" noProof="0" dirty="0" smtClean="0">
                          <a:ln>
                            <a:noFill/>
                          </a:ln>
                          <a:solidFill>
                            <a:srgbClr val="00B050"/>
                          </a:solidFill>
                          <a:effectLst>
                            <a:outerShdw blurRad="38100" dist="38100" dir="2700000" algn="tl">
                              <a:srgbClr val="000000">
                                <a:alpha val="43137"/>
                              </a:srgbClr>
                            </a:outerShdw>
                          </a:effectLst>
                          <a:uLnTx/>
                          <a:uFillTx/>
                          <a:latin typeface="Cambria Math" panose="02040503050406030204" pitchFamily="18" charset="0"/>
                          <a:ea typeface="+mn-ea"/>
                          <a:cs typeface="+mn-cs"/>
                        </a:rPr>
                        <m:t>𝑚𝑠</m:t>
                      </m:r>
                    </m:oMath>
                  </a14:m>
                  <a:r>
                    <a:rPr kumimoji="0" lang="it-IT" sz="1050" b="0" i="0"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Calibri" panose="020F0502020204030204"/>
                      <a:ea typeface="+mn-ea"/>
                      <a:cs typeface="+mn-cs"/>
                    </a:rPr>
                    <a:t>, USING A BEAT OF 3ms</a:t>
                  </a:r>
                  <a:r>
                    <a:rPr kumimoji="0" lang="it-IT" sz="1050" b="0" i="0" u="none" strike="noStrike" kern="1200" cap="none" spc="0" normalizeH="0" baseline="0" noProof="0" dirty="0">
                      <a:ln>
                        <a:noFill/>
                      </a:ln>
                      <a:solidFill>
                        <a:srgbClr val="393339"/>
                      </a:solidFill>
                      <a:effectLst/>
                      <a:uLnTx/>
                      <a:uFillTx/>
                      <a:latin typeface="Calibri" panose="020F0502020204030204"/>
                      <a:ea typeface="+mn-ea"/>
                      <a:cs typeface="+mn-cs"/>
                    </a:rPr>
                    <a:t>.</a:t>
                  </a:r>
                  <a:r>
                    <a:rPr kumimoji="0" lang="it-IT" sz="1050" b="0" i="0" u="none" strike="noStrike" kern="1200" cap="none" spc="0" normalizeH="0" noProof="0" dirty="0">
                      <a:ln>
                        <a:noFill/>
                      </a:ln>
                      <a:solidFill>
                        <a:srgbClr val="393339"/>
                      </a:solidFill>
                      <a:effectLst/>
                      <a:uLnTx/>
                      <a:uFillTx/>
                      <a:latin typeface="Calibri" panose="020F0502020204030204"/>
                      <a:ea typeface="+mn-ea"/>
                      <a:cs typeface="+mn-cs"/>
                    </a:rPr>
                    <a:t> </a:t>
                  </a:r>
                  <a:endParaRPr kumimoji="0" lang="it-IT" sz="1050" b="0" i="0" u="none" strike="noStrike" kern="1200" cap="none" spc="0" normalizeH="0" baseline="0" noProof="0" dirty="0">
                    <a:ln>
                      <a:noFill/>
                    </a:ln>
                    <a:solidFill>
                      <a:srgbClr val="393339"/>
                    </a:solidFill>
                    <a:effectLst/>
                    <a:uLnTx/>
                    <a:uFillTx/>
                    <a:latin typeface="Calibri" panose="020F0502020204030204"/>
                    <a:ea typeface="+mn-ea"/>
                    <a:cs typeface="+mn-cs"/>
                  </a:endParaRPr>
                </a:p>
              </p:txBody>
            </p:sp>
          </mc:Choice>
          <mc:Fallback xmlns="">
            <p:sp>
              <p:nvSpPr>
                <p:cNvPr id="48" name="CasellaDiTesto 47">
                  <a:extLst>
                    <a:ext uri="{FF2B5EF4-FFF2-40B4-BE49-F238E27FC236}">
                      <a16:creationId xmlns:a16="http://schemas.microsoft.com/office/drawing/2014/main" id="{D62C5B46-B8DB-4723-A97A-7DDD4116D06A}"/>
                    </a:ext>
                  </a:extLst>
                </p:cNvPr>
                <p:cNvSpPr txBox="1">
                  <a:spLocks noRot="1" noChangeAspect="1" noMove="1" noResize="1" noEditPoints="1" noAdjustHandles="1" noChangeArrowheads="1" noChangeShapeType="1" noTextEdit="1"/>
                </p:cNvSpPr>
                <p:nvPr/>
              </p:nvSpPr>
              <p:spPr>
                <a:xfrm>
                  <a:off x="6320901" y="897275"/>
                  <a:ext cx="5507407" cy="1708161"/>
                </a:xfrm>
                <a:prstGeom prst="rect">
                  <a:avLst/>
                </a:prstGeom>
                <a:blipFill>
                  <a:blip r:embed="rId6"/>
                  <a:stretch>
                    <a:fillRect b="-1497"/>
                  </a:stretch>
                </a:blipFill>
              </p:spPr>
              <p:txBody>
                <a:bodyPr/>
                <a:lstStyle/>
                <a:p>
                  <a:r>
                    <a:rPr lang="it-IT">
                      <a:noFill/>
                    </a:rPr>
                    <a:t> </a:t>
                  </a:r>
                </a:p>
              </p:txBody>
            </p:sp>
          </mc:Fallback>
        </mc:AlternateContent>
        <p:pic>
          <p:nvPicPr>
            <p:cNvPr id="52" name="Immagine 51">
              <a:extLst>
                <a:ext uri="{FF2B5EF4-FFF2-40B4-BE49-F238E27FC236}">
                  <a16:creationId xmlns:a16="http://schemas.microsoft.com/office/drawing/2014/main" id="{09629CAE-2B3D-4C22-ACB3-7E153D21276C}"/>
                </a:ext>
              </a:extLst>
            </p:cNvPr>
            <p:cNvPicPr>
              <a:picLocks noChangeAspect="1"/>
            </p:cNvPicPr>
            <p:nvPr/>
          </p:nvPicPr>
          <p:blipFill rotWithShape="1">
            <a:blip r:embed="rId7">
              <a:extLst>
                <a:ext uri="{28A0092B-C50C-407E-A947-70E740481C1C}">
                  <a14:useLocalDpi xmlns:a14="http://schemas.microsoft.com/office/drawing/2010/main" val="0"/>
                </a:ext>
              </a:extLst>
            </a:blip>
            <a:srcRect b="80796"/>
            <a:stretch/>
          </p:blipFill>
          <p:spPr>
            <a:xfrm>
              <a:off x="7811590" y="1275450"/>
              <a:ext cx="1959427" cy="578550"/>
            </a:xfrm>
            <a:prstGeom prst="rect">
              <a:avLst/>
            </a:prstGeom>
          </p:spPr>
        </p:pic>
        <p:pic>
          <p:nvPicPr>
            <p:cNvPr id="53" name="Immagine 52">
              <a:extLst>
                <a:ext uri="{FF2B5EF4-FFF2-40B4-BE49-F238E27FC236}">
                  <a16:creationId xmlns:a16="http://schemas.microsoft.com/office/drawing/2014/main" id="{F1280BAD-AC3A-4A81-9220-A2F98A3FC6CC}"/>
                </a:ext>
              </a:extLst>
            </p:cNvPr>
            <p:cNvPicPr>
              <a:picLocks noChangeAspect="1"/>
            </p:cNvPicPr>
            <p:nvPr/>
          </p:nvPicPr>
          <p:blipFill rotWithShape="1">
            <a:blip r:embed="rId7">
              <a:extLst>
                <a:ext uri="{28A0092B-C50C-407E-A947-70E740481C1C}">
                  <a14:useLocalDpi xmlns:a14="http://schemas.microsoft.com/office/drawing/2010/main" val="0"/>
                </a:ext>
              </a:extLst>
            </a:blip>
            <a:srcRect t="89262"/>
            <a:stretch/>
          </p:blipFill>
          <p:spPr>
            <a:xfrm>
              <a:off x="7811590" y="1852479"/>
              <a:ext cx="1959427" cy="323498"/>
            </a:xfrm>
            <a:prstGeom prst="rect">
              <a:avLst/>
            </a:prstGeom>
          </p:spPr>
        </p:pic>
      </p:grpSp>
      <p:grpSp>
        <p:nvGrpSpPr>
          <p:cNvPr id="77" name="Gruppo 76">
            <a:extLst>
              <a:ext uri="{FF2B5EF4-FFF2-40B4-BE49-F238E27FC236}">
                <a16:creationId xmlns:a16="http://schemas.microsoft.com/office/drawing/2014/main" id="{B0C9B5A1-C339-439D-92DD-DB27AF861702}"/>
              </a:ext>
            </a:extLst>
          </p:cNvPr>
          <p:cNvGrpSpPr/>
          <p:nvPr/>
        </p:nvGrpSpPr>
        <p:grpSpPr>
          <a:xfrm>
            <a:off x="5878853" y="786535"/>
            <a:ext cx="6046464" cy="3221101"/>
            <a:chOff x="6195055" y="1094045"/>
            <a:chExt cx="5569790" cy="2701008"/>
          </a:xfrm>
        </p:grpSpPr>
        <p:grpSp>
          <p:nvGrpSpPr>
            <p:cNvPr id="67" name="Gruppo 66">
              <a:extLst>
                <a:ext uri="{FF2B5EF4-FFF2-40B4-BE49-F238E27FC236}">
                  <a16:creationId xmlns:a16="http://schemas.microsoft.com/office/drawing/2014/main" id="{C2726EC7-9A2C-4795-9608-268B24D77397}"/>
                </a:ext>
              </a:extLst>
            </p:cNvPr>
            <p:cNvGrpSpPr/>
            <p:nvPr/>
          </p:nvGrpSpPr>
          <p:grpSpPr>
            <a:xfrm>
              <a:off x="6195055" y="1094045"/>
              <a:ext cx="5555232" cy="1538883"/>
              <a:chOff x="6320900" y="2765598"/>
              <a:chExt cx="5555232" cy="1538883"/>
            </a:xfrm>
          </p:grpSpPr>
          <p:sp>
            <p:nvSpPr>
              <p:cNvPr id="56" name="CasellaDiTesto 55">
                <a:extLst>
                  <a:ext uri="{FF2B5EF4-FFF2-40B4-BE49-F238E27FC236}">
                    <a16:creationId xmlns:a16="http://schemas.microsoft.com/office/drawing/2014/main" id="{642E1D6A-52DC-4E8E-995F-4D8BF5824DF9}"/>
                  </a:ext>
                </a:extLst>
              </p:cNvPr>
              <p:cNvSpPr txBox="1"/>
              <p:nvPr/>
            </p:nvSpPr>
            <p:spPr>
              <a:xfrm>
                <a:off x="6320900" y="2765598"/>
                <a:ext cx="5555232" cy="1538883"/>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050" b="0" i="0" u="sng" strike="noStrike" kern="1200" cap="none" spc="0" normalizeH="0" baseline="0" noProof="0" dirty="0">
                    <a:ln>
                      <a:noFill/>
                    </a:ln>
                    <a:solidFill>
                      <a:srgbClr val="393339"/>
                    </a:solidFill>
                    <a:effectLst/>
                    <a:uLnTx/>
                    <a:uFillTx/>
                    <a:latin typeface="Calibri" panose="020F0502020204030204"/>
                    <a:ea typeface="+mn-ea"/>
                    <a:cs typeface="+mn-cs"/>
                  </a:rPr>
                  <a:t>VARIABLE STANDARD TIMEOUT</a:t>
                </a:r>
                <a:r>
                  <a:rPr kumimoji="0" lang="it-IT" sz="1050" b="0" i="0" u="none" strike="noStrike" kern="1200" cap="none" spc="0" normalizeH="0" baseline="0" noProof="0" dirty="0">
                    <a:ln>
                      <a:noFill/>
                    </a:ln>
                    <a:solidFill>
                      <a:srgbClr val="393339"/>
                    </a:solidFill>
                    <a:effectLst/>
                    <a:uLnTx/>
                    <a:uFillTx/>
                    <a:latin typeface="Calibri" panose="020F0502020204030204"/>
                    <a:ea typeface="+mn-ea"/>
                    <a:cs typeface="+mn-cs"/>
                  </a:rPr>
                  <a:t>, </a:t>
                </a:r>
                <a:r>
                  <a:rPr kumimoji="0" lang="it-IT" sz="1050" b="1" i="0" u="none" strike="noStrike" kern="1200" cap="none" spc="0" normalizeH="0" baseline="0" noProof="0" dirty="0">
                    <a:ln>
                      <a:noFill/>
                    </a:ln>
                    <a:solidFill>
                      <a:srgbClr val="393339"/>
                    </a:solidFill>
                    <a:effectLst/>
                    <a:uLnTx/>
                    <a:uFillTx/>
                    <a:latin typeface="Calibri" panose="020F0502020204030204"/>
                    <a:ea typeface="+mn-ea"/>
                    <a:cs typeface="+mn-cs"/>
                  </a:rPr>
                  <a:t>15% </a:t>
                </a:r>
                <a:r>
                  <a:rPr kumimoji="0" lang="it-IT" sz="1050" b="0" i="0" u="none" strike="noStrike" kern="1200" cap="none" spc="0" normalizeH="0" baseline="0" noProof="0" dirty="0">
                    <a:ln>
                      <a:noFill/>
                    </a:ln>
                    <a:solidFill>
                      <a:srgbClr val="393339"/>
                    </a:solidFill>
                    <a:effectLst/>
                    <a:uLnTx/>
                    <a:uFillTx/>
                    <a:latin typeface="Calibri" panose="020F0502020204030204"/>
                    <a:ea typeface="+mn-ea"/>
                    <a:cs typeface="+mn-cs"/>
                  </a:rPr>
                  <a:t>OF LOSS PROBABILITY AND FIXED SLIDING WINDOW SIZE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050" b="0" i="0" u="sng" strike="noStrike" kern="1200" cap="none" spc="0" normalizeH="0" baseline="0" noProof="0" dirty="0">
                  <a:ln>
                    <a:noFill/>
                  </a:ln>
                  <a:solidFill>
                    <a:srgbClr val="393339"/>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050" b="0" i="0" u="sng" strike="noStrike" kern="1200" cap="none" spc="0" normalizeH="0" baseline="0" noProof="0" dirty="0">
                  <a:ln>
                    <a:noFill/>
                  </a:ln>
                  <a:solidFill>
                    <a:srgbClr val="393339"/>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050" b="0" i="0" u="sng" strike="noStrike" kern="1200" cap="none" spc="0" normalizeH="0" baseline="0" noProof="0" dirty="0">
                  <a:ln>
                    <a:noFill/>
                  </a:ln>
                  <a:solidFill>
                    <a:srgbClr val="393339"/>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050" b="0" i="0" u="sng" strike="noStrike" kern="1200" cap="none" spc="0" normalizeH="0" baseline="0" noProof="0" dirty="0">
                  <a:ln>
                    <a:noFill/>
                  </a:ln>
                  <a:solidFill>
                    <a:srgbClr val="393339"/>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050" b="0" i="0" u="sng" strike="noStrike" kern="1200" cap="none" spc="0" normalizeH="0" baseline="0" noProof="0" dirty="0">
                  <a:ln>
                    <a:noFill/>
                  </a:ln>
                  <a:solidFill>
                    <a:srgbClr val="393339"/>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050" b="0" i="0" u="sng" strike="noStrike" kern="1200" cap="none" spc="0" normalizeH="0" baseline="0" noProof="0" dirty="0">
                  <a:ln>
                    <a:noFill/>
                  </a:ln>
                  <a:solidFill>
                    <a:srgbClr val="393339"/>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050" b="0" i="0" u="sng" strike="noStrike" kern="1200" cap="none" spc="0" normalizeH="0" baseline="0" noProof="0" dirty="0">
                  <a:ln>
                    <a:noFill/>
                  </a:ln>
                  <a:solidFill>
                    <a:srgbClr val="393339"/>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000" b="0" i="0" u="none" strike="noStrike" kern="1200" cap="none" spc="0" normalizeH="0" baseline="0" noProof="0" dirty="0">
                  <a:ln>
                    <a:noFill/>
                  </a:ln>
                  <a:solidFill>
                    <a:srgbClr val="393339"/>
                  </a:solidFill>
                  <a:effectLst/>
                  <a:uLnTx/>
                  <a:uFillTx/>
                  <a:latin typeface="Calibri" panose="020F0502020204030204"/>
                  <a:ea typeface="+mn-ea"/>
                  <a:cs typeface="+mn-cs"/>
                </a:endParaRPr>
              </a:p>
            </p:txBody>
          </p:sp>
          <p:pic>
            <p:nvPicPr>
              <p:cNvPr id="64" name="Immagine 63" descr="Immagine che contiene testo&#10;&#10;Descrizione generata automaticamente">
                <a:extLst>
                  <a:ext uri="{FF2B5EF4-FFF2-40B4-BE49-F238E27FC236}">
                    <a16:creationId xmlns:a16="http://schemas.microsoft.com/office/drawing/2014/main" id="{232E35DA-F135-4DCB-911B-DC8CA8EB11A1}"/>
                  </a:ext>
                </a:extLst>
              </p:cNvPr>
              <p:cNvPicPr>
                <a:picLocks noChangeAspect="1"/>
              </p:cNvPicPr>
              <p:nvPr/>
            </p:nvPicPr>
            <p:blipFill rotWithShape="1">
              <a:blip r:embed="rId8">
                <a:extLst>
                  <a:ext uri="{28A0092B-C50C-407E-A947-70E740481C1C}">
                    <a14:useLocalDpi xmlns:a14="http://schemas.microsoft.com/office/drawing/2010/main" val="0"/>
                  </a:ext>
                </a:extLst>
              </a:blip>
              <a:srcRect b="85305"/>
              <a:stretch/>
            </p:blipFill>
            <p:spPr>
              <a:xfrm>
                <a:off x="6432904" y="3030885"/>
                <a:ext cx="5195322" cy="681926"/>
              </a:xfrm>
              <a:prstGeom prst="rect">
                <a:avLst/>
              </a:prstGeom>
            </p:spPr>
          </p:pic>
          <p:pic>
            <p:nvPicPr>
              <p:cNvPr id="66" name="Immagine 65" descr="Immagine che contiene testo&#10;&#10;Descrizione generata automaticamente">
                <a:extLst>
                  <a:ext uri="{FF2B5EF4-FFF2-40B4-BE49-F238E27FC236}">
                    <a16:creationId xmlns:a16="http://schemas.microsoft.com/office/drawing/2014/main" id="{3F7D24E1-6148-49EE-9253-53F7641F2FCF}"/>
                  </a:ext>
                </a:extLst>
              </p:cNvPr>
              <p:cNvPicPr>
                <a:picLocks noChangeAspect="1"/>
              </p:cNvPicPr>
              <p:nvPr/>
            </p:nvPicPr>
            <p:blipFill rotWithShape="1">
              <a:blip r:embed="rId8">
                <a:extLst>
                  <a:ext uri="{28A0092B-C50C-407E-A947-70E740481C1C}">
                    <a14:useLocalDpi xmlns:a14="http://schemas.microsoft.com/office/drawing/2010/main" val="0"/>
                  </a:ext>
                </a:extLst>
              </a:blip>
              <a:srcRect t="83198" b="8978"/>
              <a:stretch/>
            </p:blipFill>
            <p:spPr>
              <a:xfrm>
                <a:off x="6432902" y="3700265"/>
                <a:ext cx="5195323" cy="363138"/>
              </a:xfrm>
              <a:prstGeom prst="rect">
                <a:avLst/>
              </a:prstGeom>
            </p:spPr>
          </p:pic>
        </p:grpSp>
        <p:sp>
          <p:nvSpPr>
            <p:cNvPr id="70" name="CasellaDiTesto 69">
              <a:extLst>
                <a:ext uri="{FF2B5EF4-FFF2-40B4-BE49-F238E27FC236}">
                  <a16:creationId xmlns:a16="http://schemas.microsoft.com/office/drawing/2014/main" id="{BF81C948-1020-4522-B549-67257DCE11FB}"/>
                </a:ext>
              </a:extLst>
            </p:cNvPr>
            <p:cNvSpPr txBox="1"/>
            <p:nvPr/>
          </p:nvSpPr>
          <p:spPr>
            <a:xfrm>
              <a:off x="6209613" y="2756307"/>
              <a:ext cx="5555232" cy="10387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050" b="0" i="0" u="sng" strike="noStrike" kern="1200" cap="none" spc="0" normalizeH="0" baseline="0" noProof="0" dirty="0">
                <a:ln>
                  <a:noFill/>
                </a:ln>
                <a:solidFill>
                  <a:srgbClr val="393339"/>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050" b="0" i="0" u="sng" strike="noStrike" kern="1200" cap="none" spc="0" normalizeH="0" baseline="0" noProof="0" dirty="0">
                <a:ln>
                  <a:noFill/>
                </a:ln>
                <a:solidFill>
                  <a:srgbClr val="393339"/>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050" b="0" i="0" u="sng" strike="noStrike" kern="1200" cap="none" spc="0" normalizeH="0" baseline="0" noProof="0" dirty="0">
                <a:ln>
                  <a:noFill/>
                </a:ln>
                <a:solidFill>
                  <a:srgbClr val="393339"/>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000" b="0" i="0" u="none" strike="noStrike" kern="1200" cap="none" spc="0" normalizeH="0" baseline="0" noProof="0" dirty="0">
                  <a:ln>
                    <a:noFill/>
                  </a:ln>
                  <a:solidFill>
                    <a:srgbClr val="393339"/>
                  </a:solidFill>
                  <a:effectLst/>
                  <a:uLnTx/>
                  <a:uFillTx/>
                  <a:latin typeface="Calibri" panose="020F0502020204030204"/>
                  <a:ea typeface="+mn-ea"/>
                  <a:cs typeface="+mn-cs"/>
                </a:rPr>
                <a:t>   DECREASING THE STANDARD TIMEOUT AND MAKING IT MORE SIMILAR TO THE ADAPTIVE TIMEOUT,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000" b="0" i="0" u="none" strike="noStrike" kern="1200" cap="none" spc="0" normalizeH="0" baseline="0" noProof="0" dirty="0">
                  <a:ln>
                    <a:noFill/>
                  </a:ln>
                  <a:solidFill>
                    <a:srgbClr val="393339"/>
                  </a:solidFill>
                  <a:effectLst/>
                  <a:uLnTx/>
                  <a:uFillTx/>
                  <a:latin typeface="Calibri" panose="020F0502020204030204"/>
                  <a:ea typeface="+mn-ea"/>
                  <a:cs typeface="+mn-cs"/>
                </a:rPr>
                <a:t>   THE PERFORMANCES GET A HUGE IMPROVEMENT.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000" b="0" i="0" u="none" strike="noStrike" kern="1200" cap="none" spc="0" normalizeH="0" baseline="0" noProof="0" dirty="0">
                <a:ln>
                  <a:noFill/>
                </a:ln>
                <a:solidFill>
                  <a:srgbClr val="393339"/>
                </a:solidFill>
                <a:effectLst/>
                <a:uLnTx/>
                <a:uFillTx/>
                <a:latin typeface="Calibri" panose="020F0502020204030204"/>
                <a:ea typeface="+mn-ea"/>
                <a:cs typeface="+mn-cs"/>
              </a:endParaRPr>
            </a:p>
          </p:txBody>
        </p:sp>
        <p:pic>
          <p:nvPicPr>
            <p:cNvPr id="74" name="Immagine 73" descr="Immagine che contiene testo&#10;&#10;Descrizione generata automaticamente">
              <a:extLst>
                <a:ext uri="{FF2B5EF4-FFF2-40B4-BE49-F238E27FC236}">
                  <a16:creationId xmlns:a16="http://schemas.microsoft.com/office/drawing/2014/main" id="{11EA3573-9015-406E-96D1-9958FA3DF1AD}"/>
                </a:ext>
              </a:extLst>
            </p:cNvPr>
            <p:cNvPicPr>
              <a:picLocks noChangeAspect="1"/>
            </p:cNvPicPr>
            <p:nvPr/>
          </p:nvPicPr>
          <p:blipFill rotWithShape="1">
            <a:blip r:embed="rId9">
              <a:extLst>
                <a:ext uri="{28A0092B-C50C-407E-A947-70E740481C1C}">
                  <a14:useLocalDpi xmlns:a14="http://schemas.microsoft.com/office/drawing/2010/main" val="0"/>
                </a:ext>
              </a:extLst>
            </a:blip>
            <a:srcRect l="1" r="-216" b="83829"/>
            <a:stretch/>
          </p:blipFill>
          <p:spPr>
            <a:xfrm>
              <a:off x="6307057" y="2370684"/>
              <a:ext cx="5205052" cy="521259"/>
            </a:xfrm>
            <a:prstGeom prst="rect">
              <a:avLst/>
            </a:prstGeom>
          </p:spPr>
        </p:pic>
        <p:pic>
          <p:nvPicPr>
            <p:cNvPr id="76" name="Immagine 75" descr="Immagine che contiene testo&#10;&#10;Descrizione generata automaticamente">
              <a:extLst>
                <a:ext uri="{FF2B5EF4-FFF2-40B4-BE49-F238E27FC236}">
                  <a16:creationId xmlns:a16="http://schemas.microsoft.com/office/drawing/2014/main" id="{1EBE191C-D804-41AA-BDE9-27CA0A2C5DFE}"/>
                </a:ext>
              </a:extLst>
            </p:cNvPr>
            <p:cNvPicPr>
              <a:picLocks noChangeAspect="1"/>
            </p:cNvPicPr>
            <p:nvPr/>
          </p:nvPicPr>
          <p:blipFill rotWithShape="1">
            <a:blip r:embed="rId9">
              <a:extLst>
                <a:ext uri="{28A0092B-C50C-407E-A947-70E740481C1C}">
                  <a14:useLocalDpi xmlns:a14="http://schemas.microsoft.com/office/drawing/2010/main" val="0"/>
                </a:ext>
              </a:extLst>
            </a:blip>
            <a:srcRect t="90623"/>
            <a:stretch/>
          </p:blipFill>
          <p:spPr>
            <a:xfrm>
              <a:off x="6307057" y="2887916"/>
              <a:ext cx="5205052" cy="302897"/>
            </a:xfrm>
            <a:prstGeom prst="rect">
              <a:avLst/>
            </a:prstGeom>
          </p:spPr>
        </p:pic>
      </p:grpSp>
      <p:grpSp>
        <p:nvGrpSpPr>
          <p:cNvPr id="8" name="Gruppo 7">
            <a:extLst>
              <a:ext uri="{FF2B5EF4-FFF2-40B4-BE49-F238E27FC236}">
                <a16:creationId xmlns:a16="http://schemas.microsoft.com/office/drawing/2014/main" id="{BC7DDA75-BFDB-44CF-87B2-0E0BFD99C130}"/>
              </a:ext>
            </a:extLst>
          </p:cNvPr>
          <p:cNvGrpSpPr/>
          <p:nvPr/>
        </p:nvGrpSpPr>
        <p:grpSpPr>
          <a:xfrm>
            <a:off x="6363732" y="5699986"/>
            <a:ext cx="5287219" cy="908775"/>
            <a:chOff x="6546715" y="5946938"/>
            <a:chExt cx="5287219" cy="908775"/>
          </a:xfrm>
        </p:grpSpPr>
        <p:sp>
          <p:nvSpPr>
            <p:cNvPr id="7" name="CasellaDiTesto 6">
              <a:extLst>
                <a:ext uri="{FF2B5EF4-FFF2-40B4-BE49-F238E27FC236}">
                  <a16:creationId xmlns:a16="http://schemas.microsoft.com/office/drawing/2014/main" id="{18B099BC-3A72-4CC2-9ADC-B8388AF5860F}"/>
                </a:ext>
              </a:extLst>
            </p:cNvPr>
            <p:cNvSpPr txBox="1"/>
            <p:nvPr/>
          </p:nvSpPr>
          <p:spPr>
            <a:xfrm>
              <a:off x="6546715" y="5946938"/>
              <a:ext cx="4955665" cy="861774"/>
            </a:xfrm>
            <a:prstGeom prst="rect">
              <a:avLst/>
            </a:prstGeom>
            <a:gradFill>
              <a:gsLst>
                <a:gs pos="0">
                  <a:srgbClr val="FFC91D"/>
                </a:gs>
                <a:gs pos="86000">
                  <a:srgbClr val="FFFFAF"/>
                </a:gs>
                <a:gs pos="92860">
                  <a:srgbClr val="FFFFF7"/>
                </a:gs>
                <a:gs pos="86000">
                  <a:srgbClr val="FFFFEB"/>
                </a:gs>
                <a:gs pos="100000">
                  <a:srgbClr val="FFFFF7"/>
                </a:gs>
              </a:gsLst>
              <a:lin ang="5400000" scaled="1"/>
            </a:gradFill>
            <a:ln w="12700">
              <a:solidFill>
                <a:schemeClr val="accent1">
                  <a:lumMod val="75000"/>
                </a:schemeClr>
              </a:solidFill>
              <a:prstDash val="dashDot"/>
            </a:ln>
          </p:spPr>
          <p:txBody>
            <a:bodyPr wrap="square" rtlCol="0">
              <a:spAutoFit/>
            </a:bodyPr>
            <a:lstStyle/>
            <a:p>
              <a:r>
                <a:rPr lang="it-IT" sz="1000" i="1" dirty="0"/>
                <a:t>«WORST CASE SCENARIO» </a:t>
              </a:r>
              <a:r>
                <a:rPr lang="it-IT" sz="1000" dirty="0"/>
                <a:t>HAS BEEN MEASURED USING THE </a:t>
              </a:r>
              <a:r>
                <a:rPr lang="it-IT" sz="1000" b="1" dirty="0"/>
                <a:t>BEST TIMEOUT PARAMETER </a:t>
              </a:r>
              <a:r>
                <a:rPr lang="it-IT" sz="1000" dirty="0"/>
                <a:t>FOUND </a:t>
              </a:r>
              <a:r>
                <a:rPr lang="it-IT" sz="1000" b="1" dirty="0"/>
                <a:t>AFTER THE TIMEOUT STUDY</a:t>
              </a:r>
              <a:r>
                <a:rPr lang="it-IT" sz="1000" dirty="0"/>
                <a:t>! USING A </a:t>
              </a:r>
              <a:r>
                <a:rPr lang="it-IT" sz="1000" b="1" dirty="0"/>
                <a:t>BEAT OF 3ms </a:t>
              </a:r>
              <a:r>
                <a:rPr lang="it-IT" sz="1000" dirty="0"/>
                <a:t>AND A </a:t>
              </a:r>
              <a:r>
                <a:rPr lang="it-IT" sz="1000" b="1" dirty="0"/>
                <a:t>FIXED TIMEOUT OF 5ms</a:t>
              </a:r>
              <a:r>
                <a:rPr lang="it-IT" sz="1000" dirty="0"/>
                <a:t>,  ALLOWS QUITE THE MAXIMUM PERFORMANCES OF THIS APPLICATION.</a:t>
              </a:r>
            </a:p>
            <a:p>
              <a:r>
                <a:rPr lang="it-IT" sz="1000" dirty="0"/>
                <a:t>IN THIS WAY, THE WORST CASE OF 80% LOSS PROBABILITY SEEMS TO BE BETTER THAN </a:t>
              </a:r>
            </a:p>
            <a:p>
              <a:r>
                <a:rPr lang="it-IT" sz="1000" dirty="0"/>
                <a:t>OTHER SCENARIOS, BUT IT IS NOT A FAIR COMPETITION IN THAT SENSE!</a:t>
              </a:r>
            </a:p>
          </p:txBody>
        </p:sp>
        <p:pic>
          <p:nvPicPr>
            <p:cNvPr id="3" name="Immagine 2" descr="Immagine che contiene disegnando&#10;&#10;Descrizione generata automaticamente">
              <a:extLst>
                <a:ext uri="{FF2B5EF4-FFF2-40B4-BE49-F238E27FC236}">
                  <a16:creationId xmlns:a16="http://schemas.microsoft.com/office/drawing/2014/main" id="{A7DB07F0-8942-4851-9C0D-D60E087EA888}"/>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rot="608346">
              <a:off x="11170824" y="6274853"/>
              <a:ext cx="663110" cy="580860"/>
            </a:xfrm>
            <a:prstGeom prst="rect">
              <a:avLst/>
            </a:prstGeom>
          </p:spPr>
        </p:pic>
      </p:grpSp>
      <p:cxnSp>
        <p:nvCxnSpPr>
          <p:cNvPr id="11" name="Connettore 2 10">
            <a:extLst>
              <a:ext uri="{FF2B5EF4-FFF2-40B4-BE49-F238E27FC236}">
                <a16:creationId xmlns:a16="http://schemas.microsoft.com/office/drawing/2014/main" id="{E29CC925-B6EA-4E07-9755-0882FF55699D}"/>
              </a:ext>
            </a:extLst>
          </p:cNvPr>
          <p:cNvCxnSpPr>
            <a:cxnSpLocks/>
          </p:cNvCxnSpPr>
          <p:nvPr/>
        </p:nvCxnSpPr>
        <p:spPr>
          <a:xfrm>
            <a:off x="5440539" y="3611057"/>
            <a:ext cx="2150421" cy="1262500"/>
          </a:xfrm>
          <a:prstGeom prst="straightConnector1">
            <a:avLst/>
          </a:prstGeom>
          <a:ln>
            <a:gradFill>
              <a:gsLst>
                <a:gs pos="0">
                  <a:schemeClr val="accent1">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8949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A8F8E224-F0FA-4E2D-AB26-1CAEED14885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13431" y="1500984"/>
            <a:ext cx="835002" cy="835005"/>
          </a:xfrm>
          <a:prstGeom prst="rect">
            <a:avLst/>
          </a:prstGeom>
        </p:spPr>
      </p:pic>
      <p:pic>
        <p:nvPicPr>
          <p:cNvPr id="8" name="Immagine 7">
            <a:extLst>
              <a:ext uri="{FF2B5EF4-FFF2-40B4-BE49-F238E27FC236}">
                <a16:creationId xmlns:a16="http://schemas.microsoft.com/office/drawing/2014/main" id="{A4A8E097-80D4-49A2-ADBB-A56FC1344DA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039307" y="4908640"/>
            <a:ext cx="835002" cy="835005"/>
          </a:xfrm>
          <a:prstGeom prst="rect">
            <a:avLst/>
          </a:prstGeom>
        </p:spPr>
      </p:pic>
      <p:pic>
        <p:nvPicPr>
          <p:cNvPr id="9" name="Immagine 8">
            <a:extLst>
              <a:ext uri="{FF2B5EF4-FFF2-40B4-BE49-F238E27FC236}">
                <a16:creationId xmlns:a16="http://schemas.microsoft.com/office/drawing/2014/main" id="{4B84E56F-78D7-433C-80C8-EA43A5905C2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51086" y="3120512"/>
            <a:ext cx="835002" cy="835005"/>
          </a:xfrm>
          <a:prstGeom prst="rect">
            <a:avLst/>
          </a:prstGeom>
        </p:spPr>
      </p:pic>
      <p:grpSp>
        <p:nvGrpSpPr>
          <p:cNvPr id="19" name="Gruppo 18">
            <a:extLst>
              <a:ext uri="{FF2B5EF4-FFF2-40B4-BE49-F238E27FC236}">
                <a16:creationId xmlns:a16="http://schemas.microsoft.com/office/drawing/2014/main" id="{DC774C57-D625-421C-B7BA-DF3C868DA239}"/>
              </a:ext>
            </a:extLst>
          </p:cNvPr>
          <p:cNvGrpSpPr/>
          <p:nvPr/>
        </p:nvGrpSpPr>
        <p:grpSpPr>
          <a:xfrm>
            <a:off x="8809279" y="1108621"/>
            <a:ext cx="1649477" cy="1344005"/>
            <a:chOff x="6872354" y="404742"/>
            <a:chExt cx="1397759" cy="1056255"/>
          </a:xfrm>
        </p:grpSpPr>
        <p:pic>
          <p:nvPicPr>
            <p:cNvPr id="17" name="Immagine 16">
              <a:extLst>
                <a:ext uri="{FF2B5EF4-FFF2-40B4-BE49-F238E27FC236}">
                  <a16:creationId xmlns:a16="http://schemas.microsoft.com/office/drawing/2014/main" id="{AF3AC95F-5BA4-4FDB-A98F-02E0A852757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553331" y="404742"/>
              <a:ext cx="716782" cy="716782"/>
            </a:xfrm>
            <a:prstGeom prst="rect">
              <a:avLst/>
            </a:prstGeom>
          </p:spPr>
        </p:pic>
        <p:pic>
          <p:nvPicPr>
            <p:cNvPr id="11" name="Immagine 10">
              <a:extLst>
                <a:ext uri="{FF2B5EF4-FFF2-40B4-BE49-F238E27FC236}">
                  <a16:creationId xmlns:a16="http://schemas.microsoft.com/office/drawing/2014/main" id="{3DB962D9-0F7F-4AB3-8423-6BE3C0F29237}"/>
                </a:ext>
              </a:extLst>
            </p:cNvPr>
            <p:cNvPicPr>
              <a:picLocks noChangeAspect="1"/>
            </p:cNvPicPr>
            <p:nvPr/>
          </p:nvPicPr>
          <p:blipFill>
            <a:blip r:embed="rId6">
              <a:alphaModFix amt="85000"/>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6872354" y="717663"/>
              <a:ext cx="1142239" cy="743334"/>
            </a:xfrm>
            <a:prstGeom prst="rect">
              <a:avLst/>
            </a:prstGeom>
          </p:spPr>
        </p:pic>
      </p:grpSp>
      <p:sp>
        <p:nvSpPr>
          <p:cNvPr id="20" name="Rettangolo 19">
            <a:extLst>
              <a:ext uri="{FF2B5EF4-FFF2-40B4-BE49-F238E27FC236}">
                <a16:creationId xmlns:a16="http://schemas.microsoft.com/office/drawing/2014/main" id="{5EEC7A79-4035-442F-A2BC-FFD355BF39DA}"/>
              </a:ext>
            </a:extLst>
          </p:cNvPr>
          <p:cNvSpPr/>
          <p:nvPr/>
        </p:nvSpPr>
        <p:spPr>
          <a:xfrm>
            <a:off x="8050491" y="505098"/>
            <a:ext cx="3167054" cy="331816"/>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solidFill>
                  <a:schemeClr val="tx1"/>
                </a:solidFill>
              </a:rPr>
              <a:t>TYPE      SRC ADDRESS - PORT      (*)  FILE NAME</a:t>
            </a:r>
          </a:p>
        </p:txBody>
      </p:sp>
      <p:sp>
        <p:nvSpPr>
          <p:cNvPr id="22" name="Triangolo isoscele 21">
            <a:extLst>
              <a:ext uri="{FF2B5EF4-FFF2-40B4-BE49-F238E27FC236}">
                <a16:creationId xmlns:a16="http://schemas.microsoft.com/office/drawing/2014/main" id="{5F4CFB35-AF49-4EEA-864D-D798A7AD0B1E}"/>
              </a:ext>
            </a:extLst>
          </p:cNvPr>
          <p:cNvSpPr/>
          <p:nvPr/>
        </p:nvSpPr>
        <p:spPr>
          <a:xfrm rot="16200000">
            <a:off x="1525149" y="1825009"/>
            <a:ext cx="561595" cy="515027"/>
          </a:xfrm>
          <a:prstGeom prst="triangle">
            <a:avLst>
              <a:gd name="adj" fmla="val 55393"/>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Triangolo isoscele 22">
            <a:extLst>
              <a:ext uri="{FF2B5EF4-FFF2-40B4-BE49-F238E27FC236}">
                <a16:creationId xmlns:a16="http://schemas.microsoft.com/office/drawing/2014/main" id="{1B0E143F-1AB4-4702-8EFF-45DB150BDF77}"/>
              </a:ext>
            </a:extLst>
          </p:cNvPr>
          <p:cNvSpPr/>
          <p:nvPr/>
        </p:nvSpPr>
        <p:spPr>
          <a:xfrm rot="16200000">
            <a:off x="2531521" y="3399119"/>
            <a:ext cx="561595" cy="515027"/>
          </a:xfrm>
          <a:prstGeom prst="triangle">
            <a:avLst>
              <a:gd name="adj" fmla="val 55393"/>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Triangolo isoscele 23">
            <a:extLst>
              <a:ext uri="{FF2B5EF4-FFF2-40B4-BE49-F238E27FC236}">
                <a16:creationId xmlns:a16="http://schemas.microsoft.com/office/drawing/2014/main" id="{BCAB4253-D12D-4AC2-88D4-B41FD9E16FB9}"/>
              </a:ext>
            </a:extLst>
          </p:cNvPr>
          <p:cNvSpPr/>
          <p:nvPr/>
        </p:nvSpPr>
        <p:spPr>
          <a:xfrm rot="16200000">
            <a:off x="3753500" y="5210047"/>
            <a:ext cx="561595" cy="515026"/>
          </a:xfrm>
          <a:prstGeom prst="triangle">
            <a:avLst>
              <a:gd name="adj" fmla="val 55393"/>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6" name="Connettore diritto 25">
            <a:extLst>
              <a:ext uri="{FF2B5EF4-FFF2-40B4-BE49-F238E27FC236}">
                <a16:creationId xmlns:a16="http://schemas.microsoft.com/office/drawing/2014/main" id="{EA5EE2C5-B000-42D1-84D8-53733DBF6CAA}"/>
              </a:ext>
            </a:extLst>
          </p:cNvPr>
          <p:cNvCxnSpPr>
            <a:cxnSpLocks/>
            <a:stCxn id="22" idx="3"/>
            <a:endCxn id="31" idx="1"/>
          </p:cNvCxnSpPr>
          <p:nvPr/>
        </p:nvCxnSpPr>
        <p:spPr>
          <a:xfrm flipV="1">
            <a:off x="2063460" y="2029455"/>
            <a:ext cx="1245348" cy="22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nettore diritto 26">
            <a:extLst>
              <a:ext uri="{FF2B5EF4-FFF2-40B4-BE49-F238E27FC236}">
                <a16:creationId xmlns:a16="http://schemas.microsoft.com/office/drawing/2014/main" id="{4255239B-7369-4B43-97A4-E6B58E6CF5A5}"/>
              </a:ext>
            </a:extLst>
          </p:cNvPr>
          <p:cNvCxnSpPr>
            <a:cxnSpLocks/>
            <a:stCxn id="23" idx="3"/>
            <a:endCxn id="30" idx="1"/>
          </p:cNvCxnSpPr>
          <p:nvPr/>
        </p:nvCxnSpPr>
        <p:spPr>
          <a:xfrm flipV="1">
            <a:off x="3069832" y="3601465"/>
            <a:ext cx="1306938" cy="248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ttore diritto 27">
            <a:extLst>
              <a:ext uri="{FF2B5EF4-FFF2-40B4-BE49-F238E27FC236}">
                <a16:creationId xmlns:a16="http://schemas.microsoft.com/office/drawing/2014/main" id="{F58898BC-AEE3-462B-8CEE-A3398C1015F7}"/>
              </a:ext>
            </a:extLst>
          </p:cNvPr>
          <p:cNvCxnSpPr>
            <a:cxnSpLocks/>
            <a:stCxn id="24" idx="3"/>
            <a:endCxn id="29" idx="1"/>
          </p:cNvCxnSpPr>
          <p:nvPr/>
        </p:nvCxnSpPr>
        <p:spPr>
          <a:xfrm flipV="1">
            <a:off x="4291811" y="5415699"/>
            <a:ext cx="1445443" cy="21575"/>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ttangolo 28">
            <a:extLst>
              <a:ext uri="{FF2B5EF4-FFF2-40B4-BE49-F238E27FC236}">
                <a16:creationId xmlns:a16="http://schemas.microsoft.com/office/drawing/2014/main" id="{E5FD15FC-280A-4929-A5C4-84711B1A0AF3}"/>
              </a:ext>
            </a:extLst>
          </p:cNvPr>
          <p:cNvSpPr/>
          <p:nvPr/>
        </p:nvSpPr>
        <p:spPr>
          <a:xfrm>
            <a:off x="5737254" y="5326143"/>
            <a:ext cx="2313237" cy="179111"/>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solidFill>
                  <a:schemeClr val="tx1"/>
                </a:solidFill>
              </a:rPr>
              <a:t>GET    IP3-PORT F    FILENAME1</a:t>
            </a:r>
          </a:p>
        </p:txBody>
      </p:sp>
      <p:sp>
        <p:nvSpPr>
          <p:cNvPr id="30" name="Rettangolo 29">
            <a:extLst>
              <a:ext uri="{FF2B5EF4-FFF2-40B4-BE49-F238E27FC236}">
                <a16:creationId xmlns:a16="http://schemas.microsoft.com/office/drawing/2014/main" id="{468F6352-30EB-46D6-800F-2E7EC02001F7}"/>
              </a:ext>
            </a:extLst>
          </p:cNvPr>
          <p:cNvSpPr/>
          <p:nvPr/>
        </p:nvSpPr>
        <p:spPr>
          <a:xfrm>
            <a:off x="4376770" y="3505274"/>
            <a:ext cx="2313582" cy="192382"/>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solidFill>
                  <a:schemeClr val="tx1"/>
                </a:solidFill>
              </a:rPr>
              <a:t>PUT    IP2-PORT X    PAPEROGA</a:t>
            </a:r>
          </a:p>
        </p:txBody>
      </p:sp>
      <p:sp>
        <p:nvSpPr>
          <p:cNvPr id="31" name="Rettangolo 30">
            <a:extLst>
              <a:ext uri="{FF2B5EF4-FFF2-40B4-BE49-F238E27FC236}">
                <a16:creationId xmlns:a16="http://schemas.microsoft.com/office/drawing/2014/main" id="{04E102D5-F42C-4B59-A7AC-B6B454C0295A}"/>
              </a:ext>
            </a:extLst>
          </p:cNvPr>
          <p:cNvSpPr/>
          <p:nvPr/>
        </p:nvSpPr>
        <p:spPr>
          <a:xfrm>
            <a:off x="3308808" y="1932494"/>
            <a:ext cx="1497727" cy="193921"/>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solidFill>
                  <a:schemeClr val="tx1"/>
                </a:solidFill>
              </a:rPr>
              <a:t>LIST    IP1-PORT P</a:t>
            </a:r>
          </a:p>
        </p:txBody>
      </p:sp>
      <p:sp>
        <p:nvSpPr>
          <p:cNvPr id="32" name="Triangolo isoscele 31">
            <a:extLst>
              <a:ext uri="{FF2B5EF4-FFF2-40B4-BE49-F238E27FC236}">
                <a16:creationId xmlns:a16="http://schemas.microsoft.com/office/drawing/2014/main" id="{A04F4767-B691-482A-944F-0A726B147434}"/>
              </a:ext>
            </a:extLst>
          </p:cNvPr>
          <p:cNvSpPr/>
          <p:nvPr/>
        </p:nvSpPr>
        <p:spPr>
          <a:xfrm rot="5400000">
            <a:off x="8906833" y="2660288"/>
            <a:ext cx="561595" cy="515027"/>
          </a:xfrm>
          <a:prstGeom prst="triangle">
            <a:avLst>
              <a:gd name="adj" fmla="val 55393"/>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4" name="Connettore diritto 33">
            <a:extLst>
              <a:ext uri="{FF2B5EF4-FFF2-40B4-BE49-F238E27FC236}">
                <a16:creationId xmlns:a16="http://schemas.microsoft.com/office/drawing/2014/main" id="{071D0522-A227-4149-9D1D-0B859BC7AB79}"/>
              </a:ext>
            </a:extLst>
          </p:cNvPr>
          <p:cNvCxnSpPr>
            <a:cxnSpLocks/>
            <a:stCxn id="32" idx="0"/>
          </p:cNvCxnSpPr>
          <p:nvPr/>
        </p:nvCxnSpPr>
        <p:spPr>
          <a:xfrm>
            <a:off x="9445144" y="2948088"/>
            <a:ext cx="7120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diritto 36">
            <a:extLst>
              <a:ext uri="{FF2B5EF4-FFF2-40B4-BE49-F238E27FC236}">
                <a16:creationId xmlns:a16="http://schemas.microsoft.com/office/drawing/2014/main" id="{B943CD47-BDC2-4398-9764-D5339B146ED4}"/>
              </a:ext>
            </a:extLst>
          </p:cNvPr>
          <p:cNvCxnSpPr>
            <a:cxnSpLocks/>
          </p:cNvCxnSpPr>
          <p:nvPr/>
        </p:nvCxnSpPr>
        <p:spPr>
          <a:xfrm flipV="1">
            <a:off x="10157220" y="1960854"/>
            <a:ext cx="0" cy="987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nettore 2 39">
            <a:extLst>
              <a:ext uri="{FF2B5EF4-FFF2-40B4-BE49-F238E27FC236}">
                <a16:creationId xmlns:a16="http://schemas.microsoft.com/office/drawing/2014/main" id="{8C02E7BC-8738-49B4-8198-97F84271683A}"/>
              </a:ext>
            </a:extLst>
          </p:cNvPr>
          <p:cNvCxnSpPr>
            <a:stCxn id="31" idx="3"/>
            <a:endCxn id="32" idx="2"/>
          </p:cNvCxnSpPr>
          <p:nvPr/>
        </p:nvCxnSpPr>
        <p:spPr>
          <a:xfrm>
            <a:off x="4806535" y="2029455"/>
            <a:ext cx="4123582" cy="607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ttore 2 41">
            <a:extLst>
              <a:ext uri="{FF2B5EF4-FFF2-40B4-BE49-F238E27FC236}">
                <a16:creationId xmlns:a16="http://schemas.microsoft.com/office/drawing/2014/main" id="{F6786406-F4A1-42C1-A881-790AF090A411}"/>
              </a:ext>
            </a:extLst>
          </p:cNvPr>
          <p:cNvCxnSpPr>
            <a:cxnSpLocks/>
            <a:stCxn id="30" idx="3"/>
            <a:endCxn id="32" idx="3"/>
          </p:cNvCxnSpPr>
          <p:nvPr/>
        </p:nvCxnSpPr>
        <p:spPr>
          <a:xfrm flipV="1">
            <a:off x="6690352" y="2948088"/>
            <a:ext cx="2239765" cy="653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ttore 2 43">
            <a:extLst>
              <a:ext uri="{FF2B5EF4-FFF2-40B4-BE49-F238E27FC236}">
                <a16:creationId xmlns:a16="http://schemas.microsoft.com/office/drawing/2014/main" id="{15CA64BD-29E3-41B9-96F9-F908CB57D728}"/>
              </a:ext>
            </a:extLst>
          </p:cNvPr>
          <p:cNvCxnSpPr>
            <a:cxnSpLocks/>
            <a:stCxn id="29" idx="3"/>
            <a:endCxn id="32" idx="4"/>
          </p:cNvCxnSpPr>
          <p:nvPr/>
        </p:nvCxnSpPr>
        <p:spPr>
          <a:xfrm flipV="1">
            <a:off x="8050491" y="3198599"/>
            <a:ext cx="879626" cy="2217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CasellaDiTesto 44">
            <a:extLst>
              <a:ext uri="{FF2B5EF4-FFF2-40B4-BE49-F238E27FC236}">
                <a16:creationId xmlns:a16="http://schemas.microsoft.com/office/drawing/2014/main" id="{0E9148C1-7298-458B-BFD4-30D95B874BF5}"/>
              </a:ext>
            </a:extLst>
          </p:cNvPr>
          <p:cNvSpPr txBox="1"/>
          <p:nvPr/>
        </p:nvSpPr>
        <p:spPr>
          <a:xfrm>
            <a:off x="5825765" y="4988096"/>
            <a:ext cx="1866507" cy="261610"/>
          </a:xfrm>
          <a:prstGeom prst="rect">
            <a:avLst/>
          </a:prstGeom>
          <a:noFill/>
        </p:spPr>
        <p:txBody>
          <a:bodyPr wrap="square" rtlCol="0">
            <a:spAutoFit/>
          </a:bodyPr>
          <a:lstStyle/>
          <a:p>
            <a:r>
              <a:rPr lang="it-IT" sz="1100" dirty="0"/>
              <a:t>DOWNLOAD REQUEST</a:t>
            </a:r>
          </a:p>
        </p:txBody>
      </p:sp>
      <p:sp>
        <p:nvSpPr>
          <p:cNvPr id="46" name="CasellaDiTesto 45">
            <a:extLst>
              <a:ext uri="{FF2B5EF4-FFF2-40B4-BE49-F238E27FC236}">
                <a16:creationId xmlns:a16="http://schemas.microsoft.com/office/drawing/2014/main" id="{C05FDB49-BFDB-465B-90FC-B0FD3D44EF54}"/>
              </a:ext>
            </a:extLst>
          </p:cNvPr>
          <p:cNvSpPr txBox="1"/>
          <p:nvPr/>
        </p:nvSpPr>
        <p:spPr>
          <a:xfrm>
            <a:off x="4376770" y="3162398"/>
            <a:ext cx="1866507" cy="261610"/>
          </a:xfrm>
          <a:prstGeom prst="rect">
            <a:avLst/>
          </a:prstGeom>
          <a:noFill/>
        </p:spPr>
        <p:txBody>
          <a:bodyPr wrap="square" rtlCol="0">
            <a:spAutoFit/>
          </a:bodyPr>
          <a:lstStyle/>
          <a:p>
            <a:r>
              <a:rPr lang="it-IT" sz="1100" dirty="0"/>
              <a:t>UPLOAD REQUEST</a:t>
            </a:r>
          </a:p>
        </p:txBody>
      </p:sp>
      <p:sp>
        <p:nvSpPr>
          <p:cNvPr id="47" name="CasellaDiTesto 46">
            <a:extLst>
              <a:ext uri="{FF2B5EF4-FFF2-40B4-BE49-F238E27FC236}">
                <a16:creationId xmlns:a16="http://schemas.microsoft.com/office/drawing/2014/main" id="{BD772D95-97F7-4CFD-AE2B-935DE948E5B8}"/>
              </a:ext>
            </a:extLst>
          </p:cNvPr>
          <p:cNvSpPr txBox="1"/>
          <p:nvPr/>
        </p:nvSpPr>
        <p:spPr>
          <a:xfrm>
            <a:off x="3261884" y="1585687"/>
            <a:ext cx="1866507" cy="261610"/>
          </a:xfrm>
          <a:prstGeom prst="rect">
            <a:avLst/>
          </a:prstGeom>
          <a:noFill/>
        </p:spPr>
        <p:txBody>
          <a:bodyPr wrap="square" rtlCol="0">
            <a:spAutoFit/>
          </a:bodyPr>
          <a:lstStyle/>
          <a:p>
            <a:r>
              <a:rPr lang="it-IT" sz="1100" dirty="0"/>
              <a:t>VIEW REQUEST</a:t>
            </a:r>
          </a:p>
        </p:txBody>
      </p:sp>
      <p:sp>
        <p:nvSpPr>
          <p:cNvPr id="48" name="CasellaDiTesto 47">
            <a:extLst>
              <a:ext uri="{FF2B5EF4-FFF2-40B4-BE49-F238E27FC236}">
                <a16:creationId xmlns:a16="http://schemas.microsoft.com/office/drawing/2014/main" id="{45E0AC88-E4DE-41DD-BB31-31E408400CB2}"/>
              </a:ext>
            </a:extLst>
          </p:cNvPr>
          <p:cNvSpPr txBox="1"/>
          <p:nvPr/>
        </p:nvSpPr>
        <p:spPr>
          <a:xfrm>
            <a:off x="9402571" y="2926443"/>
            <a:ext cx="1305864" cy="507831"/>
          </a:xfrm>
          <a:prstGeom prst="rect">
            <a:avLst/>
          </a:prstGeom>
          <a:noFill/>
        </p:spPr>
        <p:txBody>
          <a:bodyPr wrap="square" rtlCol="0">
            <a:spAutoFit/>
          </a:bodyPr>
          <a:lstStyle/>
          <a:p>
            <a:r>
              <a:rPr lang="it-IT" sz="900" dirty="0"/>
              <a:t>WELL KNOWN RECEPTION PORT </a:t>
            </a:r>
          </a:p>
          <a:p>
            <a:r>
              <a:rPr lang="it-IT" sz="900" dirty="0">
                <a:sym typeface="Wingdings" panose="05000000000000000000" pitchFamily="2" charset="2"/>
              </a:rPr>
              <a:t>RECEPTION SOCKET.</a:t>
            </a:r>
            <a:endParaRPr lang="it-IT" sz="900" dirty="0"/>
          </a:p>
        </p:txBody>
      </p:sp>
      <p:sp>
        <p:nvSpPr>
          <p:cNvPr id="49" name="CasellaDiTesto 48">
            <a:extLst>
              <a:ext uri="{FF2B5EF4-FFF2-40B4-BE49-F238E27FC236}">
                <a16:creationId xmlns:a16="http://schemas.microsoft.com/office/drawing/2014/main" id="{20288178-12AD-46A1-90F9-0CE6632E6E1A}"/>
              </a:ext>
            </a:extLst>
          </p:cNvPr>
          <p:cNvSpPr txBox="1"/>
          <p:nvPr/>
        </p:nvSpPr>
        <p:spPr>
          <a:xfrm>
            <a:off x="498198" y="4554858"/>
            <a:ext cx="2743200" cy="2031325"/>
          </a:xfrm>
          <a:prstGeom prst="rect">
            <a:avLst/>
          </a:prstGeom>
          <a:noFill/>
        </p:spPr>
        <p:txBody>
          <a:bodyPr wrap="square" rtlCol="0">
            <a:spAutoFit/>
          </a:bodyPr>
          <a:lstStyle/>
          <a:p>
            <a:pPr marL="171450" indent="-171450">
              <a:buFont typeface="Arial" panose="020B0604020202020204" pitchFamily="34" charset="0"/>
              <a:buChar char="•"/>
            </a:pPr>
            <a:r>
              <a:rPr lang="it-IT" sz="1050" dirty="0"/>
              <a:t>THIS SOFTWARE CONSISTS IN A CLIENT-SERVER UDP APPLICATION. </a:t>
            </a:r>
          </a:p>
          <a:p>
            <a:pPr marL="171450" indent="-171450">
              <a:buFont typeface="Arial" panose="020B0604020202020204" pitchFamily="34" charset="0"/>
              <a:buChar char="•"/>
            </a:pPr>
            <a:endParaRPr lang="it-IT" sz="1050" dirty="0"/>
          </a:p>
          <a:p>
            <a:pPr marL="171450" indent="-171450">
              <a:buFont typeface="Arial" panose="020B0604020202020204" pitchFamily="34" charset="0"/>
              <a:buChar char="•"/>
            </a:pPr>
            <a:r>
              <a:rPr lang="it-IT" sz="1050" dirty="0"/>
              <a:t>RELIABLE DATA TRANSFER IS IMPLEMENTED WITHIN THE APPLICATION LAYER.</a:t>
            </a:r>
          </a:p>
          <a:p>
            <a:pPr marL="171450" indent="-171450">
              <a:buFont typeface="Arial" panose="020B0604020202020204" pitchFamily="34" charset="0"/>
              <a:buChar char="•"/>
            </a:pPr>
            <a:endParaRPr lang="it-IT" sz="1050" dirty="0"/>
          </a:p>
          <a:p>
            <a:pPr marL="171450" indent="-171450">
              <a:buFont typeface="Arial" panose="020B0604020202020204" pitchFamily="34" charset="0"/>
              <a:buChar char="•"/>
            </a:pPr>
            <a:r>
              <a:rPr lang="it-IT" sz="1050" dirty="0"/>
              <a:t>CLIENTS CAN SEND VISUALIZATION/UPLOAD/DOWNLOAD REQUESTS TO SERVER .</a:t>
            </a:r>
          </a:p>
          <a:p>
            <a:pPr marL="171450" indent="-171450">
              <a:buFont typeface="Arial" panose="020B0604020202020204" pitchFamily="34" charset="0"/>
              <a:buChar char="•"/>
            </a:pPr>
            <a:endParaRPr lang="it-IT" sz="1050" dirty="0"/>
          </a:p>
          <a:p>
            <a:pPr marL="171450" indent="-171450">
              <a:buFont typeface="Arial" panose="020B0604020202020204" pitchFamily="34" charset="0"/>
              <a:buChar char="•"/>
            </a:pPr>
            <a:endParaRPr lang="it-IT" sz="1050" dirty="0"/>
          </a:p>
        </p:txBody>
      </p:sp>
      <p:sp>
        <p:nvSpPr>
          <p:cNvPr id="50" name="CasellaDiTesto 49">
            <a:extLst>
              <a:ext uri="{FF2B5EF4-FFF2-40B4-BE49-F238E27FC236}">
                <a16:creationId xmlns:a16="http://schemas.microsoft.com/office/drawing/2014/main" id="{3212702B-09DE-4D89-BDFC-5B228F31F0C9}"/>
              </a:ext>
            </a:extLst>
          </p:cNvPr>
          <p:cNvSpPr txBox="1"/>
          <p:nvPr/>
        </p:nvSpPr>
        <p:spPr>
          <a:xfrm>
            <a:off x="8663022" y="3813587"/>
            <a:ext cx="2565570" cy="2192908"/>
          </a:xfrm>
          <a:prstGeom prst="rect">
            <a:avLst/>
          </a:prstGeom>
          <a:noFill/>
        </p:spPr>
        <p:txBody>
          <a:bodyPr wrap="square" rtlCol="0">
            <a:spAutoFit/>
          </a:bodyPr>
          <a:lstStyle/>
          <a:p>
            <a:pPr marL="171450" indent="-171450">
              <a:buFont typeface="Arial" panose="020B0604020202020204" pitchFamily="34" charset="0"/>
              <a:buChar char="•"/>
            </a:pPr>
            <a:endParaRPr lang="it-IT" sz="1050" dirty="0"/>
          </a:p>
          <a:p>
            <a:pPr marL="171450" indent="-171450">
              <a:buFont typeface="Arial" panose="020B0604020202020204" pitchFamily="34" charset="0"/>
              <a:buChar char="•"/>
            </a:pPr>
            <a:r>
              <a:rPr lang="it-IT" sz="1050" dirty="0"/>
              <a:t>SERVER’S INTERNAL STRUCTURE IS LOGICALLY DIVIDED INTO THREE COMMUNICATING PARTS, EACH ONE MATCHES A SPECIFIC REQUEST TYPE. </a:t>
            </a:r>
          </a:p>
          <a:p>
            <a:pPr marL="171450" indent="-171450">
              <a:buFont typeface="Arial" panose="020B0604020202020204" pitchFamily="34" charset="0"/>
              <a:buChar char="•"/>
            </a:pPr>
            <a:endParaRPr lang="it-IT" sz="1050" dirty="0"/>
          </a:p>
          <a:p>
            <a:pPr marL="171450" indent="-171450">
              <a:buFont typeface="Arial" panose="020B0604020202020204" pitchFamily="34" charset="0"/>
              <a:buChar char="•"/>
            </a:pPr>
            <a:endParaRPr lang="it-IT" sz="1050" dirty="0"/>
          </a:p>
          <a:p>
            <a:pPr marL="171450" indent="-171450">
              <a:buFont typeface="Arial" panose="020B0604020202020204" pitchFamily="34" charset="0"/>
              <a:buChar char="•"/>
            </a:pPr>
            <a:endParaRPr lang="it-IT" sz="1050" dirty="0"/>
          </a:p>
          <a:p>
            <a:pPr marL="171450" indent="-171450">
              <a:buFont typeface="Arial" panose="020B0604020202020204" pitchFamily="34" charset="0"/>
              <a:buChar char="•"/>
            </a:pPr>
            <a:r>
              <a:rPr lang="it-IT" sz="1050" dirty="0"/>
              <a:t>OF COURSE SERVER’S INTERNAL STRUCTURE IS NOT VISIBLE TO THE CLIENT, WHO JUST COMMUNICATES WITH THE RECEIVING SERVER’S SOCKET.</a:t>
            </a:r>
          </a:p>
          <a:p>
            <a:pPr marL="171450" indent="-171450">
              <a:buFont typeface="Arial" panose="020B0604020202020204" pitchFamily="34" charset="0"/>
              <a:buChar char="•"/>
            </a:pPr>
            <a:endParaRPr lang="it-IT" sz="1050" dirty="0"/>
          </a:p>
        </p:txBody>
      </p:sp>
      <p:cxnSp>
        <p:nvCxnSpPr>
          <p:cNvPr id="52" name="Connettore diritto 51">
            <a:extLst>
              <a:ext uri="{FF2B5EF4-FFF2-40B4-BE49-F238E27FC236}">
                <a16:creationId xmlns:a16="http://schemas.microsoft.com/office/drawing/2014/main" id="{FF94B947-AB9E-4907-A6C4-968DF393F78B}"/>
              </a:ext>
            </a:extLst>
          </p:cNvPr>
          <p:cNvCxnSpPr>
            <a:cxnSpLocks/>
            <a:stCxn id="17" idx="3"/>
          </p:cNvCxnSpPr>
          <p:nvPr/>
        </p:nvCxnSpPr>
        <p:spPr>
          <a:xfrm>
            <a:off x="10458756" y="1564647"/>
            <a:ext cx="2895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63" name="Gruppo 62">
            <a:extLst>
              <a:ext uri="{FF2B5EF4-FFF2-40B4-BE49-F238E27FC236}">
                <a16:creationId xmlns:a16="http://schemas.microsoft.com/office/drawing/2014/main" id="{CDA86775-538D-4035-BECA-32E8DA4F7DBE}"/>
              </a:ext>
            </a:extLst>
          </p:cNvPr>
          <p:cNvGrpSpPr/>
          <p:nvPr/>
        </p:nvGrpSpPr>
        <p:grpSpPr>
          <a:xfrm>
            <a:off x="10708435" y="1186946"/>
            <a:ext cx="161824" cy="792761"/>
            <a:chOff x="10869105" y="1131216"/>
            <a:chExt cx="161824" cy="792761"/>
          </a:xfrm>
        </p:grpSpPr>
        <p:cxnSp>
          <p:nvCxnSpPr>
            <p:cNvPr id="55" name="Connettore diritto 54">
              <a:extLst>
                <a:ext uri="{FF2B5EF4-FFF2-40B4-BE49-F238E27FC236}">
                  <a16:creationId xmlns:a16="http://schemas.microsoft.com/office/drawing/2014/main" id="{0D0EA982-5969-4950-81BE-F8F98F30381F}"/>
                </a:ext>
              </a:extLst>
            </p:cNvPr>
            <p:cNvCxnSpPr/>
            <p:nvPr/>
          </p:nvCxnSpPr>
          <p:spPr>
            <a:xfrm>
              <a:off x="10869105" y="1131216"/>
              <a:ext cx="0" cy="792761"/>
            </a:xfrm>
            <a:prstGeom prst="line">
              <a:avLst/>
            </a:prstGeom>
          </p:spPr>
          <p:style>
            <a:lnRef idx="1">
              <a:schemeClr val="accent1"/>
            </a:lnRef>
            <a:fillRef idx="0">
              <a:schemeClr val="accent1"/>
            </a:fillRef>
            <a:effectRef idx="0">
              <a:schemeClr val="accent1"/>
            </a:effectRef>
            <a:fontRef idx="minor">
              <a:schemeClr val="tx1"/>
            </a:fontRef>
          </p:style>
        </p:cxnSp>
        <p:grpSp>
          <p:nvGrpSpPr>
            <p:cNvPr id="62" name="Gruppo 61">
              <a:extLst>
                <a:ext uri="{FF2B5EF4-FFF2-40B4-BE49-F238E27FC236}">
                  <a16:creationId xmlns:a16="http://schemas.microsoft.com/office/drawing/2014/main" id="{276B6F5A-2AF0-4837-BDCE-1D289F962726}"/>
                </a:ext>
              </a:extLst>
            </p:cNvPr>
            <p:cNvGrpSpPr/>
            <p:nvPr/>
          </p:nvGrpSpPr>
          <p:grpSpPr>
            <a:xfrm>
              <a:off x="10869105" y="1131216"/>
              <a:ext cx="161824" cy="785573"/>
              <a:chOff x="10869105" y="1131216"/>
              <a:chExt cx="161824" cy="785573"/>
            </a:xfrm>
          </p:grpSpPr>
          <p:cxnSp>
            <p:nvCxnSpPr>
              <p:cNvPr id="57" name="Connettore diritto 56">
                <a:extLst>
                  <a:ext uri="{FF2B5EF4-FFF2-40B4-BE49-F238E27FC236}">
                    <a16:creationId xmlns:a16="http://schemas.microsoft.com/office/drawing/2014/main" id="{FEC2F9A2-6469-4627-8DDC-C0DD4DF9F227}"/>
                  </a:ext>
                </a:extLst>
              </p:cNvPr>
              <p:cNvCxnSpPr/>
              <p:nvPr/>
            </p:nvCxnSpPr>
            <p:spPr>
              <a:xfrm>
                <a:off x="10869105" y="1131216"/>
                <a:ext cx="1508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Connettore diritto 59">
                <a:extLst>
                  <a:ext uri="{FF2B5EF4-FFF2-40B4-BE49-F238E27FC236}">
                    <a16:creationId xmlns:a16="http://schemas.microsoft.com/office/drawing/2014/main" id="{F8D7BEDC-FDAA-4706-B693-9CA357FB5278}"/>
                  </a:ext>
                </a:extLst>
              </p:cNvPr>
              <p:cNvCxnSpPr/>
              <p:nvPr/>
            </p:nvCxnSpPr>
            <p:spPr>
              <a:xfrm>
                <a:off x="10880100" y="1509864"/>
                <a:ext cx="1508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Connettore diritto 60">
                <a:extLst>
                  <a:ext uri="{FF2B5EF4-FFF2-40B4-BE49-F238E27FC236}">
                    <a16:creationId xmlns:a16="http://schemas.microsoft.com/office/drawing/2014/main" id="{C7A47EE1-FA92-420E-BD81-FA169F3124DC}"/>
                  </a:ext>
                </a:extLst>
              </p:cNvPr>
              <p:cNvCxnSpPr/>
              <p:nvPr/>
            </p:nvCxnSpPr>
            <p:spPr>
              <a:xfrm>
                <a:off x="10872243" y="1916789"/>
                <a:ext cx="150829" cy="0"/>
              </a:xfrm>
              <a:prstGeom prst="line">
                <a:avLst/>
              </a:prstGeom>
            </p:spPr>
            <p:style>
              <a:lnRef idx="1">
                <a:schemeClr val="accent1"/>
              </a:lnRef>
              <a:fillRef idx="0">
                <a:schemeClr val="accent1"/>
              </a:fillRef>
              <a:effectRef idx="0">
                <a:schemeClr val="accent1"/>
              </a:effectRef>
              <a:fontRef idx="minor">
                <a:schemeClr val="tx1"/>
              </a:fontRef>
            </p:style>
          </p:cxnSp>
        </p:grpSp>
      </p:grpSp>
      <p:pic>
        <p:nvPicPr>
          <p:cNvPr id="64" name="Immagine 63">
            <a:extLst>
              <a:ext uri="{FF2B5EF4-FFF2-40B4-BE49-F238E27FC236}">
                <a16:creationId xmlns:a16="http://schemas.microsoft.com/office/drawing/2014/main" id="{49DC8AAD-1B70-480F-827F-EDA3EA5336BC}"/>
              </a:ext>
            </a:extLst>
          </p:cNvPr>
          <p:cNvPicPr>
            <a:picLocks noChangeAspect="1"/>
          </p:cNvPicPr>
          <p:nvPr/>
        </p:nvPicPr>
        <p:blipFill>
          <a:blip r:embed="rId8">
            <a:duotone>
              <a:schemeClr val="accent6">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10915827" y="1035276"/>
            <a:ext cx="273792" cy="273792"/>
          </a:xfrm>
          <a:prstGeom prst="rect">
            <a:avLst/>
          </a:prstGeom>
        </p:spPr>
      </p:pic>
      <p:pic>
        <p:nvPicPr>
          <p:cNvPr id="65" name="Immagine 64">
            <a:extLst>
              <a:ext uri="{FF2B5EF4-FFF2-40B4-BE49-F238E27FC236}">
                <a16:creationId xmlns:a16="http://schemas.microsoft.com/office/drawing/2014/main" id="{01F7D0F2-A3D6-4B43-B118-E075DD7E70C3}"/>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10912907" y="1427750"/>
            <a:ext cx="273792" cy="273792"/>
          </a:xfrm>
          <a:prstGeom prst="rect">
            <a:avLst/>
          </a:prstGeom>
        </p:spPr>
      </p:pic>
      <p:pic>
        <p:nvPicPr>
          <p:cNvPr id="66" name="Immagine 65">
            <a:extLst>
              <a:ext uri="{FF2B5EF4-FFF2-40B4-BE49-F238E27FC236}">
                <a16:creationId xmlns:a16="http://schemas.microsoft.com/office/drawing/2014/main" id="{C0271ADA-3C75-4B2D-850B-878322B4797B}"/>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10917750" y="1811055"/>
            <a:ext cx="273793" cy="271266"/>
          </a:xfrm>
          <a:prstGeom prst="rect">
            <a:avLst/>
          </a:prstGeom>
          <a:solidFill>
            <a:schemeClr val="accent2"/>
          </a:solidFill>
        </p:spPr>
      </p:pic>
      <p:sp>
        <p:nvSpPr>
          <p:cNvPr id="2" name="Rettangolo 1">
            <a:extLst>
              <a:ext uri="{FF2B5EF4-FFF2-40B4-BE49-F238E27FC236}">
                <a16:creationId xmlns:a16="http://schemas.microsoft.com/office/drawing/2014/main" id="{7DBCD556-ACDB-49D4-BBD3-FE50B9B69B24}"/>
              </a:ext>
            </a:extLst>
          </p:cNvPr>
          <p:cNvSpPr/>
          <p:nvPr/>
        </p:nvSpPr>
        <p:spPr>
          <a:xfrm>
            <a:off x="8672449" y="3908627"/>
            <a:ext cx="2457234" cy="921134"/>
          </a:xfrm>
          <a:prstGeom prst="rect">
            <a:avLst/>
          </a:prstGeom>
          <a:noFill/>
          <a:ln>
            <a:solidFill>
              <a:schemeClr val="accent1">
                <a:lumMod val="40000"/>
                <a:lumOff val="6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0" name="Connettore diritto 9">
            <a:extLst>
              <a:ext uri="{FF2B5EF4-FFF2-40B4-BE49-F238E27FC236}">
                <a16:creationId xmlns:a16="http://schemas.microsoft.com/office/drawing/2014/main" id="{5CE9F631-E625-4078-94E9-56DF974EC44B}"/>
              </a:ext>
            </a:extLst>
          </p:cNvPr>
          <p:cNvCxnSpPr>
            <a:cxnSpLocks/>
            <a:stCxn id="66" idx="2"/>
          </p:cNvCxnSpPr>
          <p:nvPr/>
        </p:nvCxnSpPr>
        <p:spPr>
          <a:xfrm flipH="1">
            <a:off x="11030941" y="2082321"/>
            <a:ext cx="23706" cy="1826306"/>
          </a:xfrm>
          <a:prstGeom prst="line">
            <a:avLst/>
          </a:prstGeom>
          <a:ln>
            <a:solidFill>
              <a:schemeClr val="accent1">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3" name="CasellaDiTesto 42">
            <a:extLst>
              <a:ext uri="{FF2B5EF4-FFF2-40B4-BE49-F238E27FC236}">
                <a16:creationId xmlns:a16="http://schemas.microsoft.com/office/drawing/2014/main" id="{A33AAFF2-31B5-472D-AB79-A7FA90344035}"/>
              </a:ext>
            </a:extLst>
          </p:cNvPr>
          <p:cNvSpPr txBox="1"/>
          <p:nvPr/>
        </p:nvSpPr>
        <p:spPr>
          <a:xfrm>
            <a:off x="176076" y="168482"/>
            <a:ext cx="6827835" cy="400110"/>
          </a:xfrm>
          <a:prstGeom prst="rect">
            <a:avLst/>
          </a:prstGeom>
          <a:noFill/>
          <a:ln w="15875">
            <a:solidFill>
              <a:srgbClr val="0070C0"/>
            </a:solidFill>
            <a:prstDash val="sysDash"/>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000" b="0" i="0" u="none" strike="noStrike" kern="1200" cap="none" spc="0" normalizeH="0" baseline="0" noProof="0" dirty="0">
                <a:ln>
                  <a:noFill/>
                </a:ln>
                <a:solidFill>
                  <a:srgbClr val="393339"/>
                </a:solidFill>
                <a:effectLst>
                  <a:outerShdw blurRad="38100" dist="38100" dir="2700000" algn="tl">
                    <a:srgbClr val="000000">
                      <a:alpha val="43137"/>
                    </a:srgbClr>
                  </a:outerShdw>
                </a:effectLst>
                <a:uLnTx/>
                <a:uFillTx/>
                <a:latin typeface="Calibri" panose="020F0502020204030204"/>
                <a:ea typeface="+mn-ea"/>
                <a:cs typeface="+mn-cs"/>
              </a:rPr>
              <a:t>AN OUTER VISION OF SOFTWARE ARCHITECTURE AND LOGIC - 2</a:t>
            </a:r>
          </a:p>
        </p:txBody>
      </p:sp>
    </p:spTree>
    <p:extLst>
      <p:ext uri="{BB962C8B-B14F-4D97-AF65-F5344CB8AC3E}">
        <p14:creationId xmlns:p14="http://schemas.microsoft.com/office/powerpoint/2010/main" val="88693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po 9">
            <a:extLst>
              <a:ext uri="{FF2B5EF4-FFF2-40B4-BE49-F238E27FC236}">
                <a16:creationId xmlns:a16="http://schemas.microsoft.com/office/drawing/2014/main" id="{6EBC0206-B33E-415F-95FE-B0C4490E6438}"/>
              </a:ext>
            </a:extLst>
          </p:cNvPr>
          <p:cNvGrpSpPr/>
          <p:nvPr/>
        </p:nvGrpSpPr>
        <p:grpSpPr>
          <a:xfrm>
            <a:off x="-40583" y="309909"/>
            <a:ext cx="12289137" cy="6008733"/>
            <a:chOff x="-175976" y="243922"/>
            <a:chExt cx="12289137" cy="6008733"/>
          </a:xfrm>
        </p:grpSpPr>
        <p:grpSp>
          <p:nvGrpSpPr>
            <p:cNvPr id="44" name="Gruppo 43">
              <a:extLst>
                <a:ext uri="{FF2B5EF4-FFF2-40B4-BE49-F238E27FC236}">
                  <a16:creationId xmlns:a16="http://schemas.microsoft.com/office/drawing/2014/main" id="{1BD7D6DB-C023-49E7-8D9D-F4F027742A09}"/>
                </a:ext>
              </a:extLst>
            </p:cNvPr>
            <p:cNvGrpSpPr/>
            <p:nvPr/>
          </p:nvGrpSpPr>
          <p:grpSpPr>
            <a:xfrm>
              <a:off x="-175976" y="588319"/>
              <a:ext cx="12289137" cy="5664336"/>
              <a:chOff x="-138270" y="692014"/>
              <a:chExt cx="12289137" cy="5664336"/>
            </a:xfrm>
          </p:grpSpPr>
          <p:grpSp>
            <p:nvGrpSpPr>
              <p:cNvPr id="39" name="Gruppo 38">
                <a:extLst>
                  <a:ext uri="{FF2B5EF4-FFF2-40B4-BE49-F238E27FC236}">
                    <a16:creationId xmlns:a16="http://schemas.microsoft.com/office/drawing/2014/main" id="{419EC556-FCED-4DCC-B6FA-EFB82622222B}"/>
                  </a:ext>
                </a:extLst>
              </p:cNvPr>
              <p:cNvGrpSpPr/>
              <p:nvPr/>
            </p:nvGrpSpPr>
            <p:grpSpPr>
              <a:xfrm>
                <a:off x="-138270" y="692014"/>
                <a:ext cx="12289137" cy="5276617"/>
                <a:chOff x="-119416" y="1285903"/>
                <a:chExt cx="12289137" cy="5276617"/>
              </a:xfrm>
            </p:grpSpPr>
            <p:sp>
              <p:nvSpPr>
                <p:cNvPr id="9" name="Rettangolo con angoli in alto arrotondati 8">
                  <a:extLst>
                    <a:ext uri="{FF2B5EF4-FFF2-40B4-BE49-F238E27FC236}">
                      <a16:creationId xmlns:a16="http://schemas.microsoft.com/office/drawing/2014/main" id="{1C0CCEF2-8AF4-402F-9709-F2001EA24B09}"/>
                    </a:ext>
                  </a:extLst>
                </p:cNvPr>
                <p:cNvSpPr/>
                <p:nvPr/>
              </p:nvSpPr>
              <p:spPr>
                <a:xfrm>
                  <a:off x="3968685" y="2261748"/>
                  <a:ext cx="5112474" cy="4300772"/>
                </a:xfrm>
                <a:prstGeom prst="round2SameRect">
                  <a:avLst>
                    <a:gd name="adj1" fmla="val 19769"/>
                    <a:gd name="adj2" fmla="val 17263"/>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38" name="Gruppo 37">
                  <a:extLst>
                    <a:ext uri="{FF2B5EF4-FFF2-40B4-BE49-F238E27FC236}">
                      <a16:creationId xmlns:a16="http://schemas.microsoft.com/office/drawing/2014/main" id="{31F4AFE1-054F-4E30-9B7C-0A10C90E35D6}"/>
                    </a:ext>
                  </a:extLst>
                </p:cNvPr>
                <p:cNvGrpSpPr/>
                <p:nvPr/>
              </p:nvGrpSpPr>
              <p:grpSpPr>
                <a:xfrm>
                  <a:off x="-119416" y="1285903"/>
                  <a:ext cx="12289137" cy="5136435"/>
                  <a:chOff x="-119416" y="1201521"/>
                  <a:chExt cx="12289137" cy="5136435"/>
                </a:xfrm>
              </p:grpSpPr>
              <p:sp>
                <p:nvSpPr>
                  <p:cNvPr id="6" name="CasellaDiTesto 5">
                    <a:extLst>
                      <a:ext uri="{FF2B5EF4-FFF2-40B4-BE49-F238E27FC236}">
                        <a16:creationId xmlns:a16="http://schemas.microsoft.com/office/drawing/2014/main" id="{87F17820-D55B-43CC-A64B-A0EB1FC02A6F}"/>
                      </a:ext>
                    </a:extLst>
                  </p:cNvPr>
                  <p:cNvSpPr txBox="1"/>
                  <p:nvPr/>
                </p:nvSpPr>
                <p:spPr>
                  <a:xfrm>
                    <a:off x="7982656" y="1201521"/>
                    <a:ext cx="4187065" cy="1015663"/>
                  </a:xfrm>
                  <a:prstGeom prst="rect">
                    <a:avLst/>
                  </a:prstGeom>
                  <a:noFill/>
                </p:spPr>
                <p:txBody>
                  <a:bodyPr wrap="square" rtlCol="0">
                    <a:spAutoFit/>
                  </a:bodyPr>
                  <a:lstStyle/>
                  <a:p>
                    <a:r>
                      <a:rPr lang="it-IT" sz="1000" cap="all" dirty="0"/>
                      <a:t>Main Thread has the </a:t>
                    </a:r>
                    <a:r>
                      <a:rPr lang="it-IT" sz="1000" b="1" cap="all" dirty="0"/>
                      <a:t>RECEPTIONIST TASKS</a:t>
                    </a:r>
                    <a:r>
                      <a:rPr lang="it-IT" sz="1000" cap="all" dirty="0"/>
                      <a:t>: </a:t>
                    </a:r>
                  </a:p>
                  <a:p>
                    <a:pPr marL="171450" indent="-171450">
                      <a:buFont typeface="Arial" panose="020B0604020202020204" pitchFamily="34" charset="0"/>
                      <a:buChar char="•"/>
                    </a:pPr>
                    <a:r>
                      <a:rPr lang="it-IT" sz="1000" i="1" cap="all" dirty="0"/>
                      <a:t>Keep all requests from clients.</a:t>
                    </a:r>
                  </a:p>
                  <a:p>
                    <a:pPr marL="171450" indent="-171450">
                      <a:buFont typeface="Arial" panose="020B0604020202020204" pitchFamily="34" charset="0"/>
                      <a:buChar char="•"/>
                    </a:pPr>
                    <a:r>
                      <a:rPr lang="it-IT" sz="1000" i="1" cap="all" dirty="0"/>
                      <a:t>If request is a «list» request (type 0), then serves it.</a:t>
                    </a:r>
                  </a:p>
                  <a:p>
                    <a:pPr marL="171450" indent="-171450">
                      <a:buFont typeface="Arial" panose="020B0604020202020204" pitchFamily="34" charset="0"/>
                      <a:buChar char="•"/>
                    </a:pPr>
                    <a:r>
                      <a:rPr lang="it-IT" sz="1000" i="1" cap="all" dirty="0"/>
                      <a:t>If request is a «download» or «upload» request (types 1 / 2), delegates a new special thread-worker serving it.</a:t>
                    </a:r>
                  </a:p>
                  <a:p>
                    <a:pPr marL="171450" indent="-171450">
                      <a:buFont typeface="Arial" panose="020B0604020202020204" pitchFamily="34" charset="0"/>
                      <a:buChar char="•"/>
                    </a:pPr>
                    <a:endParaRPr lang="it-IT" sz="1000" dirty="0"/>
                  </a:p>
                </p:txBody>
              </p:sp>
              <p:sp>
                <p:nvSpPr>
                  <p:cNvPr id="7" name="Cilindro 6">
                    <a:extLst>
                      <a:ext uri="{FF2B5EF4-FFF2-40B4-BE49-F238E27FC236}">
                        <a16:creationId xmlns:a16="http://schemas.microsoft.com/office/drawing/2014/main" id="{23B81DAB-CA20-4380-99C0-A90F18AAE209}"/>
                      </a:ext>
                    </a:extLst>
                  </p:cNvPr>
                  <p:cNvSpPr/>
                  <p:nvPr/>
                </p:nvSpPr>
                <p:spPr>
                  <a:xfrm>
                    <a:off x="970954" y="5480116"/>
                    <a:ext cx="461913" cy="575035"/>
                  </a:xfrm>
                  <a:prstGeom prst="can">
                    <a:avLst>
                      <a:gd name="adj" fmla="val 25000"/>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solidFill>
                          <a:schemeClr val="accent1"/>
                        </a:solidFill>
                      </a:rPr>
                      <a:t>FILE DIR</a:t>
                    </a:r>
                  </a:p>
                </p:txBody>
              </p:sp>
              <p:sp>
                <p:nvSpPr>
                  <p:cNvPr id="8" name="Triangolo isoscele 7">
                    <a:extLst>
                      <a:ext uri="{FF2B5EF4-FFF2-40B4-BE49-F238E27FC236}">
                        <a16:creationId xmlns:a16="http://schemas.microsoft.com/office/drawing/2014/main" id="{E332D137-3B58-4C82-9BC2-43B5D55CE108}"/>
                      </a:ext>
                    </a:extLst>
                  </p:cNvPr>
                  <p:cNvSpPr/>
                  <p:nvPr/>
                </p:nvSpPr>
                <p:spPr>
                  <a:xfrm>
                    <a:off x="2460396" y="3177251"/>
                    <a:ext cx="1225484" cy="1309908"/>
                  </a:xfrm>
                  <a:prstGeom prst="triangle">
                    <a:avLst>
                      <a:gd name="adj" fmla="val 100000"/>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chemeClr val="accent1"/>
                        </a:solidFill>
                      </a:rPr>
                      <a:t>SOCKET 1</a:t>
                    </a:r>
                  </a:p>
                  <a:p>
                    <a:pPr algn="ctr"/>
                    <a:r>
                      <a:rPr lang="it-IT" sz="800" dirty="0">
                        <a:solidFill>
                          <a:schemeClr val="accent1"/>
                        </a:solidFill>
                      </a:rPr>
                      <a:t>PORT 54321</a:t>
                    </a:r>
                  </a:p>
                </p:txBody>
              </p:sp>
              <p:sp>
                <p:nvSpPr>
                  <p:cNvPr id="16" name="CasellaDiTesto 15">
                    <a:extLst>
                      <a:ext uri="{FF2B5EF4-FFF2-40B4-BE49-F238E27FC236}">
                        <a16:creationId xmlns:a16="http://schemas.microsoft.com/office/drawing/2014/main" id="{C8D5C912-27BB-4EFB-B5C9-2A0BE4DB5A4E}"/>
                      </a:ext>
                    </a:extLst>
                  </p:cNvPr>
                  <p:cNvSpPr txBox="1"/>
                  <p:nvPr/>
                </p:nvSpPr>
                <p:spPr>
                  <a:xfrm rot="2675774">
                    <a:off x="1710117" y="2289897"/>
                    <a:ext cx="1372427" cy="276999"/>
                  </a:xfrm>
                  <a:prstGeom prst="rect">
                    <a:avLst/>
                  </a:prstGeom>
                  <a:noFill/>
                </p:spPr>
                <p:txBody>
                  <a:bodyPr wrap="none" rtlCol="0">
                    <a:spAutoFit/>
                  </a:bodyPr>
                  <a:lstStyle/>
                  <a:p>
                    <a:r>
                      <a:rPr lang="it-IT" sz="1200" dirty="0"/>
                      <a:t>CLIENTS REQUESTS</a:t>
                    </a:r>
                  </a:p>
                </p:txBody>
              </p:sp>
              <p:sp>
                <p:nvSpPr>
                  <p:cNvPr id="17" name="Rettangolo ad angolo ripiegato 16">
                    <a:extLst>
                      <a:ext uri="{FF2B5EF4-FFF2-40B4-BE49-F238E27FC236}">
                        <a16:creationId xmlns:a16="http://schemas.microsoft.com/office/drawing/2014/main" id="{6D902F39-C873-42FF-B0B3-29FB278E51BC}"/>
                      </a:ext>
                    </a:extLst>
                  </p:cNvPr>
                  <p:cNvSpPr/>
                  <p:nvPr/>
                </p:nvSpPr>
                <p:spPr>
                  <a:xfrm>
                    <a:off x="2270287" y="5197312"/>
                    <a:ext cx="840556" cy="1140644"/>
                  </a:xfrm>
                  <a:prstGeom prst="foldedCorner">
                    <a:avLst>
                      <a:gd name="adj" fmla="val 24621"/>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050" dirty="0">
                        <a:solidFill>
                          <a:schemeClr val="tx1"/>
                        </a:solidFill>
                      </a:rPr>
                      <a:t>list:</a:t>
                    </a:r>
                  </a:p>
                  <a:p>
                    <a:pPr algn="ctr"/>
                    <a:r>
                      <a:rPr lang="it-IT" sz="1050" dirty="0">
                        <a:solidFill>
                          <a:schemeClr val="tx1"/>
                        </a:solidFill>
                      </a:rPr>
                      <a:t>File1</a:t>
                    </a:r>
                  </a:p>
                  <a:p>
                    <a:pPr algn="ctr"/>
                    <a:r>
                      <a:rPr lang="it-IT" sz="1050" dirty="0">
                        <a:solidFill>
                          <a:schemeClr val="tx1"/>
                        </a:solidFill>
                      </a:rPr>
                      <a:t>File2</a:t>
                    </a:r>
                  </a:p>
                  <a:p>
                    <a:pPr algn="ctr"/>
                    <a:r>
                      <a:rPr lang="it-IT" sz="1050" dirty="0">
                        <a:solidFill>
                          <a:schemeClr val="tx1"/>
                        </a:solidFill>
                      </a:rPr>
                      <a:t>…</a:t>
                    </a:r>
                  </a:p>
                  <a:p>
                    <a:pPr algn="ctr"/>
                    <a:r>
                      <a:rPr lang="it-IT" sz="1050" dirty="0">
                        <a:solidFill>
                          <a:schemeClr val="tx1"/>
                        </a:solidFill>
                      </a:rPr>
                      <a:t>File N</a:t>
                    </a:r>
                  </a:p>
                </p:txBody>
              </p:sp>
              <p:cxnSp>
                <p:nvCxnSpPr>
                  <p:cNvPr id="20" name="Connettore 2 19">
                    <a:extLst>
                      <a:ext uri="{FF2B5EF4-FFF2-40B4-BE49-F238E27FC236}">
                        <a16:creationId xmlns:a16="http://schemas.microsoft.com/office/drawing/2014/main" id="{AF39C7A2-F0B9-4642-A36B-70AEE59DEEEF}"/>
                      </a:ext>
                    </a:extLst>
                  </p:cNvPr>
                  <p:cNvCxnSpPr>
                    <a:cxnSpLocks/>
                  </p:cNvCxnSpPr>
                  <p:nvPr/>
                </p:nvCxnSpPr>
                <p:spPr>
                  <a:xfrm flipH="1" flipV="1">
                    <a:off x="395728" y="1913641"/>
                    <a:ext cx="2321011" cy="2317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ttore 2 22">
                    <a:extLst>
                      <a:ext uri="{FF2B5EF4-FFF2-40B4-BE49-F238E27FC236}">
                        <a16:creationId xmlns:a16="http://schemas.microsoft.com/office/drawing/2014/main" id="{EA675752-8B69-4550-BD02-6076DD3C1B42}"/>
                      </a:ext>
                    </a:extLst>
                  </p:cNvPr>
                  <p:cNvCxnSpPr>
                    <a:cxnSpLocks/>
                  </p:cNvCxnSpPr>
                  <p:nvPr/>
                </p:nvCxnSpPr>
                <p:spPr>
                  <a:xfrm>
                    <a:off x="1368822" y="1676898"/>
                    <a:ext cx="1939205" cy="1918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CasellaDiTesto 31">
                    <a:extLst>
                      <a:ext uri="{FF2B5EF4-FFF2-40B4-BE49-F238E27FC236}">
                        <a16:creationId xmlns:a16="http://schemas.microsoft.com/office/drawing/2014/main" id="{45BCD3D0-AB94-41CC-969A-7014D3A95828}"/>
                      </a:ext>
                    </a:extLst>
                  </p:cNvPr>
                  <p:cNvSpPr txBox="1"/>
                  <p:nvPr/>
                </p:nvSpPr>
                <p:spPr>
                  <a:xfrm rot="2685200">
                    <a:off x="-119416" y="3096577"/>
                    <a:ext cx="3123547" cy="276999"/>
                  </a:xfrm>
                  <a:prstGeom prst="rect">
                    <a:avLst/>
                  </a:prstGeom>
                  <a:noFill/>
                </p:spPr>
                <p:txBody>
                  <a:bodyPr wrap="none" rtlCol="0">
                    <a:spAutoFit/>
                  </a:bodyPr>
                  <a:lstStyle/>
                  <a:p>
                    <a:r>
                      <a:rPr lang="it-IT" sz="1200" dirty="0"/>
                      <a:t>SERVER ANSWERS (list) / ACKNOWLEDGMENTS</a:t>
                    </a:r>
                  </a:p>
                </p:txBody>
              </p:sp>
            </p:grpSp>
          </p:grpSp>
          <p:sp>
            <p:nvSpPr>
              <p:cNvPr id="41" name="Callout: freccia in su 40">
                <a:extLst>
                  <a:ext uri="{FF2B5EF4-FFF2-40B4-BE49-F238E27FC236}">
                    <a16:creationId xmlns:a16="http://schemas.microsoft.com/office/drawing/2014/main" id="{7C73EF4E-6584-4DBA-A931-1921F09BFB3A}"/>
                  </a:ext>
                </a:extLst>
              </p:cNvPr>
              <p:cNvSpPr/>
              <p:nvPr/>
            </p:nvSpPr>
            <p:spPr>
              <a:xfrm>
                <a:off x="356646" y="5618375"/>
                <a:ext cx="1632410" cy="737975"/>
              </a:xfrm>
              <a:prstGeom prst="upArrowCallout">
                <a:avLst>
                  <a:gd name="adj1" fmla="val 11323"/>
                  <a:gd name="adj2" fmla="val 15231"/>
                  <a:gd name="adj3" fmla="val 25000"/>
                  <a:gd name="adj4" fmla="val 50323"/>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solidFill>
                      <a:schemeClr val="tx1"/>
                    </a:solidFill>
                  </a:rPr>
                  <a:t>UPDATES DUE TO CLIENTS’ UPLOADS</a:t>
                </a:r>
              </a:p>
            </p:txBody>
          </p:sp>
        </p:grpSp>
        <p:grpSp>
          <p:nvGrpSpPr>
            <p:cNvPr id="5" name="Gruppo 4">
              <a:extLst>
                <a:ext uri="{FF2B5EF4-FFF2-40B4-BE49-F238E27FC236}">
                  <a16:creationId xmlns:a16="http://schemas.microsoft.com/office/drawing/2014/main" id="{062A96C2-0AB5-4A9F-A67F-8395C5B6A157}"/>
                </a:ext>
              </a:extLst>
            </p:cNvPr>
            <p:cNvGrpSpPr/>
            <p:nvPr/>
          </p:nvGrpSpPr>
          <p:grpSpPr>
            <a:xfrm>
              <a:off x="163056" y="243922"/>
              <a:ext cx="11689776" cy="5829047"/>
              <a:chOff x="163056" y="243922"/>
              <a:chExt cx="11689776" cy="5829047"/>
            </a:xfrm>
          </p:grpSpPr>
          <p:cxnSp>
            <p:nvCxnSpPr>
              <p:cNvPr id="43" name="Connettore 2 42">
                <a:extLst>
                  <a:ext uri="{FF2B5EF4-FFF2-40B4-BE49-F238E27FC236}">
                    <a16:creationId xmlns:a16="http://schemas.microsoft.com/office/drawing/2014/main" id="{5AD52DB4-E44A-4CB8-9CF3-1AB4721F8D54}"/>
                  </a:ext>
                </a:extLst>
              </p:cNvPr>
              <p:cNvCxnSpPr>
                <a:cxnSpLocks/>
              </p:cNvCxnSpPr>
              <p:nvPr/>
            </p:nvCxnSpPr>
            <p:spPr>
              <a:xfrm>
                <a:off x="1385797" y="5247492"/>
                <a:ext cx="8374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Freccia destra con strisce 44">
                <a:extLst>
                  <a:ext uri="{FF2B5EF4-FFF2-40B4-BE49-F238E27FC236}">
                    <a16:creationId xmlns:a16="http://schemas.microsoft.com/office/drawing/2014/main" id="{20499CB2-5B0A-4622-B0C4-E25DF02A52B8}"/>
                  </a:ext>
                </a:extLst>
              </p:cNvPr>
              <p:cNvSpPr/>
              <p:nvPr/>
            </p:nvSpPr>
            <p:spPr>
              <a:xfrm>
                <a:off x="3051147" y="5138786"/>
                <a:ext cx="1102933" cy="238114"/>
              </a:xfrm>
              <a:prstGeom prst="stripedRightArrow">
                <a:avLst>
                  <a:gd name="adj1" fmla="val 26256"/>
                  <a:gd name="adj2" fmla="val 1489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Freccia a pentagono 45">
                <a:extLst>
                  <a:ext uri="{FF2B5EF4-FFF2-40B4-BE49-F238E27FC236}">
                    <a16:creationId xmlns:a16="http://schemas.microsoft.com/office/drawing/2014/main" id="{FD3551E5-11B0-4BA2-B29B-EAE0904BA533}"/>
                  </a:ext>
                </a:extLst>
              </p:cNvPr>
              <p:cNvSpPr/>
              <p:nvPr/>
            </p:nvSpPr>
            <p:spPr>
              <a:xfrm>
                <a:off x="4174502" y="5126978"/>
                <a:ext cx="4523293" cy="320503"/>
              </a:xfrm>
              <a:prstGeom prst="homePlat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100" dirty="0">
                    <a:solidFill>
                      <a:schemeClr val="tx1"/>
                    </a:solidFill>
                  </a:rPr>
                  <a:t>Buffer-cache containing </a:t>
                </a:r>
                <a:r>
                  <a:rPr lang="it-IT" sz="1100" i="1" dirty="0">
                    <a:solidFill>
                      <a:schemeClr val="tx1"/>
                    </a:solidFill>
                  </a:rPr>
                  <a:t>updated</a:t>
                </a:r>
                <a:r>
                  <a:rPr lang="it-IT" sz="1100" dirty="0">
                    <a:solidFill>
                      <a:schemeClr val="tx1"/>
                    </a:solidFill>
                  </a:rPr>
                  <a:t> list of current files in server’s directory</a:t>
                </a:r>
              </a:p>
            </p:txBody>
          </p:sp>
          <p:sp>
            <p:nvSpPr>
              <p:cNvPr id="51" name="CasellaDiTesto 50">
                <a:extLst>
                  <a:ext uri="{FF2B5EF4-FFF2-40B4-BE49-F238E27FC236}">
                    <a16:creationId xmlns:a16="http://schemas.microsoft.com/office/drawing/2014/main" id="{3EE15764-4879-400F-B021-621498B49FD1}"/>
                  </a:ext>
                </a:extLst>
              </p:cNvPr>
              <p:cNvSpPr txBox="1"/>
              <p:nvPr/>
            </p:nvSpPr>
            <p:spPr>
              <a:xfrm>
                <a:off x="4886421" y="1722903"/>
                <a:ext cx="3561867" cy="307777"/>
              </a:xfrm>
              <a:prstGeom prst="rect">
                <a:avLst/>
              </a:prstGeom>
              <a:noFill/>
            </p:spPr>
            <p:txBody>
              <a:bodyPr wrap="square" rtlCol="0">
                <a:spAutoFit/>
              </a:bodyPr>
              <a:lstStyle/>
              <a:p>
                <a:r>
                  <a:rPr lang="it-IT" sz="1400" dirty="0">
                    <a:effectLst>
                      <a:outerShdw blurRad="38100" dist="38100" dir="2700000" algn="tl">
                        <a:srgbClr val="000000">
                          <a:alpha val="43137"/>
                        </a:srgbClr>
                      </a:outerShdw>
                    </a:effectLst>
                  </a:rPr>
                  <a:t>MAIN THREAD    «RECEPTION ENVIRONMENT»</a:t>
                </a:r>
              </a:p>
            </p:txBody>
          </p:sp>
          <p:grpSp>
            <p:nvGrpSpPr>
              <p:cNvPr id="60" name="Gruppo 59">
                <a:extLst>
                  <a:ext uri="{FF2B5EF4-FFF2-40B4-BE49-F238E27FC236}">
                    <a16:creationId xmlns:a16="http://schemas.microsoft.com/office/drawing/2014/main" id="{19AE541D-9926-4D73-B8C5-50ACB25FFB96}"/>
                  </a:ext>
                </a:extLst>
              </p:cNvPr>
              <p:cNvGrpSpPr/>
              <p:nvPr/>
            </p:nvGrpSpPr>
            <p:grpSpPr>
              <a:xfrm>
                <a:off x="5995448" y="2209063"/>
                <a:ext cx="851456" cy="1815232"/>
                <a:chOff x="4411744" y="2215299"/>
                <a:chExt cx="851456" cy="1815232"/>
              </a:xfrm>
            </p:grpSpPr>
            <p:sp>
              <p:nvSpPr>
                <p:cNvPr id="56" name="Rettangolo 55">
                  <a:extLst>
                    <a:ext uri="{FF2B5EF4-FFF2-40B4-BE49-F238E27FC236}">
                      <a16:creationId xmlns:a16="http://schemas.microsoft.com/office/drawing/2014/main" id="{93C83E62-C0E5-45CB-906D-781436A20320}"/>
                    </a:ext>
                  </a:extLst>
                </p:cNvPr>
                <p:cNvSpPr/>
                <p:nvPr/>
              </p:nvSpPr>
              <p:spPr>
                <a:xfrm>
                  <a:off x="4411744" y="2215299"/>
                  <a:ext cx="851456" cy="348750"/>
                </a:xfrm>
                <a:prstGeom prst="rect">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solidFill>
                        <a:schemeClr val="tx1"/>
                      </a:solidFill>
                    </a:rPr>
                    <a:t>TYPE == 2</a:t>
                  </a:r>
                </a:p>
              </p:txBody>
            </p:sp>
            <p:sp>
              <p:nvSpPr>
                <p:cNvPr id="57" name="Rettangolo 56">
                  <a:extLst>
                    <a:ext uri="{FF2B5EF4-FFF2-40B4-BE49-F238E27FC236}">
                      <a16:creationId xmlns:a16="http://schemas.microsoft.com/office/drawing/2014/main" id="{73FC3E94-E850-41DE-A480-2077657D001E}"/>
                    </a:ext>
                  </a:extLst>
                </p:cNvPr>
                <p:cNvSpPr/>
                <p:nvPr/>
              </p:nvSpPr>
              <p:spPr>
                <a:xfrm>
                  <a:off x="4411744" y="2948540"/>
                  <a:ext cx="851456" cy="348750"/>
                </a:xfrm>
                <a:prstGeom prst="rect">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solidFill>
                        <a:schemeClr val="tx1"/>
                      </a:solidFill>
                    </a:rPr>
                    <a:t>TYPE == 1</a:t>
                  </a:r>
                </a:p>
              </p:txBody>
            </p:sp>
            <p:sp>
              <p:nvSpPr>
                <p:cNvPr id="59" name="Rettangolo 58">
                  <a:extLst>
                    <a:ext uri="{FF2B5EF4-FFF2-40B4-BE49-F238E27FC236}">
                      <a16:creationId xmlns:a16="http://schemas.microsoft.com/office/drawing/2014/main" id="{7524DCA1-3E6B-40B0-83E5-D72CF6157A34}"/>
                    </a:ext>
                  </a:extLst>
                </p:cNvPr>
                <p:cNvSpPr/>
                <p:nvPr/>
              </p:nvSpPr>
              <p:spPr>
                <a:xfrm>
                  <a:off x="4411744" y="3681781"/>
                  <a:ext cx="851456" cy="348750"/>
                </a:xfrm>
                <a:prstGeom prst="rect">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solidFill>
                        <a:schemeClr val="tx1"/>
                      </a:solidFill>
                    </a:rPr>
                    <a:t>TYPE == 0</a:t>
                  </a:r>
                </a:p>
              </p:txBody>
            </p:sp>
          </p:grpSp>
          <p:cxnSp>
            <p:nvCxnSpPr>
              <p:cNvPr id="62" name="Connettore 2 61">
                <a:extLst>
                  <a:ext uri="{FF2B5EF4-FFF2-40B4-BE49-F238E27FC236}">
                    <a16:creationId xmlns:a16="http://schemas.microsoft.com/office/drawing/2014/main" id="{3472E3CA-A4D4-4CB8-AB67-708E8473975A}"/>
                  </a:ext>
                </a:extLst>
              </p:cNvPr>
              <p:cNvCxnSpPr>
                <a:endCxn id="56" idx="1"/>
              </p:cNvCxnSpPr>
              <p:nvPr/>
            </p:nvCxnSpPr>
            <p:spPr>
              <a:xfrm flipV="1">
                <a:off x="3912125" y="2383438"/>
                <a:ext cx="2083323" cy="961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Connettore 2 63">
                <a:extLst>
                  <a:ext uri="{FF2B5EF4-FFF2-40B4-BE49-F238E27FC236}">
                    <a16:creationId xmlns:a16="http://schemas.microsoft.com/office/drawing/2014/main" id="{99791576-AEED-4EC7-B645-7A66216EA1AE}"/>
                  </a:ext>
                </a:extLst>
              </p:cNvPr>
              <p:cNvCxnSpPr>
                <a:cxnSpLocks/>
                <a:endCxn id="57" idx="1"/>
              </p:cNvCxnSpPr>
              <p:nvPr/>
            </p:nvCxnSpPr>
            <p:spPr>
              <a:xfrm flipV="1">
                <a:off x="3912125" y="3116679"/>
                <a:ext cx="2083323" cy="228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ttore 2 65">
                <a:extLst>
                  <a:ext uri="{FF2B5EF4-FFF2-40B4-BE49-F238E27FC236}">
                    <a16:creationId xmlns:a16="http://schemas.microsoft.com/office/drawing/2014/main" id="{C7216F54-05C6-4C7F-9EAE-1A1EA103459C}"/>
                  </a:ext>
                </a:extLst>
              </p:cNvPr>
              <p:cNvCxnSpPr>
                <a:endCxn id="59" idx="1"/>
              </p:cNvCxnSpPr>
              <p:nvPr/>
            </p:nvCxnSpPr>
            <p:spPr>
              <a:xfrm>
                <a:off x="3912125" y="3344745"/>
                <a:ext cx="2083323" cy="505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0" name="Immagine 69">
                <a:extLst>
                  <a:ext uri="{FF2B5EF4-FFF2-40B4-BE49-F238E27FC236}">
                    <a16:creationId xmlns:a16="http://schemas.microsoft.com/office/drawing/2014/main" id="{555C7534-E845-4372-8E19-F1E8BB93BF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505709" y="2145920"/>
                <a:ext cx="476491" cy="472093"/>
              </a:xfrm>
              <a:prstGeom prst="rect">
                <a:avLst/>
              </a:prstGeom>
            </p:spPr>
          </p:pic>
          <p:cxnSp>
            <p:nvCxnSpPr>
              <p:cNvPr id="75" name="Connettore 2 74">
                <a:extLst>
                  <a:ext uri="{FF2B5EF4-FFF2-40B4-BE49-F238E27FC236}">
                    <a16:creationId xmlns:a16="http://schemas.microsoft.com/office/drawing/2014/main" id="{A1B4CA8F-A90F-40B5-B13C-01BF0771EFA0}"/>
                  </a:ext>
                </a:extLst>
              </p:cNvPr>
              <p:cNvCxnSpPr>
                <a:stCxn id="56" idx="3"/>
                <a:endCxn id="70" idx="1"/>
              </p:cNvCxnSpPr>
              <p:nvPr/>
            </p:nvCxnSpPr>
            <p:spPr>
              <a:xfrm flipV="1">
                <a:off x="6846904" y="2381967"/>
                <a:ext cx="2658805" cy="1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CasellaDiTesto 76">
                <a:extLst>
                  <a:ext uri="{FF2B5EF4-FFF2-40B4-BE49-F238E27FC236}">
                    <a16:creationId xmlns:a16="http://schemas.microsoft.com/office/drawing/2014/main" id="{7B2159FA-A151-400A-A475-FA81B54FED7D}"/>
                  </a:ext>
                </a:extLst>
              </p:cNvPr>
              <p:cNvSpPr txBox="1"/>
              <p:nvPr/>
            </p:nvSpPr>
            <p:spPr>
              <a:xfrm>
                <a:off x="9257126" y="2555857"/>
                <a:ext cx="1216058" cy="430887"/>
              </a:xfrm>
              <a:prstGeom prst="rect">
                <a:avLst/>
              </a:prstGeom>
              <a:noFill/>
            </p:spPr>
            <p:txBody>
              <a:bodyPr wrap="square" rtlCol="0">
                <a:spAutoFit/>
              </a:bodyPr>
              <a:lstStyle/>
              <a:p>
                <a:r>
                  <a:rPr lang="it-IT" sz="1100" dirty="0"/>
                  <a:t>«UPLOAD ENVIRONMENT»</a:t>
                </a:r>
              </a:p>
            </p:txBody>
          </p:sp>
          <p:grpSp>
            <p:nvGrpSpPr>
              <p:cNvPr id="99" name="Gruppo 98">
                <a:extLst>
                  <a:ext uri="{FF2B5EF4-FFF2-40B4-BE49-F238E27FC236}">
                    <a16:creationId xmlns:a16="http://schemas.microsoft.com/office/drawing/2014/main" id="{28A087C0-3B10-40E1-B29D-8C764965F748}"/>
                  </a:ext>
                </a:extLst>
              </p:cNvPr>
              <p:cNvGrpSpPr/>
              <p:nvPr/>
            </p:nvGrpSpPr>
            <p:grpSpPr>
              <a:xfrm>
                <a:off x="10630492" y="2890260"/>
                <a:ext cx="1165777" cy="959660"/>
                <a:chOff x="10561167" y="2754890"/>
                <a:chExt cx="1165777" cy="959660"/>
              </a:xfrm>
            </p:grpSpPr>
            <p:pic>
              <p:nvPicPr>
                <p:cNvPr id="73" name="Immagine 72">
                  <a:extLst>
                    <a:ext uri="{FF2B5EF4-FFF2-40B4-BE49-F238E27FC236}">
                      <a16:creationId xmlns:a16="http://schemas.microsoft.com/office/drawing/2014/main" id="{BFFD774E-BCBD-4368-B472-5C2C4655344E}"/>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0881707" y="2754890"/>
                  <a:ext cx="472093" cy="472093"/>
                </a:xfrm>
                <a:prstGeom prst="rect">
                  <a:avLst/>
                </a:prstGeom>
              </p:spPr>
            </p:pic>
            <p:sp>
              <p:nvSpPr>
                <p:cNvPr id="78" name="CasellaDiTesto 77">
                  <a:extLst>
                    <a:ext uri="{FF2B5EF4-FFF2-40B4-BE49-F238E27FC236}">
                      <a16:creationId xmlns:a16="http://schemas.microsoft.com/office/drawing/2014/main" id="{FD992562-7E82-4511-A705-887C274A359E}"/>
                    </a:ext>
                  </a:extLst>
                </p:cNvPr>
                <p:cNvSpPr txBox="1"/>
                <p:nvPr/>
              </p:nvSpPr>
              <p:spPr>
                <a:xfrm>
                  <a:off x="10561167" y="3283663"/>
                  <a:ext cx="1165777" cy="430887"/>
                </a:xfrm>
                <a:prstGeom prst="rect">
                  <a:avLst/>
                </a:prstGeom>
                <a:noFill/>
              </p:spPr>
              <p:txBody>
                <a:bodyPr wrap="square" rtlCol="0">
                  <a:spAutoFit/>
                </a:bodyPr>
                <a:lstStyle/>
                <a:p>
                  <a:r>
                    <a:rPr lang="it-IT" sz="1100" dirty="0"/>
                    <a:t>«DOWNLOAD ENVIRONMENT»</a:t>
                  </a:r>
                </a:p>
              </p:txBody>
            </p:sp>
          </p:grpSp>
          <p:cxnSp>
            <p:nvCxnSpPr>
              <p:cNvPr id="80" name="Connettore diritto 79">
                <a:extLst>
                  <a:ext uri="{FF2B5EF4-FFF2-40B4-BE49-F238E27FC236}">
                    <a16:creationId xmlns:a16="http://schemas.microsoft.com/office/drawing/2014/main" id="{7E5A283A-1238-4229-B2AD-7A34C9DC081F}"/>
                  </a:ext>
                </a:extLst>
              </p:cNvPr>
              <p:cNvCxnSpPr>
                <a:cxnSpLocks/>
              </p:cNvCxnSpPr>
              <p:nvPr/>
            </p:nvCxnSpPr>
            <p:spPr>
              <a:xfrm>
                <a:off x="9759883" y="2912927"/>
                <a:ext cx="0" cy="264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Connettore 2 81">
                <a:extLst>
                  <a:ext uri="{FF2B5EF4-FFF2-40B4-BE49-F238E27FC236}">
                    <a16:creationId xmlns:a16="http://schemas.microsoft.com/office/drawing/2014/main" id="{AF0CA13A-83E6-4AEA-8F01-E7C56704AE7C}"/>
                  </a:ext>
                </a:extLst>
              </p:cNvPr>
              <p:cNvCxnSpPr>
                <a:cxnSpLocks/>
              </p:cNvCxnSpPr>
              <p:nvPr/>
            </p:nvCxnSpPr>
            <p:spPr>
              <a:xfrm flipH="1">
                <a:off x="1951350" y="6061435"/>
                <a:ext cx="78038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CasellaDiTesto 83">
                <a:extLst>
                  <a:ext uri="{FF2B5EF4-FFF2-40B4-BE49-F238E27FC236}">
                    <a16:creationId xmlns:a16="http://schemas.microsoft.com/office/drawing/2014/main" id="{CAF2EB66-D5F4-4C4B-B7FD-E06B859D4C53}"/>
                  </a:ext>
                </a:extLst>
              </p:cNvPr>
              <p:cNvSpPr txBox="1"/>
              <p:nvPr/>
            </p:nvSpPr>
            <p:spPr>
              <a:xfrm>
                <a:off x="7089511" y="2132130"/>
                <a:ext cx="1878978" cy="246221"/>
              </a:xfrm>
              <a:prstGeom prst="rect">
                <a:avLst/>
              </a:prstGeom>
              <a:noFill/>
            </p:spPr>
            <p:txBody>
              <a:bodyPr wrap="square" rtlCol="0">
                <a:spAutoFit/>
              </a:bodyPr>
              <a:lstStyle/>
              <a:p>
                <a:r>
                  <a:rPr lang="it-IT" sz="1000" dirty="0"/>
                  <a:t>SRC ADDRESS and FILE NAME</a:t>
                </a:r>
              </a:p>
            </p:txBody>
          </p:sp>
          <p:cxnSp>
            <p:nvCxnSpPr>
              <p:cNvPr id="86" name="Connettore 2 85">
                <a:extLst>
                  <a:ext uri="{FF2B5EF4-FFF2-40B4-BE49-F238E27FC236}">
                    <a16:creationId xmlns:a16="http://schemas.microsoft.com/office/drawing/2014/main" id="{6B6082D7-CA55-4415-B224-82424CD83EA1}"/>
                  </a:ext>
                </a:extLst>
              </p:cNvPr>
              <p:cNvCxnSpPr>
                <a:cxnSpLocks/>
              </p:cNvCxnSpPr>
              <p:nvPr/>
            </p:nvCxnSpPr>
            <p:spPr>
              <a:xfrm>
                <a:off x="6856331" y="3119503"/>
                <a:ext cx="403480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CasellaDiTesto 86">
                <a:extLst>
                  <a:ext uri="{FF2B5EF4-FFF2-40B4-BE49-F238E27FC236}">
                    <a16:creationId xmlns:a16="http://schemas.microsoft.com/office/drawing/2014/main" id="{9CA4959C-2E8C-4DF6-B0B3-EF3ABE678D6E}"/>
                  </a:ext>
                </a:extLst>
              </p:cNvPr>
              <p:cNvSpPr txBox="1"/>
              <p:nvPr/>
            </p:nvSpPr>
            <p:spPr>
              <a:xfrm>
                <a:off x="7092778" y="2867896"/>
                <a:ext cx="1878978" cy="246221"/>
              </a:xfrm>
              <a:prstGeom prst="rect">
                <a:avLst/>
              </a:prstGeom>
              <a:noFill/>
            </p:spPr>
            <p:txBody>
              <a:bodyPr wrap="square" rtlCol="0">
                <a:spAutoFit/>
              </a:bodyPr>
              <a:lstStyle/>
              <a:p>
                <a:r>
                  <a:rPr lang="it-IT" sz="1000" dirty="0"/>
                  <a:t>SRC ADDRESS and FILE NAME</a:t>
                </a:r>
              </a:p>
            </p:txBody>
          </p:sp>
          <p:cxnSp>
            <p:nvCxnSpPr>
              <p:cNvPr id="90" name="Connettore diritto 89">
                <a:extLst>
                  <a:ext uri="{FF2B5EF4-FFF2-40B4-BE49-F238E27FC236}">
                    <a16:creationId xmlns:a16="http://schemas.microsoft.com/office/drawing/2014/main" id="{2EEB1B5D-30F6-4713-9C9F-9506C6268BA3}"/>
                  </a:ext>
                </a:extLst>
              </p:cNvPr>
              <p:cNvCxnSpPr/>
              <p:nvPr/>
            </p:nvCxnSpPr>
            <p:spPr>
              <a:xfrm>
                <a:off x="9762808" y="5554727"/>
                <a:ext cx="0" cy="50670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1" name="CasellaDiTesto 90">
                <a:extLst>
                  <a:ext uri="{FF2B5EF4-FFF2-40B4-BE49-F238E27FC236}">
                    <a16:creationId xmlns:a16="http://schemas.microsoft.com/office/drawing/2014/main" id="{CE556680-CC1A-4AC3-B741-449B086A4FE3}"/>
                  </a:ext>
                </a:extLst>
              </p:cNvPr>
              <p:cNvSpPr txBox="1"/>
              <p:nvPr/>
            </p:nvSpPr>
            <p:spPr>
              <a:xfrm>
                <a:off x="9759883" y="5819053"/>
                <a:ext cx="1632393" cy="253916"/>
              </a:xfrm>
              <a:prstGeom prst="rect">
                <a:avLst/>
              </a:prstGeom>
              <a:noFill/>
            </p:spPr>
            <p:txBody>
              <a:bodyPr wrap="square" rtlCol="0">
                <a:spAutoFit/>
              </a:bodyPr>
              <a:lstStyle/>
              <a:p>
                <a:r>
                  <a:rPr lang="it-IT" sz="1000" dirty="0">
                    <a:solidFill>
                      <a:srgbClr val="002060"/>
                    </a:solidFill>
                  </a:rPr>
                  <a:t>EXECUTE OPERATIONS …</a:t>
                </a:r>
              </a:p>
            </p:txBody>
          </p:sp>
          <p:cxnSp>
            <p:nvCxnSpPr>
              <p:cNvPr id="93" name="Connettore 2 92">
                <a:extLst>
                  <a:ext uri="{FF2B5EF4-FFF2-40B4-BE49-F238E27FC236}">
                    <a16:creationId xmlns:a16="http://schemas.microsoft.com/office/drawing/2014/main" id="{E74E59C2-F5BA-40F8-83D7-C01C87C0F557}"/>
                  </a:ext>
                </a:extLst>
              </p:cNvPr>
              <p:cNvCxnSpPr>
                <a:stCxn id="59" idx="2"/>
              </p:cNvCxnSpPr>
              <p:nvPr/>
            </p:nvCxnSpPr>
            <p:spPr>
              <a:xfrm>
                <a:off x="6421176" y="4024295"/>
                <a:ext cx="0" cy="1103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Connettore 2 94">
                <a:extLst>
                  <a:ext uri="{FF2B5EF4-FFF2-40B4-BE49-F238E27FC236}">
                    <a16:creationId xmlns:a16="http://schemas.microsoft.com/office/drawing/2014/main" id="{6EF7B431-302B-4416-A55E-5A3F5C912C72}"/>
                  </a:ext>
                </a:extLst>
              </p:cNvPr>
              <p:cNvCxnSpPr>
                <a:cxnSpLocks/>
                <a:stCxn id="46" idx="0"/>
                <a:endCxn id="8" idx="3"/>
              </p:cNvCxnSpPr>
              <p:nvPr/>
            </p:nvCxnSpPr>
            <p:spPr>
              <a:xfrm flipH="1" flipV="1">
                <a:off x="3629320" y="3873957"/>
                <a:ext cx="2726703" cy="1253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Connettore 2 97">
                <a:extLst>
                  <a:ext uri="{FF2B5EF4-FFF2-40B4-BE49-F238E27FC236}">
                    <a16:creationId xmlns:a16="http://schemas.microsoft.com/office/drawing/2014/main" id="{C59E57AD-6090-4563-9019-4F14ACA54172}"/>
                  </a:ext>
                </a:extLst>
              </p:cNvPr>
              <p:cNvCxnSpPr>
                <a:cxnSpLocks/>
              </p:cNvCxnSpPr>
              <p:nvPr/>
            </p:nvCxnSpPr>
            <p:spPr>
              <a:xfrm flipV="1">
                <a:off x="3639216" y="3351797"/>
                <a:ext cx="2828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ttangolo 1">
                <a:extLst>
                  <a:ext uri="{FF2B5EF4-FFF2-40B4-BE49-F238E27FC236}">
                    <a16:creationId xmlns:a16="http://schemas.microsoft.com/office/drawing/2014/main" id="{D71B8A29-0993-4525-8BC7-DCCBBCDFD4B5}"/>
                  </a:ext>
                </a:extLst>
              </p:cNvPr>
              <p:cNvSpPr/>
              <p:nvPr/>
            </p:nvSpPr>
            <p:spPr>
              <a:xfrm>
                <a:off x="7020021" y="586724"/>
                <a:ext cx="4832811" cy="885257"/>
              </a:xfrm>
              <a:prstGeom prst="rect">
                <a:avLst/>
              </a:pr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 name="Connettore diritto 3">
                <a:extLst>
                  <a:ext uri="{FF2B5EF4-FFF2-40B4-BE49-F238E27FC236}">
                    <a16:creationId xmlns:a16="http://schemas.microsoft.com/office/drawing/2014/main" id="{B6C2F163-0DD8-482C-8843-BE0D75D7F878}"/>
                  </a:ext>
                </a:extLst>
              </p:cNvPr>
              <p:cNvCxnSpPr>
                <a:cxnSpLocks/>
              </p:cNvCxnSpPr>
              <p:nvPr/>
            </p:nvCxnSpPr>
            <p:spPr>
              <a:xfrm>
                <a:off x="7453654" y="1471981"/>
                <a:ext cx="0" cy="92391"/>
              </a:xfrm>
              <a:prstGeom prst="line">
                <a:avLst/>
              </a:prstGeom>
            </p:spPr>
            <p:style>
              <a:lnRef idx="1">
                <a:schemeClr val="accent1"/>
              </a:lnRef>
              <a:fillRef idx="0">
                <a:schemeClr val="accent1"/>
              </a:fillRef>
              <a:effectRef idx="0">
                <a:schemeClr val="accent1"/>
              </a:effectRef>
              <a:fontRef idx="minor">
                <a:schemeClr val="tx1"/>
              </a:fontRef>
            </p:style>
          </p:cxnSp>
          <p:pic>
            <p:nvPicPr>
              <p:cNvPr id="50" name="Immagine 49">
                <a:extLst>
                  <a:ext uri="{FF2B5EF4-FFF2-40B4-BE49-F238E27FC236}">
                    <a16:creationId xmlns:a16="http://schemas.microsoft.com/office/drawing/2014/main" id="{6D5F80FE-16BC-4CA3-855B-77975741D035}"/>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504289" y="834285"/>
                <a:ext cx="531046" cy="531048"/>
              </a:xfrm>
              <a:prstGeom prst="rect">
                <a:avLst/>
              </a:prstGeom>
            </p:spPr>
          </p:pic>
          <p:sp>
            <p:nvSpPr>
              <p:cNvPr id="3" name="CasellaDiTesto 2">
                <a:extLst>
                  <a:ext uri="{FF2B5EF4-FFF2-40B4-BE49-F238E27FC236}">
                    <a16:creationId xmlns:a16="http://schemas.microsoft.com/office/drawing/2014/main" id="{63BD7D51-1B53-4E84-B145-C73793CBDC96}"/>
                  </a:ext>
                </a:extLst>
              </p:cNvPr>
              <p:cNvSpPr txBox="1"/>
              <p:nvPr/>
            </p:nvSpPr>
            <p:spPr>
              <a:xfrm>
                <a:off x="163056" y="243922"/>
                <a:ext cx="6176822" cy="369332"/>
              </a:xfrm>
              <a:prstGeom prst="rect">
                <a:avLst/>
              </a:prstGeom>
              <a:noFill/>
            </p:spPr>
            <p:txBody>
              <a:bodyPr wrap="square" rtlCol="0">
                <a:spAutoFit/>
              </a:bodyPr>
              <a:lstStyle/>
              <a:p>
                <a:r>
                  <a:rPr lang="it-IT" dirty="0">
                    <a:effectLst>
                      <a:outerShdw blurRad="38100" dist="38100" dir="2700000" algn="tl">
                        <a:srgbClr val="000000">
                          <a:alpha val="43137"/>
                        </a:srgbClr>
                      </a:outerShdw>
                    </a:effectLst>
                  </a:rPr>
                  <a:t> SERVER ARCHITECTURE : ENVIRONMENTS-BASED SUBDIVISION</a:t>
                </a:r>
              </a:p>
            </p:txBody>
          </p:sp>
          <p:grpSp>
            <p:nvGrpSpPr>
              <p:cNvPr id="53" name="Gruppo 52">
                <a:extLst>
                  <a:ext uri="{FF2B5EF4-FFF2-40B4-BE49-F238E27FC236}">
                    <a16:creationId xmlns:a16="http://schemas.microsoft.com/office/drawing/2014/main" id="{4DA5B3A0-D887-4361-8958-74A1CD878192}"/>
                  </a:ext>
                </a:extLst>
              </p:cNvPr>
              <p:cNvGrpSpPr/>
              <p:nvPr/>
            </p:nvGrpSpPr>
            <p:grpSpPr>
              <a:xfrm>
                <a:off x="2277424" y="2754465"/>
                <a:ext cx="671619" cy="535312"/>
                <a:chOff x="6872354" y="404742"/>
                <a:chExt cx="1397759" cy="1056255"/>
              </a:xfrm>
            </p:grpSpPr>
            <p:pic>
              <p:nvPicPr>
                <p:cNvPr id="58" name="Immagine 57">
                  <a:extLst>
                    <a:ext uri="{FF2B5EF4-FFF2-40B4-BE49-F238E27FC236}">
                      <a16:creationId xmlns:a16="http://schemas.microsoft.com/office/drawing/2014/main" id="{464612D4-714D-452E-B6C9-22CFDB8AF42F}"/>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7553331" y="404742"/>
                  <a:ext cx="716782" cy="716782"/>
                </a:xfrm>
                <a:prstGeom prst="rect">
                  <a:avLst/>
                </a:prstGeom>
              </p:spPr>
            </p:pic>
            <p:pic>
              <p:nvPicPr>
                <p:cNvPr id="61" name="Immagine 60">
                  <a:extLst>
                    <a:ext uri="{FF2B5EF4-FFF2-40B4-BE49-F238E27FC236}">
                      <a16:creationId xmlns:a16="http://schemas.microsoft.com/office/drawing/2014/main" id="{13B5D0BE-EAD1-45EC-BB7F-4505989664AD}"/>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6872354" y="717663"/>
                  <a:ext cx="1142239" cy="743334"/>
                </a:xfrm>
                <a:prstGeom prst="rect">
                  <a:avLst/>
                </a:prstGeom>
              </p:spPr>
            </p:pic>
          </p:grpSp>
          <p:pic>
            <p:nvPicPr>
              <p:cNvPr id="15" name="Immagine 14">
                <a:extLst>
                  <a:ext uri="{FF2B5EF4-FFF2-40B4-BE49-F238E27FC236}">
                    <a16:creationId xmlns:a16="http://schemas.microsoft.com/office/drawing/2014/main" id="{AABD0B85-2374-480C-B423-F1FBDEA6E89B}"/>
                  </a:ext>
                </a:extLst>
              </p:cNvPr>
              <p:cNvPicPr>
                <a:picLocks noChangeAspect="1"/>
              </p:cNvPicPr>
              <p:nvPr/>
            </p:nvPicPr>
            <p:blipFill>
              <a:blip r:embed="rId12">
                <a:duotone>
                  <a:schemeClr val="accent6">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4405311" y="1736042"/>
                <a:ext cx="307777" cy="307777"/>
              </a:xfrm>
              <a:prstGeom prst="rect">
                <a:avLst/>
              </a:prstGeom>
            </p:spPr>
          </p:pic>
          <p:pic>
            <p:nvPicPr>
              <p:cNvPr id="63" name="Immagine 62">
                <a:extLst>
                  <a:ext uri="{FF2B5EF4-FFF2-40B4-BE49-F238E27FC236}">
                    <a16:creationId xmlns:a16="http://schemas.microsoft.com/office/drawing/2014/main" id="{5EF47FC0-FB3C-4C05-997F-BE7937DBDB96}"/>
                  </a:ext>
                </a:extLst>
              </p:cNvPr>
              <p:cNvPicPr>
                <a:picLocks noChangeAspect="1"/>
              </p:cNvPicPr>
              <p:nvPr/>
            </p:nvPicPr>
            <p:blipFill>
              <a:blip r:embed="rId12">
                <a:duotone>
                  <a:schemeClr val="accent6">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7221850" y="758536"/>
                <a:ext cx="502418" cy="502418"/>
              </a:xfrm>
              <a:prstGeom prst="rect">
                <a:avLst/>
              </a:prstGeom>
            </p:spPr>
          </p:pic>
        </p:grpSp>
      </p:grpSp>
    </p:spTree>
    <p:extLst>
      <p:ext uri="{BB962C8B-B14F-4D97-AF65-F5344CB8AC3E}">
        <p14:creationId xmlns:p14="http://schemas.microsoft.com/office/powerpoint/2010/main" val="256547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7822B1BD-0CB0-4256-8A5C-12BD18E2DA89}"/>
              </a:ext>
            </a:extLst>
          </p:cNvPr>
          <p:cNvSpPr txBox="1"/>
          <p:nvPr/>
        </p:nvSpPr>
        <p:spPr>
          <a:xfrm>
            <a:off x="245097" y="1469114"/>
            <a:ext cx="1272618" cy="415498"/>
          </a:xfrm>
          <a:prstGeom prst="rect">
            <a:avLst/>
          </a:prstGeom>
          <a:noFill/>
        </p:spPr>
        <p:txBody>
          <a:bodyPr wrap="square" rtlCol="0">
            <a:spAutoFit/>
          </a:bodyPr>
          <a:lstStyle/>
          <a:p>
            <a:r>
              <a:rPr lang="it-IT" sz="1050" dirty="0"/>
              <a:t>«RECEPTION ENVIRONMENT»</a:t>
            </a:r>
          </a:p>
        </p:txBody>
      </p:sp>
      <p:cxnSp>
        <p:nvCxnSpPr>
          <p:cNvPr id="9" name="Connettore diritto 8">
            <a:extLst>
              <a:ext uri="{FF2B5EF4-FFF2-40B4-BE49-F238E27FC236}">
                <a16:creationId xmlns:a16="http://schemas.microsoft.com/office/drawing/2014/main" id="{4802E565-262C-4D87-86D4-B7343785E288}"/>
              </a:ext>
            </a:extLst>
          </p:cNvPr>
          <p:cNvCxnSpPr>
            <a:cxnSpLocks/>
          </p:cNvCxnSpPr>
          <p:nvPr/>
        </p:nvCxnSpPr>
        <p:spPr>
          <a:xfrm>
            <a:off x="1517715" y="1065229"/>
            <a:ext cx="0" cy="4967926"/>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2" name="Connettore 2 11">
            <a:extLst>
              <a:ext uri="{FF2B5EF4-FFF2-40B4-BE49-F238E27FC236}">
                <a16:creationId xmlns:a16="http://schemas.microsoft.com/office/drawing/2014/main" id="{E8F81DB1-BB34-4718-893F-A4941BA91732}"/>
              </a:ext>
            </a:extLst>
          </p:cNvPr>
          <p:cNvCxnSpPr>
            <a:cxnSpLocks/>
            <a:endCxn id="15" idx="1"/>
          </p:cNvCxnSpPr>
          <p:nvPr/>
        </p:nvCxnSpPr>
        <p:spPr>
          <a:xfrm flipV="1">
            <a:off x="1275661" y="1167011"/>
            <a:ext cx="167492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ttangolo 14">
            <a:extLst>
              <a:ext uri="{FF2B5EF4-FFF2-40B4-BE49-F238E27FC236}">
                <a16:creationId xmlns:a16="http://schemas.microsoft.com/office/drawing/2014/main" id="{7A9E870B-9BAC-47F8-9400-F4AB8E71D41B}"/>
              </a:ext>
            </a:extLst>
          </p:cNvPr>
          <p:cNvSpPr/>
          <p:nvPr/>
        </p:nvSpPr>
        <p:spPr>
          <a:xfrm>
            <a:off x="2950590" y="933697"/>
            <a:ext cx="499618" cy="466627"/>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solidFill>
                  <a:srgbClr val="002060"/>
                </a:solidFill>
              </a:rPr>
              <a:t>NEW</a:t>
            </a:r>
          </a:p>
        </p:txBody>
      </p:sp>
      <p:sp>
        <p:nvSpPr>
          <p:cNvPr id="19" name="Rettangolo 18">
            <a:extLst>
              <a:ext uri="{FF2B5EF4-FFF2-40B4-BE49-F238E27FC236}">
                <a16:creationId xmlns:a16="http://schemas.microsoft.com/office/drawing/2014/main" id="{7D3BA9AF-3741-478D-8FEC-97390909EB68}"/>
              </a:ext>
            </a:extLst>
          </p:cNvPr>
          <p:cNvSpPr/>
          <p:nvPr/>
        </p:nvSpPr>
        <p:spPr>
          <a:xfrm>
            <a:off x="4818669" y="346877"/>
            <a:ext cx="281224" cy="284719"/>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200" dirty="0">
              <a:solidFill>
                <a:srgbClr val="002060"/>
              </a:solidFill>
            </a:endParaRPr>
          </a:p>
        </p:txBody>
      </p:sp>
      <p:sp>
        <p:nvSpPr>
          <p:cNvPr id="20" name="Rettangolo 19">
            <a:extLst>
              <a:ext uri="{FF2B5EF4-FFF2-40B4-BE49-F238E27FC236}">
                <a16:creationId xmlns:a16="http://schemas.microsoft.com/office/drawing/2014/main" id="{9D803D11-9D4C-43B9-B513-2581912275DB}"/>
              </a:ext>
            </a:extLst>
          </p:cNvPr>
          <p:cNvSpPr/>
          <p:nvPr/>
        </p:nvSpPr>
        <p:spPr>
          <a:xfrm>
            <a:off x="5414129" y="346876"/>
            <a:ext cx="281224" cy="284719"/>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200" dirty="0">
              <a:solidFill>
                <a:srgbClr val="002060"/>
              </a:solidFill>
            </a:endParaRPr>
          </a:p>
        </p:txBody>
      </p:sp>
      <p:sp>
        <p:nvSpPr>
          <p:cNvPr id="21" name="Rettangolo 20">
            <a:extLst>
              <a:ext uri="{FF2B5EF4-FFF2-40B4-BE49-F238E27FC236}">
                <a16:creationId xmlns:a16="http://schemas.microsoft.com/office/drawing/2014/main" id="{063A2E7D-3FAE-42DE-BA74-C447F115686D}"/>
              </a:ext>
            </a:extLst>
          </p:cNvPr>
          <p:cNvSpPr/>
          <p:nvPr/>
        </p:nvSpPr>
        <p:spPr>
          <a:xfrm>
            <a:off x="6009589" y="346875"/>
            <a:ext cx="281224" cy="284719"/>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200" dirty="0">
              <a:solidFill>
                <a:srgbClr val="002060"/>
              </a:solidFill>
            </a:endParaRPr>
          </a:p>
        </p:txBody>
      </p:sp>
      <p:sp>
        <p:nvSpPr>
          <p:cNvPr id="22" name="Rettangolo 21">
            <a:extLst>
              <a:ext uri="{FF2B5EF4-FFF2-40B4-BE49-F238E27FC236}">
                <a16:creationId xmlns:a16="http://schemas.microsoft.com/office/drawing/2014/main" id="{A79883CE-C726-4330-92D2-7E7FBB0FEFDF}"/>
              </a:ext>
            </a:extLst>
          </p:cNvPr>
          <p:cNvSpPr/>
          <p:nvPr/>
        </p:nvSpPr>
        <p:spPr>
          <a:xfrm>
            <a:off x="6605049" y="346875"/>
            <a:ext cx="281224" cy="284719"/>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200" dirty="0">
              <a:solidFill>
                <a:srgbClr val="002060"/>
              </a:solidFill>
            </a:endParaRPr>
          </a:p>
        </p:txBody>
      </p:sp>
      <p:sp>
        <p:nvSpPr>
          <p:cNvPr id="23" name="Rettangolo 22">
            <a:extLst>
              <a:ext uri="{FF2B5EF4-FFF2-40B4-BE49-F238E27FC236}">
                <a16:creationId xmlns:a16="http://schemas.microsoft.com/office/drawing/2014/main" id="{278F8E79-C9B4-4211-9632-6BDCE1502A38}"/>
              </a:ext>
            </a:extLst>
          </p:cNvPr>
          <p:cNvSpPr/>
          <p:nvPr/>
        </p:nvSpPr>
        <p:spPr>
          <a:xfrm>
            <a:off x="7200509" y="346875"/>
            <a:ext cx="281224" cy="284719"/>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200" dirty="0">
              <a:solidFill>
                <a:srgbClr val="002060"/>
              </a:solidFill>
            </a:endParaRPr>
          </a:p>
        </p:txBody>
      </p:sp>
      <p:cxnSp>
        <p:nvCxnSpPr>
          <p:cNvPr id="25" name="Connettore 2 24">
            <a:extLst>
              <a:ext uri="{FF2B5EF4-FFF2-40B4-BE49-F238E27FC236}">
                <a16:creationId xmlns:a16="http://schemas.microsoft.com/office/drawing/2014/main" id="{7169DB82-7EFF-4067-9F6B-98C6E0D88764}"/>
              </a:ext>
            </a:extLst>
          </p:cNvPr>
          <p:cNvCxnSpPr>
            <a:stCxn id="19" idx="3"/>
            <a:endCxn id="20" idx="1"/>
          </p:cNvCxnSpPr>
          <p:nvPr/>
        </p:nvCxnSpPr>
        <p:spPr>
          <a:xfrm flipV="1">
            <a:off x="5099893" y="489236"/>
            <a:ext cx="3142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5CC80BA2-4196-4B65-8F9F-5DF752604123}"/>
              </a:ext>
            </a:extLst>
          </p:cNvPr>
          <p:cNvCxnSpPr>
            <a:stCxn id="20" idx="3"/>
            <a:endCxn id="21" idx="1"/>
          </p:cNvCxnSpPr>
          <p:nvPr/>
        </p:nvCxnSpPr>
        <p:spPr>
          <a:xfrm flipV="1">
            <a:off x="5695353" y="489235"/>
            <a:ext cx="3142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ttore 2 28">
            <a:extLst>
              <a:ext uri="{FF2B5EF4-FFF2-40B4-BE49-F238E27FC236}">
                <a16:creationId xmlns:a16="http://schemas.microsoft.com/office/drawing/2014/main" id="{537A78E8-3E93-4A65-827A-4466CC69FDD7}"/>
              </a:ext>
            </a:extLst>
          </p:cNvPr>
          <p:cNvCxnSpPr>
            <a:stCxn id="21" idx="3"/>
            <a:endCxn id="22" idx="1"/>
          </p:cNvCxnSpPr>
          <p:nvPr/>
        </p:nvCxnSpPr>
        <p:spPr>
          <a:xfrm>
            <a:off x="6290813" y="489235"/>
            <a:ext cx="314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ttore 2 30">
            <a:extLst>
              <a:ext uri="{FF2B5EF4-FFF2-40B4-BE49-F238E27FC236}">
                <a16:creationId xmlns:a16="http://schemas.microsoft.com/office/drawing/2014/main" id="{D67F8833-C2B8-4985-89A8-FB64E1EC5A71}"/>
              </a:ext>
            </a:extLst>
          </p:cNvPr>
          <p:cNvCxnSpPr>
            <a:stCxn id="22" idx="3"/>
            <a:endCxn id="23" idx="1"/>
          </p:cNvCxnSpPr>
          <p:nvPr/>
        </p:nvCxnSpPr>
        <p:spPr>
          <a:xfrm>
            <a:off x="6886273" y="489235"/>
            <a:ext cx="314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uppo 31">
            <a:extLst>
              <a:ext uri="{FF2B5EF4-FFF2-40B4-BE49-F238E27FC236}">
                <a16:creationId xmlns:a16="http://schemas.microsoft.com/office/drawing/2014/main" id="{DD5F4E42-1528-42E9-9B46-42B4FB7268EA}"/>
              </a:ext>
            </a:extLst>
          </p:cNvPr>
          <p:cNvGrpSpPr/>
          <p:nvPr/>
        </p:nvGrpSpPr>
        <p:grpSpPr>
          <a:xfrm>
            <a:off x="8306240" y="267739"/>
            <a:ext cx="1451785" cy="1097854"/>
            <a:chOff x="10561167" y="2754890"/>
            <a:chExt cx="1165777" cy="912489"/>
          </a:xfrm>
        </p:grpSpPr>
        <p:pic>
          <p:nvPicPr>
            <p:cNvPr id="33" name="Immagine 32">
              <a:extLst>
                <a:ext uri="{FF2B5EF4-FFF2-40B4-BE49-F238E27FC236}">
                  <a16:creationId xmlns:a16="http://schemas.microsoft.com/office/drawing/2014/main" id="{33A85615-5E7F-4575-8C92-8E1E33D7F9C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881707" y="2754890"/>
              <a:ext cx="472093" cy="472093"/>
            </a:xfrm>
            <a:prstGeom prst="rect">
              <a:avLst/>
            </a:prstGeom>
          </p:spPr>
        </p:pic>
        <p:sp>
          <p:nvSpPr>
            <p:cNvPr id="34" name="CasellaDiTesto 33">
              <a:extLst>
                <a:ext uri="{FF2B5EF4-FFF2-40B4-BE49-F238E27FC236}">
                  <a16:creationId xmlns:a16="http://schemas.microsoft.com/office/drawing/2014/main" id="{9644055B-B85E-4FAB-A2A5-AFE9D7839080}"/>
                </a:ext>
              </a:extLst>
            </p:cNvPr>
            <p:cNvSpPr txBox="1"/>
            <p:nvPr/>
          </p:nvSpPr>
          <p:spPr>
            <a:xfrm>
              <a:off x="10561167" y="3283663"/>
              <a:ext cx="1165777" cy="383716"/>
            </a:xfrm>
            <a:prstGeom prst="rect">
              <a:avLst/>
            </a:prstGeom>
            <a:noFill/>
          </p:spPr>
          <p:txBody>
            <a:bodyPr wrap="square" rtlCol="0">
              <a:spAutoFit/>
            </a:bodyPr>
            <a:lstStyle/>
            <a:p>
              <a:r>
                <a:rPr lang="it-IT" sz="1200" b="1" dirty="0"/>
                <a:t>«DOWNLOAD ENVIRONMENT»</a:t>
              </a:r>
            </a:p>
          </p:txBody>
        </p:sp>
      </p:grpSp>
      <p:grpSp>
        <p:nvGrpSpPr>
          <p:cNvPr id="38" name="Gruppo 37">
            <a:extLst>
              <a:ext uri="{FF2B5EF4-FFF2-40B4-BE49-F238E27FC236}">
                <a16:creationId xmlns:a16="http://schemas.microsoft.com/office/drawing/2014/main" id="{840541F6-A328-4481-8A90-14CBB07BC1B8}"/>
              </a:ext>
            </a:extLst>
          </p:cNvPr>
          <p:cNvGrpSpPr/>
          <p:nvPr/>
        </p:nvGrpSpPr>
        <p:grpSpPr>
          <a:xfrm>
            <a:off x="4893301" y="631596"/>
            <a:ext cx="131960" cy="309393"/>
            <a:chOff x="4893301" y="631596"/>
            <a:chExt cx="131960" cy="309393"/>
          </a:xfrm>
          <a:solidFill>
            <a:schemeClr val="accent4">
              <a:lumMod val="40000"/>
              <a:lumOff val="60000"/>
            </a:schemeClr>
          </a:solidFill>
        </p:grpSpPr>
        <p:sp>
          <p:nvSpPr>
            <p:cNvPr id="35" name="Triangolo isoscele 34">
              <a:extLst>
                <a:ext uri="{FF2B5EF4-FFF2-40B4-BE49-F238E27FC236}">
                  <a16:creationId xmlns:a16="http://schemas.microsoft.com/office/drawing/2014/main" id="{CC8F6E6E-F3BB-42E6-9381-104FBE60858A}"/>
                </a:ext>
              </a:extLst>
            </p:cNvPr>
            <p:cNvSpPr/>
            <p:nvPr/>
          </p:nvSpPr>
          <p:spPr>
            <a:xfrm>
              <a:off x="4893301" y="832137"/>
              <a:ext cx="131960" cy="108852"/>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7" name="Connettore 2 36">
              <a:extLst>
                <a:ext uri="{FF2B5EF4-FFF2-40B4-BE49-F238E27FC236}">
                  <a16:creationId xmlns:a16="http://schemas.microsoft.com/office/drawing/2014/main" id="{6304E5B6-0EF0-42F8-BFE0-94F1AA6BC916}"/>
                </a:ext>
              </a:extLst>
            </p:cNvPr>
            <p:cNvCxnSpPr>
              <a:stCxn id="19" idx="2"/>
              <a:endCxn id="35" idx="0"/>
            </p:cNvCxnSpPr>
            <p:nvPr/>
          </p:nvCxnSpPr>
          <p:spPr>
            <a:xfrm>
              <a:off x="4959281" y="631596"/>
              <a:ext cx="0" cy="200541"/>
            </a:xfrm>
            <a:prstGeom prst="straightConnector1">
              <a:avLst/>
            </a:prstGeom>
            <a:grpFill/>
            <a:ln>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39" name="Gruppo 38">
            <a:extLst>
              <a:ext uri="{FF2B5EF4-FFF2-40B4-BE49-F238E27FC236}">
                <a16:creationId xmlns:a16="http://schemas.microsoft.com/office/drawing/2014/main" id="{C9567147-9ED6-48F2-AF15-78EDD23ADB1B}"/>
              </a:ext>
            </a:extLst>
          </p:cNvPr>
          <p:cNvGrpSpPr/>
          <p:nvPr/>
        </p:nvGrpSpPr>
        <p:grpSpPr>
          <a:xfrm>
            <a:off x="5488761" y="631596"/>
            <a:ext cx="131960" cy="309393"/>
            <a:chOff x="4893301" y="631596"/>
            <a:chExt cx="131960" cy="309393"/>
          </a:xfrm>
          <a:solidFill>
            <a:schemeClr val="accent4">
              <a:lumMod val="40000"/>
              <a:lumOff val="60000"/>
            </a:schemeClr>
          </a:solidFill>
        </p:grpSpPr>
        <p:sp>
          <p:nvSpPr>
            <p:cNvPr id="40" name="Triangolo isoscele 39">
              <a:extLst>
                <a:ext uri="{FF2B5EF4-FFF2-40B4-BE49-F238E27FC236}">
                  <a16:creationId xmlns:a16="http://schemas.microsoft.com/office/drawing/2014/main" id="{B48525FA-BDD4-43CA-A63C-F7D00214CF0D}"/>
                </a:ext>
              </a:extLst>
            </p:cNvPr>
            <p:cNvSpPr/>
            <p:nvPr/>
          </p:nvSpPr>
          <p:spPr>
            <a:xfrm>
              <a:off x="4893301" y="832137"/>
              <a:ext cx="131960" cy="108852"/>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1" name="Connettore 2 40">
              <a:extLst>
                <a:ext uri="{FF2B5EF4-FFF2-40B4-BE49-F238E27FC236}">
                  <a16:creationId xmlns:a16="http://schemas.microsoft.com/office/drawing/2014/main" id="{097597DE-754D-48EF-B4ED-6646BF63A25A}"/>
                </a:ext>
              </a:extLst>
            </p:cNvPr>
            <p:cNvCxnSpPr>
              <a:endCxn id="40" idx="0"/>
            </p:cNvCxnSpPr>
            <p:nvPr/>
          </p:nvCxnSpPr>
          <p:spPr>
            <a:xfrm>
              <a:off x="4959281" y="631596"/>
              <a:ext cx="0" cy="200541"/>
            </a:xfrm>
            <a:prstGeom prst="straightConnector1">
              <a:avLst/>
            </a:prstGeom>
            <a:grpFill/>
            <a:ln>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42" name="Gruppo 41">
            <a:extLst>
              <a:ext uri="{FF2B5EF4-FFF2-40B4-BE49-F238E27FC236}">
                <a16:creationId xmlns:a16="http://schemas.microsoft.com/office/drawing/2014/main" id="{151120B7-D8EB-4726-AE85-23DDAA89CF64}"/>
              </a:ext>
            </a:extLst>
          </p:cNvPr>
          <p:cNvGrpSpPr/>
          <p:nvPr/>
        </p:nvGrpSpPr>
        <p:grpSpPr>
          <a:xfrm>
            <a:off x="6091706" y="624304"/>
            <a:ext cx="131960" cy="309393"/>
            <a:chOff x="4893301" y="631596"/>
            <a:chExt cx="131960" cy="309393"/>
          </a:xfrm>
          <a:solidFill>
            <a:schemeClr val="accent4">
              <a:lumMod val="40000"/>
              <a:lumOff val="60000"/>
            </a:schemeClr>
          </a:solidFill>
        </p:grpSpPr>
        <p:sp>
          <p:nvSpPr>
            <p:cNvPr id="43" name="Triangolo isoscele 42">
              <a:extLst>
                <a:ext uri="{FF2B5EF4-FFF2-40B4-BE49-F238E27FC236}">
                  <a16:creationId xmlns:a16="http://schemas.microsoft.com/office/drawing/2014/main" id="{CB98D8D8-18BC-4BDA-80E2-08584DA75609}"/>
                </a:ext>
              </a:extLst>
            </p:cNvPr>
            <p:cNvSpPr/>
            <p:nvPr/>
          </p:nvSpPr>
          <p:spPr>
            <a:xfrm>
              <a:off x="4893301" y="832137"/>
              <a:ext cx="131960" cy="108852"/>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4" name="Connettore 2 43">
              <a:extLst>
                <a:ext uri="{FF2B5EF4-FFF2-40B4-BE49-F238E27FC236}">
                  <a16:creationId xmlns:a16="http://schemas.microsoft.com/office/drawing/2014/main" id="{C5A8D09E-9E1B-4926-8A0F-7074F0DED78B}"/>
                </a:ext>
              </a:extLst>
            </p:cNvPr>
            <p:cNvCxnSpPr>
              <a:endCxn id="43" idx="0"/>
            </p:cNvCxnSpPr>
            <p:nvPr/>
          </p:nvCxnSpPr>
          <p:spPr>
            <a:xfrm>
              <a:off x="4959281" y="631596"/>
              <a:ext cx="0" cy="200541"/>
            </a:xfrm>
            <a:prstGeom prst="straightConnector1">
              <a:avLst/>
            </a:prstGeom>
            <a:grpFill/>
            <a:ln>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45" name="Gruppo 44">
            <a:extLst>
              <a:ext uri="{FF2B5EF4-FFF2-40B4-BE49-F238E27FC236}">
                <a16:creationId xmlns:a16="http://schemas.microsoft.com/office/drawing/2014/main" id="{D55FCD70-C98F-47B2-A3A7-27FFEB7827FA}"/>
              </a:ext>
            </a:extLst>
          </p:cNvPr>
          <p:cNvGrpSpPr/>
          <p:nvPr/>
        </p:nvGrpSpPr>
        <p:grpSpPr>
          <a:xfrm>
            <a:off x="6694651" y="624304"/>
            <a:ext cx="131960" cy="309393"/>
            <a:chOff x="4893301" y="631596"/>
            <a:chExt cx="131960" cy="309393"/>
          </a:xfrm>
          <a:solidFill>
            <a:schemeClr val="accent4">
              <a:lumMod val="40000"/>
              <a:lumOff val="60000"/>
            </a:schemeClr>
          </a:solidFill>
        </p:grpSpPr>
        <p:sp>
          <p:nvSpPr>
            <p:cNvPr id="46" name="Triangolo isoscele 45">
              <a:extLst>
                <a:ext uri="{FF2B5EF4-FFF2-40B4-BE49-F238E27FC236}">
                  <a16:creationId xmlns:a16="http://schemas.microsoft.com/office/drawing/2014/main" id="{144AB798-2551-4DB1-BCA1-3B50EF5BFAA1}"/>
                </a:ext>
              </a:extLst>
            </p:cNvPr>
            <p:cNvSpPr/>
            <p:nvPr/>
          </p:nvSpPr>
          <p:spPr>
            <a:xfrm>
              <a:off x="4893301" y="832137"/>
              <a:ext cx="131960" cy="108852"/>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7" name="Connettore 2 46">
              <a:extLst>
                <a:ext uri="{FF2B5EF4-FFF2-40B4-BE49-F238E27FC236}">
                  <a16:creationId xmlns:a16="http://schemas.microsoft.com/office/drawing/2014/main" id="{39B5BDAA-4321-4FD6-BA07-185EF37C5D03}"/>
                </a:ext>
              </a:extLst>
            </p:cNvPr>
            <p:cNvCxnSpPr>
              <a:endCxn id="46" idx="0"/>
            </p:cNvCxnSpPr>
            <p:nvPr/>
          </p:nvCxnSpPr>
          <p:spPr>
            <a:xfrm>
              <a:off x="4959281" y="631596"/>
              <a:ext cx="0" cy="200541"/>
            </a:xfrm>
            <a:prstGeom prst="straightConnector1">
              <a:avLst/>
            </a:prstGeom>
            <a:grpFill/>
            <a:ln>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48" name="Gruppo 47">
            <a:extLst>
              <a:ext uri="{FF2B5EF4-FFF2-40B4-BE49-F238E27FC236}">
                <a16:creationId xmlns:a16="http://schemas.microsoft.com/office/drawing/2014/main" id="{4C95A13A-E8A9-4644-89FD-7EFDED7F6938}"/>
              </a:ext>
            </a:extLst>
          </p:cNvPr>
          <p:cNvGrpSpPr/>
          <p:nvPr/>
        </p:nvGrpSpPr>
        <p:grpSpPr>
          <a:xfrm>
            <a:off x="7297596" y="631596"/>
            <a:ext cx="131960" cy="309393"/>
            <a:chOff x="4893301" y="631596"/>
            <a:chExt cx="131960" cy="309393"/>
          </a:xfrm>
          <a:solidFill>
            <a:schemeClr val="accent4">
              <a:lumMod val="40000"/>
              <a:lumOff val="60000"/>
            </a:schemeClr>
          </a:solidFill>
        </p:grpSpPr>
        <p:sp>
          <p:nvSpPr>
            <p:cNvPr id="49" name="Triangolo isoscele 48">
              <a:extLst>
                <a:ext uri="{FF2B5EF4-FFF2-40B4-BE49-F238E27FC236}">
                  <a16:creationId xmlns:a16="http://schemas.microsoft.com/office/drawing/2014/main" id="{E7C95668-97A3-48B0-A76F-809DD74B5ED2}"/>
                </a:ext>
              </a:extLst>
            </p:cNvPr>
            <p:cNvSpPr/>
            <p:nvPr/>
          </p:nvSpPr>
          <p:spPr>
            <a:xfrm>
              <a:off x="4893301" y="832137"/>
              <a:ext cx="131960" cy="108852"/>
            </a:xfrm>
            <a:prstGeom prs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0" name="Connettore 2 49">
              <a:extLst>
                <a:ext uri="{FF2B5EF4-FFF2-40B4-BE49-F238E27FC236}">
                  <a16:creationId xmlns:a16="http://schemas.microsoft.com/office/drawing/2014/main" id="{7FF061C0-829A-4AB5-913A-227C74F16F6B}"/>
                </a:ext>
              </a:extLst>
            </p:cNvPr>
            <p:cNvCxnSpPr>
              <a:endCxn id="49" idx="0"/>
            </p:cNvCxnSpPr>
            <p:nvPr/>
          </p:nvCxnSpPr>
          <p:spPr>
            <a:xfrm>
              <a:off x="4959281" y="631596"/>
              <a:ext cx="0" cy="200541"/>
            </a:xfrm>
            <a:prstGeom prst="straightConnector1">
              <a:avLst/>
            </a:prstGeom>
            <a:grpFill/>
            <a:ln>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52" name="Connettore diritto 51">
            <a:extLst>
              <a:ext uri="{FF2B5EF4-FFF2-40B4-BE49-F238E27FC236}">
                <a16:creationId xmlns:a16="http://schemas.microsoft.com/office/drawing/2014/main" id="{0FF8B8A0-7840-4BC8-9582-F95D7BC2EFFC}"/>
              </a:ext>
            </a:extLst>
          </p:cNvPr>
          <p:cNvCxnSpPr>
            <a:stCxn id="15" idx="3"/>
          </p:cNvCxnSpPr>
          <p:nvPr/>
        </p:nvCxnSpPr>
        <p:spPr>
          <a:xfrm flipV="1">
            <a:off x="3450208" y="1167010"/>
            <a:ext cx="446830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Connettore 2 53">
            <a:extLst>
              <a:ext uri="{FF2B5EF4-FFF2-40B4-BE49-F238E27FC236}">
                <a16:creationId xmlns:a16="http://schemas.microsoft.com/office/drawing/2014/main" id="{82EC40EF-4999-4D93-9601-27DAF0FC2139}"/>
              </a:ext>
            </a:extLst>
          </p:cNvPr>
          <p:cNvCxnSpPr/>
          <p:nvPr/>
        </p:nvCxnSpPr>
        <p:spPr>
          <a:xfrm flipV="1">
            <a:off x="7918515" y="624304"/>
            <a:ext cx="0" cy="542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ttore 2 55">
            <a:extLst>
              <a:ext uri="{FF2B5EF4-FFF2-40B4-BE49-F238E27FC236}">
                <a16:creationId xmlns:a16="http://schemas.microsoft.com/office/drawing/2014/main" id="{9F19DB49-22B8-4662-911A-C8CBE1E14A53}"/>
              </a:ext>
            </a:extLst>
          </p:cNvPr>
          <p:cNvCxnSpPr>
            <a:stCxn id="23" idx="3"/>
          </p:cNvCxnSpPr>
          <p:nvPr/>
        </p:nvCxnSpPr>
        <p:spPr>
          <a:xfrm flipV="1">
            <a:off x="7481733" y="489234"/>
            <a:ext cx="23882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CasellaDiTesto 56">
            <a:extLst>
              <a:ext uri="{FF2B5EF4-FFF2-40B4-BE49-F238E27FC236}">
                <a16:creationId xmlns:a16="http://schemas.microsoft.com/office/drawing/2014/main" id="{5586E6B2-B24C-48C7-98A2-B8065B2E48B1}"/>
              </a:ext>
            </a:extLst>
          </p:cNvPr>
          <p:cNvSpPr txBox="1"/>
          <p:nvPr/>
        </p:nvSpPr>
        <p:spPr>
          <a:xfrm>
            <a:off x="7762957" y="300924"/>
            <a:ext cx="281217" cy="369332"/>
          </a:xfrm>
          <a:prstGeom prst="rect">
            <a:avLst/>
          </a:prstGeom>
          <a:noFill/>
        </p:spPr>
        <p:txBody>
          <a:bodyPr wrap="square" rtlCol="0">
            <a:spAutoFit/>
          </a:bodyPr>
          <a:lstStyle/>
          <a:p>
            <a:r>
              <a:rPr lang="it-IT" dirty="0"/>
              <a:t>?</a:t>
            </a:r>
          </a:p>
        </p:txBody>
      </p:sp>
      <p:sp>
        <p:nvSpPr>
          <p:cNvPr id="58" name="CasellaDiTesto 57">
            <a:extLst>
              <a:ext uri="{FF2B5EF4-FFF2-40B4-BE49-F238E27FC236}">
                <a16:creationId xmlns:a16="http://schemas.microsoft.com/office/drawing/2014/main" id="{87908B19-6918-4F8A-A0AF-33AC18B62F38}"/>
              </a:ext>
            </a:extLst>
          </p:cNvPr>
          <p:cNvSpPr txBox="1"/>
          <p:nvPr/>
        </p:nvSpPr>
        <p:spPr>
          <a:xfrm>
            <a:off x="3845235" y="1165540"/>
            <a:ext cx="2440092" cy="400110"/>
          </a:xfrm>
          <a:prstGeom prst="rect">
            <a:avLst/>
          </a:prstGeom>
          <a:noFill/>
        </p:spPr>
        <p:txBody>
          <a:bodyPr wrap="none" rtlCol="0">
            <a:spAutoFit/>
          </a:bodyPr>
          <a:lstStyle/>
          <a:p>
            <a:r>
              <a:rPr lang="it-IT" sz="1000" dirty="0"/>
              <a:t>ATTACH AS NEXT BLOCK</a:t>
            </a:r>
          </a:p>
          <a:p>
            <a:r>
              <a:rPr lang="it-IT" sz="1000" dirty="0"/>
              <a:t>OR ADD CONTENTS TO AN EXISTING BLOCK</a:t>
            </a:r>
          </a:p>
        </p:txBody>
      </p:sp>
      <p:sp>
        <p:nvSpPr>
          <p:cNvPr id="59" name="CasellaDiTesto 58">
            <a:extLst>
              <a:ext uri="{FF2B5EF4-FFF2-40B4-BE49-F238E27FC236}">
                <a16:creationId xmlns:a16="http://schemas.microsoft.com/office/drawing/2014/main" id="{3ABEAFF0-EB6D-473B-95C6-DCEE7DF23D22}"/>
              </a:ext>
            </a:extLst>
          </p:cNvPr>
          <p:cNvSpPr txBox="1"/>
          <p:nvPr/>
        </p:nvSpPr>
        <p:spPr>
          <a:xfrm>
            <a:off x="1491267" y="516233"/>
            <a:ext cx="2273379" cy="369332"/>
          </a:xfrm>
          <a:prstGeom prst="rect">
            <a:avLst/>
          </a:prstGeom>
          <a:noFill/>
        </p:spPr>
        <p:txBody>
          <a:bodyPr wrap="none" rtlCol="0">
            <a:spAutoFit/>
          </a:bodyPr>
          <a:lstStyle/>
          <a:p>
            <a:r>
              <a:rPr lang="it-IT" sz="900" dirty="0"/>
              <a:t>DOWNLOAD REQUEST</a:t>
            </a:r>
          </a:p>
          <a:p>
            <a:r>
              <a:rPr lang="it-IT" sz="900" dirty="0"/>
              <a:t>PASSED TO THE DOWNLOAD ENVIRONMENT</a:t>
            </a:r>
          </a:p>
        </p:txBody>
      </p:sp>
      <p:cxnSp>
        <p:nvCxnSpPr>
          <p:cNvPr id="61" name="Connettore diritto 60">
            <a:extLst>
              <a:ext uri="{FF2B5EF4-FFF2-40B4-BE49-F238E27FC236}">
                <a16:creationId xmlns:a16="http://schemas.microsoft.com/office/drawing/2014/main" id="{C8BD10A4-4296-4880-A7E4-8EA9ACB897F0}"/>
              </a:ext>
            </a:extLst>
          </p:cNvPr>
          <p:cNvCxnSpPr/>
          <p:nvPr/>
        </p:nvCxnSpPr>
        <p:spPr>
          <a:xfrm flipV="1">
            <a:off x="2017336" y="879271"/>
            <a:ext cx="0" cy="286269"/>
          </a:xfrm>
          <a:prstGeom prst="line">
            <a:avLst/>
          </a:prstGeom>
        </p:spPr>
        <p:style>
          <a:lnRef idx="1">
            <a:schemeClr val="accent1"/>
          </a:lnRef>
          <a:fillRef idx="0">
            <a:schemeClr val="accent1"/>
          </a:fillRef>
          <a:effectRef idx="0">
            <a:schemeClr val="accent1"/>
          </a:effectRef>
          <a:fontRef idx="minor">
            <a:schemeClr val="tx1"/>
          </a:fontRef>
        </p:style>
      </p:cxnSp>
      <p:sp>
        <p:nvSpPr>
          <p:cNvPr id="62" name="CasellaDiTesto 61">
            <a:extLst>
              <a:ext uri="{FF2B5EF4-FFF2-40B4-BE49-F238E27FC236}">
                <a16:creationId xmlns:a16="http://schemas.microsoft.com/office/drawing/2014/main" id="{B147FFE4-14C2-48A3-BD8C-1EB332F3EC4A}"/>
              </a:ext>
            </a:extLst>
          </p:cNvPr>
          <p:cNvSpPr txBox="1"/>
          <p:nvPr/>
        </p:nvSpPr>
        <p:spPr>
          <a:xfrm>
            <a:off x="9538022" y="256395"/>
            <a:ext cx="2369268" cy="3016210"/>
          </a:xfrm>
          <a:prstGeom prst="rect">
            <a:avLst/>
          </a:prstGeom>
          <a:noFill/>
        </p:spPr>
        <p:txBody>
          <a:bodyPr wrap="square" rtlCol="0">
            <a:spAutoFit/>
          </a:bodyPr>
          <a:lstStyle/>
          <a:p>
            <a:pPr marL="171450" indent="-171450">
              <a:buFont typeface="Arial" panose="020B0604020202020204" pitchFamily="34" charset="0"/>
              <a:buChar char="•"/>
            </a:pPr>
            <a:r>
              <a:rPr lang="it-IT" sz="1000" dirty="0"/>
              <a:t>IS A POOL OF SPECIALIZED THREADS.</a:t>
            </a:r>
          </a:p>
          <a:p>
            <a:pPr marL="171450" indent="-171450">
              <a:buFont typeface="Arial" panose="020B0604020202020204" pitchFamily="34" charset="0"/>
              <a:buChar char="•"/>
            </a:pPr>
            <a:r>
              <a:rPr lang="it-IT" sz="1000" dirty="0"/>
              <a:t>EACH THREAD IS LOGICALLY CONTAINED INTO A BLOCK, SERVING REQUESTS ON A SPECIFIC FILE, THROUGH HIS BLOCK’S SOCKET.</a:t>
            </a:r>
          </a:p>
          <a:p>
            <a:pPr marL="171450" indent="-171450">
              <a:buFont typeface="Arial" panose="020B0604020202020204" pitchFamily="34" charset="0"/>
              <a:buChar char="•"/>
            </a:pPr>
            <a:r>
              <a:rPr lang="it-IT" sz="1000" dirty="0"/>
              <a:t>EACH BLOCK IS DINAMICALLY ALLOCATED, AND MANTAINS A TIMER PROPORTIONAL TO THE NUMBER OF ACTIVE THREADS WORKING ON THAT BLOCK, AND FILE SIZE. AT TIMEOUT THE BLOCK IS DEALLOCATED AND MEMORY IS SET FREE.</a:t>
            </a:r>
          </a:p>
          <a:p>
            <a:pPr marL="171450" indent="-171450">
              <a:buFont typeface="Arial" panose="020B0604020202020204" pitchFamily="34" charset="0"/>
              <a:buChar char="•"/>
            </a:pPr>
            <a:r>
              <a:rPr lang="it-IT" sz="1000" dirty="0"/>
              <a:t>EACH BLOCK CAN CONTAIN A MAX NUMBER OF THREADS, EITHER THEY ARE CURRENTLY WORKING OR NOT.</a:t>
            </a:r>
          </a:p>
          <a:p>
            <a:pPr marL="171450" indent="-171450">
              <a:buFont typeface="Arial" panose="020B0604020202020204" pitchFamily="34" charset="0"/>
              <a:buChar char="•"/>
            </a:pPr>
            <a:r>
              <a:rPr lang="it-IT" sz="1000" dirty="0"/>
              <a:t>THIS ENVIRONMENT STRUCTURE IS THOUGHT TO EMPHASYZE THE </a:t>
            </a:r>
            <a:r>
              <a:rPr lang="it-IT" sz="1000" b="1" dirty="0"/>
              <a:t>PRINCIPLE OF TIME LOCALITY</a:t>
            </a:r>
            <a:r>
              <a:rPr lang="it-IT" sz="1000" dirty="0"/>
              <a:t>.</a:t>
            </a:r>
          </a:p>
          <a:p>
            <a:pPr marL="171450" indent="-171450">
              <a:buFont typeface="Arial" panose="020B0604020202020204" pitchFamily="34" charset="0"/>
              <a:buChar char="•"/>
            </a:pPr>
            <a:endParaRPr lang="it-IT" sz="1000" dirty="0"/>
          </a:p>
        </p:txBody>
      </p:sp>
      <p:sp>
        <p:nvSpPr>
          <p:cNvPr id="63" name="Fumetto: rettangolo 62">
            <a:extLst>
              <a:ext uri="{FF2B5EF4-FFF2-40B4-BE49-F238E27FC236}">
                <a16:creationId xmlns:a16="http://schemas.microsoft.com/office/drawing/2014/main" id="{A2A02AB3-7207-468A-A3FF-F0B78CB076E5}"/>
              </a:ext>
            </a:extLst>
          </p:cNvPr>
          <p:cNvSpPr/>
          <p:nvPr/>
        </p:nvSpPr>
        <p:spPr>
          <a:xfrm>
            <a:off x="8209997" y="136525"/>
            <a:ext cx="3793446" cy="3082564"/>
          </a:xfrm>
          <a:prstGeom prst="wedgeRectCallout">
            <a:avLst>
              <a:gd name="adj1" fmla="val -48665"/>
              <a:gd name="adj2" fmla="val -32912"/>
            </a:avLst>
          </a:prstGeom>
          <a:noFill/>
          <a:ln>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65" name="Connettore diritto 64">
            <a:extLst>
              <a:ext uri="{FF2B5EF4-FFF2-40B4-BE49-F238E27FC236}">
                <a16:creationId xmlns:a16="http://schemas.microsoft.com/office/drawing/2014/main" id="{910B405A-B1CD-429F-AF7A-21CA0B62BCE5}"/>
              </a:ext>
            </a:extLst>
          </p:cNvPr>
          <p:cNvCxnSpPr>
            <a:cxnSpLocks/>
          </p:cNvCxnSpPr>
          <p:nvPr/>
        </p:nvCxnSpPr>
        <p:spPr>
          <a:xfrm flipH="1">
            <a:off x="7949888" y="136525"/>
            <a:ext cx="267990"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8" name="Rettangolo con angoli in alto arrotondati 67">
            <a:extLst>
              <a:ext uri="{FF2B5EF4-FFF2-40B4-BE49-F238E27FC236}">
                <a16:creationId xmlns:a16="http://schemas.microsoft.com/office/drawing/2014/main" id="{7C101AA6-E0DB-4357-947B-F64D183E9C7C}"/>
              </a:ext>
            </a:extLst>
          </p:cNvPr>
          <p:cNvSpPr/>
          <p:nvPr/>
        </p:nvSpPr>
        <p:spPr>
          <a:xfrm>
            <a:off x="1930917" y="1725014"/>
            <a:ext cx="4895687" cy="4349888"/>
          </a:xfrm>
          <a:prstGeom prst="round2SameRect">
            <a:avLst>
              <a:gd name="adj1" fmla="val 19769"/>
              <a:gd name="adj2" fmla="val 17263"/>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70" name="Connettore 2 69">
            <a:extLst>
              <a:ext uri="{FF2B5EF4-FFF2-40B4-BE49-F238E27FC236}">
                <a16:creationId xmlns:a16="http://schemas.microsoft.com/office/drawing/2014/main" id="{85BD2F15-9E04-466C-9ACF-44B292DB4E00}"/>
              </a:ext>
            </a:extLst>
          </p:cNvPr>
          <p:cNvCxnSpPr>
            <a:cxnSpLocks/>
          </p:cNvCxnSpPr>
          <p:nvPr/>
        </p:nvCxnSpPr>
        <p:spPr>
          <a:xfrm flipH="1">
            <a:off x="6680354" y="1467406"/>
            <a:ext cx="660767" cy="614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Cilindro 70">
            <a:extLst>
              <a:ext uri="{FF2B5EF4-FFF2-40B4-BE49-F238E27FC236}">
                <a16:creationId xmlns:a16="http://schemas.microsoft.com/office/drawing/2014/main" id="{053B408F-7AAA-4E6C-9FAD-375EEC9485AC}"/>
              </a:ext>
            </a:extLst>
          </p:cNvPr>
          <p:cNvSpPr/>
          <p:nvPr/>
        </p:nvSpPr>
        <p:spPr>
          <a:xfrm>
            <a:off x="358234" y="3544488"/>
            <a:ext cx="596184" cy="642988"/>
          </a:xfrm>
          <a:prstGeom prst="can">
            <a:avLst>
              <a:gd name="adj" fmla="val 25000"/>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solidFill>
                  <a:schemeClr val="accent1"/>
                </a:solidFill>
              </a:rPr>
              <a:t>FILE DIR</a:t>
            </a:r>
          </a:p>
        </p:txBody>
      </p:sp>
      <p:cxnSp>
        <p:nvCxnSpPr>
          <p:cNvPr id="72" name="Connettore diritto 71">
            <a:extLst>
              <a:ext uri="{FF2B5EF4-FFF2-40B4-BE49-F238E27FC236}">
                <a16:creationId xmlns:a16="http://schemas.microsoft.com/office/drawing/2014/main" id="{E9A05EC2-5692-469C-9068-C825FF0EDA8B}"/>
              </a:ext>
            </a:extLst>
          </p:cNvPr>
          <p:cNvCxnSpPr>
            <a:cxnSpLocks/>
          </p:cNvCxnSpPr>
          <p:nvPr/>
        </p:nvCxnSpPr>
        <p:spPr>
          <a:xfrm flipH="1">
            <a:off x="161649" y="2876747"/>
            <a:ext cx="1175286"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pic>
        <p:nvPicPr>
          <p:cNvPr id="76" name="Immagine 75">
            <a:extLst>
              <a:ext uri="{FF2B5EF4-FFF2-40B4-BE49-F238E27FC236}">
                <a16:creationId xmlns:a16="http://schemas.microsoft.com/office/drawing/2014/main" id="{3F34BF33-D1DA-452E-82D6-5FF11D8D4B5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647030" y="1951274"/>
            <a:ext cx="286607" cy="276896"/>
          </a:xfrm>
          <a:prstGeom prst="rect">
            <a:avLst/>
          </a:prstGeom>
        </p:spPr>
      </p:pic>
      <p:sp>
        <p:nvSpPr>
          <p:cNvPr id="77" name="Triangolo isoscele 76">
            <a:extLst>
              <a:ext uri="{FF2B5EF4-FFF2-40B4-BE49-F238E27FC236}">
                <a16:creationId xmlns:a16="http://schemas.microsoft.com/office/drawing/2014/main" id="{33632295-CAAF-4808-A1E9-FC1ECF80C22E}"/>
              </a:ext>
            </a:extLst>
          </p:cNvPr>
          <p:cNvSpPr/>
          <p:nvPr/>
        </p:nvSpPr>
        <p:spPr>
          <a:xfrm flipH="1">
            <a:off x="7122406" y="4570618"/>
            <a:ext cx="2743163" cy="1165332"/>
          </a:xfrm>
          <a:prstGeom prst="triangle">
            <a:avLst>
              <a:gd name="adj" fmla="val 100000"/>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chemeClr val="accent1"/>
                </a:solidFill>
              </a:rPr>
              <a:t>«DOWNLOAD SOCKET» N° i</a:t>
            </a:r>
          </a:p>
          <a:p>
            <a:pPr algn="ctr"/>
            <a:endParaRPr lang="it-IT" sz="800" dirty="0">
              <a:solidFill>
                <a:schemeClr val="accent1"/>
              </a:solidFill>
            </a:endParaRPr>
          </a:p>
          <a:p>
            <a:pPr algn="ctr"/>
            <a:r>
              <a:rPr lang="it-IT" sz="800" dirty="0">
                <a:solidFill>
                  <a:schemeClr val="accent1"/>
                </a:solidFill>
              </a:rPr>
              <a:t>PORT i</a:t>
            </a:r>
          </a:p>
        </p:txBody>
      </p:sp>
      <p:sp>
        <p:nvSpPr>
          <p:cNvPr id="78" name="CasellaDiTesto 77">
            <a:extLst>
              <a:ext uri="{FF2B5EF4-FFF2-40B4-BE49-F238E27FC236}">
                <a16:creationId xmlns:a16="http://schemas.microsoft.com/office/drawing/2014/main" id="{2EF5834C-1459-4AE2-ACF8-9C7BA6A88A37}"/>
              </a:ext>
            </a:extLst>
          </p:cNvPr>
          <p:cNvSpPr txBox="1"/>
          <p:nvPr/>
        </p:nvSpPr>
        <p:spPr>
          <a:xfrm>
            <a:off x="3099836" y="1951274"/>
            <a:ext cx="3205114" cy="261610"/>
          </a:xfrm>
          <a:prstGeom prst="rect">
            <a:avLst/>
          </a:prstGeom>
          <a:noFill/>
        </p:spPr>
        <p:txBody>
          <a:bodyPr wrap="square" rtlCol="0">
            <a:spAutoFit/>
          </a:bodyPr>
          <a:lstStyle/>
          <a:p>
            <a:r>
              <a:rPr lang="it-IT" sz="1100" dirty="0">
                <a:effectLst>
                  <a:outerShdw blurRad="38100" dist="38100" dir="2700000" algn="tl">
                    <a:srgbClr val="000000">
                      <a:alpha val="43137"/>
                    </a:srgbClr>
                  </a:outerShdw>
                </a:effectLst>
              </a:rPr>
              <a:t>«DOWNLOAD – BLOCK»  STRUCTURE </a:t>
            </a:r>
          </a:p>
        </p:txBody>
      </p:sp>
      <p:sp>
        <p:nvSpPr>
          <p:cNvPr id="80" name="CasellaDiTesto 79">
            <a:extLst>
              <a:ext uri="{FF2B5EF4-FFF2-40B4-BE49-F238E27FC236}">
                <a16:creationId xmlns:a16="http://schemas.microsoft.com/office/drawing/2014/main" id="{2C77EABC-3418-4FC4-A1A2-3C26D1AED318}"/>
              </a:ext>
            </a:extLst>
          </p:cNvPr>
          <p:cNvSpPr txBox="1"/>
          <p:nvPr/>
        </p:nvSpPr>
        <p:spPr>
          <a:xfrm>
            <a:off x="2226719" y="2430808"/>
            <a:ext cx="3328022" cy="3046988"/>
          </a:xfrm>
          <a:prstGeom prst="rect">
            <a:avLst/>
          </a:prstGeom>
          <a:noFill/>
        </p:spPr>
        <p:txBody>
          <a:bodyPr wrap="square" rtlCol="0">
            <a:spAutoFit/>
          </a:bodyPr>
          <a:lstStyle/>
          <a:p>
            <a:r>
              <a:rPr lang="it-IT" sz="1200" dirty="0"/>
              <a:t>FILE NAME</a:t>
            </a:r>
          </a:p>
          <a:p>
            <a:endParaRPr lang="it-IT" sz="1200" dirty="0"/>
          </a:p>
          <a:p>
            <a:endParaRPr lang="it-IT" sz="1200" dirty="0"/>
          </a:p>
          <a:p>
            <a:r>
              <a:rPr lang="it-IT" sz="1200" dirty="0"/>
              <a:t>FILE BUFFER CACHE</a:t>
            </a:r>
          </a:p>
          <a:p>
            <a:endParaRPr lang="it-IT" sz="1200" dirty="0"/>
          </a:p>
          <a:p>
            <a:endParaRPr lang="it-IT" sz="1200" dirty="0"/>
          </a:p>
          <a:p>
            <a:r>
              <a:rPr lang="it-IT" sz="1200" dirty="0"/>
              <a:t>LINKED LIST OF  </a:t>
            </a:r>
            <a:r>
              <a:rPr lang="it-IT" sz="1200" i="1" dirty="0"/>
              <a:t>MAX NUM  </a:t>
            </a:r>
            <a:r>
              <a:rPr lang="it-IT" sz="1200" dirty="0"/>
              <a:t>«WORKERS»</a:t>
            </a:r>
          </a:p>
          <a:p>
            <a:endParaRPr lang="it-IT" sz="1200" dirty="0"/>
          </a:p>
          <a:p>
            <a:endParaRPr lang="it-IT" sz="1200" dirty="0"/>
          </a:p>
          <a:p>
            <a:r>
              <a:rPr lang="it-IT" sz="1200" dirty="0"/>
              <a:t>BLOCK-LIFE-TIMER</a:t>
            </a:r>
          </a:p>
          <a:p>
            <a:endParaRPr lang="it-IT" sz="1200" dirty="0"/>
          </a:p>
          <a:p>
            <a:endParaRPr lang="it-IT" sz="1200" dirty="0"/>
          </a:p>
          <a:p>
            <a:r>
              <a:rPr lang="it-IT" sz="1200" dirty="0"/>
              <a:t>MAXIMUM NUMBER OF CONCURRENT THREADS</a:t>
            </a:r>
          </a:p>
          <a:p>
            <a:endParaRPr lang="it-IT" sz="1200" dirty="0"/>
          </a:p>
          <a:p>
            <a:endParaRPr lang="it-IT" sz="1200" dirty="0"/>
          </a:p>
          <a:p>
            <a:r>
              <a:rPr lang="it-IT" sz="1200" dirty="0"/>
              <a:t>SOCKET ID AND PORT NUMBER</a:t>
            </a:r>
          </a:p>
        </p:txBody>
      </p:sp>
      <p:sp>
        <p:nvSpPr>
          <p:cNvPr id="82" name="Freccia a pentagono 81">
            <a:extLst>
              <a:ext uri="{FF2B5EF4-FFF2-40B4-BE49-F238E27FC236}">
                <a16:creationId xmlns:a16="http://schemas.microsoft.com/office/drawing/2014/main" id="{32E6866F-7B62-4798-A520-D385CEFA0298}"/>
              </a:ext>
            </a:extLst>
          </p:cNvPr>
          <p:cNvSpPr/>
          <p:nvPr/>
        </p:nvSpPr>
        <p:spPr>
          <a:xfrm>
            <a:off x="3785723" y="3026030"/>
            <a:ext cx="1934841" cy="180613"/>
          </a:xfrm>
          <a:prstGeom prst="homePlate">
            <a:avLst>
              <a:gd name="adj" fmla="val 1012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4" name="Connettore diritto 83">
            <a:extLst>
              <a:ext uri="{FF2B5EF4-FFF2-40B4-BE49-F238E27FC236}">
                <a16:creationId xmlns:a16="http://schemas.microsoft.com/office/drawing/2014/main" id="{DFC9D36E-25D8-41C2-A780-FD34717385AC}"/>
              </a:ext>
            </a:extLst>
          </p:cNvPr>
          <p:cNvCxnSpPr/>
          <p:nvPr/>
        </p:nvCxnSpPr>
        <p:spPr>
          <a:xfrm>
            <a:off x="4038600" y="3026030"/>
            <a:ext cx="0" cy="180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Connettore diritto 84">
            <a:extLst>
              <a:ext uri="{FF2B5EF4-FFF2-40B4-BE49-F238E27FC236}">
                <a16:creationId xmlns:a16="http://schemas.microsoft.com/office/drawing/2014/main" id="{3F23578B-7091-4BF3-A2DE-3939E7C34BD8}"/>
              </a:ext>
            </a:extLst>
          </p:cNvPr>
          <p:cNvCxnSpPr>
            <a:cxnSpLocks/>
          </p:cNvCxnSpPr>
          <p:nvPr/>
        </p:nvCxnSpPr>
        <p:spPr>
          <a:xfrm>
            <a:off x="4282440" y="3038476"/>
            <a:ext cx="0" cy="180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Connettore diritto 86">
            <a:extLst>
              <a:ext uri="{FF2B5EF4-FFF2-40B4-BE49-F238E27FC236}">
                <a16:creationId xmlns:a16="http://schemas.microsoft.com/office/drawing/2014/main" id="{13ABBAAC-21CA-4547-A52F-30E22F9D928E}"/>
              </a:ext>
            </a:extLst>
          </p:cNvPr>
          <p:cNvCxnSpPr/>
          <p:nvPr/>
        </p:nvCxnSpPr>
        <p:spPr>
          <a:xfrm>
            <a:off x="4526280" y="3026029"/>
            <a:ext cx="0" cy="180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Connettore diritto 87">
            <a:extLst>
              <a:ext uri="{FF2B5EF4-FFF2-40B4-BE49-F238E27FC236}">
                <a16:creationId xmlns:a16="http://schemas.microsoft.com/office/drawing/2014/main" id="{0571962E-F43F-42FC-816E-E07DA913C702}"/>
              </a:ext>
            </a:extLst>
          </p:cNvPr>
          <p:cNvCxnSpPr/>
          <p:nvPr/>
        </p:nvCxnSpPr>
        <p:spPr>
          <a:xfrm>
            <a:off x="4758223" y="3026029"/>
            <a:ext cx="0" cy="180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Connettore diritto 88">
            <a:extLst>
              <a:ext uri="{FF2B5EF4-FFF2-40B4-BE49-F238E27FC236}">
                <a16:creationId xmlns:a16="http://schemas.microsoft.com/office/drawing/2014/main" id="{B64D6309-97B5-4A8C-B425-82910DA34B41}"/>
              </a:ext>
            </a:extLst>
          </p:cNvPr>
          <p:cNvCxnSpPr/>
          <p:nvPr/>
        </p:nvCxnSpPr>
        <p:spPr>
          <a:xfrm>
            <a:off x="5015101" y="3026028"/>
            <a:ext cx="0" cy="180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Connettore diritto 89">
            <a:extLst>
              <a:ext uri="{FF2B5EF4-FFF2-40B4-BE49-F238E27FC236}">
                <a16:creationId xmlns:a16="http://schemas.microsoft.com/office/drawing/2014/main" id="{0395FC18-E0FA-4E11-A073-1804BABA04D6}"/>
              </a:ext>
            </a:extLst>
          </p:cNvPr>
          <p:cNvCxnSpPr/>
          <p:nvPr/>
        </p:nvCxnSpPr>
        <p:spPr>
          <a:xfrm>
            <a:off x="5257011" y="3035692"/>
            <a:ext cx="0" cy="180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Connettore diritto 90">
            <a:extLst>
              <a:ext uri="{FF2B5EF4-FFF2-40B4-BE49-F238E27FC236}">
                <a16:creationId xmlns:a16="http://schemas.microsoft.com/office/drawing/2014/main" id="{C7E6509D-31F7-40B8-8760-4FAB3359FBDA}"/>
              </a:ext>
            </a:extLst>
          </p:cNvPr>
          <p:cNvCxnSpPr/>
          <p:nvPr/>
        </p:nvCxnSpPr>
        <p:spPr>
          <a:xfrm>
            <a:off x="5488761" y="3035692"/>
            <a:ext cx="0" cy="180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Connettore 2 92">
            <a:extLst>
              <a:ext uri="{FF2B5EF4-FFF2-40B4-BE49-F238E27FC236}">
                <a16:creationId xmlns:a16="http://schemas.microsoft.com/office/drawing/2014/main" id="{7B41AEF8-CBAC-43DD-A3B6-18DCF657E75B}"/>
              </a:ext>
            </a:extLst>
          </p:cNvPr>
          <p:cNvCxnSpPr>
            <a:cxnSpLocks/>
            <a:stCxn id="71" idx="4"/>
          </p:cNvCxnSpPr>
          <p:nvPr/>
        </p:nvCxnSpPr>
        <p:spPr>
          <a:xfrm flipV="1">
            <a:off x="954418" y="3125998"/>
            <a:ext cx="1272301" cy="739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Connettore 2 94">
            <a:extLst>
              <a:ext uri="{FF2B5EF4-FFF2-40B4-BE49-F238E27FC236}">
                <a16:creationId xmlns:a16="http://schemas.microsoft.com/office/drawing/2014/main" id="{D09AB938-9DAB-4875-8BB4-D6CDB1FF8E48}"/>
              </a:ext>
            </a:extLst>
          </p:cNvPr>
          <p:cNvCxnSpPr>
            <a:cxnSpLocks/>
          </p:cNvCxnSpPr>
          <p:nvPr/>
        </p:nvCxnSpPr>
        <p:spPr>
          <a:xfrm flipH="1">
            <a:off x="749292" y="2573518"/>
            <a:ext cx="1477428" cy="894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Connettore 2 100">
            <a:extLst>
              <a:ext uri="{FF2B5EF4-FFF2-40B4-BE49-F238E27FC236}">
                <a16:creationId xmlns:a16="http://schemas.microsoft.com/office/drawing/2014/main" id="{9FDC2DAE-8E20-4115-8D4B-AF4433D2AAF6}"/>
              </a:ext>
            </a:extLst>
          </p:cNvPr>
          <p:cNvCxnSpPr/>
          <p:nvPr/>
        </p:nvCxnSpPr>
        <p:spPr>
          <a:xfrm>
            <a:off x="4959281" y="3676454"/>
            <a:ext cx="2977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ttangolo 101">
            <a:extLst>
              <a:ext uri="{FF2B5EF4-FFF2-40B4-BE49-F238E27FC236}">
                <a16:creationId xmlns:a16="http://schemas.microsoft.com/office/drawing/2014/main" id="{AE002E29-EE49-4153-82DC-9D0C6224B2C0}"/>
              </a:ext>
            </a:extLst>
          </p:cNvPr>
          <p:cNvSpPr/>
          <p:nvPr/>
        </p:nvSpPr>
        <p:spPr>
          <a:xfrm>
            <a:off x="5257011" y="3418943"/>
            <a:ext cx="834693" cy="5063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800" dirty="0">
                <a:solidFill>
                  <a:schemeClr val="tx1"/>
                </a:solidFill>
              </a:rPr>
              <a:t>THREAD ID</a:t>
            </a:r>
          </a:p>
          <a:p>
            <a:pPr algn="ctr"/>
            <a:r>
              <a:rPr lang="it-IT" sz="800" dirty="0">
                <a:solidFill>
                  <a:schemeClr val="tx1"/>
                </a:solidFill>
              </a:rPr>
              <a:t>CLIENT IP</a:t>
            </a:r>
          </a:p>
          <a:p>
            <a:pPr algn="ctr"/>
            <a:r>
              <a:rPr lang="it-IT" sz="800" dirty="0">
                <a:solidFill>
                  <a:schemeClr val="tx1"/>
                </a:solidFill>
              </a:rPr>
              <a:t>CLIENT PORT</a:t>
            </a:r>
          </a:p>
          <a:p>
            <a:pPr algn="ctr"/>
            <a:r>
              <a:rPr lang="it-IT" sz="800" dirty="0">
                <a:solidFill>
                  <a:schemeClr val="tx1"/>
                </a:solidFill>
              </a:rPr>
              <a:t>IS_WORKING</a:t>
            </a:r>
          </a:p>
        </p:txBody>
      </p:sp>
      <p:cxnSp>
        <p:nvCxnSpPr>
          <p:cNvPr id="104" name="Connettore 2 103">
            <a:extLst>
              <a:ext uri="{FF2B5EF4-FFF2-40B4-BE49-F238E27FC236}">
                <a16:creationId xmlns:a16="http://schemas.microsoft.com/office/drawing/2014/main" id="{DF031C89-9AAE-4CC2-85B3-2652003A4786}"/>
              </a:ext>
            </a:extLst>
          </p:cNvPr>
          <p:cNvCxnSpPr>
            <a:stCxn id="102" idx="3"/>
          </p:cNvCxnSpPr>
          <p:nvPr/>
        </p:nvCxnSpPr>
        <p:spPr>
          <a:xfrm>
            <a:off x="6091704" y="3672127"/>
            <a:ext cx="2808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Doppia parentesi quadra 104">
            <a:extLst>
              <a:ext uri="{FF2B5EF4-FFF2-40B4-BE49-F238E27FC236}">
                <a16:creationId xmlns:a16="http://schemas.microsoft.com/office/drawing/2014/main" id="{62BE5222-2C7E-4102-B00A-ABF4AE027007}"/>
              </a:ext>
            </a:extLst>
          </p:cNvPr>
          <p:cNvSpPr/>
          <p:nvPr/>
        </p:nvSpPr>
        <p:spPr>
          <a:xfrm>
            <a:off x="6389434" y="3575209"/>
            <a:ext cx="371197" cy="193836"/>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it-IT" sz="1200" dirty="0"/>
              <a:t>…</a:t>
            </a:r>
          </a:p>
        </p:txBody>
      </p:sp>
      <p:cxnSp>
        <p:nvCxnSpPr>
          <p:cNvPr id="109" name="Connettore diritto 108">
            <a:extLst>
              <a:ext uri="{FF2B5EF4-FFF2-40B4-BE49-F238E27FC236}">
                <a16:creationId xmlns:a16="http://schemas.microsoft.com/office/drawing/2014/main" id="{6C474DB3-47E6-421E-AC28-42614555A960}"/>
              </a:ext>
            </a:extLst>
          </p:cNvPr>
          <p:cNvCxnSpPr>
            <a:cxnSpLocks/>
          </p:cNvCxnSpPr>
          <p:nvPr/>
        </p:nvCxnSpPr>
        <p:spPr>
          <a:xfrm>
            <a:off x="6232112" y="1467406"/>
            <a:ext cx="11090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Connettore 2 111">
            <a:extLst>
              <a:ext uri="{FF2B5EF4-FFF2-40B4-BE49-F238E27FC236}">
                <a16:creationId xmlns:a16="http://schemas.microsoft.com/office/drawing/2014/main" id="{566D1D2D-9B70-479C-93E8-3C8E5D42BA5D}"/>
              </a:ext>
            </a:extLst>
          </p:cNvPr>
          <p:cNvCxnSpPr/>
          <p:nvPr/>
        </p:nvCxnSpPr>
        <p:spPr>
          <a:xfrm>
            <a:off x="4378760" y="5326144"/>
            <a:ext cx="26646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15" name="Gruppo 114">
            <a:extLst>
              <a:ext uri="{FF2B5EF4-FFF2-40B4-BE49-F238E27FC236}">
                <a16:creationId xmlns:a16="http://schemas.microsoft.com/office/drawing/2014/main" id="{F03F35DE-D34E-4D37-9BFA-356C7E1AEB19}"/>
              </a:ext>
            </a:extLst>
          </p:cNvPr>
          <p:cNvGrpSpPr/>
          <p:nvPr/>
        </p:nvGrpSpPr>
        <p:grpSpPr>
          <a:xfrm>
            <a:off x="8219424" y="3321622"/>
            <a:ext cx="3793446" cy="1015663"/>
            <a:chOff x="8209997" y="3392474"/>
            <a:chExt cx="3793446" cy="1015663"/>
          </a:xfrm>
        </p:grpSpPr>
        <p:sp>
          <p:nvSpPr>
            <p:cNvPr id="113" name="CasellaDiTesto 112">
              <a:extLst>
                <a:ext uri="{FF2B5EF4-FFF2-40B4-BE49-F238E27FC236}">
                  <a16:creationId xmlns:a16="http://schemas.microsoft.com/office/drawing/2014/main" id="{377C38AA-32A0-46B2-8112-3AA8AB9602A4}"/>
                </a:ext>
              </a:extLst>
            </p:cNvPr>
            <p:cNvSpPr txBox="1"/>
            <p:nvPr/>
          </p:nvSpPr>
          <p:spPr>
            <a:xfrm>
              <a:off x="8209997" y="3392474"/>
              <a:ext cx="3793446" cy="1015663"/>
            </a:xfrm>
            <a:prstGeom prst="rect">
              <a:avLst/>
            </a:prstGeom>
            <a:noFill/>
          </p:spPr>
          <p:txBody>
            <a:bodyPr wrap="square" rtlCol="0">
              <a:spAutoFit/>
            </a:bodyPr>
            <a:lstStyle/>
            <a:p>
              <a:endParaRPr lang="it-IT" sz="1000" dirty="0"/>
            </a:p>
            <a:p>
              <a:r>
                <a:rPr lang="it-IT" sz="1000" dirty="0">
                  <a:solidFill>
                    <a:srgbClr val="0070C0"/>
                  </a:solidFill>
                </a:rPr>
                <a:t>THE MAXIMUM NUMBER OF CONCURRENT THREADS IS A CASE OF STUDY PARAMETER</a:t>
              </a:r>
              <a:r>
                <a:rPr lang="it-IT" sz="1000" dirty="0"/>
                <a:t>: WHAT WE NEED TO GET THE BEST EFFICIENCY ON COMPUTER RESOURCES IS TO BALANCE THE NUMBER OF BLOCKS REFERENCING THE SAME FILE AND THE MAX NUMBER OF THREADS OF EACH BLOCK (USING THE SAME SOCKET AT THE SAME TIME).</a:t>
              </a:r>
            </a:p>
          </p:txBody>
        </p:sp>
        <p:sp>
          <p:nvSpPr>
            <p:cNvPr id="114" name="Rettangolo 113">
              <a:extLst>
                <a:ext uri="{FF2B5EF4-FFF2-40B4-BE49-F238E27FC236}">
                  <a16:creationId xmlns:a16="http://schemas.microsoft.com/office/drawing/2014/main" id="{048ECD53-C328-41D0-85AD-2D3E46F22BA1}"/>
                </a:ext>
              </a:extLst>
            </p:cNvPr>
            <p:cNvSpPr/>
            <p:nvPr/>
          </p:nvSpPr>
          <p:spPr>
            <a:xfrm>
              <a:off x="8209997" y="3544488"/>
              <a:ext cx="3793446" cy="863649"/>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117" name="Connettore diritto 116">
            <a:extLst>
              <a:ext uri="{FF2B5EF4-FFF2-40B4-BE49-F238E27FC236}">
                <a16:creationId xmlns:a16="http://schemas.microsoft.com/office/drawing/2014/main" id="{B7543F24-A364-4449-AD2B-5D78EA29A7B9}"/>
              </a:ext>
            </a:extLst>
          </p:cNvPr>
          <p:cNvCxnSpPr>
            <a:cxnSpLocks/>
            <a:endCxn id="114" idx="1"/>
          </p:cNvCxnSpPr>
          <p:nvPr/>
        </p:nvCxnSpPr>
        <p:spPr>
          <a:xfrm flipV="1">
            <a:off x="5423556" y="3905461"/>
            <a:ext cx="2795868" cy="81637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0" name="Connettore 2 119">
            <a:extLst>
              <a:ext uri="{FF2B5EF4-FFF2-40B4-BE49-F238E27FC236}">
                <a16:creationId xmlns:a16="http://schemas.microsoft.com/office/drawing/2014/main" id="{938E6BA1-1626-4349-9956-0C0639189ADE}"/>
              </a:ext>
            </a:extLst>
          </p:cNvPr>
          <p:cNvCxnSpPr/>
          <p:nvPr/>
        </p:nvCxnSpPr>
        <p:spPr>
          <a:xfrm>
            <a:off x="8705420" y="5735950"/>
            <a:ext cx="0" cy="2972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Connettore 2 121">
            <a:extLst>
              <a:ext uri="{FF2B5EF4-FFF2-40B4-BE49-F238E27FC236}">
                <a16:creationId xmlns:a16="http://schemas.microsoft.com/office/drawing/2014/main" id="{82353ED8-399F-46EE-B9A7-D18BFEA39E8E}"/>
              </a:ext>
            </a:extLst>
          </p:cNvPr>
          <p:cNvCxnSpPr/>
          <p:nvPr/>
        </p:nvCxnSpPr>
        <p:spPr>
          <a:xfrm>
            <a:off x="8044174" y="5735950"/>
            <a:ext cx="0" cy="2972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CasellaDiTesto 122">
            <a:extLst>
              <a:ext uri="{FF2B5EF4-FFF2-40B4-BE49-F238E27FC236}">
                <a16:creationId xmlns:a16="http://schemas.microsoft.com/office/drawing/2014/main" id="{6F699AD8-AE16-4208-85F5-E686E7286984}"/>
              </a:ext>
            </a:extLst>
          </p:cNvPr>
          <p:cNvSpPr txBox="1"/>
          <p:nvPr/>
        </p:nvSpPr>
        <p:spPr>
          <a:xfrm>
            <a:off x="8740611" y="5786934"/>
            <a:ext cx="2483177" cy="246221"/>
          </a:xfrm>
          <a:prstGeom prst="rect">
            <a:avLst/>
          </a:prstGeom>
          <a:noFill/>
        </p:spPr>
        <p:txBody>
          <a:bodyPr wrap="square" rtlCol="0">
            <a:spAutoFit/>
          </a:bodyPr>
          <a:lstStyle/>
          <a:p>
            <a:r>
              <a:rPr lang="it-IT" sz="1000" dirty="0"/>
              <a:t>FILE TRANSFER TO CLIENTS</a:t>
            </a:r>
          </a:p>
        </p:txBody>
      </p:sp>
      <p:pic>
        <p:nvPicPr>
          <p:cNvPr id="81" name="Immagine 80">
            <a:extLst>
              <a:ext uri="{FF2B5EF4-FFF2-40B4-BE49-F238E27FC236}">
                <a16:creationId xmlns:a16="http://schemas.microsoft.com/office/drawing/2014/main" id="{E4279A16-6797-4595-96A6-12A726EC26DC}"/>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43785" y="853133"/>
            <a:ext cx="539657" cy="539657"/>
          </a:xfrm>
          <a:prstGeom prst="rect">
            <a:avLst/>
          </a:prstGeom>
        </p:spPr>
      </p:pic>
      <p:sp>
        <p:nvSpPr>
          <p:cNvPr id="8" name="Rettangolo 7">
            <a:extLst>
              <a:ext uri="{FF2B5EF4-FFF2-40B4-BE49-F238E27FC236}">
                <a16:creationId xmlns:a16="http://schemas.microsoft.com/office/drawing/2014/main" id="{8A3CE62B-A250-44A0-A9B9-30F0242E8EEA}"/>
              </a:ext>
            </a:extLst>
          </p:cNvPr>
          <p:cNvSpPr/>
          <p:nvPr/>
        </p:nvSpPr>
        <p:spPr>
          <a:xfrm>
            <a:off x="4758223" y="136525"/>
            <a:ext cx="3285935" cy="928704"/>
          </a:xfrm>
          <a:prstGeom prst="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2" name="CasellaDiTesto 91">
            <a:extLst>
              <a:ext uri="{FF2B5EF4-FFF2-40B4-BE49-F238E27FC236}">
                <a16:creationId xmlns:a16="http://schemas.microsoft.com/office/drawing/2014/main" id="{1C88ECD9-29A9-420F-986F-5084300ED337}"/>
              </a:ext>
            </a:extLst>
          </p:cNvPr>
          <p:cNvSpPr txBox="1"/>
          <p:nvPr/>
        </p:nvSpPr>
        <p:spPr>
          <a:xfrm>
            <a:off x="149918" y="110851"/>
            <a:ext cx="4811195" cy="292388"/>
          </a:xfrm>
          <a:prstGeom prst="rect">
            <a:avLst/>
          </a:prstGeom>
          <a:noFill/>
        </p:spPr>
        <p:txBody>
          <a:bodyPr wrap="square" rtlCol="0">
            <a:spAutoFit/>
          </a:bodyPr>
          <a:lstStyle/>
          <a:p>
            <a:r>
              <a:rPr lang="it-IT" sz="1300" dirty="0">
                <a:effectLst>
                  <a:outerShdw blurRad="38100" dist="38100" dir="2700000" algn="tl">
                    <a:srgbClr val="000000">
                      <a:alpha val="43137"/>
                    </a:srgbClr>
                  </a:outerShdw>
                </a:effectLst>
              </a:rPr>
              <a:t>SERVER ARCHITECTURE : ENVIRONMENTS-BASED SUBDIVISION</a:t>
            </a:r>
          </a:p>
        </p:txBody>
      </p:sp>
    </p:spTree>
    <p:extLst>
      <p:ext uri="{BB962C8B-B14F-4D97-AF65-F5344CB8AC3E}">
        <p14:creationId xmlns:p14="http://schemas.microsoft.com/office/powerpoint/2010/main" val="3627966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5" name="Connettore diritto 174">
            <a:extLst>
              <a:ext uri="{FF2B5EF4-FFF2-40B4-BE49-F238E27FC236}">
                <a16:creationId xmlns:a16="http://schemas.microsoft.com/office/drawing/2014/main" id="{2AEF75D8-4A79-4466-9D33-05A88F512375}"/>
              </a:ext>
            </a:extLst>
          </p:cNvPr>
          <p:cNvCxnSpPr>
            <a:cxnSpLocks/>
          </p:cNvCxnSpPr>
          <p:nvPr/>
        </p:nvCxnSpPr>
        <p:spPr>
          <a:xfrm flipH="1">
            <a:off x="6464227" y="1238886"/>
            <a:ext cx="4295201" cy="0"/>
          </a:xfrm>
          <a:prstGeom prst="line">
            <a:avLst/>
          </a:prstGeom>
          <a:ln>
            <a:solidFill>
              <a:srgbClr val="B889DB"/>
            </a:solidFill>
          </a:ln>
        </p:spPr>
        <p:style>
          <a:lnRef idx="1">
            <a:schemeClr val="accent1"/>
          </a:lnRef>
          <a:fillRef idx="0">
            <a:schemeClr val="accent1"/>
          </a:fillRef>
          <a:effectRef idx="0">
            <a:schemeClr val="accent1"/>
          </a:effectRef>
          <a:fontRef idx="minor">
            <a:schemeClr val="tx1"/>
          </a:fontRef>
        </p:style>
      </p:cxnSp>
      <p:cxnSp>
        <p:nvCxnSpPr>
          <p:cNvPr id="7" name="Connettore diritto 6">
            <a:extLst>
              <a:ext uri="{FF2B5EF4-FFF2-40B4-BE49-F238E27FC236}">
                <a16:creationId xmlns:a16="http://schemas.microsoft.com/office/drawing/2014/main" id="{5BD295B1-A9AE-451B-8143-A0D8AE112C80}"/>
              </a:ext>
            </a:extLst>
          </p:cNvPr>
          <p:cNvCxnSpPr>
            <a:cxnSpLocks/>
          </p:cNvCxnSpPr>
          <p:nvPr/>
        </p:nvCxnSpPr>
        <p:spPr>
          <a:xfrm>
            <a:off x="1960775" y="719024"/>
            <a:ext cx="0" cy="5637326"/>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nvGrpSpPr>
          <p:cNvPr id="18" name="Gruppo 17">
            <a:extLst>
              <a:ext uri="{FF2B5EF4-FFF2-40B4-BE49-F238E27FC236}">
                <a16:creationId xmlns:a16="http://schemas.microsoft.com/office/drawing/2014/main" id="{A28DCF78-F1F4-462F-BBBF-26DA5129200D}"/>
              </a:ext>
            </a:extLst>
          </p:cNvPr>
          <p:cNvGrpSpPr/>
          <p:nvPr/>
        </p:nvGrpSpPr>
        <p:grpSpPr>
          <a:xfrm>
            <a:off x="214454" y="1470581"/>
            <a:ext cx="597894" cy="4215324"/>
            <a:chOff x="638657" y="1054298"/>
            <a:chExt cx="628447" cy="4430734"/>
          </a:xfrm>
        </p:grpSpPr>
        <p:pic>
          <p:nvPicPr>
            <p:cNvPr id="9" name="Immagine 8">
              <a:extLst>
                <a:ext uri="{FF2B5EF4-FFF2-40B4-BE49-F238E27FC236}">
                  <a16:creationId xmlns:a16="http://schemas.microsoft.com/office/drawing/2014/main" id="{3D26136D-FF33-43CB-A43E-AE4AD178FD2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4505" y="1054298"/>
              <a:ext cx="345581" cy="345582"/>
            </a:xfrm>
            <a:prstGeom prst="rect">
              <a:avLst/>
            </a:prstGeom>
          </p:spPr>
        </p:pic>
        <p:pic>
          <p:nvPicPr>
            <p:cNvPr id="11" name="Immagine 10">
              <a:extLst>
                <a:ext uri="{FF2B5EF4-FFF2-40B4-BE49-F238E27FC236}">
                  <a16:creationId xmlns:a16="http://schemas.microsoft.com/office/drawing/2014/main" id="{976F9524-ABE7-4A8C-8901-0BB5A24E843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4502" y="2890060"/>
              <a:ext cx="387325" cy="387325"/>
            </a:xfrm>
            <a:prstGeom prst="rect">
              <a:avLst/>
            </a:prstGeom>
          </p:spPr>
        </p:pic>
        <p:pic>
          <p:nvPicPr>
            <p:cNvPr id="12" name="Immagine 11">
              <a:extLst>
                <a:ext uri="{FF2B5EF4-FFF2-40B4-BE49-F238E27FC236}">
                  <a16:creationId xmlns:a16="http://schemas.microsoft.com/office/drawing/2014/main" id="{86B54AC2-3821-4D05-A1E3-924A4A40CED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4503" y="4815492"/>
              <a:ext cx="369248" cy="369248"/>
            </a:xfrm>
            <a:prstGeom prst="rect">
              <a:avLst/>
            </a:prstGeom>
          </p:spPr>
        </p:pic>
        <p:sp>
          <p:nvSpPr>
            <p:cNvPr id="13" name="CasellaDiTesto 12">
              <a:extLst>
                <a:ext uri="{FF2B5EF4-FFF2-40B4-BE49-F238E27FC236}">
                  <a16:creationId xmlns:a16="http://schemas.microsoft.com/office/drawing/2014/main" id="{62D7235E-27A3-4ED3-B9F3-8E6E5B100692}"/>
                </a:ext>
              </a:extLst>
            </p:cNvPr>
            <p:cNvSpPr txBox="1"/>
            <p:nvPr/>
          </p:nvSpPr>
          <p:spPr>
            <a:xfrm>
              <a:off x="644165" y="1428287"/>
              <a:ext cx="622939" cy="235623"/>
            </a:xfrm>
            <a:prstGeom prst="rect">
              <a:avLst/>
            </a:prstGeom>
            <a:noFill/>
            <a:ln>
              <a:solidFill>
                <a:srgbClr val="C00000"/>
              </a:solidFill>
              <a:prstDash val="dash"/>
            </a:ln>
          </p:spPr>
          <p:txBody>
            <a:bodyPr wrap="square" rtlCol="0">
              <a:spAutoFit/>
            </a:bodyPr>
            <a:lstStyle/>
            <a:p>
              <a:r>
                <a:rPr lang="it-IT" sz="900" dirty="0"/>
                <a:t>CLIENT 1</a:t>
              </a:r>
            </a:p>
          </p:txBody>
        </p:sp>
        <p:sp>
          <p:nvSpPr>
            <p:cNvPr id="14" name="CasellaDiTesto 13">
              <a:extLst>
                <a:ext uri="{FF2B5EF4-FFF2-40B4-BE49-F238E27FC236}">
                  <a16:creationId xmlns:a16="http://schemas.microsoft.com/office/drawing/2014/main" id="{B0C14CEA-50A5-4668-8419-2FC2D9CB1270}"/>
                </a:ext>
              </a:extLst>
            </p:cNvPr>
            <p:cNvSpPr txBox="1"/>
            <p:nvPr/>
          </p:nvSpPr>
          <p:spPr>
            <a:xfrm>
              <a:off x="644165" y="3338847"/>
              <a:ext cx="617423" cy="235624"/>
            </a:xfrm>
            <a:prstGeom prst="rect">
              <a:avLst/>
            </a:prstGeom>
            <a:noFill/>
            <a:ln>
              <a:solidFill>
                <a:srgbClr val="C00000"/>
              </a:solidFill>
              <a:prstDash val="dash"/>
            </a:ln>
          </p:spPr>
          <p:txBody>
            <a:bodyPr wrap="square" rtlCol="0">
              <a:spAutoFit/>
            </a:bodyPr>
            <a:lstStyle/>
            <a:p>
              <a:r>
                <a:rPr lang="it-IT" sz="900" dirty="0"/>
                <a:t>CLIENT 2</a:t>
              </a:r>
            </a:p>
          </p:txBody>
        </p:sp>
        <p:sp>
          <p:nvSpPr>
            <p:cNvPr id="15" name="CasellaDiTesto 14">
              <a:extLst>
                <a:ext uri="{FF2B5EF4-FFF2-40B4-BE49-F238E27FC236}">
                  <a16:creationId xmlns:a16="http://schemas.microsoft.com/office/drawing/2014/main" id="{8255E2E8-CFAE-4A47-9136-7624F4A62C05}"/>
                </a:ext>
              </a:extLst>
            </p:cNvPr>
            <p:cNvSpPr txBox="1"/>
            <p:nvPr/>
          </p:nvSpPr>
          <p:spPr>
            <a:xfrm>
              <a:off x="638657" y="5249408"/>
              <a:ext cx="622933" cy="235624"/>
            </a:xfrm>
            <a:prstGeom prst="rect">
              <a:avLst/>
            </a:prstGeom>
            <a:noFill/>
            <a:ln>
              <a:solidFill>
                <a:srgbClr val="C00000"/>
              </a:solidFill>
              <a:prstDash val="dash"/>
            </a:ln>
          </p:spPr>
          <p:txBody>
            <a:bodyPr wrap="square" rtlCol="0">
              <a:spAutoFit/>
            </a:bodyPr>
            <a:lstStyle/>
            <a:p>
              <a:r>
                <a:rPr lang="it-IT" sz="900" dirty="0"/>
                <a:t>CLIENT 3</a:t>
              </a:r>
            </a:p>
          </p:txBody>
        </p:sp>
      </p:grpSp>
      <p:sp>
        <p:nvSpPr>
          <p:cNvPr id="19" name="CasellaDiTesto 18">
            <a:extLst>
              <a:ext uri="{FF2B5EF4-FFF2-40B4-BE49-F238E27FC236}">
                <a16:creationId xmlns:a16="http://schemas.microsoft.com/office/drawing/2014/main" id="{4F8542C7-E7A3-41CA-9245-D9E089A6C4FD}"/>
              </a:ext>
            </a:extLst>
          </p:cNvPr>
          <p:cNvSpPr txBox="1"/>
          <p:nvPr/>
        </p:nvSpPr>
        <p:spPr>
          <a:xfrm>
            <a:off x="140068" y="171871"/>
            <a:ext cx="8666166" cy="338554"/>
          </a:xfrm>
          <a:prstGeom prst="rect">
            <a:avLst/>
          </a:prstGeom>
          <a:noFill/>
        </p:spPr>
        <p:txBody>
          <a:bodyPr wrap="square" rtlCol="0">
            <a:spAutoFit/>
          </a:bodyPr>
          <a:lstStyle/>
          <a:p>
            <a:r>
              <a:rPr lang="it-IT" sz="1600" i="1" dirty="0">
                <a:effectLst>
                  <a:outerShdw blurRad="38100" dist="38100" dir="2700000" algn="tl">
                    <a:srgbClr val="000000">
                      <a:alpha val="43137"/>
                    </a:srgbClr>
                  </a:outerShdw>
                </a:effectLst>
              </a:rPr>
              <a:t>            DOWNLOAD ENVIRONMENT SUMMARY </a:t>
            </a:r>
          </a:p>
        </p:txBody>
      </p:sp>
      <p:pic>
        <p:nvPicPr>
          <p:cNvPr id="21" name="Immagine 20">
            <a:extLst>
              <a:ext uri="{FF2B5EF4-FFF2-40B4-BE49-F238E27FC236}">
                <a16:creationId xmlns:a16="http://schemas.microsoft.com/office/drawing/2014/main" id="{45DE18C8-A47E-4E64-9438-3AE7A8E7502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00104" y="171871"/>
            <a:ext cx="338554" cy="338554"/>
          </a:xfrm>
          <a:prstGeom prst="rect">
            <a:avLst/>
          </a:prstGeom>
        </p:spPr>
      </p:pic>
      <p:sp>
        <p:nvSpPr>
          <p:cNvPr id="24" name="CasellaDiTesto 23">
            <a:extLst>
              <a:ext uri="{FF2B5EF4-FFF2-40B4-BE49-F238E27FC236}">
                <a16:creationId xmlns:a16="http://schemas.microsoft.com/office/drawing/2014/main" id="{DCC3E83B-338D-4A3C-840C-C9F16CF4BF84}"/>
              </a:ext>
            </a:extLst>
          </p:cNvPr>
          <p:cNvSpPr txBox="1"/>
          <p:nvPr/>
        </p:nvSpPr>
        <p:spPr>
          <a:xfrm>
            <a:off x="6704308" y="285934"/>
            <a:ext cx="1656658" cy="415498"/>
          </a:xfrm>
          <a:prstGeom prst="rect">
            <a:avLst/>
          </a:prstGeom>
          <a:noFill/>
          <a:ln>
            <a:solidFill>
              <a:schemeClr val="accent1">
                <a:lumMod val="75000"/>
              </a:schemeClr>
            </a:solidFill>
            <a:prstDash val="dash"/>
          </a:ln>
        </p:spPr>
        <p:txBody>
          <a:bodyPr wrap="square" rtlCol="0">
            <a:spAutoFit/>
          </a:bodyPr>
          <a:lstStyle/>
          <a:p>
            <a:r>
              <a:rPr lang="it-IT" sz="1000" dirty="0"/>
              <a:t>RECEPTION ENVIRONMENT ( MAIN THREAD)</a:t>
            </a:r>
          </a:p>
        </p:txBody>
      </p:sp>
      <p:sp>
        <p:nvSpPr>
          <p:cNvPr id="27" name="CasellaDiTesto 26">
            <a:extLst>
              <a:ext uri="{FF2B5EF4-FFF2-40B4-BE49-F238E27FC236}">
                <a16:creationId xmlns:a16="http://schemas.microsoft.com/office/drawing/2014/main" id="{5EF1B60E-6BAE-44EE-BC48-A1986D5F3C7E}"/>
              </a:ext>
            </a:extLst>
          </p:cNvPr>
          <p:cNvSpPr txBox="1"/>
          <p:nvPr/>
        </p:nvSpPr>
        <p:spPr>
          <a:xfrm>
            <a:off x="9568943" y="171871"/>
            <a:ext cx="1489197" cy="338554"/>
          </a:xfrm>
          <a:prstGeom prst="rect">
            <a:avLst/>
          </a:prstGeom>
          <a:noFill/>
        </p:spPr>
        <p:txBody>
          <a:bodyPr wrap="square" rtlCol="0">
            <a:spAutoFit/>
          </a:bodyPr>
          <a:lstStyle/>
          <a:p>
            <a:r>
              <a:rPr lang="it-IT" sz="1600" dirty="0">
                <a:effectLst>
                  <a:outerShdw blurRad="38100" dist="38100" dir="2700000" algn="tl">
                    <a:srgbClr val="000000">
                      <a:alpha val="43137"/>
                    </a:srgbClr>
                  </a:outerShdw>
                </a:effectLst>
              </a:rPr>
              <a:t>[ SERVER SIDE ]</a:t>
            </a:r>
          </a:p>
        </p:txBody>
      </p:sp>
      <p:cxnSp>
        <p:nvCxnSpPr>
          <p:cNvPr id="86" name="Connettore diritto 85">
            <a:extLst>
              <a:ext uri="{FF2B5EF4-FFF2-40B4-BE49-F238E27FC236}">
                <a16:creationId xmlns:a16="http://schemas.microsoft.com/office/drawing/2014/main" id="{419FAE5A-F84B-4BA2-AEFE-D1FDFF340221}"/>
              </a:ext>
            </a:extLst>
          </p:cNvPr>
          <p:cNvCxnSpPr>
            <a:cxnSpLocks/>
          </p:cNvCxnSpPr>
          <p:nvPr/>
        </p:nvCxnSpPr>
        <p:spPr>
          <a:xfrm>
            <a:off x="1132787" y="719024"/>
            <a:ext cx="0" cy="5637326"/>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88" name="Connettore diritto 87">
            <a:extLst>
              <a:ext uri="{FF2B5EF4-FFF2-40B4-BE49-F238E27FC236}">
                <a16:creationId xmlns:a16="http://schemas.microsoft.com/office/drawing/2014/main" id="{485F30FB-46E4-4714-BAEB-147107CE8DDD}"/>
              </a:ext>
            </a:extLst>
          </p:cNvPr>
          <p:cNvCxnSpPr/>
          <p:nvPr/>
        </p:nvCxnSpPr>
        <p:spPr>
          <a:xfrm>
            <a:off x="214454" y="1168924"/>
            <a:ext cx="1746321"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89" name="Connettore diritto 88">
            <a:extLst>
              <a:ext uri="{FF2B5EF4-FFF2-40B4-BE49-F238E27FC236}">
                <a16:creationId xmlns:a16="http://schemas.microsoft.com/office/drawing/2014/main" id="{A6D59532-F334-4B8A-B6BF-376BE583DE47}"/>
              </a:ext>
            </a:extLst>
          </p:cNvPr>
          <p:cNvCxnSpPr/>
          <p:nvPr/>
        </p:nvCxnSpPr>
        <p:spPr>
          <a:xfrm>
            <a:off x="214454" y="2937443"/>
            <a:ext cx="1746321"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90" name="Connettore diritto 89">
            <a:extLst>
              <a:ext uri="{FF2B5EF4-FFF2-40B4-BE49-F238E27FC236}">
                <a16:creationId xmlns:a16="http://schemas.microsoft.com/office/drawing/2014/main" id="{194A4B0F-85EC-4EBD-9EDB-B12211ED04C6}"/>
              </a:ext>
            </a:extLst>
          </p:cNvPr>
          <p:cNvCxnSpPr/>
          <p:nvPr/>
        </p:nvCxnSpPr>
        <p:spPr>
          <a:xfrm>
            <a:off x="214454" y="4682179"/>
            <a:ext cx="1746321"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92" name="Connettore 2 91">
            <a:extLst>
              <a:ext uri="{FF2B5EF4-FFF2-40B4-BE49-F238E27FC236}">
                <a16:creationId xmlns:a16="http://schemas.microsoft.com/office/drawing/2014/main" id="{F2C7E56E-9357-46CE-9504-67B83B67A8BD}"/>
              </a:ext>
            </a:extLst>
          </p:cNvPr>
          <p:cNvCxnSpPr>
            <a:stCxn id="9" idx="3"/>
          </p:cNvCxnSpPr>
          <p:nvPr/>
        </p:nvCxnSpPr>
        <p:spPr>
          <a:xfrm flipV="1">
            <a:off x="634422" y="1634971"/>
            <a:ext cx="498365" cy="1"/>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94" name="Connettore 2 93">
            <a:extLst>
              <a:ext uri="{FF2B5EF4-FFF2-40B4-BE49-F238E27FC236}">
                <a16:creationId xmlns:a16="http://schemas.microsoft.com/office/drawing/2014/main" id="{0B1A9A3F-3FC1-4A12-A17B-BB524AF9D6D2}"/>
              </a:ext>
            </a:extLst>
          </p:cNvPr>
          <p:cNvCxnSpPr/>
          <p:nvPr/>
        </p:nvCxnSpPr>
        <p:spPr>
          <a:xfrm flipV="1">
            <a:off x="647089" y="3422804"/>
            <a:ext cx="498365" cy="1"/>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95" name="Connettore 2 94">
            <a:extLst>
              <a:ext uri="{FF2B5EF4-FFF2-40B4-BE49-F238E27FC236}">
                <a16:creationId xmlns:a16="http://schemas.microsoft.com/office/drawing/2014/main" id="{7CC19A17-71BC-43CD-A121-00C018EC7DB7}"/>
              </a:ext>
            </a:extLst>
          </p:cNvPr>
          <p:cNvCxnSpPr/>
          <p:nvPr/>
        </p:nvCxnSpPr>
        <p:spPr>
          <a:xfrm flipV="1">
            <a:off x="656936" y="5237353"/>
            <a:ext cx="498365" cy="1"/>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sp>
        <p:nvSpPr>
          <p:cNvPr id="96" name="CasellaDiTesto 95">
            <a:extLst>
              <a:ext uri="{FF2B5EF4-FFF2-40B4-BE49-F238E27FC236}">
                <a16:creationId xmlns:a16="http://schemas.microsoft.com/office/drawing/2014/main" id="{81815125-3A55-4C55-98FF-909B1930F610}"/>
              </a:ext>
            </a:extLst>
          </p:cNvPr>
          <p:cNvSpPr txBox="1"/>
          <p:nvPr/>
        </p:nvSpPr>
        <p:spPr>
          <a:xfrm>
            <a:off x="1132787" y="1322942"/>
            <a:ext cx="843909" cy="1169551"/>
          </a:xfrm>
          <a:prstGeom prst="rect">
            <a:avLst/>
          </a:prstGeom>
          <a:noFill/>
        </p:spPr>
        <p:txBody>
          <a:bodyPr wrap="square" rtlCol="0">
            <a:spAutoFit/>
          </a:bodyPr>
          <a:lstStyle/>
          <a:p>
            <a:r>
              <a:rPr lang="it-IT" sz="1000" dirty="0"/>
              <a:t>DWNLD</a:t>
            </a:r>
          </a:p>
          <a:p>
            <a:endParaRPr lang="it-IT" sz="1000" dirty="0"/>
          </a:p>
          <a:p>
            <a:r>
              <a:rPr lang="it-IT" sz="1000" dirty="0"/>
              <a:t>IP 1</a:t>
            </a:r>
          </a:p>
          <a:p>
            <a:endParaRPr lang="it-IT" sz="1000" dirty="0"/>
          </a:p>
          <a:p>
            <a:r>
              <a:rPr lang="it-IT" sz="1000" dirty="0"/>
              <a:t>PORT X</a:t>
            </a:r>
          </a:p>
          <a:p>
            <a:endParaRPr lang="it-IT" sz="1000" dirty="0"/>
          </a:p>
          <a:p>
            <a:r>
              <a:rPr lang="it-IT" sz="1000" dirty="0"/>
              <a:t>FILENAME 1</a:t>
            </a:r>
          </a:p>
        </p:txBody>
      </p:sp>
      <p:sp>
        <p:nvSpPr>
          <p:cNvPr id="97" name="CasellaDiTesto 96">
            <a:extLst>
              <a:ext uri="{FF2B5EF4-FFF2-40B4-BE49-F238E27FC236}">
                <a16:creationId xmlns:a16="http://schemas.microsoft.com/office/drawing/2014/main" id="{D592E1BF-AA25-4186-9C9E-542816BFB07D}"/>
              </a:ext>
            </a:extLst>
          </p:cNvPr>
          <p:cNvSpPr txBox="1"/>
          <p:nvPr/>
        </p:nvSpPr>
        <p:spPr>
          <a:xfrm>
            <a:off x="1144264" y="3105654"/>
            <a:ext cx="843909" cy="1169551"/>
          </a:xfrm>
          <a:prstGeom prst="rect">
            <a:avLst/>
          </a:prstGeom>
          <a:noFill/>
        </p:spPr>
        <p:txBody>
          <a:bodyPr wrap="square" rtlCol="0">
            <a:spAutoFit/>
          </a:bodyPr>
          <a:lstStyle/>
          <a:p>
            <a:r>
              <a:rPr lang="it-IT" sz="1000" dirty="0"/>
              <a:t>DWNLD</a:t>
            </a:r>
          </a:p>
          <a:p>
            <a:endParaRPr lang="it-IT" sz="1000" dirty="0"/>
          </a:p>
          <a:p>
            <a:r>
              <a:rPr lang="it-IT" sz="1000" dirty="0"/>
              <a:t>IP 2</a:t>
            </a:r>
          </a:p>
          <a:p>
            <a:endParaRPr lang="it-IT" sz="1000" dirty="0"/>
          </a:p>
          <a:p>
            <a:r>
              <a:rPr lang="it-IT" sz="1000" dirty="0"/>
              <a:t>PORT Y </a:t>
            </a:r>
          </a:p>
          <a:p>
            <a:endParaRPr lang="it-IT" sz="1000" dirty="0"/>
          </a:p>
          <a:p>
            <a:r>
              <a:rPr lang="it-IT" sz="1000" dirty="0"/>
              <a:t>FILENAME 1</a:t>
            </a:r>
          </a:p>
        </p:txBody>
      </p:sp>
      <p:sp>
        <p:nvSpPr>
          <p:cNvPr id="98" name="CasellaDiTesto 97">
            <a:extLst>
              <a:ext uri="{FF2B5EF4-FFF2-40B4-BE49-F238E27FC236}">
                <a16:creationId xmlns:a16="http://schemas.microsoft.com/office/drawing/2014/main" id="{183C8FDE-FDEC-4166-B42C-BC1532C007E2}"/>
              </a:ext>
            </a:extLst>
          </p:cNvPr>
          <p:cNvSpPr txBox="1"/>
          <p:nvPr/>
        </p:nvSpPr>
        <p:spPr>
          <a:xfrm>
            <a:off x="1144263" y="4955333"/>
            <a:ext cx="843909" cy="1169551"/>
          </a:xfrm>
          <a:prstGeom prst="rect">
            <a:avLst/>
          </a:prstGeom>
          <a:noFill/>
        </p:spPr>
        <p:txBody>
          <a:bodyPr wrap="square" rtlCol="0">
            <a:spAutoFit/>
          </a:bodyPr>
          <a:lstStyle/>
          <a:p>
            <a:r>
              <a:rPr lang="it-IT" sz="1000" dirty="0"/>
              <a:t>DWNLD</a:t>
            </a:r>
          </a:p>
          <a:p>
            <a:endParaRPr lang="it-IT" sz="1000" dirty="0"/>
          </a:p>
          <a:p>
            <a:r>
              <a:rPr lang="it-IT" sz="1000" dirty="0"/>
              <a:t>IP 3</a:t>
            </a:r>
          </a:p>
          <a:p>
            <a:endParaRPr lang="it-IT" sz="1000" dirty="0"/>
          </a:p>
          <a:p>
            <a:r>
              <a:rPr lang="it-IT" sz="1000" dirty="0"/>
              <a:t>PORT F</a:t>
            </a:r>
          </a:p>
          <a:p>
            <a:endParaRPr lang="it-IT" sz="1000" dirty="0"/>
          </a:p>
          <a:p>
            <a:r>
              <a:rPr lang="it-IT" sz="1000" dirty="0"/>
              <a:t>FILENAME 3</a:t>
            </a:r>
          </a:p>
        </p:txBody>
      </p:sp>
      <p:cxnSp>
        <p:nvCxnSpPr>
          <p:cNvPr id="147" name="Connettore 2 146">
            <a:extLst>
              <a:ext uri="{FF2B5EF4-FFF2-40B4-BE49-F238E27FC236}">
                <a16:creationId xmlns:a16="http://schemas.microsoft.com/office/drawing/2014/main" id="{6EC94DD8-25B3-4269-991C-0E07E68F18E1}"/>
              </a:ext>
            </a:extLst>
          </p:cNvPr>
          <p:cNvCxnSpPr>
            <a:cxnSpLocks/>
            <a:stCxn id="65" idx="1"/>
            <a:endCxn id="96" idx="3"/>
          </p:cNvCxnSpPr>
          <p:nvPr/>
        </p:nvCxnSpPr>
        <p:spPr>
          <a:xfrm flipH="1" flipV="1">
            <a:off x="1976696" y="1907718"/>
            <a:ext cx="1061700" cy="5122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9" name="Connettore 2 148">
            <a:extLst>
              <a:ext uri="{FF2B5EF4-FFF2-40B4-BE49-F238E27FC236}">
                <a16:creationId xmlns:a16="http://schemas.microsoft.com/office/drawing/2014/main" id="{3FCEC8DC-C1EA-4864-90D1-F5D3DF44011F}"/>
              </a:ext>
            </a:extLst>
          </p:cNvPr>
          <p:cNvCxnSpPr>
            <a:stCxn id="67" idx="1"/>
            <a:endCxn id="98" idx="3"/>
          </p:cNvCxnSpPr>
          <p:nvPr/>
        </p:nvCxnSpPr>
        <p:spPr>
          <a:xfrm flipH="1">
            <a:off x="1988172" y="4654011"/>
            <a:ext cx="1050224" cy="8860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1" name="Connettore 2 150">
            <a:extLst>
              <a:ext uri="{FF2B5EF4-FFF2-40B4-BE49-F238E27FC236}">
                <a16:creationId xmlns:a16="http://schemas.microsoft.com/office/drawing/2014/main" id="{C393257E-D867-42BE-8DFD-FF16EBC7C00A}"/>
              </a:ext>
            </a:extLst>
          </p:cNvPr>
          <p:cNvCxnSpPr>
            <a:cxnSpLocks/>
            <a:stCxn id="65" idx="1"/>
            <a:endCxn id="97" idx="3"/>
          </p:cNvCxnSpPr>
          <p:nvPr/>
        </p:nvCxnSpPr>
        <p:spPr>
          <a:xfrm flipH="1">
            <a:off x="1988173" y="2420006"/>
            <a:ext cx="1050223" cy="12704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4" name="Connettore 2 163">
            <a:extLst>
              <a:ext uri="{FF2B5EF4-FFF2-40B4-BE49-F238E27FC236}">
                <a16:creationId xmlns:a16="http://schemas.microsoft.com/office/drawing/2014/main" id="{A60A377E-6E49-4058-AB00-49C24E7E73F9}"/>
              </a:ext>
            </a:extLst>
          </p:cNvPr>
          <p:cNvCxnSpPr>
            <a:cxnSpLocks/>
          </p:cNvCxnSpPr>
          <p:nvPr/>
        </p:nvCxnSpPr>
        <p:spPr>
          <a:xfrm flipV="1">
            <a:off x="1784384" y="494887"/>
            <a:ext cx="4311616" cy="388528"/>
          </a:xfrm>
          <a:prstGeom prst="straightConnector1">
            <a:avLst/>
          </a:prstGeom>
          <a:ln>
            <a:solidFill>
              <a:schemeClr val="bg1">
                <a:lumMod val="75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66" name="Connettore 2 165">
            <a:extLst>
              <a:ext uri="{FF2B5EF4-FFF2-40B4-BE49-F238E27FC236}">
                <a16:creationId xmlns:a16="http://schemas.microsoft.com/office/drawing/2014/main" id="{3C7B8BA3-F973-48AC-A147-89E61F4741E0}"/>
              </a:ext>
            </a:extLst>
          </p:cNvPr>
          <p:cNvCxnSpPr>
            <a:cxnSpLocks/>
          </p:cNvCxnSpPr>
          <p:nvPr/>
        </p:nvCxnSpPr>
        <p:spPr>
          <a:xfrm>
            <a:off x="6468492" y="1238886"/>
            <a:ext cx="0" cy="596066"/>
          </a:xfrm>
          <a:prstGeom prst="straightConnector1">
            <a:avLst/>
          </a:prstGeom>
          <a:ln>
            <a:solidFill>
              <a:srgbClr val="B889DB"/>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Connettore 2 166">
            <a:extLst>
              <a:ext uri="{FF2B5EF4-FFF2-40B4-BE49-F238E27FC236}">
                <a16:creationId xmlns:a16="http://schemas.microsoft.com/office/drawing/2014/main" id="{BB6642D3-7505-49F7-8BEC-A4ED3569F6CD}"/>
              </a:ext>
            </a:extLst>
          </p:cNvPr>
          <p:cNvCxnSpPr>
            <a:cxnSpLocks/>
          </p:cNvCxnSpPr>
          <p:nvPr/>
        </p:nvCxnSpPr>
        <p:spPr>
          <a:xfrm>
            <a:off x="7778398" y="1238886"/>
            <a:ext cx="0" cy="600768"/>
          </a:xfrm>
          <a:prstGeom prst="straightConnector1">
            <a:avLst/>
          </a:prstGeom>
          <a:ln>
            <a:solidFill>
              <a:srgbClr val="B889DB"/>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Connettore diritto 176">
            <a:extLst>
              <a:ext uri="{FF2B5EF4-FFF2-40B4-BE49-F238E27FC236}">
                <a16:creationId xmlns:a16="http://schemas.microsoft.com/office/drawing/2014/main" id="{F40BA98A-F2BD-4268-9FF5-401738B5A712}"/>
              </a:ext>
            </a:extLst>
          </p:cNvPr>
          <p:cNvCxnSpPr>
            <a:cxnSpLocks/>
          </p:cNvCxnSpPr>
          <p:nvPr/>
        </p:nvCxnSpPr>
        <p:spPr>
          <a:xfrm>
            <a:off x="6464226" y="723055"/>
            <a:ext cx="0" cy="515831"/>
          </a:xfrm>
          <a:prstGeom prst="line">
            <a:avLst/>
          </a:prstGeom>
          <a:ln>
            <a:solidFill>
              <a:srgbClr val="B889DB"/>
            </a:solidFill>
          </a:ln>
        </p:spPr>
        <p:style>
          <a:lnRef idx="1">
            <a:schemeClr val="accent1"/>
          </a:lnRef>
          <a:fillRef idx="0">
            <a:schemeClr val="accent1"/>
          </a:fillRef>
          <a:effectRef idx="0">
            <a:schemeClr val="accent1"/>
          </a:effectRef>
          <a:fontRef idx="minor">
            <a:schemeClr val="tx1"/>
          </a:fontRef>
        </p:style>
      </p:cxnSp>
      <p:cxnSp>
        <p:nvCxnSpPr>
          <p:cNvPr id="181" name="Connettore diritto 180">
            <a:extLst>
              <a:ext uri="{FF2B5EF4-FFF2-40B4-BE49-F238E27FC236}">
                <a16:creationId xmlns:a16="http://schemas.microsoft.com/office/drawing/2014/main" id="{FB00399A-73F8-48EC-BE59-FA8971BE8CC9}"/>
              </a:ext>
            </a:extLst>
          </p:cNvPr>
          <p:cNvCxnSpPr>
            <a:cxnSpLocks/>
          </p:cNvCxnSpPr>
          <p:nvPr/>
        </p:nvCxnSpPr>
        <p:spPr>
          <a:xfrm>
            <a:off x="10759428" y="1238886"/>
            <a:ext cx="0" cy="3643578"/>
          </a:xfrm>
          <a:prstGeom prst="line">
            <a:avLst/>
          </a:prstGeom>
          <a:ln>
            <a:solidFill>
              <a:srgbClr val="B889DB"/>
            </a:solidFill>
          </a:ln>
        </p:spPr>
        <p:style>
          <a:lnRef idx="1">
            <a:schemeClr val="accent1"/>
          </a:lnRef>
          <a:fillRef idx="0">
            <a:schemeClr val="accent1"/>
          </a:fillRef>
          <a:effectRef idx="0">
            <a:schemeClr val="accent1"/>
          </a:effectRef>
          <a:fontRef idx="minor">
            <a:schemeClr val="tx1"/>
          </a:fontRef>
        </p:style>
      </p:cxnSp>
      <p:sp>
        <p:nvSpPr>
          <p:cNvPr id="188" name="CasellaDiTesto 187">
            <a:extLst>
              <a:ext uri="{FF2B5EF4-FFF2-40B4-BE49-F238E27FC236}">
                <a16:creationId xmlns:a16="http://schemas.microsoft.com/office/drawing/2014/main" id="{2C239531-196F-452E-9A45-8F6364232218}"/>
              </a:ext>
            </a:extLst>
          </p:cNvPr>
          <p:cNvSpPr txBox="1"/>
          <p:nvPr/>
        </p:nvSpPr>
        <p:spPr>
          <a:xfrm>
            <a:off x="4333227" y="652257"/>
            <a:ext cx="2136446" cy="1077218"/>
          </a:xfrm>
          <a:prstGeom prst="rect">
            <a:avLst/>
          </a:prstGeom>
          <a:noFill/>
        </p:spPr>
        <p:txBody>
          <a:bodyPr wrap="square" rtlCol="0">
            <a:spAutoFit/>
          </a:bodyPr>
          <a:lstStyle/>
          <a:p>
            <a:pPr marL="171450" indent="-171450">
              <a:buFont typeface="Arial" panose="020B0604020202020204" pitchFamily="34" charset="0"/>
              <a:buChar char="•"/>
            </a:pPr>
            <a:r>
              <a:rPr lang="it-IT" sz="800" dirty="0"/>
              <a:t>RECEPTION EVIRONMENT COMMUNICATES DOWNLOAD ENVIRONMENT THE INCOMING REQUESTS.</a:t>
            </a:r>
          </a:p>
          <a:p>
            <a:pPr marL="171450" indent="-171450">
              <a:buFont typeface="Arial" panose="020B0604020202020204" pitchFamily="34" charset="0"/>
              <a:buChar char="•"/>
            </a:pPr>
            <a:r>
              <a:rPr lang="it-IT" sz="800" dirty="0"/>
              <a:t>IF THERE IS NO BLOCK MATCHING THE REQUEST’S FILE NAME, A NEW BLOCK IS CREATED ( A NEW LINE IN TABLE BELOW)</a:t>
            </a:r>
          </a:p>
          <a:p>
            <a:pPr marL="171450" indent="-171450">
              <a:buFont typeface="Arial" panose="020B0604020202020204" pitchFamily="34" charset="0"/>
              <a:buChar char="•"/>
            </a:pPr>
            <a:r>
              <a:rPr lang="it-IT" sz="800" dirty="0"/>
              <a:t>EACH REQUEST IS ASSOCIATED TO A FREE THREAD OF A BLOCK. </a:t>
            </a:r>
          </a:p>
        </p:txBody>
      </p:sp>
      <p:pic>
        <p:nvPicPr>
          <p:cNvPr id="195" name="Immagine 194">
            <a:extLst>
              <a:ext uri="{FF2B5EF4-FFF2-40B4-BE49-F238E27FC236}">
                <a16:creationId xmlns:a16="http://schemas.microsoft.com/office/drawing/2014/main" id="{B1246802-204B-4828-861E-7093AF13A024}"/>
              </a:ext>
            </a:extLst>
          </p:cNvPr>
          <p:cNvPicPr>
            <a:picLocks noChangeAspect="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380537" y="740105"/>
            <a:ext cx="332488" cy="332488"/>
          </a:xfrm>
          <a:prstGeom prst="rect">
            <a:avLst/>
          </a:prstGeom>
        </p:spPr>
      </p:pic>
      <p:pic>
        <p:nvPicPr>
          <p:cNvPr id="196" name="Immagine 195">
            <a:extLst>
              <a:ext uri="{FF2B5EF4-FFF2-40B4-BE49-F238E27FC236}">
                <a16:creationId xmlns:a16="http://schemas.microsoft.com/office/drawing/2014/main" id="{3FC10874-4D1F-4C3B-8E54-9E7789B8261B}"/>
              </a:ext>
            </a:extLst>
          </p:cNvPr>
          <p:cNvPicPr>
            <a:picLocks noChangeAspect="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6286658" y="294429"/>
            <a:ext cx="375887" cy="375887"/>
          </a:xfrm>
          <a:prstGeom prst="rect">
            <a:avLst/>
          </a:prstGeom>
        </p:spPr>
      </p:pic>
      <p:grpSp>
        <p:nvGrpSpPr>
          <p:cNvPr id="198" name="Gruppo 197">
            <a:extLst>
              <a:ext uri="{FF2B5EF4-FFF2-40B4-BE49-F238E27FC236}">
                <a16:creationId xmlns:a16="http://schemas.microsoft.com/office/drawing/2014/main" id="{0BAC8CB6-E154-4413-B426-29181FBF4BD1}"/>
              </a:ext>
            </a:extLst>
          </p:cNvPr>
          <p:cNvGrpSpPr/>
          <p:nvPr/>
        </p:nvGrpSpPr>
        <p:grpSpPr>
          <a:xfrm>
            <a:off x="2853867" y="1834952"/>
            <a:ext cx="8667972" cy="4535986"/>
            <a:chOff x="2853867" y="1834952"/>
            <a:chExt cx="8667972" cy="4535986"/>
          </a:xfrm>
        </p:grpSpPr>
        <p:grpSp>
          <p:nvGrpSpPr>
            <p:cNvPr id="189" name="Gruppo 188">
              <a:extLst>
                <a:ext uri="{FF2B5EF4-FFF2-40B4-BE49-F238E27FC236}">
                  <a16:creationId xmlns:a16="http://schemas.microsoft.com/office/drawing/2014/main" id="{8604D385-7F91-4FCB-ABA5-D255704868FD}"/>
                </a:ext>
              </a:extLst>
            </p:cNvPr>
            <p:cNvGrpSpPr/>
            <p:nvPr/>
          </p:nvGrpSpPr>
          <p:grpSpPr>
            <a:xfrm>
              <a:off x="2853867" y="1834952"/>
              <a:ext cx="8667972" cy="4535986"/>
              <a:chOff x="3218386" y="1662948"/>
              <a:chExt cx="8667972" cy="4535986"/>
            </a:xfrm>
          </p:grpSpPr>
          <p:grpSp>
            <p:nvGrpSpPr>
              <p:cNvPr id="105" name="Gruppo 104">
                <a:extLst>
                  <a:ext uri="{FF2B5EF4-FFF2-40B4-BE49-F238E27FC236}">
                    <a16:creationId xmlns:a16="http://schemas.microsoft.com/office/drawing/2014/main" id="{5CC9995D-F392-432F-9F76-D2E193356620}"/>
                  </a:ext>
                </a:extLst>
              </p:cNvPr>
              <p:cNvGrpSpPr/>
              <p:nvPr/>
            </p:nvGrpSpPr>
            <p:grpSpPr>
              <a:xfrm>
                <a:off x="3218386" y="1662948"/>
                <a:ext cx="8667972" cy="4535986"/>
                <a:chOff x="2889875" y="1787966"/>
                <a:chExt cx="7951574" cy="4161092"/>
              </a:xfrm>
            </p:grpSpPr>
            <p:sp>
              <p:nvSpPr>
                <p:cNvPr id="25" name="Cilindro 24">
                  <a:extLst>
                    <a:ext uri="{FF2B5EF4-FFF2-40B4-BE49-F238E27FC236}">
                      <a16:creationId xmlns:a16="http://schemas.microsoft.com/office/drawing/2014/main" id="{31F200D3-0809-454D-911D-8C46CAFAE75F}"/>
                    </a:ext>
                  </a:extLst>
                </p:cNvPr>
                <p:cNvSpPr/>
                <p:nvPr/>
              </p:nvSpPr>
              <p:spPr>
                <a:xfrm>
                  <a:off x="10313542" y="3166391"/>
                  <a:ext cx="527907" cy="525218"/>
                </a:xfrm>
                <a:prstGeom prst="can">
                  <a:avLst>
                    <a:gd name="adj" fmla="val 25000"/>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solidFill>
                        <a:schemeClr val="accent1"/>
                      </a:solidFill>
                    </a:rPr>
                    <a:t>FILE DIR</a:t>
                  </a:r>
                </a:p>
              </p:txBody>
            </p:sp>
            <p:grpSp>
              <p:nvGrpSpPr>
                <p:cNvPr id="68" name="Gruppo 67">
                  <a:extLst>
                    <a:ext uri="{FF2B5EF4-FFF2-40B4-BE49-F238E27FC236}">
                      <a16:creationId xmlns:a16="http://schemas.microsoft.com/office/drawing/2014/main" id="{61A6D98A-C531-4FF0-BB70-2171E4C4FF6F}"/>
                    </a:ext>
                  </a:extLst>
                </p:cNvPr>
                <p:cNvGrpSpPr/>
                <p:nvPr/>
              </p:nvGrpSpPr>
              <p:grpSpPr>
                <a:xfrm>
                  <a:off x="2889875" y="1787966"/>
                  <a:ext cx="7423666" cy="4161092"/>
                  <a:chOff x="2884992" y="1915287"/>
                  <a:chExt cx="7423666" cy="4161092"/>
                </a:xfrm>
              </p:grpSpPr>
              <p:grpSp>
                <p:nvGrpSpPr>
                  <p:cNvPr id="47" name="Gruppo 46">
                    <a:extLst>
                      <a:ext uri="{FF2B5EF4-FFF2-40B4-BE49-F238E27FC236}">
                        <a16:creationId xmlns:a16="http://schemas.microsoft.com/office/drawing/2014/main" id="{F2E93783-FDAC-4180-97C7-18CA63B0BB5E}"/>
                      </a:ext>
                    </a:extLst>
                  </p:cNvPr>
                  <p:cNvGrpSpPr/>
                  <p:nvPr/>
                </p:nvGrpSpPr>
                <p:grpSpPr>
                  <a:xfrm>
                    <a:off x="3359464" y="1915287"/>
                    <a:ext cx="5682816" cy="3818536"/>
                    <a:chOff x="3385768" y="1875935"/>
                    <a:chExt cx="5682816" cy="3818536"/>
                  </a:xfrm>
                </p:grpSpPr>
                <p:grpSp>
                  <p:nvGrpSpPr>
                    <p:cNvPr id="38" name="Gruppo 37">
                      <a:extLst>
                        <a:ext uri="{FF2B5EF4-FFF2-40B4-BE49-F238E27FC236}">
                          <a16:creationId xmlns:a16="http://schemas.microsoft.com/office/drawing/2014/main" id="{823A2336-BE13-435A-ADFB-1AD1F3AABE7B}"/>
                        </a:ext>
                      </a:extLst>
                    </p:cNvPr>
                    <p:cNvGrpSpPr/>
                    <p:nvPr/>
                  </p:nvGrpSpPr>
                  <p:grpSpPr>
                    <a:xfrm>
                      <a:off x="3385768" y="1875935"/>
                      <a:ext cx="5682816" cy="3818536"/>
                      <a:chOff x="4610690" y="2747946"/>
                      <a:chExt cx="4114795" cy="2946524"/>
                    </a:xfrm>
                  </p:grpSpPr>
                  <p:sp>
                    <p:nvSpPr>
                      <p:cNvPr id="28" name="Rettangolo 27">
                        <a:extLst>
                          <a:ext uri="{FF2B5EF4-FFF2-40B4-BE49-F238E27FC236}">
                            <a16:creationId xmlns:a16="http://schemas.microsoft.com/office/drawing/2014/main" id="{C53D3918-A730-4F4F-A09A-FCC5E283DD6A}"/>
                          </a:ext>
                        </a:extLst>
                      </p:cNvPr>
                      <p:cNvSpPr/>
                      <p:nvPr/>
                    </p:nvSpPr>
                    <p:spPr>
                      <a:xfrm>
                        <a:off x="4610690" y="2747946"/>
                        <a:ext cx="4114795" cy="2946524"/>
                      </a:xfrm>
                      <a:prstGeom prst="rect">
                        <a:avLst/>
                      </a:prstGeom>
                      <a:solidFill>
                        <a:schemeClr val="accent6">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3" name="Connettore diritto 32">
                        <a:extLst>
                          <a:ext uri="{FF2B5EF4-FFF2-40B4-BE49-F238E27FC236}">
                            <a16:creationId xmlns:a16="http://schemas.microsoft.com/office/drawing/2014/main" id="{3E2CFF69-CB5E-4D39-AC3F-0DE5ECEA6EE9}"/>
                          </a:ext>
                        </a:extLst>
                      </p:cNvPr>
                      <p:cNvCxnSpPr>
                        <a:cxnSpLocks/>
                      </p:cNvCxnSpPr>
                      <p:nvPr/>
                    </p:nvCxnSpPr>
                    <p:spPr>
                      <a:xfrm>
                        <a:off x="4621488" y="3515589"/>
                        <a:ext cx="4103997"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Connettore diritto 35">
                        <a:extLst>
                          <a:ext uri="{FF2B5EF4-FFF2-40B4-BE49-F238E27FC236}">
                            <a16:creationId xmlns:a16="http://schemas.microsoft.com/office/drawing/2014/main" id="{C86E7B89-5BE2-46C6-8F0E-706511D12D5C}"/>
                          </a:ext>
                        </a:extLst>
                      </p:cNvPr>
                      <p:cNvCxnSpPr>
                        <a:cxnSpLocks/>
                      </p:cNvCxnSpPr>
                      <p:nvPr/>
                    </p:nvCxnSpPr>
                    <p:spPr>
                      <a:xfrm>
                        <a:off x="4621488" y="4295182"/>
                        <a:ext cx="4103997"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Connettore diritto 36">
                        <a:extLst>
                          <a:ext uri="{FF2B5EF4-FFF2-40B4-BE49-F238E27FC236}">
                            <a16:creationId xmlns:a16="http://schemas.microsoft.com/office/drawing/2014/main" id="{074BA524-FE1F-430B-ACD8-99DDE332B382}"/>
                          </a:ext>
                        </a:extLst>
                      </p:cNvPr>
                      <p:cNvCxnSpPr>
                        <a:cxnSpLocks/>
                      </p:cNvCxnSpPr>
                      <p:nvPr/>
                    </p:nvCxnSpPr>
                    <p:spPr>
                      <a:xfrm>
                        <a:off x="4621488" y="5115416"/>
                        <a:ext cx="4103997"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41" name="Connettore diritto 40">
                      <a:extLst>
                        <a:ext uri="{FF2B5EF4-FFF2-40B4-BE49-F238E27FC236}">
                          <a16:creationId xmlns:a16="http://schemas.microsoft.com/office/drawing/2014/main" id="{82C1D97B-B52D-42D3-A29E-051F6FFB541C}"/>
                        </a:ext>
                      </a:extLst>
                    </p:cNvPr>
                    <p:cNvCxnSpPr/>
                    <p:nvPr/>
                  </p:nvCxnSpPr>
                  <p:spPr>
                    <a:xfrm>
                      <a:off x="5665510" y="1875935"/>
                      <a:ext cx="0" cy="381575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2" name="CasellaDiTesto 41">
                    <a:extLst>
                      <a:ext uri="{FF2B5EF4-FFF2-40B4-BE49-F238E27FC236}">
                        <a16:creationId xmlns:a16="http://schemas.microsoft.com/office/drawing/2014/main" id="{9BD83457-FEF4-415B-AF9C-AC8DC9519240}"/>
                      </a:ext>
                    </a:extLst>
                  </p:cNvPr>
                  <p:cNvSpPr txBox="1"/>
                  <p:nvPr/>
                </p:nvSpPr>
                <p:spPr>
                  <a:xfrm>
                    <a:off x="4556098" y="2539817"/>
                    <a:ext cx="886120" cy="246220"/>
                  </a:xfrm>
                  <a:prstGeom prst="rect">
                    <a:avLst/>
                  </a:prstGeom>
                  <a:noFill/>
                  <a:ln>
                    <a:solidFill>
                      <a:schemeClr val="accent2">
                        <a:lumMod val="75000"/>
                      </a:schemeClr>
                    </a:solidFill>
                    <a:prstDash val="dashDot"/>
                  </a:ln>
                </p:spPr>
                <p:txBody>
                  <a:bodyPr wrap="square" rtlCol="0">
                    <a:spAutoFit/>
                  </a:bodyPr>
                  <a:lstStyle/>
                  <a:p>
                    <a:r>
                      <a:rPr lang="it-IT" sz="1000" dirty="0"/>
                      <a:t>FILE NAME 1</a:t>
                    </a:r>
                  </a:p>
                </p:txBody>
              </p:sp>
              <p:sp>
                <p:nvSpPr>
                  <p:cNvPr id="43" name="CasellaDiTesto 42">
                    <a:extLst>
                      <a:ext uri="{FF2B5EF4-FFF2-40B4-BE49-F238E27FC236}">
                        <a16:creationId xmlns:a16="http://schemas.microsoft.com/office/drawing/2014/main" id="{C33E3C4E-2C88-4886-858A-056642A63263}"/>
                      </a:ext>
                    </a:extLst>
                  </p:cNvPr>
                  <p:cNvSpPr txBox="1"/>
                  <p:nvPr/>
                </p:nvSpPr>
                <p:spPr>
                  <a:xfrm>
                    <a:off x="4556098" y="3550126"/>
                    <a:ext cx="886120" cy="246220"/>
                  </a:xfrm>
                  <a:prstGeom prst="rect">
                    <a:avLst/>
                  </a:prstGeom>
                  <a:noFill/>
                  <a:ln>
                    <a:solidFill>
                      <a:schemeClr val="accent2">
                        <a:lumMod val="75000"/>
                      </a:schemeClr>
                    </a:solidFill>
                    <a:prstDash val="dashDot"/>
                  </a:ln>
                </p:spPr>
                <p:txBody>
                  <a:bodyPr wrap="square" rtlCol="0">
                    <a:spAutoFit/>
                  </a:bodyPr>
                  <a:lstStyle/>
                  <a:p>
                    <a:r>
                      <a:rPr lang="it-IT" sz="1000" dirty="0"/>
                      <a:t>FILE NAME 2</a:t>
                    </a:r>
                  </a:p>
                </p:txBody>
              </p:sp>
              <p:sp>
                <p:nvSpPr>
                  <p:cNvPr id="44" name="CasellaDiTesto 43">
                    <a:extLst>
                      <a:ext uri="{FF2B5EF4-FFF2-40B4-BE49-F238E27FC236}">
                        <a16:creationId xmlns:a16="http://schemas.microsoft.com/office/drawing/2014/main" id="{14DB1ED6-610D-4B89-BEAE-7FE5CE57E0BD}"/>
                      </a:ext>
                    </a:extLst>
                  </p:cNvPr>
                  <p:cNvSpPr txBox="1"/>
                  <p:nvPr/>
                </p:nvSpPr>
                <p:spPr>
                  <a:xfrm>
                    <a:off x="4556098" y="4617040"/>
                    <a:ext cx="886120" cy="246220"/>
                  </a:xfrm>
                  <a:prstGeom prst="rect">
                    <a:avLst/>
                  </a:prstGeom>
                  <a:noFill/>
                  <a:ln>
                    <a:solidFill>
                      <a:schemeClr val="accent2">
                        <a:lumMod val="75000"/>
                      </a:schemeClr>
                    </a:solidFill>
                    <a:prstDash val="dashDot"/>
                  </a:ln>
                </p:spPr>
                <p:txBody>
                  <a:bodyPr wrap="square" rtlCol="0">
                    <a:spAutoFit/>
                  </a:bodyPr>
                  <a:lstStyle/>
                  <a:p>
                    <a:r>
                      <a:rPr lang="it-IT" sz="1000" dirty="0"/>
                      <a:t>FILE NAME 3</a:t>
                    </a:r>
                  </a:p>
                </p:txBody>
              </p:sp>
              <p:sp>
                <p:nvSpPr>
                  <p:cNvPr id="45" name="CasellaDiTesto 44">
                    <a:extLst>
                      <a:ext uri="{FF2B5EF4-FFF2-40B4-BE49-F238E27FC236}">
                        <a16:creationId xmlns:a16="http://schemas.microsoft.com/office/drawing/2014/main" id="{DCA56536-45D5-4343-B292-503F27B6D818}"/>
                      </a:ext>
                    </a:extLst>
                  </p:cNvPr>
                  <p:cNvSpPr txBox="1"/>
                  <p:nvPr/>
                </p:nvSpPr>
                <p:spPr>
                  <a:xfrm>
                    <a:off x="4544940" y="5210181"/>
                    <a:ext cx="886118" cy="261610"/>
                  </a:xfrm>
                  <a:prstGeom prst="rect">
                    <a:avLst/>
                  </a:prstGeom>
                  <a:noFill/>
                  <a:ln>
                    <a:solidFill>
                      <a:schemeClr val="accent2">
                        <a:lumMod val="75000"/>
                      </a:schemeClr>
                    </a:solidFill>
                    <a:prstDash val="dashDot"/>
                  </a:ln>
                </p:spPr>
                <p:txBody>
                  <a:bodyPr wrap="square" rtlCol="0">
                    <a:spAutoFit/>
                  </a:bodyPr>
                  <a:lstStyle/>
                  <a:p>
                    <a:pPr algn="ctr"/>
                    <a:r>
                      <a:rPr lang="it-IT" sz="1100" dirty="0">
                        <a:effectLst>
                          <a:outerShdw blurRad="38100" dist="38100" dir="2700000" algn="tl">
                            <a:srgbClr val="000000">
                              <a:alpha val="43137"/>
                            </a:srgbClr>
                          </a:outerShdw>
                        </a:effectLst>
                      </a:rPr>
                      <a:t>NULL</a:t>
                    </a:r>
                  </a:p>
                </p:txBody>
              </p:sp>
              <p:grpSp>
                <p:nvGrpSpPr>
                  <p:cNvPr id="29" name="Gruppo 28">
                    <a:extLst>
                      <a:ext uri="{FF2B5EF4-FFF2-40B4-BE49-F238E27FC236}">
                        <a16:creationId xmlns:a16="http://schemas.microsoft.com/office/drawing/2014/main" id="{80CF6654-D799-4E41-8A20-63D2A37823F1}"/>
                      </a:ext>
                    </a:extLst>
                  </p:cNvPr>
                  <p:cNvGrpSpPr/>
                  <p:nvPr/>
                </p:nvGrpSpPr>
                <p:grpSpPr>
                  <a:xfrm>
                    <a:off x="8485693" y="5364673"/>
                    <a:ext cx="1822965" cy="711706"/>
                    <a:chOff x="10561166" y="2754890"/>
                    <a:chExt cx="1822965" cy="797789"/>
                  </a:xfrm>
                </p:grpSpPr>
                <p:pic>
                  <p:nvPicPr>
                    <p:cNvPr id="30" name="Immagine 29">
                      <a:extLst>
                        <a:ext uri="{FF2B5EF4-FFF2-40B4-BE49-F238E27FC236}">
                          <a16:creationId xmlns:a16="http://schemas.microsoft.com/office/drawing/2014/main" id="{DB9EEB32-FAF2-422E-B39B-2D20CF40193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0881707" y="2754890"/>
                      <a:ext cx="433036" cy="472093"/>
                    </a:xfrm>
                    <a:prstGeom prst="rect">
                      <a:avLst/>
                    </a:prstGeom>
                    <a:ln>
                      <a:noFill/>
                    </a:ln>
                  </p:spPr>
                </p:pic>
                <p:sp>
                  <p:nvSpPr>
                    <p:cNvPr id="31" name="CasellaDiTesto 30">
                      <a:extLst>
                        <a:ext uri="{FF2B5EF4-FFF2-40B4-BE49-F238E27FC236}">
                          <a16:creationId xmlns:a16="http://schemas.microsoft.com/office/drawing/2014/main" id="{86098107-9FF6-4C7A-9067-3F9A6953E3E5}"/>
                        </a:ext>
                      </a:extLst>
                    </p:cNvPr>
                    <p:cNvSpPr txBox="1"/>
                    <p:nvPr/>
                  </p:nvSpPr>
                  <p:spPr>
                    <a:xfrm>
                      <a:off x="10561166" y="3283663"/>
                      <a:ext cx="1822965" cy="269016"/>
                    </a:xfrm>
                    <a:prstGeom prst="rect">
                      <a:avLst/>
                    </a:prstGeom>
                    <a:noFill/>
                    <a:ln>
                      <a:solidFill>
                        <a:schemeClr val="accent2">
                          <a:lumMod val="75000"/>
                        </a:schemeClr>
                      </a:solidFill>
                      <a:prstDash val="dash"/>
                    </a:ln>
                  </p:spPr>
                  <p:txBody>
                    <a:bodyPr wrap="square" rtlCol="0">
                      <a:spAutoFit/>
                    </a:bodyPr>
                    <a:lstStyle/>
                    <a:p>
                      <a:pPr algn="ctr"/>
                      <a:r>
                        <a:rPr lang="it-IT" sz="1100" dirty="0"/>
                        <a:t> DOWNLOAD ENVIRONMENT</a:t>
                      </a:r>
                    </a:p>
                  </p:txBody>
                </p:sp>
              </p:grpSp>
              <p:sp>
                <p:nvSpPr>
                  <p:cNvPr id="48" name="Freccia a pentagono 47">
                    <a:extLst>
                      <a:ext uri="{FF2B5EF4-FFF2-40B4-BE49-F238E27FC236}">
                        <a16:creationId xmlns:a16="http://schemas.microsoft.com/office/drawing/2014/main" id="{CAA346E5-C607-46CA-B2D3-28AF9A41756A}"/>
                      </a:ext>
                    </a:extLst>
                  </p:cNvPr>
                  <p:cNvSpPr/>
                  <p:nvPr/>
                </p:nvSpPr>
                <p:spPr>
                  <a:xfrm>
                    <a:off x="4427075" y="2125322"/>
                    <a:ext cx="1144166" cy="160377"/>
                  </a:xfrm>
                  <a:prstGeom prst="homePlate">
                    <a:avLst/>
                  </a:prstGeom>
                  <a:solidFill>
                    <a:schemeClr val="bg1">
                      <a:lumMod val="9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900" dirty="0">
                        <a:solidFill>
                          <a:schemeClr val="tx1"/>
                        </a:solidFill>
                      </a:rPr>
                      <a:t>FILE BUFFER CACHE</a:t>
                    </a:r>
                  </a:p>
                </p:txBody>
              </p:sp>
              <p:sp>
                <p:nvSpPr>
                  <p:cNvPr id="49" name="Freccia a pentagono 48">
                    <a:extLst>
                      <a:ext uri="{FF2B5EF4-FFF2-40B4-BE49-F238E27FC236}">
                        <a16:creationId xmlns:a16="http://schemas.microsoft.com/office/drawing/2014/main" id="{4D961C4F-4DC9-427F-9FA6-F43F71729A9A}"/>
                      </a:ext>
                    </a:extLst>
                  </p:cNvPr>
                  <p:cNvSpPr/>
                  <p:nvPr/>
                </p:nvSpPr>
                <p:spPr>
                  <a:xfrm>
                    <a:off x="4427075" y="3133836"/>
                    <a:ext cx="1144166" cy="160377"/>
                  </a:xfrm>
                  <a:prstGeom prst="homePlate">
                    <a:avLst/>
                  </a:prstGeom>
                  <a:solidFill>
                    <a:schemeClr val="bg1">
                      <a:lumMod val="9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900" dirty="0">
                        <a:solidFill>
                          <a:schemeClr val="tx1"/>
                        </a:solidFill>
                      </a:rPr>
                      <a:t>FILE BUFFER CACHE</a:t>
                    </a:r>
                  </a:p>
                </p:txBody>
              </p:sp>
              <p:sp>
                <p:nvSpPr>
                  <p:cNvPr id="50" name="Freccia a pentagono 49">
                    <a:extLst>
                      <a:ext uri="{FF2B5EF4-FFF2-40B4-BE49-F238E27FC236}">
                        <a16:creationId xmlns:a16="http://schemas.microsoft.com/office/drawing/2014/main" id="{4DCCD44D-4C39-4264-BFD7-3936A0B00C0E}"/>
                      </a:ext>
                    </a:extLst>
                  </p:cNvPr>
                  <p:cNvSpPr/>
                  <p:nvPr/>
                </p:nvSpPr>
                <p:spPr>
                  <a:xfrm>
                    <a:off x="4427075" y="4172715"/>
                    <a:ext cx="1144166" cy="160377"/>
                  </a:xfrm>
                  <a:prstGeom prst="homePlate">
                    <a:avLst/>
                  </a:prstGeom>
                  <a:solidFill>
                    <a:schemeClr val="bg1">
                      <a:lumMod val="9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900" dirty="0">
                        <a:solidFill>
                          <a:schemeClr val="tx1"/>
                        </a:solidFill>
                      </a:rPr>
                      <a:t>FILE BUFFER CACHE</a:t>
                    </a:r>
                  </a:p>
                </p:txBody>
              </p:sp>
              <p:cxnSp>
                <p:nvCxnSpPr>
                  <p:cNvPr id="53" name="Connettore diritto 52">
                    <a:extLst>
                      <a:ext uri="{FF2B5EF4-FFF2-40B4-BE49-F238E27FC236}">
                        <a16:creationId xmlns:a16="http://schemas.microsoft.com/office/drawing/2014/main" id="{F51C27E0-2999-4858-9B88-F232D53A6FC9}"/>
                      </a:ext>
                    </a:extLst>
                  </p:cNvPr>
                  <p:cNvCxnSpPr/>
                  <p:nvPr/>
                </p:nvCxnSpPr>
                <p:spPr>
                  <a:xfrm>
                    <a:off x="4330454" y="1926282"/>
                    <a:ext cx="0" cy="381575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55" name="Immagine 54">
                    <a:extLst>
                      <a:ext uri="{FF2B5EF4-FFF2-40B4-BE49-F238E27FC236}">
                        <a16:creationId xmlns:a16="http://schemas.microsoft.com/office/drawing/2014/main" id="{8721AE5D-CB86-45FC-917D-4FA81C4AB004}"/>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3432091" y="1967934"/>
                    <a:ext cx="247692" cy="314776"/>
                  </a:xfrm>
                  <a:prstGeom prst="rect">
                    <a:avLst/>
                  </a:prstGeom>
                  <a:ln>
                    <a:solidFill>
                      <a:schemeClr val="accent2">
                        <a:lumMod val="75000"/>
                      </a:schemeClr>
                    </a:solidFill>
                  </a:ln>
                </p:spPr>
              </p:pic>
              <p:pic>
                <p:nvPicPr>
                  <p:cNvPr id="57" name="Immagine 56">
                    <a:extLst>
                      <a:ext uri="{FF2B5EF4-FFF2-40B4-BE49-F238E27FC236}">
                        <a16:creationId xmlns:a16="http://schemas.microsoft.com/office/drawing/2014/main" id="{F90EB21E-25AF-49C8-8B60-955694CD171A}"/>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3431410" y="2958612"/>
                    <a:ext cx="247692" cy="314776"/>
                  </a:xfrm>
                  <a:prstGeom prst="rect">
                    <a:avLst/>
                  </a:prstGeom>
                  <a:ln>
                    <a:solidFill>
                      <a:schemeClr val="accent2">
                        <a:lumMod val="75000"/>
                      </a:schemeClr>
                    </a:solidFill>
                  </a:ln>
                </p:spPr>
              </p:pic>
              <p:pic>
                <p:nvPicPr>
                  <p:cNvPr id="58" name="Immagine 57">
                    <a:extLst>
                      <a:ext uri="{FF2B5EF4-FFF2-40B4-BE49-F238E27FC236}">
                        <a16:creationId xmlns:a16="http://schemas.microsoft.com/office/drawing/2014/main" id="{E12EBEBD-08DC-4FA3-90A9-BABF7791481C}"/>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3431410" y="3966193"/>
                    <a:ext cx="247692" cy="314776"/>
                  </a:xfrm>
                  <a:prstGeom prst="rect">
                    <a:avLst/>
                  </a:prstGeom>
                  <a:ln>
                    <a:solidFill>
                      <a:schemeClr val="accent2">
                        <a:lumMod val="75000"/>
                      </a:schemeClr>
                    </a:solidFill>
                  </a:ln>
                </p:spPr>
              </p:pic>
              <p:cxnSp>
                <p:nvCxnSpPr>
                  <p:cNvPr id="60" name="Connettore 2 59">
                    <a:extLst>
                      <a:ext uri="{FF2B5EF4-FFF2-40B4-BE49-F238E27FC236}">
                        <a16:creationId xmlns:a16="http://schemas.microsoft.com/office/drawing/2014/main" id="{67F5FBF0-F772-4555-9DDF-294F09ABB774}"/>
                      </a:ext>
                    </a:extLst>
                  </p:cNvPr>
                  <p:cNvCxnSpPr/>
                  <p:nvPr/>
                </p:nvCxnSpPr>
                <p:spPr>
                  <a:xfrm>
                    <a:off x="4038600" y="2736211"/>
                    <a:ext cx="0" cy="347799"/>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ttore 2 60">
                    <a:extLst>
                      <a:ext uri="{FF2B5EF4-FFF2-40B4-BE49-F238E27FC236}">
                        <a16:creationId xmlns:a16="http://schemas.microsoft.com/office/drawing/2014/main" id="{46D4B035-1D4D-4418-B1F4-B78AFA028469}"/>
                      </a:ext>
                    </a:extLst>
                  </p:cNvPr>
                  <p:cNvCxnSpPr/>
                  <p:nvPr/>
                </p:nvCxnSpPr>
                <p:spPr>
                  <a:xfrm>
                    <a:off x="4038600" y="3746521"/>
                    <a:ext cx="0" cy="347799"/>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ttore 2 61">
                    <a:extLst>
                      <a:ext uri="{FF2B5EF4-FFF2-40B4-BE49-F238E27FC236}">
                        <a16:creationId xmlns:a16="http://schemas.microsoft.com/office/drawing/2014/main" id="{B2A1274B-52D1-4354-A058-B69951D62DDF}"/>
                      </a:ext>
                    </a:extLst>
                  </p:cNvPr>
                  <p:cNvCxnSpPr/>
                  <p:nvPr/>
                </p:nvCxnSpPr>
                <p:spPr>
                  <a:xfrm>
                    <a:off x="4057454" y="4809500"/>
                    <a:ext cx="0" cy="347799"/>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CasellaDiTesto 62">
                    <a:extLst>
                      <a:ext uri="{FF2B5EF4-FFF2-40B4-BE49-F238E27FC236}">
                        <a16:creationId xmlns:a16="http://schemas.microsoft.com/office/drawing/2014/main" id="{1A79FDC5-DEBF-4C1D-A973-748769E5EF61}"/>
                      </a:ext>
                    </a:extLst>
                  </p:cNvPr>
                  <p:cNvSpPr txBox="1"/>
                  <p:nvPr/>
                </p:nvSpPr>
                <p:spPr>
                  <a:xfrm>
                    <a:off x="6539838" y="5210181"/>
                    <a:ext cx="1690139" cy="261610"/>
                  </a:xfrm>
                  <a:prstGeom prst="rect">
                    <a:avLst/>
                  </a:prstGeom>
                  <a:noFill/>
                  <a:ln>
                    <a:solidFill>
                      <a:schemeClr val="accent2">
                        <a:lumMod val="75000"/>
                      </a:schemeClr>
                    </a:solidFill>
                    <a:prstDash val="dashDot"/>
                  </a:ln>
                </p:spPr>
                <p:txBody>
                  <a:bodyPr wrap="square" rtlCol="0">
                    <a:spAutoFit/>
                  </a:bodyPr>
                  <a:lstStyle/>
                  <a:p>
                    <a:pPr algn="ctr"/>
                    <a:r>
                      <a:rPr lang="it-IT" sz="1100" dirty="0">
                        <a:effectLst>
                          <a:outerShdw blurRad="38100" dist="38100" dir="2700000" algn="tl">
                            <a:srgbClr val="000000">
                              <a:alpha val="43137"/>
                            </a:srgbClr>
                          </a:outerShdw>
                        </a:effectLst>
                      </a:rPr>
                      <a:t>NULL</a:t>
                    </a:r>
                  </a:p>
                </p:txBody>
              </p:sp>
              <p:sp>
                <p:nvSpPr>
                  <p:cNvPr id="64" name="CasellaDiTesto 63">
                    <a:extLst>
                      <a:ext uri="{FF2B5EF4-FFF2-40B4-BE49-F238E27FC236}">
                        <a16:creationId xmlns:a16="http://schemas.microsoft.com/office/drawing/2014/main" id="{45D3E995-FA04-4FD8-A0A9-6B1275DEA40B}"/>
                      </a:ext>
                    </a:extLst>
                  </p:cNvPr>
                  <p:cNvSpPr txBox="1"/>
                  <p:nvPr/>
                </p:nvSpPr>
                <p:spPr>
                  <a:xfrm>
                    <a:off x="3529246" y="5210181"/>
                    <a:ext cx="627818" cy="261610"/>
                  </a:xfrm>
                  <a:prstGeom prst="rect">
                    <a:avLst/>
                  </a:prstGeom>
                  <a:noFill/>
                  <a:ln>
                    <a:solidFill>
                      <a:schemeClr val="accent2">
                        <a:lumMod val="75000"/>
                      </a:schemeClr>
                    </a:solidFill>
                    <a:prstDash val="dashDot"/>
                  </a:ln>
                </p:spPr>
                <p:txBody>
                  <a:bodyPr wrap="square" rtlCol="0">
                    <a:spAutoFit/>
                  </a:bodyPr>
                  <a:lstStyle/>
                  <a:p>
                    <a:pPr algn="ctr"/>
                    <a:r>
                      <a:rPr lang="it-IT" sz="1100" dirty="0">
                        <a:effectLst>
                          <a:outerShdw blurRad="38100" dist="38100" dir="2700000" algn="tl">
                            <a:srgbClr val="000000">
                              <a:alpha val="43137"/>
                            </a:srgbClr>
                          </a:outerShdw>
                        </a:effectLst>
                      </a:rPr>
                      <a:t>NULL</a:t>
                    </a:r>
                  </a:p>
                </p:txBody>
              </p:sp>
              <p:sp>
                <p:nvSpPr>
                  <p:cNvPr id="65" name="Triangolo isoscele 64">
                    <a:extLst>
                      <a:ext uri="{FF2B5EF4-FFF2-40B4-BE49-F238E27FC236}">
                        <a16:creationId xmlns:a16="http://schemas.microsoft.com/office/drawing/2014/main" id="{69697404-5611-4AFA-A633-C9336F657939}"/>
                      </a:ext>
                    </a:extLst>
                  </p:cNvPr>
                  <p:cNvSpPr/>
                  <p:nvPr/>
                </p:nvSpPr>
                <p:spPr>
                  <a:xfrm rot="18823584">
                    <a:off x="2873290" y="2282710"/>
                    <a:ext cx="361958" cy="338554"/>
                  </a:xfrm>
                  <a:prstGeom prst="triangle">
                    <a:avLst>
                      <a:gd name="adj" fmla="val 100000"/>
                    </a:avLst>
                  </a:prstGeom>
                  <a:solidFill>
                    <a:schemeClr val="accent4">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6" name="Triangolo isoscele 65">
                    <a:extLst>
                      <a:ext uri="{FF2B5EF4-FFF2-40B4-BE49-F238E27FC236}">
                        <a16:creationId xmlns:a16="http://schemas.microsoft.com/office/drawing/2014/main" id="{90AC04A6-C07F-403C-9C01-9D32B45DDB64}"/>
                      </a:ext>
                    </a:extLst>
                  </p:cNvPr>
                  <p:cNvSpPr/>
                  <p:nvPr/>
                </p:nvSpPr>
                <p:spPr>
                  <a:xfrm rot="18788281">
                    <a:off x="2873290" y="3331878"/>
                    <a:ext cx="361958" cy="338554"/>
                  </a:xfrm>
                  <a:prstGeom prst="triangle">
                    <a:avLst>
                      <a:gd name="adj" fmla="val 100000"/>
                    </a:avLst>
                  </a:prstGeom>
                  <a:solidFill>
                    <a:schemeClr val="accent4">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Triangolo isoscele 66">
                    <a:extLst>
                      <a:ext uri="{FF2B5EF4-FFF2-40B4-BE49-F238E27FC236}">
                        <a16:creationId xmlns:a16="http://schemas.microsoft.com/office/drawing/2014/main" id="{DC9D1534-86FB-45AC-AD4F-09EB5004E5AA}"/>
                      </a:ext>
                    </a:extLst>
                  </p:cNvPr>
                  <p:cNvSpPr/>
                  <p:nvPr/>
                </p:nvSpPr>
                <p:spPr>
                  <a:xfrm rot="18800908">
                    <a:off x="2873290" y="4332077"/>
                    <a:ext cx="361958" cy="338554"/>
                  </a:xfrm>
                  <a:prstGeom prst="triangle">
                    <a:avLst>
                      <a:gd name="adj" fmla="val 100000"/>
                    </a:avLst>
                  </a:prstGeom>
                  <a:solidFill>
                    <a:schemeClr val="accent4">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69" name="CasellaDiTesto 68">
                  <a:extLst>
                    <a:ext uri="{FF2B5EF4-FFF2-40B4-BE49-F238E27FC236}">
                      <a16:creationId xmlns:a16="http://schemas.microsoft.com/office/drawing/2014/main" id="{F38DAC0F-08A4-45B8-9514-E32CAB3371D7}"/>
                    </a:ext>
                  </a:extLst>
                </p:cNvPr>
                <p:cNvSpPr txBox="1"/>
                <p:nvPr/>
              </p:nvSpPr>
              <p:spPr>
                <a:xfrm>
                  <a:off x="3379260" y="2179046"/>
                  <a:ext cx="731719" cy="507831"/>
                </a:xfrm>
                <a:prstGeom prst="rect">
                  <a:avLst/>
                </a:prstGeom>
                <a:noFill/>
                <a:ln>
                  <a:noFill/>
                </a:ln>
              </p:spPr>
              <p:txBody>
                <a:bodyPr wrap="square" rtlCol="0">
                  <a:spAutoFit/>
                </a:bodyPr>
                <a:lstStyle/>
                <a:p>
                  <a:r>
                    <a:rPr lang="it-IT" sz="900" dirty="0"/>
                    <a:t>LIFE TIMER COUNT DOWN</a:t>
                  </a:r>
                </a:p>
              </p:txBody>
            </p:sp>
            <p:sp>
              <p:nvSpPr>
                <p:cNvPr id="70" name="CasellaDiTesto 69">
                  <a:extLst>
                    <a:ext uri="{FF2B5EF4-FFF2-40B4-BE49-F238E27FC236}">
                      <a16:creationId xmlns:a16="http://schemas.microsoft.com/office/drawing/2014/main" id="{79A3C210-CF6C-485E-94B6-2590C3940AF2}"/>
                    </a:ext>
                  </a:extLst>
                </p:cNvPr>
                <p:cNvSpPr txBox="1"/>
                <p:nvPr/>
              </p:nvSpPr>
              <p:spPr>
                <a:xfrm>
                  <a:off x="3373943" y="3182701"/>
                  <a:ext cx="731719" cy="507831"/>
                </a:xfrm>
                <a:prstGeom prst="rect">
                  <a:avLst/>
                </a:prstGeom>
                <a:noFill/>
                <a:ln>
                  <a:noFill/>
                </a:ln>
              </p:spPr>
              <p:txBody>
                <a:bodyPr wrap="square" rtlCol="0">
                  <a:spAutoFit/>
                </a:bodyPr>
                <a:lstStyle/>
                <a:p>
                  <a:r>
                    <a:rPr lang="it-IT" sz="900" dirty="0"/>
                    <a:t>LIFE TIMER COUNT DOWN</a:t>
                  </a:r>
                </a:p>
              </p:txBody>
            </p:sp>
            <p:sp>
              <p:nvSpPr>
                <p:cNvPr id="71" name="CasellaDiTesto 70">
                  <a:extLst>
                    <a:ext uri="{FF2B5EF4-FFF2-40B4-BE49-F238E27FC236}">
                      <a16:creationId xmlns:a16="http://schemas.microsoft.com/office/drawing/2014/main" id="{4E927E1E-AA23-4A9D-9BFC-DBCDD8AB3F84}"/>
                    </a:ext>
                  </a:extLst>
                </p:cNvPr>
                <p:cNvSpPr txBox="1"/>
                <p:nvPr/>
              </p:nvSpPr>
              <p:spPr>
                <a:xfrm>
                  <a:off x="3381480" y="4199848"/>
                  <a:ext cx="731719" cy="507831"/>
                </a:xfrm>
                <a:prstGeom prst="rect">
                  <a:avLst/>
                </a:prstGeom>
                <a:noFill/>
                <a:ln>
                  <a:noFill/>
                </a:ln>
              </p:spPr>
              <p:txBody>
                <a:bodyPr wrap="square" rtlCol="0">
                  <a:spAutoFit/>
                </a:bodyPr>
                <a:lstStyle/>
                <a:p>
                  <a:r>
                    <a:rPr lang="it-IT" sz="900" dirty="0"/>
                    <a:t>LIFE TIMER COUNT DOWN</a:t>
                  </a:r>
                </a:p>
              </p:txBody>
            </p:sp>
            <p:cxnSp>
              <p:nvCxnSpPr>
                <p:cNvPr id="73" name="Connettore diritto 72">
                  <a:extLst>
                    <a:ext uri="{FF2B5EF4-FFF2-40B4-BE49-F238E27FC236}">
                      <a16:creationId xmlns:a16="http://schemas.microsoft.com/office/drawing/2014/main" id="{546BE693-4D43-4F57-943D-100178D1612D}"/>
                    </a:ext>
                  </a:extLst>
                </p:cNvPr>
                <p:cNvCxnSpPr>
                  <a:cxnSpLocks/>
                  <a:stCxn id="25" idx="2"/>
                </p:cNvCxnSpPr>
                <p:nvPr/>
              </p:nvCxnSpPr>
              <p:spPr>
                <a:xfrm flipH="1">
                  <a:off x="9794449" y="3429000"/>
                  <a:ext cx="519093"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Connettore diritto 75">
                  <a:extLst>
                    <a:ext uri="{FF2B5EF4-FFF2-40B4-BE49-F238E27FC236}">
                      <a16:creationId xmlns:a16="http://schemas.microsoft.com/office/drawing/2014/main" id="{C419D922-440F-4E88-B764-EF3573420938}"/>
                    </a:ext>
                  </a:extLst>
                </p:cNvPr>
                <p:cNvCxnSpPr>
                  <a:cxnSpLocks/>
                </p:cNvCxnSpPr>
                <p:nvPr/>
              </p:nvCxnSpPr>
              <p:spPr>
                <a:xfrm flipV="1">
                  <a:off x="9803876" y="2253007"/>
                  <a:ext cx="0" cy="2121026"/>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Connettore 2 80">
                  <a:extLst>
                    <a:ext uri="{FF2B5EF4-FFF2-40B4-BE49-F238E27FC236}">
                      <a16:creationId xmlns:a16="http://schemas.microsoft.com/office/drawing/2014/main" id="{4CCAF5D8-7C53-48E7-ABC5-8F50CA0E9EF9}"/>
                    </a:ext>
                  </a:extLst>
                </p:cNvPr>
                <p:cNvCxnSpPr/>
                <p:nvPr/>
              </p:nvCxnSpPr>
              <p:spPr>
                <a:xfrm flipH="1">
                  <a:off x="9047163" y="2253007"/>
                  <a:ext cx="747286" cy="0"/>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ttore 2 81">
                  <a:extLst>
                    <a:ext uri="{FF2B5EF4-FFF2-40B4-BE49-F238E27FC236}">
                      <a16:creationId xmlns:a16="http://schemas.microsoft.com/office/drawing/2014/main" id="{8ECC7CC6-213B-4D04-B391-AF3A3D3C1AFD}"/>
                    </a:ext>
                  </a:extLst>
                </p:cNvPr>
                <p:cNvCxnSpPr/>
                <p:nvPr/>
              </p:nvCxnSpPr>
              <p:spPr>
                <a:xfrm flipH="1">
                  <a:off x="9048731" y="3424283"/>
                  <a:ext cx="747286" cy="0"/>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nettore 2 82">
                  <a:extLst>
                    <a:ext uri="{FF2B5EF4-FFF2-40B4-BE49-F238E27FC236}">
                      <a16:creationId xmlns:a16="http://schemas.microsoft.com/office/drawing/2014/main" id="{354CBEC2-6781-458B-B602-01EFDC83A9A9}"/>
                    </a:ext>
                  </a:extLst>
                </p:cNvPr>
                <p:cNvCxnSpPr/>
                <p:nvPr/>
              </p:nvCxnSpPr>
              <p:spPr>
                <a:xfrm flipH="1">
                  <a:off x="9048731" y="4375607"/>
                  <a:ext cx="747286" cy="0"/>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onnettore diritto 100">
                  <a:extLst>
                    <a:ext uri="{FF2B5EF4-FFF2-40B4-BE49-F238E27FC236}">
                      <a16:creationId xmlns:a16="http://schemas.microsoft.com/office/drawing/2014/main" id="{A884861F-9ADD-483B-96B0-029A49028BB2}"/>
                    </a:ext>
                  </a:extLst>
                </p:cNvPr>
                <p:cNvCxnSpPr>
                  <a:cxnSpLocks/>
                </p:cNvCxnSpPr>
                <p:nvPr/>
              </p:nvCxnSpPr>
              <p:spPr>
                <a:xfrm>
                  <a:off x="6758028" y="1788758"/>
                  <a:ext cx="0" cy="3067321"/>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Connettore diritto 102">
                  <a:extLst>
                    <a:ext uri="{FF2B5EF4-FFF2-40B4-BE49-F238E27FC236}">
                      <a16:creationId xmlns:a16="http://schemas.microsoft.com/office/drawing/2014/main" id="{CCB1EF82-889E-4294-B3DC-1628CCAC36F3}"/>
                    </a:ext>
                  </a:extLst>
                </p:cNvPr>
                <p:cNvCxnSpPr>
                  <a:cxnSpLocks/>
                </p:cNvCxnSpPr>
                <p:nvPr/>
              </p:nvCxnSpPr>
              <p:spPr>
                <a:xfrm>
                  <a:off x="7937950" y="1790314"/>
                  <a:ext cx="0" cy="306024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5" name="Gruppo 114">
                <a:extLst>
                  <a:ext uri="{FF2B5EF4-FFF2-40B4-BE49-F238E27FC236}">
                    <a16:creationId xmlns:a16="http://schemas.microsoft.com/office/drawing/2014/main" id="{E79C3EC2-5044-4C67-96F4-7D3F658491B0}"/>
                  </a:ext>
                </a:extLst>
              </p:cNvPr>
              <p:cNvGrpSpPr/>
              <p:nvPr/>
            </p:nvGrpSpPr>
            <p:grpSpPr>
              <a:xfrm>
                <a:off x="6298835" y="1767163"/>
                <a:ext cx="412794" cy="409111"/>
                <a:chOff x="8514473" y="4433175"/>
                <a:chExt cx="1340964" cy="1234932"/>
              </a:xfrm>
            </p:grpSpPr>
            <p:sp>
              <p:nvSpPr>
                <p:cNvPr id="109" name="Connettore 108">
                  <a:extLst>
                    <a:ext uri="{FF2B5EF4-FFF2-40B4-BE49-F238E27FC236}">
                      <a16:creationId xmlns:a16="http://schemas.microsoft.com/office/drawing/2014/main" id="{F0DF5DBE-A581-473C-A26C-702F76762EDC}"/>
                    </a:ext>
                  </a:extLst>
                </p:cNvPr>
                <p:cNvSpPr/>
                <p:nvPr/>
              </p:nvSpPr>
              <p:spPr>
                <a:xfrm rot="16200000">
                  <a:off x="8567490" y="4380159"/>
                  <a:ext cx="1234931" cy="1340963"/>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10" name="Connettore diritto 109">
                  <a:extLst>
                    <a:ext uri="{FF2B5EF4-FFF2-40B4-BE49-F238E27FC236}">
                      <a16:creationId xmlns:a16="http://schemas.microsoft.com/office/drawing/2014/main" id="{16819342-D7CE-466E-B898-8F4346CD0779}"/>
                    </a:ext>
                  </a:extLst>
                </p:cNvPr>
                <p:cNvCxnSpPr>
                  <a:stCxn id="109" idx="1"/>
                  <a:endCxn id="109" idx="5"/>
                </p:cNvCxnSpPr>
                <p:nvPr/>
              </p:nvCxnSpPr>
              <p:spPr>
                <a:xfrm rot="16200000">
                  <a:off x="8748340" y="4576539"/>
                  <a:ext cx="873229" cy="948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Connettore diritto 110">
                  <a:extLst>
                    <a:ext uri="{FF2B5EF4-FFF2-40B4-BE49-F238E27FC236}">
                      <a16:creationId xmlns:a16="http://schemas.microsoft.com/office/drawing/2014/main" id="{8A023CBA-93EA-449C-B662-F80681CA762D}"/>
                    </a:ext>
                  </a:extLst>
                </p:cNvPr>
                <p:cNvCxnSpPr>
                  <a:cxnSpLocks/>
                  <a:stCxn id="109" idx="4"/>
                  <a:endCxn id="109" idx="0"/>
                </p:cNvCxnSpPr>
                <p:nvPr/>
              </p:nvCxnSpPr>
              <p:spPr>
                <a:xfrm rot="16200000" flipV="1">
                  <a:off x="9184955" y="4380159"/>
                  <a:ext cx="0" cy="1340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Connettore diritto 111">
                  <a:extLst>
                    <a:ext uri="{FF2B5EF4-FFF2-40B4-BE49-F238E27FC236}">
                      <a16:creationId xmlns:a16="http://schemas.microsoft.com/office/drawing/2014/main" id="{21F6F0BB-FDFA-45CE-BE03-4BC297B39DA4}"/>
                    </a:ext>
                  </a:extLst>
                </p:cNvPr>
                <p:cNvCxnSpPr>
                  <a:cxnSpLocks/>
                </p:cNvCxnSpPr>
                <p:nvPr/>
              </p:nvCxnSpPr>
              <p:spPr>
                <a:xfrm rot="16200000">
                  <a:off x="8567489" y="5050642"/>
                  <a:ext cx="12349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Connettore diritto 112">
                  <a:extLst>
                    <a:ext uri="{FF2B5EF4-FFF2-40B4-BE49-F238E27FC236}">
                      <a16:creationId xmlns:a16="http://schemas.microsoft.com/office/drawing/2014/main" id="{231866E1-94E2-4130-9854-5DC902045265}"/>
                    </a:ext>
                  </a:extLst>
                </p:cNvPr>
                <p:cNvCxnSpPr>
                  <a:cxnSpLocks/>
                  <a:stCxn id="109" idx="7"/>
                  <a:endCxn id="109" idx="3"/>
                </p:cNvCxnSpPr>
                <p:nvPr/>
              </p:nvCxnSpPr>
              <p:spPr>
                <a:xfrm rot="16200000" flipH="1">
                  <a:off x="8748340" y="4576539"/>
                  <a:ext cx="873229" cy="948205"/>
                </a:xfrm>
                <a:prstGeom prst="line">
                  <a:avLst/>
                </a:prstGeom>
              </p:spPr>
              <p:style>
                <a:lnRef idx="1">
                  <a:schemeClr val="accent1"/>
                </a:lnRef>
                <a:fillRef idx="0">
                  <a:schemeClr val="accent1"/>
                </a:fillRef>
                <a:effectRef idx="0">
                  <a:schemeClr val="accent1"/>
                </a:effectRef>
                <a:fontRef idx="minor">
                  <a:schemeClr val="tx1"/>
                </a:fontRef>
              </p:style>
            </p:cxnSp>
            <p:sp>
              <p:nvSpPr>
                <p:cNvPr id="114" name="Connettore 113">
                  <a:extLst>
                    <a:ext uri="{FF2B5EF4-FFF2-40B4-BE49-F238E27FC236}">
                      <a16:creationId xmlns:a16="http://schemas.microsoft.com/office/drawing/2014/main" id="{9BEB7926-42C0-4B3B-AF65-17C6852E78C7}"/>
                    </a:ext>
                  </a:extLst>
                </p:cNvPr>
                <p:cNvSpPr/>
                <p:nvPr/>
              </p:nvSpPr>
              <p:spPr>
                <a:xfrm rot="16200000">
                  <a:off x="8810164" y="4643671"/>
                  <a:ext cx="749582" cy="813941"/>
                </a:xfrm>
                <a:prstGeom prst="flowChartConnector">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16" name="Gruppo 115">
                <a:extLst>
                  <a:ext uri="{FF2B5EF4-FFF2-40B4-BE49-F238E27FC236}">
                    <a16:creationId xmlns:a16="http://schemas.microsoft.com/office/drawing/2014/main" id="{00ECE315-CB3A-4880-B371-3A8E515FB16D}"/>
                  </a:ext>
                </a:extLst>
              </p:cNvPr>
              <p:cNvGrpSpPr/>
              <p:nvPr/>
            </p:nvGrpSpPr>
            <p:grpSpPr>
              <a:xfrm>
                <a:off x="7506436" y="1767163"/>
                <a:ext cx="412794" cy="409111"/>
                <a:chOff x="8514473" y="4433175"/>
                <a:chExt cx="1340964" cy="1234932"/>
              </a:xfrm>
            </p:grpSpPr>
            <p:sp>
              <p:nvSpPr>
                <p:cNvPr id="117" name="Connettore 116">
                  <a:extLst>
                    <a:ext uri="{FF2B5EF4-FFF2-40B4-BE49-F238E27FC236}">
                      <a16:creationId xmlns:a16="http://schemas.microsoft.com/office/drawing/2014/main" id="{0AE98316-C7B5-4C18-A858-A153153E7BE2}"/>
                    </a:ext>
                  </a:extLst>
                </p:cNvPr>
                <p:cNvSpPr/>
                <p:nvPr/>
              </p:nvSpPr>
              <p:spPr>
                <a:xfrm rot="16200000">
                  <a:off x="8567490" y="4380159"/>
                  <a:ext cx="1234931" cy="1340963"/>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18" name="Connettore diritto 117">
                  <a:extLst>
                    <a:ext uri="{FF2B5EF4-FFF2-40B4-BE49-F238E27FC236}">
                      <a16:creationId xmlns:a16="http://schemas.microsoft.com/office/drawing/2014/main" id="{B123F6AB-0CF8-45B1-80D5-6CC9CCDA9AE8}"/>
                    </a:ext>
                  </a:extLst>
                </p:cNvPr>
                <p:cNvCxnSpPr>
                  <a:stCxn id="117" idx="1"/>
                  <a:endCxn id="117" idx="5"/>
                </p:cNvCxnSpPr>
                <p:nvPr/>
              </p:nvCxnSpPr>
              <p:spPr>
                <a:xfrm rot="16200000">
                  <a:off x="8748340" y="4576539"/>
                  <a:ext cx="873229" cy="948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Connettore diritto 118">
                  <a:extLst>
                    <a:ext uri="{FF2B5EF4-FFF2-40B4-BE49-F238E27FC236}">
                      <a16:creationId xmlns:a16="http://schemas.microsoft.com/office/drawing/2014/main" id="{69446E05-C166-4265-8921-5CF21923C81E}"/>
                    </a:ext>
                  </a:extLst>
                </p:cNvPr>
                <p:cNvCxnSpPr>
                  <a:cxnSpLocks/>
                  <a:stCxn id="117" idx="4"/>
                  <a:endCxn id="117" idx="0"/>
                </p:cNvCxnSpPr>
                <p:nvPr/>
              </p:nvCxnSpPr>
              <p:spPr>
                <a:xfrm rot="16200000" flipV="1">
                  <a:off x="9184955" y="4380159"/>
                  <a:ext cx="0" cy="1340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Connettore diritto 119">
                  <a:extLst>
                    <a:ext uri="{FF2B5EF4-FFF2-40B4-BE49-F238E27FC236}">
                      <a16:creationId xmlns:a16="http://schemas.microsoft.com/office/drawing/2014/main" id="{3EB44BF2-2FE1-4FBB-A6A6-78BF16279177}"/>
                    </a:ext>
                  </a:extLst>
                </p:cNvPr>
                <p:cNvCxnSpPr>
                  <a:cxnSpLocks/>
                </p:cNvCxnSpPr>
                <p:nvPr/>
              </p:nvCxnSpPr>
              <p:spPr>
                <a:xfrm rot="16200000">
                  <a:off x="8567489" y="5050642"/>
                  <a:ext cx="12349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Connettore diritto 120">
                  <a:extLst>
                    <a:ext uri="{FF2B5EF4-FFF2-40B4-BE49-F238E27FC236}">
                      <a16:creationId xmlns:a16="http://schemas.microsoft.com/office/drawing/2014/main" id="{457A5BD4-EC40-466C-849B-AA30590B7FFC}"/>
                    </a:ext>
                  </a:extLst>
                </p:cNvPr>
                <p:cNvCxnSpPr>
                  <a:cxnSpLocks/>
                  <a:stCxn id="117" idx="7"/>
                  <a:endCxn id="117" idx="3"/>
                </p:cNvCxnSpPr>
                <p:nvPr/>
              </p:nvCxnSpPr>
              <p:spPr>
                <a:xfrm rot="16200000" flipH="1">
                  <a:off x="8748340" y="4576539"/>
                  <a:ext cx="873229" cy="948205"/>
                </a:xfrm>
                <a:prstGeom prst="line">
                  <a:avLst/>
                </a:prstGeom>
              </p:spPr>
              <p:style>
                <a:lnRef idx="1">
                  <a:schemeClr val="accent1"/>
                </a:lnRef>
                <a:fillRef idx="0">
                  <a:schemeClr val="accent1"/>
                </a:fillRef>
                <a:effectRef idx="0">
                  <a:schemeClr val="accent1"/>
                </a:effectRef>
                <a:fontRef idx="minor">
                  <a:schemeClr val="tx1"/>
                </a:fontRef>
              </p:style>
            </p:cxnSp>
            <p:sp>
              <p:nvSpPr>
                <p:cNvPr id="122" name="Connettore 121">
                  <a:extLst>
                    <a:ext uri="{FF2B5EF4-FFF2-40B4-BE49-F238E27FC236}">
                      <a16:creationId xmlns:a16="http://schemas.microsoft.com/office/drawing/2014/main" id="{B8FE5336-30B4-4C69-9ECF-FE224511DB9D}"/>
                    </a:ext>
                  </a:extLst>
                </p:cNvPr>
                <p:cNvSpPr/>
                <p:nvPr/>
              </p:nvSpPr>
              <p:spPr>
                <a:xfrm rot="16200000">
                  <a:off x="8810164" y="4643671"/>
                  <a:ext cx="749582" cy="813941"/>
                </a:xfrm>
                <a:prstGeom prst="flowChartConnector">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23" name="Gruppo 122">
                <a:extLst>
                  <a:ext uri="{FF2B5EF4-FFF2-40B4-BE49-F238E27FC236}">
                    <a16:creationId xmlns:a16="http://schemas.microsoft.com/office/drawing/2014/main" id="{6729D33E-FFAD-49CC-8BC3-F323046B6E0B}"/>
                  </a:ext>
                </a:extLst>
              </p:cNvPr>
              <p:cNvGrpSpPr/>
              <p:nvPr/>
            </p:nvGrpSpPr>
            <p:grpSpPr>
              <a:xfrm>
                <a:off x="6298835" y="3964693"/>
                <a:ext cx="412794" cy="409111"/>
                <a:chOff x="8514473" y="4433175"/>
                <a:chExt cx="1340964" cy="1234932"/>
              </a:xfrm>
            </p:grpSpPr>
            <p:sp>
              <p:nvSpPr>
                <p:cNvPr id="124" name="Connettore 123">
                  <a:extLst>
                    <a:ext uri="{FF2B5EF4-FFF2-40B4-BE49-F238E27FC236}">
                      <a16:creationId xmlns:a16="http://schemas.microsoft.com/office/drawing/2014/main" id="{954FE37C-0C3D-4346-9425-6E3AB1AFCA08}"/>
                    </a:ext>
                  </a:extLst>
                </p:cNvPr>
                <p:cNvSpPr/>
                <p:nvPr/>
              </p:nvSpPr>
              <p:spPr>
                <a:xfrm rot="16200000">
                  <a:off x="8567490" y="4380159"/>
                  <a:ext cx="1234931" cy="1340963"/>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25" name="Connettore diritto 124">
                  <a:extLst>
                    <a:ext uri="{FF2B5EF4-FFF2-40B4-BE49-F238E27FC236}">
                      <a16:creationId xmlns:a16="http://schemas.microsoft.com/office/drawing/2014/main" id="{D81288BC-AEA6-4899-B664-BD0311FD7DA5}"/>
                    </a:ext>
                  </a:extLst>
                </p:cNvPr>
                <p:cNvCxnSpPr>
                  <a:stCxn id="124" idx="1"/>
                  <a:endCxn id="124" idx="5"/>
                </p:cNvCxnSpPr>
                <p:nvPr/>
              </p:nvCxnSpPr>
              <p:spPr>
                <a:xfrm rot="16200000">
                  <a:off x="8748340" y="4576539"/>
                  <a:ext cx="873229" cy="948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Connettore diritto 125">
                  <a:extLst>
                    <a:ext uri="{FF2B5EF4-FFF2-40B4-BE49-F238E27FC236}">
                      <a16:creationId xmlns:a16="http://schemas.microsoft.com/office/drawing/2014/main" id="{445ECE19-8F53-4700-9CE8-4D79BD1EE34C}"/>
                    </a:ext>
                  </a:extLst>
                </p:cNvPr>
                <p:cNvCxnSpPr>
                  <a:cxnSpLocks/>
                  <a:stCxn id="124" idx="4"/>
                  <a:endCxn id="124" idx="0"/>
                </p:cNvCxnSpPr>
                <p:nvPr/>
              </p:nvCxnSpPr>
              <p:spPr>
                <a:xfrm rot="16200000" flipV="1">
                  <a:off x="9184955" y="4380159"/>
                  <a:ext cx="0" cy="1340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Connettore diritto 126">
                  <a:extLst>
                    <a:ext uri="{FF2B5EF4-FFF2-40B4-BE49-F238E27FC236}">
                      <a16:creationId xmlns:a16="http://schemas.microsoft.com/office/drawing/2014/main" id="{BC0BD336-6006-49E3-8C01-DEE89D84D859}"/>
                    </a:ext>
                  </a:extLst>
                </p:cNvPr>
                <p:cNvCxnSpPr>
                  <a:cxnSpLocks/>
                </p:cNvCxnSpPr>
                <p:nvPr/>
              </p:nvCxnSpPr>
              <p:spPr>
                <a:xfrm rot="16200000">
                  <a:off x="8567489" y="5050642"/>
                  <a:ext cx="12349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Connettore diritto 127">
                  <a:extLst>
                    <a:ext uri="{FF2B5EF4-FFF2-40B4-BE49-F238E27FC236}">
                      <a16:creationId xmlns:a16="http://schemas.microsoft.com/office/drawing/2014/main" id="{40BAC1CA-A2F6-480C-9523-B73FE5D5D3DA}"/>
                    </a:ext>
                  </a:extLst>
                </p:cNvPr>
                <p:cNvCxnSpPr>
                  <a:cxnSpLocks/>
                  <a:stCxn id="124" idx="7"/>
                  <a:endCxn id="124" idx="3"/>
                </p:cNvCxnSpPr>
                <p:nvPr/>
              </p:nvCxnSpPr>
              <p:spPr>
                <a:xfrm rot="16200000" flipH="1">
                  <a:off x="8748340" y="4576539"/>
                  <a:ext cx="873229" cy="948205"/>
                </a:xfrm>
                <a:prstGeom prst="line">
                  <a:avLst/>
                </a:prstGeom>
              </p:spPr>
              <p:style>
                <a:lnRef idx="1">
                  <a:schemeClr val="accent1"/>
                </a:lnRef>
                <a:fillRef idx="0">
                  <a:schemeClr val="accent1"/>
                </a:fillRef>
                <a:effectRef idx="0">
                  <a:schemeClr val="accent1"/>
                </a:effectRef>
                <a:fontRef idx="minor">
                  <a:schemeClr val="tx1"/>
                </a:fontRef>
              </p:style>
            </p:cxnSp>
            <p:sp>
              <p:nvSpPr>
                <p:cNvPr id="129" name="Connettore 128">
                  <a:extLst>
                    <a:ext uri="{FF2B5EF4-FFF2-40B4-BE49-F238E27FC236}">
                      <a16:creationId xmlns:a16="http://schemas.microsoft.com/office/drawing/2014/main" id="{439E1880-603B-4E45-A34B-4813D3BED3B5}"/>
                    </a:ext>
                  </a:extLst>
                </p:cNvPr>
                <p:cNvSpPr/>
                <p:nvPr/>
              </p:nvSpPr>
              <p:spPr>
                <a:xfrm rot="16200000">
                  <a:off x="8810164" y="4643671"/>
                  <a:ext cx="749582" cy="813941"/>
                </a:xfrm>
                <a:prstGeom prst="flowChartConnector">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30" name="CasellaDiTesto 129">
                <a:extLst>
                  <a:ext uri="{FF2B5EF4-FFF2-40B4-BE49-F238E27FC236}">
                    <a16:creationId xmlns:a16="http://schemas.microsoft.com/office/drawing/2014/main" id="{73B67448-EFDF-40C6-A73D-97EF7A3A5CC2}"/>
                  </a:ext>
                </a:extLst>
              </p:cNvPr>
              <p:cNvSpPr txBox="1"/>
              <p:nvPr/>
            </p:nvSpPr>
            <p:spPr>
              <a:xfrm>
                <a:off x="6674850" y="1740171"/>
                <a:ext cx="642284" cy="507831"/>
              </a:xfrm>
              <a:prstGeom prst="rect">
                <a:avLst/>
              </a:prstGeom>
              <a:noFill/>
            </p:spPr>
            <p:txBody>
              <a:bodyPr wrap="square" rtlCol="0">
                <a:spAutoFit/>
              </a:bodyPr>
              <a:lstStyle/>
              <a:p>
                <a:r>
                  <a:rPr lang="it-IT" sz="900" dirty="0"/>
                  <a:t>SLIDING WINDOW ( 1.1 )</a:t>
                </a:r>
              </a:p>
            </p:txBody>
          </p:sp>
          <p:sp>
            <p:nvSpPr>
              <p:cNvPr id="131" name="CasellaDiTesto 130">
                <a:extLst>
                  <a:ext uri="{FF2B5EF4-FFF2-40B4-BE49-F238E27FC236}">
                    <a16:creationId xmlns:a16="http://schemas.microsoft.com/office/drawing/2014/main" id="{DAB0C5FB-9887-422B-9DA1-A8EEF8F62F13}"/>
                  </a:ext>
                </a:extLst>
              </p:cNvPr>
              <p:cNvSpPr txBox="1"/>
              <p:nvPr/>
            </p:nvSpPr>
            <p:spPr>
              <a:xfrm>
                <a:off x="7883088" y="1740171"/>
                <a:ext cx="642284" cy="507831"/>
              </a:xfrm>
              <a:prstGeom prst="rect">
                <a:avLst/>
              </a:prstGeom>
              <a:noFill/>
            </p:spPr>
            <p:txBody>
              <a:bodyPr wrap="square" rtlCol="0">
                <a:spAutoFit/>
              </a:bodyPr>
              <a:lstStyle/>
              <a:p>
                <a:r>
                  <a:rPr lang="it-IT" sz="900" dirty="0"/>
                  <a:t>SLIDING WINDOW ( 1.2 )</a:t>
                </a:r>
              </a:p>
            </p:txBody>
          </p:sp>
          <p:sp>
            <p:nvSpPr>
              <p:cNvPr id="132" name="CasellaDiTesto 131">
                <a:extLst>
                  <a:ext uri="{FF2B5EF4-FFF2-40B4-BE49-F238E27FC236}">
                    <a16:creationId xmlns:a16="http://schemas.microsoft.com/office/drawing/2014/main" id="{2D3B495F-451D-4419-86D8-71AA05D3E100}"/>
                  </a:ext>
                </a:extLst>
              </p:cNvPr>
              <p:cNvSpPr txBox="1"/>
              <p:nvPr/>
            </p:nvSpPr>
            <p:spPr>
              <a:xfrm>
                <a:off x="6676784" y="3928524"/>
                <a:ext cx="642284" cy="507831"/>
              </a:xfrm>
              <a:prstGeom prst="rect">
                <a:avLst/>
              </a:prstGeom>
              <a:noFill/>
            </p:spPr>
            <p:txBody>
              <a:bodyPr wrap="square" rtlCol="0">
                <a:spAutoFit/>
              </a:bodyPr>
              <a:lstStyle/>
              <a:p>
                <a:r>
                  <a:rPr lang="it-IT" sz="900" dirty="0"/>
                  <a:t>SLIDING WINDOW ( 3.1 )</a:t>
                </a:r>
              </a:p>
            </p:txBody>
          </p:sp>
          <p:grpSp>
            <p:nvGrpSpPr>
              <p:cNvPr id="137" name="Gruppo 136">
                <a:extLst>
                  <a:ext uri="{FF2B5EF4-FFF2-40B4-BE49-F238E27FC236}">
                    <a16:creationId xmlns:a16="http://schemas.microsoft.com/office/drawing/2014/main" id="{4E3B82E7-E2C4-465A-A13E-7C6F9F7CFDFA}"/>
                  </a:ext>
                </a:extLst>
              </p:cNvPr>
              <p:cNvGrpSpPr/>
              <p:nvPr/>
            </p:nvGrpSpPr>
            <p:grpSpPr>
              <a:xfrm>
                <a:off x="6447645" y="2452264"/>
                <a:ext cx="3340193" cy="247130"/>
                <a:chOff x="6447645" y="2452264"/>
                <a:chExt cx="3340193" cy="247130"/>
              </a:xfrm>
            </p:grpSpPr>
            <p:sp>
              <p:nvSpPr>
                <p:cNvPr id="133" name="CasellaDiTesto 132">
                  <a:extLst>
                    <a:ext uri="{FF2B5EF4-FFF2-40B4-BE49-F238E27FC236}">
                      <a16:creationId xmlns:a16="http://schemas.microsoft.com/office/drawing/2014/main" id="{460E5B84-9B91-4AB0-88A5-43BFDD6DB846}"/>
                    </a:ext>
                  </a:extLst>
                </p:cNvPr>
                <p:cNvSpPr txBox="1"/>
                <p:nvPr/>
              </p:nvSpPr>
              <p:spPr>
                <a:xfrm>
                  <a:off x="6447645" y="2452557"/>
                  <a:ext cx="844584" cy="246221"/>
                </a:xfrm>
                <a:prstGeom prst="rect">
                  <a:avLst/>
                </a:prstGeom>
                <a:noFill/>
              </p:spPr>
              <p:txBody>
                <a:bodyPr wrap="square" rtlCol="0">
                  <a:spAutoFit/>
                </a:bodyPr>
                <a:lstStyle/>
                <a:p>
                  <a:r>
                    <a:rPr lang="it-IT" sz="1000" dirty="0"/>
                    <a:t>THREAD 1. 1</a:t>
                  </a:r>
                </a:p>
              </p:txBody>
            </p:sp>
            <p:sp>
              <p:nvSpPr>
                <p:cNvPr id="134" name="CasellaDiTesto 133">
                  <a:extLst>
                    <a:ext uri="{FF2B5EF4-FFF2-40B4-BE49-F238E27FC236}">
                      <a16:creationId xmlns:a16="http://schemas.microsoft.com/office/drawing/2014/main" id="{E8231DD9-E5B8-4D08-9E97-A2D9AA62F3A1}"/>
                    </a:ext>
                  </a:extLst>
                </p:cNvPr>
                <p:cNvSpPr txBox="1"/>
                <p:nvPr/>
              </p:nvSpPr>
              <p:spPr>
                <a:xfrm>
                  <a:off x="7702181" y="2452264"/>
                  <a:ext cx="832142" cy="246221"/>
                </a:xfrm>
                <a:prstGeom prst="rect">
                  <a:avLst/>
                </a:prstGeom>
                <a:noFill/>
              </p:spPr>
              <p:txBody>
                <a:bodyPr wrap="square" rtlCol="0">
                  <a:spAutoFit/>
                </a:bodyPr>
                <a:lstStyle/>
                <a:p>
                  <a:r>
                    <a:rPr lang="it-IT" sz="1000" dirty="0"/>
                    <a:t>THREAD 1.2</a:t>
                  </a:r>
                </a:p>
              </p:txBody>
            </p:sp>
            <p:sp>
              <p:nvSpPr>
                <p:cNvPr id="135" name="CasellaDiTesto 134">
                  <a:extLst>
                    <a:ext uri="{FF2B5EF4-FFF2-40B4-BE49-F238E27FC236}">
                      <a16:creationId xmlns:a16="http://schemas.microsoft.com/office/drawing/2014/main" id="{47394F94-E458-44AB-99E4-428C92E4F085}"/>
                    </a:ext>
                  </a:extLst>
                </p:cNvPr>
                <p:cNvSpPr txBox="1"/>
                <p:nvPr/>
              </p:nvSpPr>
              <p:spPr>
                <a:xfrm>
                  <a:off x="8919419" y="2453173"/>
                  <a:ext cx="868419" cy="246221"/>
                </a:xfrm>
                <a:prstGeom prst="rect">
                  <a:avLst/>
                </a:prstGeom>
                <a:noFill/>
              </p:spPr>
              <p:txBody>
                <a:bodyPr wrap="square" rtlCol="0">
                  <a:spAutoFit/>
                </a:bodyPr>
                <a:lstStyle/>
                <a:p>
                  <a:r>
                    <a:rPr lang="it-IT" sz="1000" dirty="0"/>
                    <a:t>THREAD 1.3</a:t>
                  </a:r>
                </a:p>
              </p:txBody>
            </p:sp>
          </p:grpSp>
          <p:grpSp>
            <p:nvGrpSpPr>
              <p:cNvPr id="138" name="Gruppo 137">
                <a:extLst>
                  <a:ext uri="{FF2B5EF4-FFF2-40B4-BE49-F238E27FC236}">
                    <a16:creationId xmlns:a16="http://schemas.microsoft.com/office/drawing/2014/main" id="{F0906F32-CAFF-4C54-BDA7-5BC33C0C4583}"/>
                  </a:ext>
                </a:extLst>
              </p:cNvPr>
              <p:cNvGrpSpPr/>
              <p:nvPr/>
            </p:nvGrpSpPr>
            <p:grpSpPr>
              <a:xfrm>
                <a:off x="6447645" y="3548943"/>
                <a:ext cx="3371945" cy="248437"/>
                <a:chOff x="6447645" y="2452557"/>
                <a:chExt cx="3371945" cy="248437"/>
              </a:xfrm>
            </p:grpSpPr>
            <p:sp>
              <p:nvSpPr>
                <p:cNvPr id="139" name="CasellaDiTesto 138">
                  <a:extLst>
                    <a:ext uri="{FF2B5EF4-FFF2-40B4-BE49-F238E27FC236}">
                      <a16:creationId xmlns:a16="http://schemas.microsoft.com/office/drawing/2014/main" id="{0F543383-DA40-4648-A6A3-F351EDE25AE5}"/>
                    </a:ext>
                  </a:extLst>
                </p:cNvPr>
                <p:cNvSpPr txBox="1"/>
                <p:nvPr/>
              </p:nvSpPr>
              <p:spPr>
                <a:xfrm>
                  <a:off x="6447645" y="2452557"/>
                  <a:ext cx="831568" cy="246221"/>
                </a:xfrm>
                <a:prstGeom prst="rect">
                  <a:avLst/>
                </a:prstGeom>
                <a:noFill/>
              </p:spPr>
              <p:txBody>
                <a:bodyPr wrap="square" rtlCol="0">
                  <a:spAutoFit/>
                </a:bodyPr>
                <a:lstStyle/>
                <a:p>
                  <a:r>
                    <a:rPr lang="it-IT" sz="1000" dirty="0"/>
                    <a:t>THREAD 2.1</a:t>
                  </a:r>
                </a:p>
              </p:txBody>
            </p:sp>
            <p:sp>
              <p:nvSpPr>
                <p:cNvPr id="140" name="CasellaDiTesto 139">
                  <a:extLst>
                    <a:ext uri="{FF2B5EF4-FFF2-40B4-BE49-F238E27FC236}">
                      <a16:creationId xmlns:a16="http://schemas.microsoft.com/office/drawing/2014/main" id="{2ECD8CF9-584B-41E0-8165-C4F55FA799A2}"/>
                    </a:ext>
                  </a:extLst>
                </p:cNvPr>
                <p:cNvSpPr txBox="1"/>
                <p:nvPr/>
              </p:nvSpPr>
              <p:spPr>
                <a:xfrm>
                  <a:off x="7702181" y="2452557"/>
                  <a:ext cx="832142" cy="248437"/>
                </a:xfrm>
                <a:prstGeom prst="rect">
                  <a:avLst/>
                </a:prstGeom>
                <a:noFill/>
              </p:spPr>
              <p:txBody>
                <a:bodyPr wrap="square" rtlCol="0">
                  <a:spAutoFit/>
                </a:bodyPr>
                <a:lstStyle/>
                <a:p>
                  <a:r>
                    <a:rPr lang="it-IT" sz="1000" dirty="0"/>
                    <a:t>THREAD 2.2</a:t>
                  </a:r>
                </a:p>
              </p:txBody>
            </p:sp>
            <p:sp>
              <p:nvSpPr>
                <p:cNvPr id="141" name="CasellaDiTesto 140">
                  <a:extLst>
                    <a:ext uri="{FF2B5EF4-FFF2-40B4-BE49-F238E27FC236}">
                      <a16:creationId xmlns:a16="http://schemas.microsoft.com/office/drawing/2014/main" id="{8A822924-6A45-405B-8B4A-E11DCC1D58D8}"/>
                    </a:ext>
                  </a:extLst>
                </p:cNvPr>
                <p:cNvSpPr txBox="1"/>
                <p:nvPr/>
              </p:nvSpPr>
              <p:spPr>
                <a:xfrm>
                  <a:off x="8919419" y="2453173"/>
                  <a:ext cx="900171" cy="246221"/>
                </a:xfrm>
                <a:prstGeom prst="rect">
                  <a:avLst/>
                </a:prstGeom>
                <a:noFill/>
              </p:spPr>
              <p:txBody>
                <a:bodyPr wrap="square" rtlCol="0">
                  <a:spAutoFit/>
                </a:bodyPr>
                <a:lstStyle/>
                <a:p>
                  <a:r>
                    <a:rPr lang="it-IT" sz="1000" dirty="0"/>
                    <a:t>THREAD 2.3</a:t>
                  </a:r>
                </a:p>
              </p:txBody>
            </p:sp>
          </p:grpSp>
          <p:grpSp>
            <p:nvGrpSpPr>
              <p:cNvPr id="142" name="Gruppo 141">
                <a:extLst>
                  <a:ext uri="{FF2B5EF4-FFF2-40B4-BE49-F238E27FC236}">
                    <a16:creationId xmlns:a16="http://schemas.microsoft.com/office/drawing/2014/main" id="{4C4ED421-884D-420D-98DE-CA5828D9F385}"/>
                  </a:ext>
                </a:extLst>
              </p:cNvPr>
              <p:cNvGrpSpPr/>
              <p:nvPr/>
            </p:nvGrpSpPr>
            <p:grpSpPr>
              <a:xfrm>
                <a:off x="6447645" y="4682179"/>
                <a:ext cx="3371943" cy="248436"/>
                <a:chOff x="6447645" y="2452557"/>
                <a:chExt cx="3371943" cy="248436"/>
              </a:xfrm>
            </p:grpSpPr>
            <p:sp>
              <p:nvSpPr>
                <p:cNvPr id="143" name="CasellaDiTesto 142">
                  <a:extLst>
                    <a:ext uri="{FF2B5EF4-FFF2-40B4-BE49-F238E27FC236}">
                      <a16:creationId xmlns:a16="http://schemas.microsoft.com/office/drawing/2014/main" id="{FC5EF29B-E7AE-4C22-9F96-004317DF8E69}"/>
                    </a:ext>
                  </a:extLst>
                </p:cNvPr>
                <p:cNvSpPr txBox="1"/>
                <p:nvPr/>
              </p:nvSpPr>
              <p:spPr>
                <a:xfrm>
                  <a:off x="6447645" y="2452557"/>
                  <a:ext cx="844583" cy="246221"/>
                </a:xfrm>
                <a:prstGeom prst="rect">
                  <a:avLst/>
                </a:prstGeom>
                <a:noFill/>
              </p:spPr>
              <p:txBody>
                <a:bodyPr wrap="square" rtlCol="0">
                  <a:spAutoFit/>
                </a:bodyPr>
                <a:lstStyle/>
                <a:p>
                  <a:r>
                    <a:rPr lang="it-IT" sz="1000" dirty="0"/>
                    <a:t>THREAD 3.1</a:t>
                  </a:r>
                </a:p>
              </p:txBody>
            </p:sp>
            <p:sp>
              <p:nvSpPr>
                <p:cNvPr id="144" name="CasellaDiTesto 143">
                  <a:extLst>
                    <a:ext uri="{FF2B5EF4-FFF2-40B4-BE49-F238E27FC236}">
                      <a16:creationId xmlns:a16="http://schemas.microsoft.com/office/drawing/2014/main" id="{87066A3C-1E90-4BF7-A881-A6021183A501}"/>
                    </a:ext>
                  </a:extLst>
                </p:cNvPr>
                <p:cNvSpPr txBox="1"/>
                <p:nvPr/>
              </p:nvSpPr>
              <p:spPr>
                <a:xfrm>
                  <a:off x="7702181" y="2454772"/>
                  <a:ext cx="902571" cy="246221"/>
                </a:xfrm>
                <a:prstGeom prst="rect">
                  <a:avLst/>
                </a:prstGeom>
                <a:noFill/>
              </p:spPr>
              <p:txBody>
                <a:bodyPr wrap="square" rtlCol="0">
                  <a:spAutoFit/>
                </a:bodyPr>
                <a:lstStyle/>
                <a:p>
                  <a:r>
                    <a:rPr lang="it-IT" sz="1000" dirty="0"/>
                    <a:t>THREAD 3.2</a:t>
                  </a:r>
                </a:p>
              </p:txBody>
            </p:sp>
            <p:sp>
              <p:nvSpPr>
                <p:cNvPr id="145" name="CasellaDiTesto 144">
                  <a:extLst>
                    <a:ext uri="{FF2B5EF4-FFF2-40B4-BE49-F238E27FC236}">
                      <a16:creationId xmlns:a16="http://schemas.microsoft.com/office/drawing/2014/main" id="{F542E3C3-C44F-446E-B997-88B4EEFE9754}"/>
                    </a:ext>
                  </a:extLst>
                </p:cNvPr>
                <p:cNvSpPr txBox="1"/>
                <p:nvPr/>
              </p:nvSpPr>
              <p:spPr>
                <a:xfrm>
                  <a:off x="8919419" y="2453173"/>
                  <a:ext cx="900169" cy="246221"/>
                </a:xfrm>
                <a:prstGeom prst="rect">
                  <a:avLst/>
                </a:prstGeom>
                <a:noFill/>
              </p:spPr>
              <p:txBody>
                <a:bodyPr wrap="square" rtlCol="0">
                  <a:spAutoFit/>
                </a:bodyPr>
                <a:lstStyle/>
                <a:p>
                  <a:r>
                    <a:rPr lang="it-IT" sz="1000" dirty="0"/>
                    <a:t>THREAD 3.3</a:t>
                  </a:r>
                </a:p>
              </p:txBody>
            </p:sp>
          </p:grpSp>
          <p:pic>
            <p:nvPicPr>
              <p:cNvPr id="153" name="Immagine 152">
                <a:extLst>
                  <a:ext uri="{FF2B5EF4-FFF2-40B4-BE49-F238E27FC236}">
                    <a16:creationId xmlns:a16="http://schemas.microsoft.com/office/drawing/2014/main" id="{44A3FFD6-3D5B-4527-938F-2584762F4F60}"/>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9138390" y="1835160"/>
                <a:ext cx="366924" cy="366924"/>
              </a:xfrm>
              <a:prstGeom prst="rect">
                <a:avLst/>
              </a:prstGeom>
            </p:spPr>
          </p:pic>
          <p:pic>
            <p:nvPicPr>
              <p:cNvPr id="155" name="Immagine 154">
                <a:extLst>
                  <a:ext uri="{FF2B5EF4-FFF2-40B4-BE49-F238E27FC236}">
                    <a16:creationId xmlns:a16="http://schemas.microsoft.com/office/drawing/2014/main" id="{A63C7F94-C1C1-4E91-9F86-B5936FFAC965}"/>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9140221" y="2938100"/>
                <a:ext cx="366924" cy="366924"/>
              </a:xfrm>
              <a:prstGeom prst="rect">
                <a:avLst/>
              </a:prstGeom>
            </p:spPr>
          </p:pic>
          <p:pic>
            <p:nvPicPr>
              <p:cNvPr id="156" name="Immagine 155">
                <a:extLst>
                  <a:ext uri="{FF2B5EF4-FFF2-40B4-BE49-F238E27FC236}">
                    <a16:creationId xmlns:a16="http://schemas.microsoft.com/office/drawing/2014/main" id="{ACBCE180-9769-4A7C-BD79-2FC40992B0B1}"/>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7899580" y="2939918"/>
                <a:ext cx="366924" cy="366924"/>
              </a:xfrm>
              <a:prstGeom prst="rect">
                <a:avLst/>
              </a:prstGeom>
            </p:spPr>
          </p:pic>
          <p:pic>
            <p:nvPicPr>
              <p:cNvPr id="157" name="Immagine 156">
                <a:extLst>
                  <a:ext uri="{FF2B5EF4-FFF2-40B4-BE49-F238E27FC236}">
                    <a16:creationId xmlns:a16="http://schemas.microsoft.com/office/drawing/2014/main" id="{FB807929-1A9B-4A90-A6E4-48E9CFB62286}"/>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6637581" y="2940035"/>
                <a:ext cx="366924" cy="366924"/>
              </a:xfrm>
              <a:prstGeom prst="rect">
                <a:avLst/>
              </a:prstGeom>
            </p:spPr>
          </p:pic>
          <p:pic>
            <p:nvPicPr>
              <p:cNvPr id="158" name="Immagine 157">
                <a:extLst>
                  <a:ext uri="{FF2B5EF4-FFF2-40B4-BE49-F238E27FC236}">
                    <a16:creationId xmlns:a16="http://schemas.microsoft.com/office/drawing/2014/main" id="{46D92D93-5E45-4A89-A9A8-EC5F30804E4A}"/>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7900821" y="4006163"/>
                <a:ext cx="366924" cy="366924"/>
              </a:xfrm>
              <a:prstGeom prst="rect">
                <a:avLst/>
              </a:prstGeom>
            </p:spPr>
          </p:pic>
          <p:pic>
            <p:nvPicPr>
              <p:cNvPr id="159" name="Immagine 158">
                <a:extLst>
                  <a:ext uri="{FF2B5EF4-FFF2-40B4-BE49-F238E27FC236}">
                    <a16:creationId xmlns:a16="http://schemas.microsoft.com/office/drawing/2014/main" id="{25604C5A-29C8-4C4B-82A1-A43355CA316C}"/>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9139418" y="4007344"/>
                <a:ext cx="366924" cy="366924"/>
              </a:xfrm>
              <a:prstGeom prst="rect">
                <a:avLst/>
              </a:prstGeom>
            </p:spPr>
          </p:pic>
          <p:cxnSp>
            <p:nvCxnSpPr>
              <p:cNvPr id="186" name="Connettore 2 185">
                <a:extLst>
                  <a:ext uri="{FF2B5EF4-FFF2-40B4-BE49-F238E27FC236}">
                    <a16:creationId xmlns:a16="http://schemas.microsoft.com/office/drawing/2014/main" id="{D8A70B21-D9FD-4E00-B29D-DCF74248E234}"/>
                  </a:ext>
                </a:extLst>
              </p:cNvPr>
              <p:cNvCxnSpPr>
                <a:cxnSpLocks/>
              </p:cNvCxnSpPr>
              <p:nvPr/>
            </p:nvCxnSpPr>
            <p:spPr>
              <a:xfrm flipH="1">
                <a:off x="7155381" y="4710460"/>
                <a:ext cx="3968566" cy="0"/>
              </a:xfrm>
              <a:prstGeom prst="straightConnector1">
                <a:avLst/>
              </a:prstGeom>
              <a:ln>
                <a:solidFill>
                  <a:srgbClr val="B889DB"/>
                </a:solidFill>
                <a:tailEnd type="triangle"/>
              </a:ln>
            </p:spPr>
            <p:style>
              <a:lnRef idx="1">
                <a:schemeClr val="accent1"/>
              </a:lnRef>
              <a:fillRef idx="0">
                <a:schemeClr val="accent1"/>
              </a:fillRef>
              <a:effectRef idx="0">
                <a:schemeClr val="accent1"/>
              </a:effectRef>
              <a:fontRef idx="minor">
                <a:schemeClr val="tx1"/>
              </a:fontRef>
            </p:style>
          </p:cxnSp>
        </p:grpSp>
        <p:sp>
          <p:nvSpPr>
            <p:cNvPr id="197" name="CasellaDiTesto 196">
              <a:extLst>
                <a:ext uri="{FF2B5EF4-FFF2-40B4-BE49-F238E27FC236}">
                  <a16:creationId xmlns:a16="http://schemas.microsoft.com/office/drawing/2014/main" id="{ADDB05C6-0172-4163-B8A4-24655D64B9A8}"/>
                </a:ext>
              </a:extLst>
            </p:cNvPr>
            <p:cNvSpPr txBox="1"/>
            <p:nvPr/>
          </p:nvSpPr>
          <p:spPr>
            <a:xfrm>
              <a:off x="3858115" y="2515233"/>
              <a:ext cx="500915" cy="230832"/>
            </a:xfrm>
            <a:prstGeom prst="rect">
              <a:avLst/>
            </a:prstGeom>
            <a:solidFill>
              <a:schemeClr val="bg1"/>
            </a:solidFill>
            <a:ln>
              <a:solidFill>
                <a:schemeClr val="accent2"/>
              </a:solidFill>
            </a:ln>
          </p:spPr>
          <p:txBody>
            <a:bodyPr wrap="square" rtlCol="0">
              <a:spAutoFit/>
            </a:bodyPr>
            <a:lstStyle/>
            <a:p>
              <a:r>
                <a:rPr lang="it-IT" sz="900" dirty="0"/>
                <a:t>*NEXT</a:t>
              </a:r>
            </a:p>
          </p:txBody>
        </p:sp>
      </p:grpSp>
      <p:sp>
        <p:nvSpPr>
          <p:cNvPr id="199" name="CasellaDiTesto 198">
            <a:extLst>
              <a:ext uri="{FF2B5EF4-FFF2-40B4-BE49-F238E27FC236}">
                <a16:creationId xmlns:a16="http://schemas.microsoft.com/office/drawing/2014/main" id="{18ECB04C-C5E4-425D-BBD9-206AB686FDF0}"/>
              </a:ext>
            </a:extLst>
          </p:cNvPr>
          <p:cNvSpPr txBox="1"/>
          <p:nvPr/>
        </p:nvSpPr>
        <p:spPr>
          <a:xfrm>
            <a:off x="3868659" y="3590595"/>
            <a:ext cx="500915" cy="230832"/>
          </a:xfrm>
          <a:prstGeom prst="rect">
            <a:avLst/>
          </a:prstGeom>
          <a:solidFill>
            <a:schemeClr val="bg1"/>
          </a:solidFill>
          <a:ln>
            <a:solidFill>
              <a:schemeClr val="accent2"/>
            </a:solidFill>
          </a:ln>
        </p:spPr>
        <p:txBody>
          <a:bodyPr wrap="square" rtlCol="0">
            <a:spAutoFit/>
          </a:bodyPr>
          <a:lstStyle/>
          <a:p>
            <a:r>
              <a:rPr lang="it-IT" sz="900" dirty="0"/>
              <a:t>*NEXT</a:t>
            </a:r>
          </a:p>
        </p:txBody>
      </p:sp>
      <p:sp>
        <p:nvSpPr>
          <p:cNvPr id="200" name="CasellaDiTesto 199">
            <a:extLst>
              <a:ext uri="{FF2B5EF4-FFF2-40B4-BE49-F238E27FC236}">
                <a16:creationId xmlns:a16="http://schemas.microsoft.com/office/drawing/2014/main" id="{FF8E6BAE-554F-4DA7-B3D2-516EA0EB998A}"/>
              </a:ext>
            </a:extLst>
          </p:cNvPr>
          <p:cNvSpPr txBox="1"/>
          <p:nvPr/>
        </p:nvSpPr>
        <p:spPr>
          <a:xfrm>
            <a:off x="3868659" y="4753574"/>
            <a:ext cx="500915" cy="230832"/>
          </a:xfrm>
          <a:prstGeom prst="rect">
            <a:avLst/>
          </a:prstGeom>
          <a:solidFill>
            <a:schemeClr val="bg1"/>
          </a:solidFill>
          <a:ln>
            <a:solidFill>
              <a:schemeClr val="accent2"/>
            </a:solidFill>
          </a:ln>
        </p:spPr>
        <p:txBody>
          <a:bodyPr wrap="square" rtlCol="0">
            <a:spAutoFit/>
          </a:bodyPr>
          <a:lstStyle/>
          <a:p>
            <a:r>
              <a:rPr lang="it-IT" sz="900" dirty="0"/>
              <a:t>*NEXT</a:t>
            </a:r>
          </a:p>
        </p:txBody>
      </p:sp>
      <p:sp>
        <p:nvSpPr>
          <p:cNvPr id="201" name="CasellaDiTesto 200">
            <a:extLst>
              <a:ext uri="{FF2B5EF4-FFF2-40B4-BE49-F238E27FC236}">
                <a16:creationId xmlns:a16="http://schemas.microsoft.com/office/drawing/2014/main" id="{DB0D2AF0-988E-4B27-820C-E385ADEE71C9}"/>
              </a:ext>
            </a:extLst>
          </p:cNvPr>
          <p:cNvSpPr txBox="1"/>
          <p:nvPr/>
        </p:nvSpPr>
        <p:spPr>
          <a:xfrm>
            <a:off x="9322402" y="501988"/>
            <a:ext cx="2245843" cy="415498"/>
          </a:xfrm>
          <a:prstGeom prst="rect">
            <a:avLst/>
          </a:prstGeom>
          <a:noFill/>
        </p:spPr>
        <p:txBody>
          <a:bodyPr wrap="square" rtlCol="0">
            <a:spAutoFit/>
          </a:bodyPr>
          <a:lstStyle/>
          <a:p>
            <a:r>
              <a:rPr lang="it-IT" sz="1050" i="1" dirty="0"/>
              <a:t>IN THIS CASE SERVER WORKS AS A SENDER, CLIENT IS THE RECEIVER.</a:t>
            </a:r>
          </a:p>
        </p:txBody>
      </p:sp>
    </p:spTree>
    <p:extLst>
      <p:ext uri="{BB962C8B-B14F-4D97-AF65-F5344CB8AC3E}">
        <p14:creationId xmlns:p14="http://schemas.microsoft.com/office/powerpoint/2010/main" val="1401494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D98F3404-88D3-4BE4-B30D-7DFFD80D3C61}"/>
              </a:ext>
            </a:extLst>
          </p:cNvPr>
          <p:cNvSpPr txBox="1"/>
          <p:nvPr/>
        </p:nvSpPr>
        <p:spPr>
          <a:xfrm>
            <a:off x="357022" y="340001"/>
            <a:ext cx="5738978" cy="400110"/>
          </a:xfrm>
          <a:prstGeom prst="rect">
            <a:avLst/>
          </a:prstGeom>
          <a:noFill/>
        </p:spPr>
        <p:txBody>
          <a:bodyPr wrap="square" rtlCol="0">
            <a:spAutoFit/>
          </a:bodyPr>
          <a:lstStyle/>
          <a:p>
            <a:r>
              <a:rPr lang="it-IT" sz="2000" dirty="0">
                <a:effectLst>
                  <a:outerShdw blurRad="38100" dist="38100" dir="2700000" algn="tl">
                    <a:srgbClr val="000000">
                      <a:alpha val="43137"/>
                    </a:srgbClr>
                  </a:outerShdw>
                </a:effectLst>
              </a:rPr>
              <a:t>CONCERNING TIMERS </a:t>
            </a:r>
            <a:r>
              <a:rPr lang="it-IT" dirty="0">
                <a:effectLst>
                  <a:outerShdw blurRad="38100" dist="38100" dir="2700000" algn="tl">
                    <a:srgbClr val="000000">
                      <a:alpha val="43137"/>
                    </a:srgbClr>
                  </a:outerShdw>
                </a:effectLst>
              </a:rPr>
              <a:t>:   </a:t>
            </a:r>
            <a:r>
              <a:rPr lang="it-IT" i="1" dirty="0">
                <a:effectLst>
                  <a:outerShdw blurRad="38100" dist="38100" dir="2700000" algn="tl">
                    <a:srgbClr val="000000">
                      <a:alpha val="43137"/>
                    </a:srgbClr>
                  </a:outerShdw>
                </a:effectLst>
              </a:rPr>
              <a:t>DOWNLOAD ENVIRONMENT</a:t>
            </a:r>
          </a:p>
        </p:txBody>
      </p:sp>
      <p:grpSp>
        <p:nvGrpSpPr>
          <p:cNvPr id="8" name="Gruppo 7">
            <a:extLst>
              <a:ext uri="{FF2B5EF4-FFF2-40B4-BE49-F238E27FC236}">
                <a16:creationId xmlns:a16="http://schemas.microsoft.com/office/drawing/2014/main" id="{EEDA7C6A-66D5-495A-BF0E-2D6646706C68}"/>
              </a:ext>
            </a:extLst>
          </p:cNvPr>
          <p:cNvGrpSpPr/>
          <p:nvPr/>
        </p:nvGrpSpPr>
        <p:grpSpPr>
          <a:xfrm>
            <a:off x="5696096" y="1410180"/>
            <a:ext cx="6409547" cy="4227820"/>
            <a:chOff x="3735605" y="1654384"/>
            <a:chExt cx="6409547" cy="4227820"/>
          </a:xfrm>
        </p:grpSpPr>
        <p:grpSp>
          <p:nvGrpSpPr>
            <p:cNvPr id="10" name="Gruppo 9">
              <a:extLst>
                <a:ext uri="{FF2B5EF4-FFF2-40B4-BE49-F238E27FC236}">
                  <a16:creationId xmlns:a16="http://schemas.microsoft.com/office/drawing/2014/main" id="{88429CD8-49F2-431F-8CBF-36028CFFAAC3}"/>
                </a:ext>
              </a:extLst>
            </p:cNvPr>
            <p:cNvGrpSpPr/>
            <p:nvPr/>
          </p:nvGrpSpPr>
          <p:grpSpPr>
            <a:xfrm>
              <a:off x="3735605" y="1654384"/>
              <a:ext cx="6409547" cy="4227820"/>
              <a:chOff x="3364347" y="1780110"/>
              <a:chExt cx="5879806" cy="3878395"/>
            </a:xfrm>
          </p:grpSpPr>
          <p:grpSp>
            <p:nvGrpSpPr>
              <p:cNvPr id="55" name="Gruppo 54">
                <a:extLst>
                  <a:ext uri="{FF2B5EF4-FFF2-40B4-BE49-F238E27FC236}">
                    <a16:creationId xmlns:a16="http://schemas.microsoft.com/office/drawing/2014/main" id="{01E28BB2-A174-4A9A-B191-2E90ADCC2201}"/>
                  </a:ext>
                </a:extLst>
              </p:cNvPr>
              <p:cNvGrpSpPr/>
              <p:nvPr/>
            </p:nvGrpSpPr>
            <p:grpSpPr>
              <a:xfrm>
                <a:off x="3364347" y="1787966"/>
                <a:ext cx="5879806" cy="3870539"/>
                <a:chOff x="3359464" y="1915287"/>
                <a:chExt cx="5879806" cy="3870539"/>
              </a:xfrm>
            </p:grpSpPr>
            <p:grpSp>
              <p:nvGrpSpPr>
                <p:cNvPr id="66" name="Gruppo 65">
                  <a:extLst>
                    <a:ext uri="{FF2B5EF4-FFF2-40B4-BE49-F238E27FC236}">
                      <a16:creationId xmlns:a16="http://schemas.microsoft.com/office/drawing/2014/main" id="{3F1CF070-DB02-43DE-A1F3-86DDD946F702}"/>
                    </a:ext>
                  </a:extLst>
                </p:cNvPr>
                <p:cNvGrpSpPr/>
                <p:nvPr/>
              </p:nvGrpSpPr>
              <p:grpSpPr>
                <a:xfrm>
                  <a:off x="3359464" y="1915287"/>
                  <a:ext cx="5682816" cy="3818536"/>
                  <a:chOff x="3385768" y="1875935"/>
                  <a:chExt cx="5682816" cy="3818536"/>
                </a:xfrm>
              </p:grpSpPr>
              <p:grpSp>
                <p:nvGrpSpPr>
                  <p:cNvPr id="89" name="Gruppo 88">
                    <a:extLst>
                      <a:ext uri="{FF2B5EF4-FFF2-40B4-BE49-F238E27FC236}">
                        <a16:creationId xmlns:a16="http://schemas.microsoft.com/office/drawing/2014/main" id="{62A41E52-5EFE-400D-9016-3B7AC075CC6B}"/>
                      </a:ext>
                    </a:extLst>
                  </p:cNvPr>
                  <p:cNvGrpSpPr/>
                  <p:nvPr/>
                </p:nvGrpSpPr>
                <p:grpSpPr>
                  <a:xfrm>
                    <a:off x="3385768" y="1875935"/>
                    <a:ext cx="5682816" cy="3818536"/>
                    <a:chOff x="4610690" y="2747946"/>
                    <a:chExt cx="4114795" cy="2946524"/>
                  </a:xfrm>
                </p:grpSpPr>
                <p:sp>
                  <p:nvSpPr>
                    <p:cNvPr id="91" name="Rettangolo 90">
                      <a:extLst>
                        <a:ext uri="{FF2B5EF4-FFF2-40B4-BE49-F238E27FC236}">
                          <a16:creationId xmlns:a16="http://schemas.microsoft.com/office/drawing/2014/main" id="{9C3DF662-685C-42AD-B2AE-8D993799C3A8}"/>
                        </a:ext>
                      </a:extLst>
                    </p:cNvPr>
                    <p:cNvSpPr/>
                    <p:nvPr/>
                  </p:nvSpPr>
                  <p:spPr>
                    <a:xfrm>
                      <a:off x="4610690" y="2747946"/>
                      <a:ext cx="4114795" cy="2946524"/>
                    </a:xfrm>
                    <a:prstGeom prst="rect">
                      <a:avLst/>
                    </a:prstGeom>
                    <a:solidFill>
                      <a:schemeClr val="accent6">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92" name="Connettore diritto 91">
                      <a:extLst>
                        <a:ext uri="{FF2B5EF4-FFF2-40B4-BE49-F238E27FC236}">
                          <a16:creationId xmlns:a16="http://schemas.microsoft.com/office/drawing/2014/main" id="{9C967CDC-DF55-42B0-ABB9-8CC5F48641C7}"/>
                        </a:ext>
                      </a:extLst>
                    </p:cNvPr>
                    <p:cNvCxnSpPr>
                      <a:cxnSpLocks/>
                    </p:cNvCxnSpPr>
                    <p:nvPr/>
                  </p:nvCxnSpPr>
                  <p:spPr>
                    <a:xfrm>
                      <a:off x="4621488" y="3515589"/>
                      <a:ext cx="4103997"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Connettore diritto 92">
                      <a:extLst>
                        <a:ext uri="{FF2B5EF4-FFF2-40B4-BE49-F238E27FC236}">
                          <a16:creationId xmlns:a16="http://schemas.microsoft.com/office/drawing/2014/main" id="{507C2098-511F-4397-8E24-C60490F04259}"/>
                        </a:ext>
                      </a:extLst>
                    </p:cNvPr>
                    <p:cNvCxnSpPr>
                      <a:cxnSpLocks/>
                    </p:cNvCxnSpPr>
                    <p:nvPr/>
                  </p:nvCxnSpPr>
                  <p:spPr>
                    <a:xfrm>
                      <a:off x="4621488" y="4295182"/>
                      <a:ext cx="4103997"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4" name="Connettore diritto 93">
                      <a:extLst>
                        <a:ext uri="{FF2B5EF4-FFF2-40B4-BE49-F238E27FC236}">
                          <a16:creationId xmlns:a16="http://schemas.microsoft.com/office/drawing/2014/main" id="{B1A0D796-7D28-4922-A8EF-77198798F63E}"/>
                        </a:ext>
                      </a:extLst>
                    </p:cNvPr>
                    <p:cNvCxnSpPr>
                      <a:cxnSpLocks/>
                    </p:cNvCxnSpPr>
                    <p:nvPr/>
                  </p:nvCxnSpPr>
                  <p:spPr>
                    <a:xfrm>
                      <a:off x="4621488" y="5115416"/>
                      <a:ext cx="4103997"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90" name="Connettore diritto 89">
                    <a:extLst>
                      <a:ext uri="{FF2B5EF4-FFF2-40B4-BE49-F238E27FC236}">
                        <a16:creationId xmlns:a16="http://schemas.microsoft.com/office/drawing/2014/main" id="{714C80B7-92DC-4399-A7F6-6FE3C3C84CE9}"/>
                      </a:ext>
                    </a:extLst>
                  </p:cNvPr>
                  <p:cNvCxnSpPr/>
                  <p:nvPr/>
                </p:nvCxnSpPr>
                <p:spPr>
                  <a:xfrm>
                    <a:off x="5665510" y="1875935"/>
                    <a:ext cx="0" cy="381575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7" name="CasellaDiTesto 66">
                  <a:extLst>
                    <a:ext uri="{FF2B5EF4-FFF2-40B4-BE49-F238E27FC236}">
                      <a16:creationId xmlns:a16="http://schemas.microsoft.com/office/drawing/2014/main" id="{CDA4165A-CDF5-4C7E-A1A4-18A4C6F65D40}"/>
                    </a:ext>
                  </a:extLst>
                </p:cNvPr>
                <p:cNvSpPr txBox="1"/>
                <p:nvPr/>
              </p:nvSpPr>
              <p:spPr>
                <a:xfrm>
                  <a:off x="4556098" y="2539817"/>
                  <a:ext cx="886120" cy="246220"/>
                </a:xfrm>
                <a:prstGeom prst="rect">
                  <a:avLst/>
                </a:prstGeom>
                <a:noFill/>
                <a:ln>
                  <a:solidFill>
                    <a:schemeClr val="accent2">
                      <a:lumMod val="75000"/>
                    </a:schemeClr>
                  </a:solidFill>
                  <a:prstDash val="dashDot"/>
                </a:ln>
              </p:spPr>
              <p:txBody>
                <a:bodyPr wrap="square" rtlCol="0">
                  <a:spAutoFit/>
                </a:bodyPr>
                <a:lstStyle/>
                <a:p>
                  <a:r>
                    <a:rPr lang="it-IT" sz="1000" dirty="0"/>
                    <a:t>FILE NAME 1</a:t>
                  </a:r>
                </a:p>
              </p:txBody>
            </p:sp>
            <p:sp>
              <p:nvSpPr>
                <p:cNvPr id="68" name="CasellaDiTesto 67">
                  <a:extLst>
                    <a:ext uri="{FF2B5EF4-FFF2-40B4-BE49-F238E27FC236}">
                      <a16:creationId xmlns:a16="http://schemas.microsoft.com/office/drawing/2014/main" id="{C6CF3C23-7180-464A-A6E1-5AA38B52B91D}"/>
                    </a:ext>
                  </a:extLst>
                </p:cNvPr>
                <p:cNvSpPr txBox="1"/>
                <p:nvPr/>
              </p:nvSpPr>
              <p:spPr>
                <a:xfrm>
                  <a:off x="4556098" y="3550126"/>
                  <a:ext cx="886120" cy="246220"/>
                </a:xfrm>
                <a:prstGeom prst="rect">
                  <a:avLst/>
                </a:prstGeom>
                <a:noFill/>
                <a:ln>
                  <a:solidFill>
                    <a:schemeClr val="accent2">
                      <a:lumMod val="75000"/>
                    </a:schemeClr>
                  </a:solidFill>
                  <a:prstDash val="dashDot"/>
                </a:ln>
              </p:spPr>
              <p:txBody>
                <a:bodyPr wrap="square" rtlCol="0">
                  <a:spAutoFit/>
                </a:bodyPr>
                <a:lstStyle/>
                <a:p>
                  <a:r>
                    <a:rPr lang="it-IT" sz="1000" dirty="0"/>
                    <a:t>FILE NAME 2</a:t>
                  </a:r>
                </a:p>
              </p:txBody>
            </p:sp>
            <p:sp>
              <p:nvSpPr>
                <p:cNvPr id="69" name="CasellaDiTesto 68">
                  <a:extLst>
                    <a:ext uri="{FF2B5EF4-FFF2-40B4-BE49-F238E27FC236}">
                      <a16:creationId xmlns:a16="http://schemas.microsoft.com/office/drawing/2014/main" id="{403C7E8A-B7D8-4E2D-808D-E6123851DD07}"/>
                    </a:ext>
                  </a:extLst>
                </p:cNvPr>
                <p:cNvSpPr txBox="1"/>
                <p:nvPr/>
              </p:nvSpPr>
              <p:spPr>
                <a:xfrm>
                  <a:off x="4556098" y="4617040"/>
                  <a:ext cx="886120" cy="246220"/>
                </a:xfrm>
                <a:prstGeom prst="rect">
                  <a:avLst/>
                </a:prstGeom>
                <a:noFill/>
                <a:ln>
                  <a:solidFill>
                    <a:schemeClr val="accent2">
                      <a:lumMod val="75000"/>
                    </a:schemeClr>
                  </a:solidFill>
                  <a:prstDash val="dashDot"/>
                </a:ln>
              </p:spPr>
              <p:txBody>
                <a:bodyPr wrap="square" rtlCol="0">
                  <a:spAutoFit/>
                </a:bodyPr>
                <a:lstStyle/>
                <a:p>
                  <a:r>
                    <a:rPr lang="it-IT" sz="1000" dirty="0"/>
                    <a:t>FILE NAME 3</a:t>
                  </a:r>
                </a:p>
              </p:txBody>
            </p:sp>
            <p:sp>
              <p:nvSpPr>
                <p:cNvPr id="70" name="CasellaDiTesto 69">
                  <a:extLst>
                    <a:ext uri="{FF2B5EF4-FFF2-40B4-BE49-F238E27FC236}">
                      <a16:creationId xmlns:a16="http://schemas.microsoft.com/office/drawing/2014/main" id="{B2F12117-38C5-460A-A5CA-72FE8219898A}"/>
                    </a:ext>
                  </a:extLst>
                </p:cNvPr>
                <p:cNvSpPr txBox="1"/>
                <p:nvPr/>
              </p:nvSpPr>
              <p:spPr>
                <a:xfrm>
                  <a:off x="4544940" y="5210181"/>
                  <a:ext cx="886118" cy="261610"/>
                </a:xfrm>
                <a:prstGeom prst="rect">
                  <a:avLst/>
                </a:prstGeom>
                <a:noFill/>
                <a:ln>
                  <a:solidFill>
                    <a:schemeClr val="accent2">
                      <a:lumMod val="75000"/>
                    </a:schemeClr>
                  </a:solidFill>
                  <a:prstDash val="dashDot"/>
                </a:ln>
              </p:spPr>
              <p:txBody>
                <a:bodyPr wrap="square" rtlCol="0">
                  <a:spAutoFit/>
                </a:bodyPr>
                <a:lstStyle/>
                <a:p>
                  <a:pPr algn="ctr"/>
                  <a:r>
                    <a:rPr lang="it-IT" sz="1100" dirty="0">
                      <a:effectLst>
                        <a:outerShdw blurRad="38100" dist="38100" dir="2700000" algn="tl">
                          <a:srgbClr val="000000">
                            <a:alpha val="43137"/>
                          </a:srgbClr>
                        </a:outerShdw>
                      </a:effectLst>
                    </a:rPr>
                    <a:t>NULL</a:t>
                  </a:r>
                </a:p>
              </p:txBody>
            </p:sp>
            <p:pic>
              <p:nvPicPr>
                <p:cNvPr id="87" name="Immagine 86">
                  <a:extLst>
                    <a:ext uri="{FF2B5EF4-FFF2-40B4-BE49-F238E27FC236}">
                      <a16:creationId xmlns:a16="http://schemas.microsoft.com/office/drawing/2014/main" id="{E6F4F211-1DC2-4C7F-9FFC-230B413684D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806234" y="5364673"/>
                  <a:ext cx="433036" cy="421153"/>
                </a:xfrm>
                <a:prstGeom prst="rect">
                  <a:avLst/>
                </a:prstGeom>
                <a:ln>
                  <a:noFill/>
                </a:ln>
              </p:spPr>
            </p:pic>
            <p:sp>
              <p:nvSpPr>
                <p:cNvPr id="72" name="Freccia a pentagono 71">
                  <a:extLst>
                    <a:ext uri="{FF2B5EF4-FFF2-40B4-BE49-F238E27FC236}">
                      <a16:creationId xmlns:a16="http://schemas.microsoft.com/office/drawing/2014/main" id="{4BD2FCFC-D882-48CB-B603-EE51253975B0}"/>
                    </a:ext>
                  </a:extLst>
                </p:cNvPr>
                <p:cNvSpPr/>
                <p:nvPr/>
              </p:nvSpPr>
              <p:spPr>
                <a:xfrm>
                  <a:off x="4427075" y="2125322"/>
                  <a:ext cx="1144166" cy="160377"/>
                </a:xfrm>
                <a:prstGeom prst="homePlate">
                  <a:avLst/>
                </a:prstGeom>
                <a:solidFill>
                  <a:schemeClr val="bg1">
                    <a:lumMod val="9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900" dirty="0">
                      <a:solidFill>
                        <a:schemeClr val="tx1"/>
                      </a:solidFill>
                    </a:rPr>
                    <a:t>FILE BUFFER CACHE</a:t>
                  </a:r>
                </a:p>
              </p:txBody>
            </p:sp>
            <p:sp>
              <p:nvSpPr>
                <p:cNvPr id="73" name="Freccia a pentagono 72">
                  <a:extLst>
                    <a:ext uri="{FF2B5EF4-FFF2-40B4-BE49-F238E27FC236}">
                      <a16:creationId xmlns:a16="http://schemas.microsoft.com/office/drawing/2014/main" id="{68C4DA34-563F-41A4-8BDF-1DF92D7A938B}"/>
                    </a:ext>
                  </a:extLst>
                </p:cNvPr>
                <p:cNvSpPr/>
                <p:nvPr/>
              </p:nvSpPr>
              <p:spPr>
                <a:xfrm>
                  <a:off x="4427075" y="3133836"/>
                  <a:ext cx="1144166" cy="160377"/>
                </a:xfrm>
                <a:prstGeom prst="homePlate">
                  <a:avLst/>
                </a:prstGeom>
                <a:solidFill>
                  <a:schemeClr val="bg1">
                    <a:lumMod val="9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900" dirty="0">
                      <a:solidFill>
                        <a:schemeClr val="tx1"/>
                      </a:solidFill>
                    </a:rPr>
                    <a:t>FILE BUFFER CACHE</a:t>
                  </a:r>
                </a:p>
              </p:txBody>
            </p:sp>
            <p:sp>
              <p:nvSpPr>
                <p:cNvPr id="74" name="Freccia a pentagono 73">
                  <a:extLst>
                    <a:ext uri="{FF2B5EF4-FFF2-40B4-BE49-F238E27FC236}">
                      <a16:creationId xmlns:a16="http://schemas.microsoft.com/office/drawing/2014/main" id="{20032D8C-6252-4D82-BF7C-568130D09D76}"/>
                    </a:ext>
                  </a:extLst>
                </p:cNvPr>
                <p:cNvSpPr/>
                <p:nvPr/>
              </p:nvSpPr>
              <p:spPr>
                <a:xfrm>
                  <a:off x="4427075" y="4172715"/>
                  <a:ext cx="1144166" cy="160377"/>
                </a:xfrm>
                <a:prstGeom prst="homePlate">
                  <a:avLst/>
                </a:prstGeom>
                <a:solidFill>
                  <a:schemeClr val="bg1">
                    <a:lumMod val="9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900" dirty="0">
                      <a:solidFill>
                        <a:schemeClr val="tx1"/>
                      </a:solidFill>
                    </a:rPr>
                    <a:t>FILE BUFFER CACHE</a:t>
                  </a:r>
                </a:p>
              </p:txBody>
            </p:sp>
            <p:cxnSp>
              <p:nvCxnSpPr>
                <p:cNvPr id="75" name="Connettore diritto 74">
                  <a:extLst>
                    <a:ext uri="{FF2B5EF4-FFF2-40B4-BE49-F238E27FC236}">
                      <a16:creationId xmlns:a16="http://schemas.microsoft.com/office/drawing/2014/main" id="{4497E34E-3C4B-4786-B17F-9DF4BE7BDD0C}"/>
                    </a:ext>
                  </a:extLst>
                </p:cNvPr>
                <p:cNvCxnSpPr/>
                <p:nvPr/>
              </p:nvCxnSpPr>
              <p:spPr>
                <a:xfrm>
                  <a:off x="4330454" y="1926282"/>
                  <a:ext cx="0" cy="381575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76" name="Immagine 75">
                  <a:extLst>
                    <a:ext uri="{FF2B5EF4-FFF2-40B4-BE49-F238E27FC236}">
                      <a16:creationId xmlns:a16="http://schemas.microsoft.com/office/drawing/2014/main" id="{25D34444-C653-41FE-B4E0-D45992F8967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432091" y="1967934"/>
                  <a:ext cx="247692" cy="314776"/>
                </a:xfrm>
                <a:prstGeom prst="rect">
                  <a:avLst/>
                </a:prstGeom>
                <a:ln>
                  <a:solidFill>
                    <a:schemeClr val="accent2">
                      <a:lumMod val="75000"/>
                    </a:schemeClr>
                  </a:solidFill>
                </a:ln>
              </p:spPr>
            </p:pic>
            <p:pic>
              <p:nvPicPr>
                <p:cNvPr id="77" name="Immagine 76">
                  <a:extLst>
                    <a:ext uri="{FF2B5EF4-FFF2-40B4-BE49-F238E27FC236}">
                      <a16:creationId xmlns:a16="http://schemas.microsoft.com/office/drawing/2014/main" id="{27FEBA20-875F-441F-88F3-C0778729447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431410" y="2958612"/>
                  <a:ext cx="247692" cy="314776"/>
                </a:xfrm>
                <a:prstGeom prst="rect">
                  <a:avLst/>
                </a:prstGeom>
                <a:ln>
                  <a:solidFill>
                    <a:schemeClr val="accent2">
                      <a:lumMod val="75000"/>
                    </a:schemeClr>
                  </a:solidFill>
                </a:ln>
              </p:spPr>
            </p:pic>
            <p:pic>
              <p:nvPicPr>
                <p:cNvPr id="78" name="Immagine 77">
                  <a:extLst>
                    <a:ext uri="{FF2B5EF4-FFF2-40B4-BE49-F238E27FC236}">
                      <a16:creationId xmlns:a16="http://schemas.microsoft.com/office/drawing/2014/main" id="{9D3A287D-0B69-481B-9144-3B65A5D1718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431410" y="3966193"/>
                  <a:ext cx="247692" cy="314776"/>
                </a:xfrm>
                <a:prstGeom prst="rect">
                  <a:avLst/>
                </a:prstGeom>
                <a:ln>
                  <a:solidFill>
                    <a:schemeClr val="accent2">
                      <a:lumMod val="75000"/>
                    </a:schemeClr>
                  </a:solidFill>
                </a:ln>
              </p:spPr>
            </p:pic>
            <p:sp>
              <p:nvSpPr>
                <p:cNvPr id="82" name="CasellaDiTesto 81">
                  <a:extLst>
                    <a:ext uri="{FF2B5EF4-FFF2-40B4-BE49-F238E27FC236}">
                      <a16:creationId xmlns:a16="http://schemas.microsoft.com/office/drawing/2014/main" id="{D2CF89BF-7DE9-439C-A962-69046EEFA6EB}"/>
                    </a:ext>
                  </a:extLst>
                </p:cNvPr>
                <p:cNvSpPr txBox="1"/>
                <p:nvPr/>
              </p:nvSpPr>
              <p:spPr>
                <a:xfrm>
                  <a:off x="6539838" y="5210181"/>
                  <a:ext cx="1690139" cy="261610"/>
                </a:xfrm>
                <a:prstGeom prst="rect">
                  <a:avLst/>
                </a:prstGeom>
                <a:noFill/>
                <a:ln>
                  <a:solidFill>
                    <a:schemeClr val="accent2">
                      <a:lumMod val="75000"/>
                    </a:schemeClr>
                  </a:solidFill>
                  <a:prstDash val="dashDot"/>
                </a:ln>
              </p:spPr>
              <p:txBody>
                <a:bodyPr wrap="square" rtlCol="0">
                  <a:spAutoFit/>
                </a:bodyPr>
                <a:lstStyle/>
                <a:p>
                  <a:pPr algn="ctr"/>
                  <a:r>
                    <a:rPr lang="it-IT" sz="1100" dirty="0">
                      <a:effectLst>
                        <a:outerShdw blurRad="38100" dist="38100" dir="2700000" algn="tl">
                          <a:srgbClr val="000000">
                            <a:alpha val="43137"/>
                          </a:srgbClr>
                        </a:outerShdw>
                      </a:effectLst>
                    </a:rPr>
                    <a:t>NULL</a:t>
                  </a:r>
                </a:p>
              </p:txBody>
            </p:sp>
            <p:sp>
              <p:nvSpPr>
                <p:cNvPr id="83" name="CasellaDiTesto 82">
                  <a:extLst>
                    <a:ext uri="{FF2B5EF4-FFF2-40B4-BE49-F238E27FC236}">
                      <a16:creationId xmlns:a16="http://schemas.microsoft.com/office/drawing/2014/main" id="{44731DF7-4DCE-4EA3-B71B-FDFC9D4D172A}"/>
                    </a:ext>
                  </a:extLst>
                </p:cNvPr>
                <p:cNvSpPr txBox="1"/>
                <p:nvPr/>
              </p:nvSpPr>
              <p:spPr>
                <a:xfrm>
                  <a:off x="3529246" y="5210181"/>
                  <a:ext cx="627818" cy="261610"/>
                </a:xfrm>
                <a:prstGeom prst="rect">
                  <a:avLst/>
                </a:prstGeom>
                <a:noFill/>
                <a:ln>
                  <a:solidFill>
                    <a:schemeClr val="accent2">
                      <a:lumMod val="75000"/>
                    </a:schemeClr>
                  </a:solidFill>
                  <a:prstDash val="dashDot"/>
                </a:ln>
              </p:spPr>
              <p:txBody>
                <a:bodyPr wrap="square" rtlCol="0">
                  <a:spAutoFit/>
                </a:bodyPr>
                <a:lstStyle/>
                <a:p>
                  <a:pPr algn="ctr"/>
                  <a:r>
                    <a:rPr lang="it-IT" sz="1100" dirty="0">
                      <a:effectLst>
                        <a:outerShdw blurRad="38100" dist="38100" dir="2700000" algn="tl">
                          <a:srgbClr val="000000">
                            <a:alpha val="43137"/>
                          </a:srgbClr>
                        </a:outerShdw>
                      </a:effectLst>
                    </a:rPr>
                    <a:t>NULL</a:t>
                  </a:r>
                </a:p>
              </p:txBody>
            </p:sp>
          </p:grpSp>
          <p:sp>
            <p:nvSpPr>
              <p:cNvPr id="56" name="CasellaDiTesto 55">
                <a:extLst>
                  <a:ext uri="{FF2B5EF4-FFF2-40B4-BE49-F238E27FC236}">
                    <a16:creationId xmlns:a16="http://schemas.microsoft.com/office/drawing/2014/main" id="{8949C4DE-B548-42E0-9780-A4BC0C9E8DFC}"/>
                  </a:ext>
                </a:extLst>
              </p:cNvPr>
              <p:cNvSpPr txBox="1"/>
              <p:nvPr/>
            </p:nvSpPr>
            <p:spPr>
              <a:xfrm>
                <a:off x="3379260" y="2179046"/>
                <a:ext cx="731719" cy="507831"/>
              </a:xfrm>
              <a:prstGeom prst="rect">
                <a:avLst/>
              </a:prstGeom>
              <a:noFill/>
              <a:ln>
                <a:noFill/>
              </a:ln>
            </p:spPr>
            <p:txBody>
              <a:bodyPr wrap="square" rtlCol="0">
                <a:spAutoFit/>
              </a:bodyPr>
              <a:lstStyle/>
              <a:p>
                <a:r>
                  <a:rPr lang="it-IT" sz="900" dirty="0"/>
                  <a:t>LIFE TIMER COUNT DOWN</a:t>
                </a:r>
              </a:p>
            </p:txBody>
          </p:sp>
          <p:sp>
            <p:nvSpPr>
              <p:cNvPr id="57" name="CasellaDiTesto 56">
                <a:extLst>
                  <a:ext uri="{FF2B5EF4-FFF2-40B4-BE49-F238E27FC236}">
                    <a16:creationId xmlns:a16="http://schemas.microsoft.com/office/drawing/2014/main" id="{48276CE7-6FB6-4FB9-BEC1-936E9F18B1EA}"/>
                  </a:ext>
                </a:extLst>
              </p:cNvPr>
              <p:cNvSpPr txBox="1"/>
              <p:nvPr/>
            </p:nvSpPr>
            <p:spPr>
              <a:xfrm>
                <a:off x="3373943" y="3182701"/>
                <a:ext cx="731719" cy="507831"/>
              </a:xfrm>
              <a:prstGeom prst="rect">
                <a:avLst/>
              </a:prstGeom>
              <a:noFill/>
              <a:ln>
                <a:noFill/>
              </a:ln>
            </p:spPr>
            <p:txBody>
              <a:bodyPr wrap="square" rtlCol="0">
                <a:spAutoFit/>
              </a:bodyPr>
              <a:lstStyle/>
              <a:p>
                <a:r>
                  <a:rPr lang="it-IT" sz="900" dirty="0"/>
                  <a:t>LIFE TIMER COUNT DOWN</a:t>
                </a:r>
              </a:p>
            </p:txBody>
          </p:sp>
          <p:sp>
            <p:nvSpPr>
              <p:cNvPr id="58" name="CasellaDiTesto 57">
                <a:extLst>
                  <a:ext uri="{FF2B5EF4-FFF2-40B4-BE49-F238E27FC236}">
                    <a16:creationId xmlns:a16="http://schemas.microsoft.com/office/drawing/2014/main" id="{56C9A3F2-5116-4484-8E6C-F287DD1CF0E7}"/>
                  </a:ext>
                </a:extLst>
              </p:cNvPr>
              <p:cNvSpPr txBox="1"/>
              <p:nvPr/>
            </p:nvSpPr>
            <p:spPr>
              <a:xfrm>
                <a:off x="3381480" y="4199848"/>
                <a:ext cx="731719" cy="507831"/>
              </a:xfrm>
              <a:prstGeom prst="rect">
                <a:avLst/>
              </a:prstGeom>
              <a:noFill/>
              <a:ln>
                <a:noFill/>
              </a:ln>
            </p:spPr>
            <p:txBody>
              <a:bodyPr wrap="square" rtlCol="0">
                <a:spAutoFit/>
              </a:bodyPr>
              <a:lstStyle/>
              <a:p>
                <a:r>
                  <a:rPr lang="it-IT" sz="900" dirty="0"/>
                  <a:t>LIFE TIMER COUNT DOWN</a:t>
                </a:r>
              </a:p>
            </p:txBody>
          </p:sp>
          <p:cxnSp>
            <p:nvCxnSpPr>
              <p:cNvPr id="64" name="Connettore diritto 63">
                <a:extLst>
                  <a:ext uri="{FF2B5EF4-FFF2-40B4-BE49-F238E27FC236}">
                    <a16:creationId xmlns:a16="http://schemas.microsoft.com/office/drawing/2014/main" id="{CACF0AE2-3FCC-41DF-8BBF-253F6F8DD938}"/>
                  </a:ext>
                </a:extLst>
              </p:cNvPr>
              <p:cNvCxnSpPr>
                <a:cxnSpLocks/>
              </p:cNvCxnSpPr>
              <p:nvPr/>
            </p:nvCxnSpPr>
            <p:spPr>
              <a:xfrm>
                <a:off x="6758028" y="1780110"/>
                <a:ext cx="0" cy="307596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Connettore diritto 64">
                <a:extLst>
                  <a:ext uri="{FF2B5EF4-FFF2-40B4-BE49-F238E27FC236}">
                    <a16:creationId xmlns:a16="http://schemas.microsoft.com/office/drawing/2014/main" id="{53F67C5F-6A7A-4063-93B5-0B46700B6D67}"/>
                  </a:ext>
                </a:extLst>
              </p:cNvPr>
              <p:cNvCxnSpPr>
                <a:cxnSpLocks/>
              </p:cNvCxnSpPr>
              <p:nvPr/>
            </p:nvCxnSpPr>
            <p:spPr>
              <a:xfrm>
                <a:off x="7937950" y="1783237"/>
                <a:ext cx="0" cy="307596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 name="Gruppo 10">
              <a:extLst>
                <a:ext uri="{FF2B5EF4-FFF2-40B4-BE49-F238E27FC236}">
                  <a16:creationId xmlns:a16="http://schemas.microsoft.com/office/drawing/2014/main" id="{33D7CF66-6AD0-4A51-8DE1-8429D4A9FF62}"/>
                </a:ext>
              </a:extLst>
            </p:cNvPr>
            <p:cNvGrpSpPr/>
            <p:nvPr/>
          </p:nvGrpSpPr>
          <p:grpSpPr>
            <a:xfrm>
              <a:off x="6298835" y="1767163"/>
              <a:ext cx="412794" cy="409111"/>
              <a:chOff x="8514473" y="4433175"/>
              <a:chExt cx="1340964" cy="1234932"/>
            </a:xfrm>
          </p:grpSpPr>
          <p:sp>
            <p:nvSpPr>
              <p:cNvPr id="48" name="Connettore 47">
                <a:extLst>
                  <a:ext uri="{FF2B5EF4-FFF2-40B4-BE49-F238E27FC236}">
                    <a16:creationId xmlns:a16="http://schemas.microsoft.com/office/drawing/2014/main" id="{5CC8C257-F085-4180-AD85-3EFD8B38E4F7}"/>
                  </a:ext>
                </a:extLst>
              </p:cNvPr>
              <p:cNvSpPr/>
              <p:nvPr/>
            </p:nvSpPr>
            <p:spPr>
              <a:xfrm rot="16200000">
                <a:off x="8567490" y="4380159"/>
                <a:ext cx="1234931" cy="1340963"/>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9" name="Connettore diritto 48">
                <a:extLst>
                  <a:ext uri="{FF2B5EF4-FFF2-40B4-BE49-F238E27FC236}">
                    <a16:creationId xmlns:a16="http://schemas.microsoft.com/office/drawing/2014/main" id="{5B2E6124-1BA3-4A66-9F94-C8F375A07100}"/>
                  </a:ext>
                </a:extLst>
              </p:cNvPr>
              <p:cNvCxnSpPr>
                <a:cxnSpLocks/>
                <a:stCxn id="48" idx="1"/>
                <a:endCxn id="48" idx="5"/>
              </p:cNvCxnSpPr>
              <p:nvPr/>
            </p:nvCxnSpPr>
            <p:spPr>
              <a:xfrm rot="16200000">
                <a:off x="8748340" y="4576539"/>
                <a:ext cx="873229" cy="948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Connettore diritto 49">
                <a:extLst>
                  <a:ext uri="{FF2B5EF4-FFF2-40B4-BE49-F238E27FC236}">
                    <a16:creationId xmlns:a16="http://schemas.microsoft.com/office/drawing/2014/main" id="{2D282BAA-DBEC-4B31-8386-E3CF2C94010F}"/>
                  </a:ext>
                </a:extLst>
              </p:cNvPr>
              <p:cNvCxnSpPr>
                <a:cxnSpLocks/>
                <a:stCxn id="48" idx="4"/>
                <a:endCxn id="48" idx="0"/>
              </p:cNvCxnSpPr>
              <p:nvPr/>
            </p:nvCxnSpPr>
            <p:spPr>
              <a:xfrm rot="16200000" flipV="1">
                <a:off x="9184955" y="4380159"/>
                <a:ext cx="0" cy="1340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Connettore diritto 50">
                <a:extLst>
                  <a:ext uri="{FF2B5EF4-FFF2-40B4-BE49-F238E27FC236}">
                    <a16:creationId xmlns:a16="http://schemas.microsoft.com/office/drawing/2014/main" id="{C4926AAE-BB14-43FF-A019-F5805D9AE366}"/>
                  </a:ext>
                </a:extLst>
              </p:cNvPr>
              <p:cNvCxnSpPr>
                <a:cxnSpLocks/>
              </p:cNvCxnSpPr>
              <p:nvPr/>
            </p:nvCxnSpPr>
            <p:spPr>
              <a:xfrm rot="16200000">
                <a:off x="8567489" y="5050642"/>
                <a:ext cx="12349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Connettore diritto 51">
                <a:extLst>
                  <a:ext uri="{FF2B5EF4-FFF2-40B4-BE49-F238E27FC236}">
                    <a16:creationId xmlns:a16="http://schemas.microsoft.com/office/drawing/2014/main" id="{66B0087F-303E-45A5-9EC8-837D98822CED}"/>
                  </a:ext>
                </a:extLst>
              </p:cNvPr>
              <p:cNvCxnSpPr>
                <a:cxnSpLocks/>
                <a:stCxn id="48" idx="7"/>
                <a:endCxn id="48" idx="3"/>
              </p:cNvCxnSpPr>
              <p:nvPr/>
            </p:nvCxnSpPr>
            <p:spPr>
              <a:xfrm rot="16200000" flipH="1">
                <a:off x="8748340" y="4576539"/>
                <a:ext cx="873229" cy="948205"/>
              </a:xfrm>
              <a:prstGeom prst="line">
                <a:avLst/>
              </a:prstGeom>
            </p:spPr>
            <p:style>
              <a:lnRef idx="1">
                <a:schemeClr val="accent1"/>
              </a:lnRef>
              <a:fillRef idx="0">
                <a:schemeClr val="accent1"/>
              </a:fillRef>
              <a:effectRef idx="0">
                <a:schemeClr val="accent1"/>
              </a:effectRef>
              <a:fontRef idx="minor">
                <a:schemeClr val="tx1"/>
              </a:fontRef>
            </p:style>
          </p:cxnSp>
          <p:sp>
            <p:nvSpPr>
              <p:cNvPr id="53" name="Connettore 52">
                <a:extLst>
                  <a:ext uri="{FF2B5EF4-FFF2-40B4-BE49-F238E27FC236}">
                    <a16:creationId xmlns:a16="http://schemas.microsoft.com/office/drawing/2014/main" id="{2A2884B3-AA6D-4F29-9E1B-76EF4A51B831}"/>
                  </a:ext>
                </a:extLst>
              </p:cNvPr>
              <p:cNvSpPr/>
              <p:nvPr/>
            </p:nvSpPr>
            <p:spPr>
              <a:xfrm rot="16200000">
                <a:off x="8810164" y="4643671"/>
                <a:ext cx="749582" cy="813941"/>
              </a:xfrm>
              <a:prstGeom prst="flowChartConnector">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2" name="Gruppo 11">
              <a:extLst>
                <a:ext uri="{FF2B5EF4-FFF2-40B4-BE49-F238E27FC236}">
                  <a16:creationId xmlns:a16="http://schemas.microsoft.com/office/drawing/2014/main" id="{2438B004-B1FF-49A9-BA73-553ADD88B3F4}"/>
                </a:ext>
              </a:extLst>
            </p:cNvPr>
            <p:cNvGrpSpPr/>
            <p:nvPr/>
          </p:nvGrpSpPr>
          <p:grpSpPr>
            <a:xfrm>
              <a:off x="7506436" y="1767163"/>
              <a:ext cx="412794" cy="409111"/>
              <a:chOff x="8514473" y="4433175"/>
              <a:chExt cx="1340964" cy="1234932"/>
            </a:xfrm>
          </p:grpSpPr>
          <p:sp>
            <p:nvSpPr>
              <p:cNvPr id="42" name="Connettore 41">
                <a:extLst>
                  <a:ext uri="{FF2B5EF4-FFF2-40B4-BE49-F238E27FC236}">
                    <a16:creationId xmlns:a16="http://schemas.microsoft.com/office/drawing/2014/main" id="{6767EB45-0B3A-4A68-AE74-192BCA3C1180}"/>
                  </a:ext>
                </a:extLst>
              </p:cNvPr>
              <p:cNvSpPr/>
              <p:nvPr/>
            </p:nvSpPr>
            <p:spPr>
              <a:xfrm rot="16200000">
                <a:off x="8567490" y="4380159"/>
                <a:ext cx="1234931" cy="1340963"/>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3" name="Connettore diritto 42">
                <a:extLst>
                  <a:ext uri="{FF2B5EF4-FFF2-40B4-BE49-F238E27FC236}">
                    <a16:creationId xmlns:a16="http://schemas.microsoft.com/office/drawing/2014/main" id="{05D370A5-DB5C-4ABC-AB39-C5FBE25D8473}"/>
                  </a:ext>
                </a:extLst>
              </p:cNvPr>
              <p:cNvCxnSpPr>
                <a:cxnSpLocks/>
                <a:stCxn id="42" idx="1"/>
                <a:endCxn id="42" idx="5"/>
              </p:cNvCxnSpPr>
              <p:nvPr/>
            </p:nvCxnSpPr>
            <p:spPr>
              <a:xfrm rot="16200000">
                <a:off x="8748340" y="4576539"/>
                <a:ext cx="873229" cy="948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Connettore diritto 43">
                <a:extLst>
                  <a:ext uri="{FF2B5EF4-FFF2-40B4-BE49-F238E27FC236}">
                    <a16:creationId xmlns:a16="http://schemas.microsoft.com/office/drawing/2014/main" id="{9457CC39-E169-44C4-816A-F1631A716439}"/>
                  </a:ext>
                </a:extLst>
              </p:cNvPr>
              <p:cNvCxnSpPr>
                <a:cxnSpLocks/>
                <a:stCxn id="42" idx="4"/>
                <a:endCxn id="42" idx="0"/>
              </p:cNvCxnSpPr>
              <p:nvPr/>
            </p:nvCxnSpPr>
            <p:spPr>
              <a:xfrm rot="16200000" flipV="1">
                <a:off x="9184955" y="4380159"/>
                <a:ext cx="0" cy="1340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Connettore diritto 44">
                <a:extLst>
                  <a:ext uri="{FF2B5EF4-FFF2-40B4-BE49-F238E27FC236}">
                    <a16:creationId xmlns:a16="http://schemas.microsoft.com/office/drawing/2014/main" id="{458D015C-3FFB-44A6-99E9-5D3E035B984D}"/>
                  </a:ext>
                </a:extLst>
              </p:cNvPr>
              <p:cNvCxnSpPr>
                <a:cxnSpLocks/>
              </p:cNvCxnSpPr>
              <p:nvPr/>
            </p:nvCxnSpPr>
            <p:spPr>
              <a:xfrm rot="16200000">
                <a:off x="8567489" y="5050642"/>
                <a:ext cx="12349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Connettore diritto 45">
                <a:extLst>
                  <a:ext uri="{FF2B5EF4-FFF2-40B4-BE49-F238E27FC236}">
                    <a16:creationId xmlns:a16="http://schemas.microsoft.com/office/drawing/2014/main" id="{80F12B79-4305-43F5-907F-8391DB1F95B5}"/>
                  </a:ext>
                </a:extLst>
              </p:cNvPr>
              <p:cNvCxnSpPr>
                <a:cxnSpLocks/>
                <a:stCxn id="42" idx="7"/>
                <a:endCxn id="42" idx="3"/>
              </p:cNvCxnSpPr>
              <p:nvPr/>
            </p:nvCxnSpPr>
            <p:spPr>
              <a:xfrm rot="16200000" flipH="1">
                <a:off x="8748340" y="4576539"/>
                <a:ext cx="873229" cy="948205"/>
              </a:xfrm>
              <a:prstGeom prst="line">
                <a:avLst/>
              </a:prstGeom>
            </p:spPr>
            <p:style>
              <a:lnRef idx="1">
                <a:schemeClr val="accent1"/>
              </a:lnRef>
              <a:fillRef idx="0">
                <a:schemeClr val="accent1"/>
              </a:fillRef>
              <a:effectRef idx="0">
                <a:schemeClr val="accent1"/>
              </a:effectRef>
              <a:fontRef idx="minor">
                <a:schemeClr val="tx1"/>
              </a:fontRef>
            </p:style>
          </p:cxnSp>
          <p:sp>
            <p:nvSpPr>
              <p:cNvPr id="47" name="Connettore 46">
                <a:extLst>
                  <a:ext uri="{FF2B5EF4-FFF2-40B4-BE49-F238E27FC236}">
                    <a16:creationId xmlns:a16="http://schemas.microsoft.com/office/drawing/2014/main" id="{4C3AC539-3D64-4C1C-8EF5-300C06F890FC}"/>
                  </a:ext>
                </a:extLst>
              </p:cNvPr>
              <p:cNvSpPr/>
              <p:nvPr/>
            </p:nvSpPr>
            <p:spPr>
              <a:xfrm rot="16200000">
                <a:off x="8810164" y="4643671"/>
                <a:ext cx="749582" cy="813941"/>
              </a:xfrm>
              <a:prstGeom prst="flowChartConnector">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3" name="Gruppo 12">
              <a:extLst>
                <a:ext uri="{FF2B5EF4-FFF2-40B4-BE49-F238E27FC236}">
                  <a16:creationId xmlns:a16="http://schemas.microsoft.com/office/drawing/2014/main" id="{0F47A6F3-7617-4EA4-9E44-6A4986280DD6}"/>
                </a:ext>
              </a:extLst>
            </p:cNvPr>
            <p:cNvGrpSpPr/>
            <p:nvPr/>
          </p:nvGrpSpPr>
          <p:grpSpPr>
            <a:xfrm>
              <a:off x="6298835" y="3964693"/>
              <a:ext cx="412794" cy="409111"/>
              <a:chOff x="8514473" y="4433175"/>
              <a:chExt cx="1340964" cy="1234932"/>
            </a:xfrm>
          </p:grpSpPr>
          <p:sp>
            <p:nvSpPr>
              <p:cNvPr id="36" name="Connettore 35">
                <a:extLst>
                  <a:ext uri="{FF2B5EF4-FFF2-40B4-BE49-F238E27FC236}">
                    <a16:creationId xmlns:a16="http://schemas.microsoft.com/office/drawing/2014/main" id="{195650EE-3B9B-487E-BDE9-4E72DAA6F179}"/>
                  </a:ext>
                </a:extLst>
              </p:cNvPr>
              <p:cNvSpPr/>
              <p:nvPr/>
            </p:nvSpPr>
            <p:spPr>
              <a:xfrm rot="16200000">
                <a:off x="8567490" y="4380159"/>
                <a:ext cx="1234931" cy="1340963"/>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7" name="Connettore diritto 36">
                <a:extLst>
                  <a:ext uri="{FF2B5EF4-FFF2-40B4-BE49-F238E27FC236}">
                    <a16:creationId xmlns:a16="http://schemas.microsoft.com/office/drawing/2014/main" id="{18D95FF8-159B-4B7F-BA68-2C0E667CEAB7}"/>
                  </a:ext>
                </a:extLst>
              </p:cNvPr>
              <p:cNvCxnSpPr>
                <a:cxnSpLocks/>
                <a:stCxn id="36" idx="1"/>
                <a:endCxn id="36" idx="5"/>
              </p:cNvCxnSpPr>
              <p:nvPr/>
            </p:nvCxnSpPr>
            <p:spPr>
              <a:xfrm rot="16200000">
                <a:off x="8748340" y="4576539"/>
                <a:ext cx="873229" cy="948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nettore diritto 37">
                <a:extLst>
                  <a:ext uri="{FF2B5EF4-FFF2-40B4-BE49-F238E27FC236}">
                    <a16:creationId xmlns:a16="http://schemas.microsoft.com/office/drawing/2014/main" id="{F3A5A9DB-2EAE-4BB2-8AD1-13CFCA710497}"/>
                  </a:ext>
                </a:extLst>
              </p:cNvPr>
              <p:cNvCxnSpPr>
                <a:cxnSpLocks/>
                <a:stCxn id="36" idx="4"/>
                <a:endCxn id="36" idx="0"/>
              </p:cNvCxnSpPr>
              <p:nvPr/>
            </p:nvCxnSpPr>
            <p:spPr>
              <a:xfrm rot="16200000" flipV="1">
                <a:off x="9184955" y="4380159"/>
                <a:ext cx="0" cy="1340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Connettore diritto 38">
                <a:extLst>
                  <a:ext uri="{FF2B5EF4-FFF2-40B4-BE49-F238E27FC236}">
                    <a16:creationId xmlns:a16="http://schemas.microsoft.com/office/drawing/2014/main" id="{C760BAFB-28CE-4EF3-98B7-E992ED262E1B}"/>
                  </a:ext>
                </a:extLst>
              </p:cNvPr>
              <p:cNvCxnSpPr>
                <a:cxnSpLocks/>
              </p:cNvCxnSpPr>
              <p:nvPr/>
            </p:nvCxnSpPr>
            <p:spPr>
              <a:xfrm rot="16200000">
                <a:off x="8567489" y="5050642"/>
                <a:ext cx="12349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nettore diritto 39">
                <a:extLst>
                  <a:ext uri="{FF2B5EF4-FFF2-40B4-BE49-F238E27FC236}">
                    <a16:creationId xmlns:a16="http://schemas.microsoft.com/office/drawing/2014/main" id="{F78EB0F3-97AA-4AFF-96F9-BD17FE11AF79}"/>
                  </a:ext>
                </a:extLst>
              </p:cNvPr>
              <p:cNvCxnSpPr>
                <a:cxnSpLocks/>
                <a:stCxn id="36" idx="7"/>
                <a:endCxn id="36" idx="3"/>
              </p:cNvCxnSpPr>
              <p:nvPr/>
            </p:nvCxnSpPr>
            <p:spPr>
              <a:xfrm rot="16200000" flipH="1">
                <a:off x="8748340" y="4576539"/>
                <a:ext cx="873229" cy="948205"/>
              </a:xfrm>
              <a:prstGeom prst="line">
                <a:avLst/>
              </a:prstGeom>
            </p:spPr>
            <p:style>
              <a:lnRef idx="1">
                <a:schemeClr val="accent1"/>
              </a:lnRef>
              <a:fillRef idx="0">
                <a:schemeClr val="accent1"/>
              </a:fillRef>
              <a:effectRef idx="0">
                <a:schemeClr val="accent1"/>
              </a:effectRef>
              <a:fontRef idx="minor">
                <a:schemeClr val="tx1"/>
              </a:fontRef>
            </p:style>
          </p:cxnSp>
          <p:sp>
            <p:nvSpPr>
              <p:cNvPr id="41" name="Connettore 40">
                <a:extLst>
                  <a:ext uri="{FF2B5EF4-FFF2-40B4-BE49-F238E27FC236}">
                    <a16:creationId xmlns:a16="http://schemas.microsoft.com/office/drawing/2014/main" id="{E9A31441-DFBE-49F7-A83F-71407A4B1773}"/>
                  </a:ext>
                </a:extLst>
              </p:cNvPr>
              <p:cNvSpPr/>
              <p:nvPr/>
            </p:nvSpPr>
            <p:spPr>
              <a:xfrm rot="16200000">
                <a:off x="8810164" y="4643671"/>
                <a:ext cx="749582" cy="813941"/>
              </a:xfrm>
              <a:prstGeom prst="flowChartConnector">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4" name="CasellaDiTesto 13">
              <a:extLst>
                <a:ext uri="{FF2B5EF4-FFF2-40B4-BE49-F238E27FC236}">
                  <a16:creationId xmlns:a16="http://schemas.microsoft.com/office/drawing/2014/main" id="{B8CDFD7A-103F-455F-8ABE-585ECAC3EF13}"/>
                </a:ext>
              </a:extLst>
            </p:cNvPr>
            <p:cNvSpPr txBox="1"/>
            <p:nvPr/>
          </p:nvSpPr>
          <p:spPr>
            <a:xfrm>
              <a:off x="6674850" y="1740171"/>
              <a:ext cx="642284" cy="507831"/>
            </a:xfrm>
            <a:prstGeom prst="rect">
              <a:avLst/>
            </a:prstGeom>
            <a:noFill/>
          </p:spPr>
          <p:txBody>
            <a:bodyPr wrap="square" rtlCol="0">
              <a:spAutoFit/>
            </a:bodyPr>
            <a:lstStyle/>
            <a:p>
              <a:r>
                <a:rPr lang="it-IT" sz="900" dirty="0"/>
                <a:t>SLIDING WINDOW ( 1.1 )</a:t>
              </a:r>
            </a:p>
          </p:txBody>
        </p:sp>
        <p:sp>
          <p:nvSpPr>
            <p:cNvPr id="15" name="CasellaDiTesto 14">
              <a:extLst>
                <a:ext uri="{FF2B5EF4-FFF2-40B4-BE49-F238E27FC236}">
                  <a16:creationId xmlns:a16="http://schemas.microsoft.com/office/drawing/2014/main" id="{7AD51B0D-7CA9-4A17-B748-F11813B9CDC5}"/>
                </a:ext>
              </a:extLst>
            </p:cNvPr>
            <p:cNvSpPr txBox="1"/>
            <p:nvPr/>
          </p:nvSpPr>
          <p:spPr>
            <a:xfrm>
              <a:off x="7883088" y="1740171"/>
              <a:ext cx="642284" cy="507831"/>
            </a:xfrm>
            <a:prstGeom prst="rect">
              <a:avLst/>
            </a:prstGeom>
            <a:noFill/>
          </p:spPr>
          <p:txBody>
            <a:bodyPr wrap="square" rtlCol="0">
              <a:spAutoFit/>
            </a:bodyPr>
            <a:lstStyle/>
            <a:p>
              <a:r>
                <a:rPr lang="it-IT" sz="900" dirty="0"/>
                <a:t>SLIDING WINDOW ( 1.2 )</a:t>
              </a:r>
            </a:p>
          </p:txBody>
        </p:sp>
        <p:sp>
          <p:nvSpPr>
            <p:cNvPr id="16" name="CasellaDiTesto 15">
              <a:extLst>
                <a:ext uri="{FF2B5EF4-FFF2-40B4-BE49-F238E27FC236}">
                  <a16:creationId xmlns:a16="http://schemas.microsoft.com/office/drawing/2014/main" id="{973F3D51-2FBB-419C-A7E4-CE4AB12B7AD1}"/>
                </a:ext>
              </a:extLst>
            </p:cNvPr>
            <p:cNvSpPr txBox="1"/>
            <p:nvPr/>
          </p:nvSpPr>
          <p:spPr>
            <a:xfrm>
              <a:off x="6676784" y="3928524"/>
              <a:ext cx="642284" cy="507831"/>
            </a:xfrm>
            <a:prstGeom prst="rect">
              <a:avLst/>
            </a:prstGeom>
            <a:noFill/>
          </p:spPr>
          <p:txBody>
            <a:bodyPr wrap="square" rtlCol="0">
              <a:spAutoFit/>
            </a:bodyPr>
            <a:lstStyle/>
            <a:p>
              <a:r>
                <a:rPr lang="it-IT" sz="900" dirty="0"/>
                <a:t>SLIDING WINDOW ( 3.1 )</a:t>
              </a:r>
            </a:p>
          </p:txBody>
        </p:sp>
        <p:grpSp>
          <p:nvGrpSpPr>
            <p:cNvPr id="17" name="Gruppo 16">
              <a:extLst>
                <a:ext uri="{FF2B5EF4-FFF2-40B4-BE49-F238E27FC236}">
                  <a16:creationId xmlns:a16="http://schemas.microsoft.com/office/drawing/2014/main" id="{2174F266-645F-4F32-921F-C450F89BF537}"/>
                </a:ext>
              </a:extLst>
            </p:cNvPr>
            <p:cNvGrpSpPr/>
            <p:nvPr/>
          </p:nvGrpSpPr>
          <p:grpSpPr>
            <a:xfrm>
              <a:off x="6447645" y="2452264"/>
              <a:ext cx="3340193" cy="247130"/>
              <a:chOff x="6447645" y="2452264"/>
              <a:chExt cx="3340193" cy="247130"/>
            </a:xfrm>
          </p:grpSpPr>
          <p:sp>
            <p:nvSpPr>
              <p:cNvPr id="33" name="CasellaDiTesto 32">
                <a:extLst>
                  <a:ext uri="{FF2B5EF4-FFF2-40B4-BE49-F238E27FC236}">
                    <a16:creationId xmlns:a16="http://schemas.microsoft.com/office/drawing/2014/main" id="{93CEAD0F-E0E5-4AA1-A346-A3BD8982ABF8}"/>
                  </a:ext>
                </a:extLst>
              </p:cNvPr>
              <p:cNvSpPr txBox="1"/>
              <p:nvPr/>
            </p:nvSpPr>
            <p:spPr>
              <a:xfrm>
                <a:off x="6447645" y="2452557"/>
                <a:ext cx="844584" cy="246221"/>
              </a:xfrm>
              <a:prstGeom prst="rect">
                <a:avLst/>
              </a:prstGeom>
              <a:noFill/>
            </p:spPr>
            <p:txBody>
              <a:bodyPr wrap="square" rtlCol="0">
                <a:spAutoFit/>
              </a:bodyPr>
              <a:lstStyle/>
              <a:p>
                <a:r>
                  <a:rPr lang="it-IT" sz="1000" dirty="0"/>
                  <a:t>THREAD 1. 1</a:t>
                </a:r>
              </a:p>
            </p:txBody>
          </p:sp>
          <p:sp>
            <p:nvSpPr>
              <p:cNvPr id="34" name="CasellaDiTesto 33">
                <a:extLst>
                  <a:ext uri="{FF2B5EF4-FFF2-40B4-BE49-F238E27FC236}">
                    <a16:creationId xmlns:a16="http://schemas.microsoft.com/office/drawing/2014/main" id="{55D43C87-D7FF-422A-B9F3-EF6E57A943B2}"/>
                  </a:ext>
                </a:extLst>
              </p:cNvPr>
              <p:cNvSpPr txBox="1"/>
              <p:nvPr/>
            </p:nvSpPr>
            <p:spPr>
              <a:xfrm>
                <a:off x="7702181" y="2452264"/>
                <a:ext cx="832142" cy="246221"/>
              </a:xfrm>
              <a:prstGeom prst="rect">
                <a:avLst/>
              </a:prstGeom>
              <a:noFill/>
            </p:spPr>
            <p:txBody>
              <a:bodyPr wrap="square" rtlCol="0">
                <a:spAutoFit/>
              </a:bodyPr>
              <a:lstStyle/>
              <a:p>
                <a:r>
                  <a:rPr lang="it-IT" sz="1000" dirty="0"/>
                  <a:t>THREAD 1.2</a:t>
                </a:r>
              </a:p>
            </p:txBody>
          </p:sp>
          <p:sp>
            <p:nvSpPr>
              <p:cNvPr id="35" name="CasellaDiTesto 34">
                <a:extLst>
                  <a:ext uri="{FF2B5EF4-FFF2-40B4-BE49-F238E27FC236}">
                    <a16:creationId xmlns:a16="http://schemas.microsoft.com/office/drawing/2014/main" id="{7AEF3266-74C7-4886-87D2-1A1BBA1B2C70}"/>
                  </a:ext>
                </a:extLst>
              </p:cNvPr>
              <p:cNvSpPr txBox="1"/>
              <p:nvPr/>
            </p:nvSpPr>
            <p:spPr>
              <a:xfrm>
                <a:off x="8919419" y="2453173"/>
                <a:ext cx="868419" cy="246221"/>
              </a:xfrm>
              <a:prstGeom prst="rect">
                <a:avLst/>
              </a:prstGeom>
              <a:noFill/>
            </p:spPr>
            <p:txBody>
              <a:bodyPr wrap="square" rtlCol="0">
                <a:spAutoFit/>
              </a:bodyPr>
              <a:lstStyle/>
              <a:p>
                <a:r>
                  <a:rPr lang="it-IT" sz="1000" dirty="0"/>
                  <a:t>THREAD 1.3</a:t>
                </a:r>
              </a:p>
            </p:txBody>
          </p:sp>
        </p:grpSp>
        <p:grpSp>
          <p:nvGrpSpPr>
            <p:cNvPr id="18" name="Gruppo 17">
              <a:extLst>
                <a:ext uri="{FF2B5EF4-FFF2-40B4-BE49-F238E27FC236}">
                  <a16:creationId xmlns:a16="http://schemas.microsoft.com/office/drawing/2014/main" id="{12F23FD2-45BF-4C76-81E8-67C65B2800D0}"/>
                </a:ext>
              </a:extLst>
            </p:cNvPr>
            <p:cNvGrpSpPr/>
            <p:nvPr/>
          </p:nvGrpSpPr>
          <p:grpSpPr>
            <a:xfrm>
              <a:off x="6447645" y="3548943"/>
              <a:ext cx="3371945" cy="248437"/>
              <a:chOff x="6447645" y="2452557"/>
              <a:chExt cx="3371945" cy="248437"/>
            </a:xfrm>
          </p:grpSpPr>
          <p:sp>
            <p:nvSpPr>
              <p:cNvPr id="30" name="CasellaDiTesto 29">
                <a:extLst>
                  <a:ext uri="{FF2B5EF4-FFF2-40B4-BE49-F238E27FC236}">
                    <a16:creationId xmlns:a16="http://schemas.microsoft.com/office/drawing/2014/main" id="{C6495722-43F4-44D4-9864-E0C486DBF3E9}"/>
                  </a:ext>
                </a:extLst>
              </p:cNvPr>
              <p:cNvSpPr txBox="1"/>
              <p:nvPr/>
            </p:nvSpPr>
            <p:spPr>
              <a:xfrm>
                <a:off x="6447645" y="2452557"/>
                <a:ext cx="831568" cy="246221"/>
              </a:xfrm>
              <a:prstGeom prst="rect">
                <a:avLst/>
              </a:prstGeom>
              <a:noFill/>
            </p:spPr>
            <p:txBody>
              <a:bodyPr wrap="square" rtlCol="0">
                <a:spAutoFit/>
              </a:bodyPr>
              <a:lstStyle/>
              <a:p>
                <a:r>
                  <a:rPr lang="it-IT" sz="1000" dirty="0"/>
                  <a:t>THREAD 2.1</a:t>
                </a:r>
              </a:p>
            </p:txBody>
          </p:sp>
          <p:sp>
            <p:nvSpPr>
              <p:cNvPr id="31" name="CasellaDiTesto 30">
                <a:extLst>
                  <a:ext uri="{FF2B5EF4-FFF2-40B4-BE49-F238E27FC236}">
                    <a16:creationId xmlns:a16="http://schemas.microsoft.com/office/drawing/2014/main" id="{014C64DD-4E47-447F-9615-A3C0AEB8EA3C}"/>
                  </a:ext>
                </a:extLst>
              </p:cNvPr>
              <p:cNvSpPr txBox="1"/>
              <p:nvPr/>
            </p:nvSpPr>
            <p:spPr>
              <a:xfrm>
                <a:off x="7702181" y="2452557"/>
                <a:ext cx="832142" cy="248437"/>
              </a:xfrm>
              <a:prstGeom prst="rect">
                <a:avLst/>
              </a:prstGeom>
              <a:noFill/>
            </p:spPr>
            <p:txBody>
              <a:bodyPr wrap="square" rtlCol="0">
                <a:spAutoFit/>
              </a:bodyPr>
              <a:lstStyle/>
              <a:p>
                <a:r>
                  <a:rPr lang="it-IT" sz="1000" dirty="0"/>
                  <a:t>THREAD 2.2</a:t>
                </a:r>
              </a:p>
            </p:txBody>
          </p:sp>
          <p:sp>
            <p:nvSpPr>
              <p:cNvPr id="32" name="CasellaDiTesto 31">
                <a:extLst>
                  <a:ext uri="{FF2B5EF4-FFF2-40B4-BE49-F238E27FC236}">
                    <a16:creationId xmlns:a16="http://schemas.microsoft.com/office/drawing/2014/main" id="{4F63EDE9-18B4-4826-BDE6-17F55D39C53D}"/>
                  </a:ext>
                </a:extLst>
              </p:cNvPr>
              <p:cNvSpPr txBox="1"/>
              <p:nvPr/>
            </p:nvSpPr>
            <p:spPr>
              <a:xfrm>
                <a:off x="8919419" y="2453173"/>
                <a:ext cx="900171" cy="246221"/>
              </a:xfrm>
              <a:prstGeom prst="rect">
                <a:avLst/>
              </a:prstGeom>
              <a:noFill/>
            </p:spPr>
            <p:txBody>
              <a:bodyPr wrap="square" rtlCol="0">
                <a:spAutoFit/>
              </a:bodyPr>
              <a:lstStyle/>
              <a:p>
                <a:r>
                  <a:rPr lang="it-IT" sz="1000" dirty="0"/>
                  <a:t>THREAD 2.3</a:t>
                </a:r>
              </a:p>
            </p:txBody>
          </p:sp>
        </p:grpSp>
        <p:grpSp>
          <p:nvGrpSpPr>
            <p:cNvPr id="19" name="Gruppo 18">
              <a:extLst>
                <a:ext uri="{FF2B5EF4-FFF2-40B4-BE49-F238E27FC236}">
                  <a16:creationId xmlns:a16="http://schemas.microsoft.com/office/drawing/2014/main" id="{E757DEDB-E7A2-4965-A136-AB1577307328}"/>
                </a:ext>
              </a:extLst>
            </p:cNvPr>
            <p:cNvGrpSpPr/>
            <p:nvPr/>
          </p:nvGrpSpPr>
          <p:grpSpPr>
            <a:xfrm>
              <a:off x="6447645" y="4682179"/>
              <a:ext cx="3371943" cy="248436"/>
              <a:chOff x="6447645" y="2452557"/>
              <a:chExt cx="3371943" cy="248436"/>
            </a:xfrm>
          </p:grpSpPr>
          <p:sp>
            <p:nvSpPr>
              <p:cNvPr id="27" name="CasellaDiTesto 26">
                <a:extLst>
                  <a:ext uri="{FF2B5EF4-FFF2-40B4-BE49-F238E27FC236}">
                    <a16:creationId xmlns:a16="http://schemas.microsoft.com/office/drawing/2014/main" id="{F79C899C-0A9D-423C-8AEB-C890C7E2C40F}"/>
                  </a:ext>
                </a:extLst>
              </p:cNvPr>
              <p:cNvSpPr txBox="1"/>
              <p:nvPr/>
            </p:nvSpPr>
            <p:spPr>
              <a:xfrm>
                <a:off x="6447645" y="2452557"/>
                <a:ext cx="844583" cy="246221"/>
              </a:xfrm>
              <a:prstGeom prst="rect">
                <a:avLst/>
              </a:prstGeom>
              <a:noFill/>
            </p:spPr>
            <p:txBody>
              <a:bodyPr wrap="square" rtlCol="0">
                <a:spAutoFit/>
              </a:bodyPr>
              <a:lstStyle/>
              <a:p>
                <a:r>
                  <a:rPr lang="it-IT" sz="1000" dirty="0"/>
                  <a:t>THREAD 3.1</a:t>
                </a:r>
              </a:p>
            </p:txBody>
          </p:sp>
          <p:sp>
            <p:nvSpPr>
              <p:cNvPr id="28" name="CasellaDiTesto 27">
                <a:extLst>
                  <a:ext uri="{FF2B5EF4-FFF2-40B4-BE49-F238E27FC236}">
                    <a16:creationId xmlns:a16="http://schemas.microsoft.com/office/drawing/2014/main" id="{D6435ACC-72C3-4E0B-AC62-107C0FB8630B}"/>
                  </a:ext>
                </a:extLst>
              </p:cNvPr>
              <p:cNvSpPr txBox="1"/>
              <p:nvPr/>
            </p:nvSpPr>
            <p:spPr>
              <a:xfrm>
                <a:off x="7702181" y="2454772"/>
                <a:ext cx="902571" cy="246221"/>
              </a:xfrm>
              <a:prstGeom prst="rect">
                <a:avLst/>
              </a:prstGeom>
              <a:noFill/>
            </p:spPr>
            <p:txBody>
              <a:bodyPr wrap="square" rtlCol="0">
                <a:spAutoFit/>
              </a:bodyPr>
              <a:lstStyle/>
              <a:p>
                <a:r>
                  <a:rPr lang="it-IT" sz="1000" dirty="0"/>
                  <a:t>THREAD 3.2</a:t>
                </a:r>
              </a:p>
            </p:txBody>
          </p:sp>
          <p:sp>
            <p:nvSpPr>
              <p:cNvPr id="29" name="CasellaDiTesto 28">
                <a:extLst>
                  <a:ext uri="{FF2B5EF4-FFF2-40B4-BE49-F238E27FC236}">
                    <a16:creationId xmlns:a16="http://schemas.microsoft.com/office/drawing/2014/main" id="{8FEAF009-49DA-4A1A-B067-AECA656DC698}"/>
                  </a:ext>
                </a:extLst>
              </p:cNvPr>
              <p:cNvSpPr txBox="1"/>
              <p:nvPr/>
            </p:nvSpPr>
            <p:spPr>
              <a:xfrm>
                <a:off x="8919419" y="2453173"/>
                <a:ext cx="900169" cy="246221"/>
              </a:xfrm>
              <a:prstGeom prst="rect">
                <a:avLst/>
              </a:prstGeom>
              <a:noFill/>
            </p:spPr>
            <p:txBody>
              <a:bodyPr wrap="square" rtlCol="0">
                <a:spAutoFit/>
              </a:bodyPr>
              <a:lstStyle/>
              <a:p>
                <a:r>
                  <a:rPr lang="it-IT" sz="1000" dirty="0"/>
                  <a:t>THREAD 3.3</a:t>
                </a:r>
              </a:p>
            </p:txBody>
          </p:sp>
        </p:grpSp>
        <p:pic>
          <p:nvPicPr>
            <p:cNvPr id="20" name="Immagine 19">
              <a:extLst>
                <a:ext uri="{FF2B5EF4-FFF2-40B4-BE49-F238E27FC236}">
                  <a16:creationId xmlns:a16="http://schemas.microsoft.com/office/drawing/2014/main" id="{D4FE970B-88C7-46B4-8AE2-C0660E436B5B}"/>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9138390" y="1835160"/>
              <a:ext cx="366924" cy="366924"/>
            </a:xfrm>
            <a:prstGeom prst="rect">
              <a:avLst/>
            </a:prstGeom>
          </p:spPr>
        </p:pic>
        <p:pic>
          <p:nvPicPr>
            <p:cNvPr id="21" name="Immagine 20">
              <a:extLst>
                <a:ext uri="{FF2B5EF4-FFF2-40B4-BE49-F238E27FC236}">
                  <a16:creationId xmlns:a16="http://schemas.microsoft.com/office/drawing/2014/main" id="{41726D5B-9493-4C39-8D89-92FA77FA1D15}"/>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9140221" y="2938100"/>
              <a:ext cx="366924" cy="366924"/>
            </a:xfrm>
            <a:prstGeom prst="rect">
              <a:avLst/>
            </a:prstGeom>
          </p:spPr>
        </p:pic>
        <p:pic>
          <p:nvPicPr>
            <p:cNvPr id="22" name="Immagine 21">
              <a:extLst>
                <a:ext uri="{FF2B5EF4-FFF2-40B4-BE49-F238E27FC236}">
                  <a16:creationId xmlns:a16="http://schemas.microsoft.com/office/drawing/2014/main" id="{16275345-4A05-405B-B6D0-BB2C435A97AF}"/>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899580" y="2939918"/>
              <a:ext cx="366924" cy="366924"/>
            </a:xfrm>
            <a:prstGeom prst="rect">
              <a:avLst/>
            </a:prstGeom>
          </p:spPr>
        </p:pic>
        <p:pic>
          <p:nvPicPr>
            <p:cNvPr id="23" name="Immagine 22">
              <a:extLst>
                <a:ext uri="{FF2B5EF4-FFF2-40B4-BE49-F238E27FC236}">
                  <a16:creationId xmlns:a16="http://schemas.microsoft.com/office/drawing/2014/main" id="{563B7ECF-FF2D-4F3D-8466-774E1B2B8A5B}"/>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6637581" y="2940035"/>
              <a:ext cx="366924" cy="366924"/>
            </a:xfrm>
            <a:prstGeom prst="rect">
              <a:avLst/>
            </a:prstGeom>
          </p:spPr>
        </p:pic>
        <p:pic>
          <p:nvPicPr>
            <p:cNvPr id="24" name="Immagine 23">
              <a:extLst>
                <a:ext uri="{FF2B5EF4-FFF2-40B4-BE49-F238E27FC236}">
                  <a16:creationId xmlns:a16="http://schemas.microsoft.com/office/drawing/2014/main" id="{8256ED72-19FC-4188-900B-5AE80A96FC98}"/>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900821" y="4006163"/>
              <a:ext cx="366924" cy="366924"/>
            </a:xfrm>
            <a:prstGeom prst="rect">
              <a:avLst/>
            </a:prstGeom>
          </p:spPr>
        </p:pic>
        <p:pic>
          <p:nvPicPr>
            <p:cNvPr id="25" name="Immagine 24">
              <a:extLst>
                <a:ext uri="{FF2B5EF4-FFF2-40B4-BE49-F238E27FC236}">
                  <a16:creationId xmlns:a16="http://schemas.microsoft.com/office/drawing/2014/main" id="{B6E95811-125C-4CC7-AD54-9D6F1EDE3DF6}"/>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9139418" y="4007344"/>
              <a:ext cx="366924" cy="366924"/>
            </a:xfrm>
            <a:prstGeom prst="rect">
              <a:avLst/>
            </a:prstGeom>
          </p:spPr>
        </p:pic>
      </p:grpSp>
      <p:grpSp>
        <p:nvGrpSpPr>
          <p:cNvPr id="99" name="Gruppo 98">
            <a:extLst>
              <a:ext uri="{FF2B5EF4-FFF2-40B4-BE49-F238E27FC236}">
                <a16:creationId xmlns:a16="http://schemas.microsoft.com/office/drawing/2014/main" id="{CB4B0A21-7362-45DB-A5F8-9E0BF3CCB1DB}"/>
              </a:ext>
            </a:extLst>
          </p:cNvPr>
          <p:cNvGrpSpPr/>
          <p:nvPr/>
        </p:nvGrpSpPr>
        <p:grpSpPr>
          <a:xfrm>
            <a:off x="440535" y="1049157"/>
            <a:ext cx="2998287" cy="392177"/>
            <a:chOff x="774304" y="1257430"/>
            <a:chExt cx="2998287" cy="392177"/>
          </a:xfrm>
        </p:grpSpPr>
        <p:pic>
          <p:nvPicPr>
            <p:cNvPr id="95" name="Immagine 94">
              <a:extLst>
                <a:ext uri="{FF2B5EF4-FFF2-40B4-BE49-F238E27FC236}">
                  <a16:creationId xmlns:a16="http://schemas.microsoft.com/office/drawing/2014/main" id="{C47DDDAC-6F73-421A-94A9-BFBBA08AAABF}"/>
                </a:ext>
              </a:extLst>
            </p:cNvPr>
            <p:cNvPicPr>
              <a:picLocks noChangeAspect="1"/>
            </p:cNvPicPr>
            <p:nvPr/>
          </p:nvPicPr>
          <p:blipFill>
            <a:blip r:embed="rId8"/>
            <a:stretch>
              <a:fillRect/>
            </a:stretch>
          </p:blipFill>
          <p:spPr>
            <a:xfrm>
              <a:off x="774304" y="1257430"/>
              <a:ext cx="313741" cy="392177"/>
            </a:xfrm>
            <a:prstGeom prst="rect">
              <a:avLst/>
            </a:prstGeom>
            <a:ln>
              <a:solidFill>
                <a:schemeClr val="bg1"/>
              </a:solidFill>
            </a:ln>
          </p:spPr>
        </p:pic>
        <p:sp>
          <p:nvSpPr>
            <p:cNvPr id="97" name="CasellaDiTesto 96">
              <a:extLst>
                <a:ext uri="{FF2B5EF4-FFF2-40B4-BE49-F238E27FC236}">
                  <a16:creationId xmlns:a16="http://schemas.microsoft.com/office/drawing/2014/main" id="{7E7892ED-DEA5-44A9-AB67-22188FD7E212}"/>
                </a:ext>
              </a:extLst>
            </p:cNvPr>
            <p:cNvSpPr txBox="1"/>
            <p:nvPr/>
          </p:nvSpPr>
          <p:spPr>
            <a:xfrm>
              <a:off x="1249971" y="1257430"/>
              <a:ext cx="2522620" cy="292388"/>
            </a:xfrm>
            <a:prstGeom prst="rect">
              <a:avLst/>
            </a:prstGeom>
            <a:noFill/>
          </p:spPr>
          <p:txBody>
            <a:bodyPr wrap="square" rtlCol="0">
              <a:spAutoFit/>
            </a:bodyPr>
            <a:lstStyle/>
            <a:p>
              <a:r>
                <a:rPr lang="it-IT" sz="1300" dirty="0">
                  <a:effectLst>
                    <a:outerShdw blurRad="38100" dist="38100" dir="2700000" algn="tl">
                      <a:srgbClr val="000000">
                        <a:alpha val="43137"/>
                      </a:srgbClr>
                    </a:outerShdw>
                  </a:effectLst>
                </a:rPr>
                <a:t>BLTC : Block Life Timer Countdown</a:t>
              </a:r>
            </a:p>
          </p:txBody>
        </p:sp>
      </p:grpSp>
      <p:sp>
        <p:nvSpPr>
          <p:cNvPr id="98" name="CasellaDiTesto 97">
            <a:extLst>
              <a:ext uri="{FF2B5EF4-FFF2-40B4-BE49-F238E27FC236}">
                <a16:creationId xmlns:a16="http://schemas.microsoft.com/office/drawing/2014/main" id="{6B65400B-0877-4915-8C4E-658E17B82664}"/>
              </a:ext>
            </a:extLst>
          </p:cNvPr>
          <p:cNvSpPr txBox="1"/>
          <p:nvPr/>
        </p:nvSpPr>
        <p:spPr>
          <a:xfrm>
            <a:off x="352473" y="1608498"/>
            <a:ext cx="4886897" cy="4478149"/>
          </a:xfrm>
          <a:prstGeom prst="rect">
            <a:avLst/>
          </a:prstGeom>
          <a:noFill/>
        </p:spPr>
        <p:txBody>
          <a:bodyPr wrap="square" rtlCol="0">
            <a:spAutoFit/>
          </a:bodyPr>
          <a:lstStyle/>
          <a:p>
            <a:r>
              <a:rPr lang="it-IT" sz="950" dirty="0"/>
              <a:t>AS A NEW BLOCK (REFERENCING A FILE STREAM) IS ALLOCATED, A BLTC VARIABLE IS DECLEARED. THE DEFAULT VALUE OF THIS TIMER IS PROPORTIONAL TO THE NUMBER OF PACKETS REQUIRED TO TRANSFER THE FILE, THAT IS :</a:t>
            </a:r>
          </a:p>
          <a:p>
            <a:endParaRPr lang="it-IT" sz="950" dirty="0"/>
          </a:p>
          <a:p>
            <a:pPr algn="ctr"/>
            <a:r>
              <a:rPr lang="it-IT" sz="950" dirty="0"/>
              <a:t>FILESIZE (BYTES) / PACKETSIZE (BYTES)</a:t>
            </a:r>
          </a:p>
          <a:p>
            <a:pPr algn="ctr"/>
            <a:endParaRPr lang="it-IT" sz="950" dirty="0"/>
          </a:p>
          <a:p>
            <a:r>
              <a:rPr lang="it-IT" sz="950" dirty="0"/>
              <a:t>THE PROPORTIONALITY FACTOR HAS TO BE A FRACTION OF SECONDS, AND THIS SHOULD BE A CONFIGURABLE PARAMETRIC VALUE, NAMED «TAO».</a:t>
            </a:r>
          </a:p>
          <a:p>
            <a:endParaRPr lang="it-IT" sz="950" dirty="0"/>
          </a:p>
          <a:p>
            <a:endParaRPr lang="it-IT" sz="950" dirty="0"/>
          </a:p>
          <a:p>
            <a:r>
              <a:rPr lang="it-IT" sz="950" dirty="0"/>
              <a:t>FURTHER, BLTC IS DINAMICALLY INCREMENTED BY THE NUMBER OF TOTAL ACCESSES TO THE FILE ( DUE TO CLIENTS’ REQUESTS ), SO THAT THE EQUATION WOULD FINALLY BE : </a:t>
            </a:r>
          </a:p>
          <a:p>
            <a:endParaRPr lang="it-IT" sz="950" dirty="0"/>
          </a:p>
          <a:p>
            <a:pPr algn="ctr"/>
            <a:r>
              <a:rPr lang="it-IT" sz="950" dirty="0"/>
              <a:t>BLTC = ( NUMPACKET + ACCESSES ) tao</a:t>
            </a:r>
          </a:p>
          <a:p>
            <a:endParaRPr lang="it-IT" sz="950" dirty="0"/>
          </a:p>
          <a:p>
            <a:r>
              <a:rPr lang="it-IT" sz="950" dirty="0"/>
              <a:t>IN EXAMPLE, IF THE TRANSFERRED FILE SIZE IS 4 KB, AND PACKET SIZE IS 512 B, AND THE NUMBER OF TOTAL ACCESSES IS CURRENTLY 2 ( AS THE FIRST LINE CASE ON THE TABLE ON THE SIDE ), THEN THE BLTC VALUE WOULD BE :</a:t>
            </a:r>
          </a:p>
          <a:p>
            <a:endParaRPr lang="it-IT" sz="950" dirty="0"/>
          </a:p>
          <a:p>
            <a:pPr algn="ctr"/>
            <a:r>
              <a:rPr lang="it-IT" sz="950" dirty="0"/>
              <a:t>BLTC = ( 4096 / 512 ) + 2 = 8 + 2 = 10 tao.</a:t>
            </a:r>
          </a:p>
          <a:p>
            <a:pPr algn="ctr"/>
            <a:endParaRPr lang="it-IT" sz="950" dirty="0"/>
          </a:p>
          <a:p>
            <a:endParaRPr lang="it-IT" sz="950" dirty="0"/>
          </a:p>
          <a:p>
            <a:r>
              <a:rPr lang="it-IT" sz="950" dirty="0"/>
              <a:t>THE COUNTSDOWN ACTUALLY STARTS WHEN ALL THREADS OF THE BLOCK HAS FINISHED THEIR TASKS ( AS THE SECOND LINE CASE ON THE TABLE ON THE SIDE ) :</a:t>
            </a:r>
          </a:p>
          <a:p>
            <a:pPr marL="171450" indent="-171450">
              <a:buFont typeface="Arial" panose="020B0604020202020204" pitchFamily="34" charset="0"/>
              <a:buChar char="•"/>
            </a:pPr>
            <a:r>
              <a:rPr lang="it-IT" sz="950" dirty="0"/>
              <a:t>IF THE TIMER RUNS OUT AND NO NEW REQUESTS HAS BEEN KEPT BY THE BLOCK, THE LATTER IS DEALLOCATED WITH ALL SUBSTRUCTURES AND WORKING THREADS.</a:t>
            </a:r>
          </a:p>
          <a:p>
            <a:pPr marL="171450" indent="-171450">
              <a:buFont typeface="Arial" panose="020B0604020202020204" pitchFamily="34" charset="0"/>
              <a:buChar char="•"/>
            </a:pPr>
            <a:r>
              <a:rPr lang="it-IT" sz="950" dirty="0"/>
              <a:t>ELSE, IF A ONE OR MORE NEW REQUEST ARE KEPT BY THE BLOCK WHILE TIMER IS STILL RUNNING, THE TIMER IS RESET TO HIS LAST VALUE + NUMBER OF NEW ACCESSES. WHEN ALL OF THESE REQUESTS HAVE BEEN SERVED,  TIMER STARTS AGAIN WITH ITS NEW VALUE.</a:t>
            </a:r>
          </a:p>
          <a:p>
            <a:endParaRPr lang="it-IT" sz="950" dirty="0"/>
          </a:p>
        </p:txBody>
      </p:sp>
      <p:sp>
        <p:nvSpPr>
          <p:cNvPr id="100" name="Rettangolo 99">
            <a:extLst>
              <a:ext uri="{FF2B5EF4-FFF2-40B4-BE49-F238E27FC236}">
                <a16:creationId xmlns:a16="http://schemas.microsoft.com/office/drawing/2014/main" id="{4F204430-A9BB-43D1-AB13-2642AF373BA8}"/>
              </a:ext>
            </a:extLst>
          </p:cNvPr>
          <p:cNvSpPr/>
          <p:nvPr/>
        </p:nvSpPr>
        <p:spPr>
          <a:xfrm>
            <a:off x="352473" y="961534"/>
            <a:ext cx="4929908" cy="5125113"/>
          </a:xfrm>
          <a:prstGeom prst="rect">
            <a:avLst/>
          </a:prstGeom>
          <a:noFill/>
          <a:ln>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979144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asellaDiTesto 19">
            <a:extLst>
              <a:ext uri="{FF2B5EF4-FFF2-40B4-BE49-F238E27FC236}">
                <a16:creationId xmlns:a16="http://schemas.microsoft.com/office/drawing/2014/main" id="{99695A71-326F-4656-8229-DAB7E9DEB5D8}"/>
              </a:ext>
            </a:extLst>
          </p:cNvPr>
          <p:cNvSpPr txBox="1"/>
          <p:nvPr/>
        </p:nvSpPr>
        <p:spPr>
          <a:xfrm>
            <a:off x="263951" y="1029230"/>
            <a:ext cx="2931735" cy="5786199"/>
          </a:xfrm>
          <a:prstGeom prst="rect">
            <a:avLst/>
          </a:prstGeom>
          <a:noFill/>
        </p:spPr>
        <p:txBody>
          <a:bodyPr wrap="square" rtlCol="0">
            <a:spAutoFit/>
          </a:bodyPr>
          <a:lstStyle/>
          <a:p>
            <a:pPr marL="171450" indent="-171450">
              <a:buFont typeface="Arial" panose="020B0604020202020204" pitchFamily="34" charset="0"/>
              <a:buChar char="•"/>
            </a:pPr>
            <a:r>
              <a:rPr lang="it-IT" sz="1000" dirty="0"/>
              <a:t>THE </a:t>
            </a:r>
            <a:r>
              <a:rPr lang="it-IT" sz="1000" b="1" dirty="0"/>
              <a:t>SEQUENCE NUMBER </a:t>
            </a:r>
            <a:r>
              <a:rPr lang="it-IT" sz="1000" dirty="0"/>
              <a:t>REPRESENTS THE POSITION OCCUPIED BY A PACKET WITH RESPECT TO THE OTHERS, WITHIN THE FILE THAT’S BEING TRANSMITTED. </a:t>
            </a:r>
          </a:p>
          <a:p>
            <a:r>
              <a:rPr lang="it-IT" sz="1000" dirty="0"/>
              <a:t>      SEQUENCE NUMBER IS DEFINED IN AN INTEGER</a:t>
            </a:r>
          </a:p>
          <a:p>
            <a:r>
              <a:rPr lang="it-IT" sz="1000" dirty="0"/>
              <a:t>      RANGE :  </a:t>
            </a:r>
          </a:p>
          <a:p>
            <a:endParaRPr lang="it-IT" sz="1000" dirty="0"/>
          </a:p>
          <a:p>
            <a:r>
              <a:rPr lang="it-IT" sz="1000" dirty="0"/>
              <a:t>      { 0 ;  ( FILESIZE (bytes) / PACKETSIZE (bytes) )  }</a:t>
            </a:r>
          </a:p>
          <a:p>
            <a:endParaRPr lang="it-IT" sz="1000" dirty="0"/>
          </a:p>
          <a:p>
            <a:endParaRPr lang="it-IT" sz="1000" dirty="0"/>
          </a:p>
          <a:p>
            <a:pPr marL="171450" indent="-171450">
              <a:buFont typeface="Arial" panose="020B0604020202020204" pitchFamily="34" charset="0"/>
              <a:buChar char="•"/>
            </a:pPr>
            <a:r>
              <a:rPr lang="it-IT" sz="1000" dirty="0"/>
              <a:t>THE </a:t>
            </a:r>
            <a:r>
              <a:rPr lang="it-IT" sz="1000" b="1" dirty="0"/>
              <a:t>SLIDING WINDOW </a:t>
            </a:r>
            <a:r>
              <a:rPr lang="it-IT" sz="1000" dirty="0"/>
              <a:t>HAS A </a:t>
            </a:r>
            <a:r>
              <a:rPr lang="it-IT" sz="1000" b="1" dirty="0"/>
              <a:t>SIZE </a:t>
            </a:r>
            <a:r>
              <a:rPr lang="it-IT" sz="1000" dirty="0"/>
              <a:t>OF </a:t>
            </a:r>
            <a:r>
              <a:rPr lang="it-IT" sz="1000" b="1" dirty="0"/>
              <a:t>N</a:t>
            </a:r>
            <a:r>
              <a:rPr lang="it-IT" sz="1000" dirty="0"/>
              <a:t>: </a:t>
            </a:r>
          </a:p>
          <a:p>
            <a:r>
              <a:rPr lang="it-IT" sz="1000" dirty="0"/>
              <a:t>      THAT MEANS AT MOST N PACKETS ARE ALLOWED</a:t>
            </a:r>
          </a:p>
          <a:p>
            <a:r>
              <a:rPr lang="it-IT" sz="1000" dirty="0"/>
              <a:t>      TO BE ON-THE-FLY AT THE SAME TIME, WITHOUT</a:t>
            </a:r>
          </a:p>
          <a:p>
            <a:r>
              <a:rPr lang="it-IT" sz="1000" dirty="0"/>
              <a:t>      ACKNOWLEDGMENT. </a:t>
            </a:r>
          </a:p>
          <a:p>
            <a:endParaRPr lang="it-IT" sz="1000" dirty="0"/>
          </a:p>
          <a:p>
            <a:pPr marL="171450" indent="-171450">
              <a:buFont typeface="Arial" panose="020B0604020202020204" pitchFamily="34" charset="0"/>
              <a:buChar char="•"/>
            </a:pPr>
            <a:r>
              <a:rPr lang="it-IT" sz="1000" dirty="0"/>
              <a:t>GOING-TO-BE-SENT PACKETS CAN BE TEMPORARILY STORED INTO A </a:t>
            </a:r>
            <a:r>
              <a:rPr lang="it-IT" sz="1000" b="1" dirty="0"/>
              <a:t>READY-QUEUE</a:t>
            </a:r>
            <a:r>
              <a:rPr lang="it-IT" sz="1000" dirty="0"/>
              <a:t>, WAITING THE WINDOW TO BE FREE.</a:t>
            </a:r>
          </a:p>
          <a:p>
            <a:endParaRPr lang="it-IT" sz="1000" dirty="0"/>
          </a:p>
          <a:p>
            <a:endParaRPr lang="it-IT" sz="1000" dirty="0"/>
          </a:p>
          <a:p>
            <a:endParaRPr lang="it-IT" sz="1000" dirty="0"/>
          </a:p>
          <a:p>
            <a:pPr algn="ctr"/>
            <a:r>
              <a:rPr lang="it-IT" sz="1000" dirty="0"/>
              <a:t>TIMER</a:t>
            </a:r>
          </a:p>
          <a:p>
            <a:endParaRPr lang="it-IT" sz="1000" dirty="0"/>
          </a:p>
          <a:p>
            <a:pPr marL="171450" indent="-171450">
              <a:buFont typeface="Arial" panose="020B0604020202020204" pitchFamily="34" charset="0"/>
              <a:buChar char="•"/>
            </a:pPr>
            <a:r>
              <a:rPr lang="it-IT" sz="1000" dirty="0"/>
              <a:t>EACH PACKET HAS A TIMEOUT COUNTER. AS THE COUNTDOWN REACHES THE 0 AND NO ACKS HAVE BEEN DETECTED FOR THAT PACKET, THEN IT IS TO BE SENT AGAIN.  </a:t>
            </a:r>
          </a:p>
          <a:p>
            <a:pPr marL="171450" indent="-171450">
              <a:buFont typeface="Arial" panose="020B0604020202020204" pitchFamily="34" charset="0"/>
              <a:buChar char="•"/>
            </a:pPr>
            <a:endParaRPr lang="it-IT" sz="1000" dirty="0"/>
          </a:p>
          <a:p>
            <a:pPr marL="171450" indent="-171450">
              <a:buFont typeface="Arial" panose="020B0604020202020204" pitchFamily="34" charset="0"/>
              <a:buChar char="•"/>
            </a:pPr>
            <a:r>
              <a:rPr lang="it-IT" sz="1000" i="1" dirty="0"/>
              <a:t>THE APPLICATION HAS TO SIMULATE THE LOSS OF PACKET WITH A PROBABILITY OF «P», RUNTIME-SET PARAMETER.</a:t>
            </a:r>
          </a:p>
          <a:p>
            <a:pPr marL="171450" indent="-171450">
              <a:buFont typeface="Arial" panose="020B0604020202020204" pitchFamily="34" charset="0"/>
              <a:buChar char="•"/>
            </a:pPr>
            <a:endParaRPr lang="it-IT" sz="1000" i="1" dirty="0"/>
          </a:p>
          <a:p>
            <a:pPr marL="171450" indent="-171450">
              <a:buFont typeface="Arial" panose="020B0604020202020204" pitchFamily="34" charset="0"/>
              <a:buChar char="•"/>
            </a:pPr>
            <a:endParaRPr lang="it-IT" sz="1000" i="1" dirty="0"/>
          </a:p>
          <a:p>
            <a:pPr marL="171450" indent="-171450">
              <a:buFont typeface="Arial" panose="020B0604020202020204" pitchFamily="34" charset="0"/>
              <a:buChar char="•"/>
            </a:pPr>
            <a:endParaRPr lang="it-IT" sz="1000" i="1" dirty="0"/>
          </a:p>
          <a:p>
            <a:endParaRPr lang="it-IT" sz="1000" dirty="0"/>
          </a:p>
          <a:p>
            <a:endParaRPr lang="it-IT" sz="1000" dirty="0"/>
          </a:p>
          <a:p>
            <a:pPr marL="171450" indent="-171450">
              <a:buFont typeface="Arial" panose="020B0604020202020204" pitchFamily="34" charset="0"/>
              <a:buChar char="•"/>
            </a:pPr>
            <a:endParaRPr lang="it-IT" sz="1000" dirty="0"/>
          </a:p>
        </p:txBody>
      </p:sp>
      <p:sp>
        <p:nvSpPr>
          <p:cNvPr id="30" name="CasellaDiTesto 29">
            <a:extLst>
              <a:ext uri="{FF2B5EF4-FFF2-40B4-BE49-F238E27FC236}">
                <a16:creationId xmlns:a16="http://schemas.microsoft.com/office/drawing/2014/main" id="{F063BEA1-59A9-4A28-862F-55AE345011AC}"/>
              </a:ext>
            </a:extLst>
          </p:cNvPr>
          <p:cNvSpPr txBox="1"/>
          <p:nvPr/>
        </p:nvSpPr>
        <p:spPr>
          <a:xfrm>
            <a:off x="6799204" y="1015911"/>
            <a:ext cx="4786338" cy="2923877"/>
          </a:xfrm>
          <a:prstGeom prst="rect">
            <a:avLst/>
          </a:prstGeom>
          <a:noFill/>
        </p:spPr>
        <p:txBody>
          <a:bodyPr wrap="square" rtlCol="0">
            <a:spAutoFit/>
          </a:bodyPr>
          <a:lstStyle/>
          <a:p>
            <a:r>
              <a:rPr lang="it-IT" sz="1100" dirty="0">
                <a:effectLst>
                  <a:outerShdw blurRad="38100" dist="38100" dir="2700000" algn="tl">
                    <a:srgbClr val="000000">
                      <a:alpha val="43137"/>
                    </a:srgbClr>
                  </a:outerShdw>
                </a:effectLst>
              </a:rPr>
              <a:t>CIRCULAR BUFFER (OF SIZE N) IMPLEMENTS THE SLIDING WINDOW STRUCTURE</a:t>
            </a:r>
            <a:r>
              <a:rPr lang="it-IT" sz="1100" b="1" dirty="0"/>
              <a:t> </a:t>
            </a:r>
            <a:r>
              <a:rPr lang="it-IT" sz="1200" b="1" dirty="0"/>
              <a:t>:</a:t>
            </a:r>
          </a:p>
          <a:p>
            <a:endParaRPr lang="it-IT" sz="1200" b="1" dirty="0"/>
          </a:p>
          <a:p>
            <a:endParaRPr lang="it-IT" sz="1000" dirty="0"/>
          </a:p>
          <a:p>
            <a:pPr marL="171450" indent="-171450">
              <a:buFont typeface="Arial" panose="020B0604020202020204" pitchFamily="34" charset="0"/>
              <a:buChar char="•"/>
            </a:pPr>
            <a:r>
              <a:rPr lang="it-IT" sz="1000" dirty="0"/>
              <a:t>EVERY TIME A NEW PACKET HAS TO BE SENT, IF THE BUFFER IS NOT «FULL»,  PACKET’S SEQUENCE NUMBER IS ASSIGNED TO THE FIRST FREE SLOT IN THE CIRCULAR BUFFER ( FOLLOWING THE ORDER FROM THE START), AND THE PACKET IS SENT.</a:t>
            </a:r>
          </a:p>
          <a:p>
            <a:endParaRPr lang="it-IT" sz="1000" dirty="0"/>
          </a:p>
          <a:p>
            <a:pPr marL="171450" indent="-171450">
              <a:buFont typeface="Arial" panose="020B0604020202020204" pitchFamily="34" charset="0"/>
              <a:buChar char="•"/>
            </a:pPr>
            <a:r>
              <a:rPr lang="it-IT" sz="1000" dirty="0"/>
              <a:t>AS THE CIRCULAR BUFFER GETS FILLED, IT WOULDN’T BE POSSIBLE TO TRANSMIT NEW PACKETS, UNTILL ONE OR MORE CONSECUTIVE BEGINNING-SLOTS ARE ACKNOWLEDGED BY THE SERVER SIDE. </a:t>
            </a:r>
          </a:p>
          <a:p>
            <a:pPr marL="171450" indent="-171450">
              <a:buFont typeface="Arial" panose="020B0604020202020204" pitchFamily="34" charset="0"/>
              <a:buChar char="•"/>
            </a:pPr>
            <a:endParaRPr lang="it-IT" sz="1000" dirty="0"/>
          </a:p>
          <a:p>
            <a:pPr marL="171450" indent="-171450">
              <a:buFont typeface="Arial" panose="020B0604020202020204" pitchFamily="34" charset="0"/>
              <a:buChar char="•"/>
            </a:pPr>
            <a:r>
              <a:rPr lang="it-IT" sz="1000" dirty="0"/>
              <a:t>ONCE THIS EVENT OCCURS, THE «X» CONSECUTIVE ACKNOWLEDGED SLOTS ARE SET FREE, THUS THE BUFFER SLIDES LEFT OF «X», THE START INDEX IS INCREMENTED OF X % N, AND THE WINDOW HAS «X» FREE SLOTS TO BE USED BY NEW PACKETS TO BE SENT.</a:t>
            </a:r>
          </a:p>
          <a:p>
            <a:endParaRPr lang="it-IT" sz="1000" dirty="0"/>
          </a:p>
          <a:p>
            <a:endParaRPr lang="it-IT" sz="1000" dirty="0"/>
          </a:p>
        </p:txBody>
      </p:sp>
      <p:grpSp>
        <p:nvGrpSpPr>
          <p:cNvPr id="42" name="Gruppo 41">
            <a:extLst>
              <a:ext uri="{FF2B5EF4-FFF2-40B4-BE49-F238E27FC236}">
                <a16:creationId xmlns:a16="http://schemas.microsoft.com/office/drawing/2014/main" id="{48993064-B2C7-4854-BB77-F869DDDAFF79}"/>
              </a:ext>
            </a:extLst>
          </p:cNvPr>
          <p:cNvGrpSpPr/>
          <p:nvPr/>
        </p:nvGrpSpPr>
        <p:grpSpPr>
          <a:xfrm>
            <a:off x="6400800" y="3768441"/>
            <a:ext cx="4942766" cy="1899666"/>
            <a:chOff x="5363693" y="3556336"/>
            <a:chExt cx="5055074" cy="1899666"/>
          </a:xfrm>
        </p:grpSpPr>
        <p:grpSp>
          <p:nvGrpSpPr>
            <p:cNvPr id="36" name="Gruppo 35">
              <a:extLst>
                <a:ext uri="{FF2B5EF4-FFF2-40B4-BE49-F238E27FC236}">
                  <a16:creationId xmlns:a16="http://schemas.microsoft.com/office/drawing/2014/main" id="{54403CBC-5694-4629-80FE-9D893BBB2D86}"/>
                </a:ext>
              </a:extLst>
            </p:cNvPr>
            <p:cNvGrpSpPr/>
            <p:nvPr/>
          </p:nvGrpSpPr>
          <p:grpSpPr>
            <a:xfrm>
              <a:off x="5363693" y="3556336"/>
              <a:ext cx="3821780" cy="1899666"/>
              <a:chOff x="7621838" y="3754299"/>
              <a:chExt cx="3821780" cy="1899666"/>
            </a:xfrm>
          </p:grpSpPr>
          <p:grpSp>
            <p:nvGrpSpPr>
              <p:cNvPr id="31" name="Gruppo 30">
                <a:extLst>
                  <a:ext uri="{FF2B5EF4-FFF2-40B4-BE49-F238E27FC236}">
                    <a16:creationId xmlns:a16="http://schemas.microsoft.com/office/drawing/2014/main" id="{C6CCA1A8-EEAA-4D5A-89FF-7AC40CE39F15}"/>
                  </a:ext>
                </a:extLst>
              </p:cNvPr>
              <p:cNvGrpSpPr/>
              <p:nvPr/>
            </p:nvGrpSpPr>
            <p:grpSpPr>
              <a:xfrm>
                <a:off x="9847819" y="3754299"/>
                <a:ext cx="1340964" cy="1899666"/>
                <a:chOff x="620741" y="3929105"/>
                <a:chExt cx="1340964" cy="1899666"/>
              </a:xfrm>
            </p:grpSpPr>
            <p:grpSp>
              <p:nvGrpSpPr>
                <p:cNvPr id="23" name="Gruppo 22">
                  <a:extLst>
                    <a:ext uri="{FF2B5EF4-FFF2-40B4-BE49-F238E27FC236}">
                      <a16:creationId xmlns:a16="http://schemas.microsoft.com/office/drawing/2014/main" id="{4E49B37D-9CF7-43EF-AEEE-46DE4AAAC264}"/>
                    </a:ext>
                  </a:extLst>
                </p:cNvPr>
                <p:cNvGrpSpPr/>
                <p:nvPr/>
              </p:nvGrpSpPr>
              <p:grpSpPr>
                <a:xfrm rot="16200000">
                  <a:off x="455450" y="4322517"/>
                  <a:ext cx="1671545" cy="1340964"/>
                  <a:chOff x="263953" y="4527893"/>
                  <a:chExt cx="1467365" cy="1084083"/>
                </a:xfrm>
              </p:grpSpPr>
              <p:grpSp>
                <p:nvGrpSpPr>
                  <p:cNvPr id="19" name="Gruppo 18">
                    <a:extLst>
                      <a:ext uri="{FF2B5EF4-FFF2-40B4-BE49-F238E27FC236}">
                        <a16:creationId xmlns:a16="http://schemas.microsoft.com/office/drawing/2014/main" id="{3BF40964-64CC-4896-B6F7-9B8FE25D65F5}"/>
                      </a:ext>
                    </a:extLst>
                  </p:cNvPr>
                  <p:cNvGrpSpPr/>
                  <p:nvPr/>
                </p:nvGrpSpPr>
                <p:grpSpPr>
                  <a:xfrm>
                    <a:off x="263953" y="4527893"/>
                    <a:ext cx="1084085" cy="1084083"/>
                    <a:chOff x="556180" y="1470581"/>
                    <a:chExt cx="1395169" cy="1395168"/>
                  </a:xfrm>
                </p:grpSpPr>
                <p:sp>
                  <p:nvSpPr>
                    <p:cNvPr id="8" name="Connettore 7">
                      <a:extLst>
                        <a:ext uri="{FF2B5EF4-FFF2-40B4-BE49-F238E27FC236}">
                          <a16:creationId xmlns:a16="http://schemas.microsoft.com/office/drawing/2014/main" id="{68069DDA-DCD6-4BA0-8154-88E58D8C82E2}"/>
                        </a:ext>
                      </a:extLst>
                    </p:cNvPr>
                    <p:cNvSpPr/>
                    <p:nvPr/>
                  </p:nvSpPr>
                  <p:spPr>
                    <a:xfrm>
                      <a:off x="556182" y="1470582"/>
                      <a:ext cx="1395167" cy="1395167"/>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1" name="Connettore diritto 10">
                      <a:extLst>
                        <a:ext uri="{FF2B5EF4-FFF2-40B4-BE49-F238E27FC236}">
                          <a16:creationId xmlns:a16="http://schemas.microsoft.com/office/drawing/2014/main" id="{527FB66A-A89E-4988-971F-45488505BD53}"/>
                        </a:ext>
                      </a:extLst>
                    </p:cNvPr>
                    <p:cNvCxnSpPr>
                      <a:stCxn id="8" idx="1"/>
                      <a:endCxn id="8" idx="5"/>
                    </p:cNvCxnSpPr>
                    <p:nvPr/>
                  </p:nvCxnSpPr>
                  <p:spPr>
                    <a:xfrm>
                      <a:off x="760498" y="1674898"/>
                      <a:ext cx="986533" cy="986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5B91EA3B-C657-482C-9801-49C91297B8FE}"/>
                        </a:ext>
                      </a:extLst>
                    </p:cNvPr>
                    <p:cNvCxnSpPr>
                      <a:cxnSpLocks/>
                      <a:stCxn id="8" idx="4"/>
                      <a:endCxn id="8" idx="0"/>
                    </p:cNvCxnSpPr>
                    <p:nvPr/>
                  </p:nvCxnSpPr>
                  <p:spPr>
                    <a:xfrm flipV="1">
                      <a:off x="1253765" y="1470581"/>
                      <a:ext cx="0" cy="13951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CFE20345-C9C9-4205-8835-EED7374D1EDC}"/>
                        </a:ext>
                      </a:extLst>
                    </p:cNvPr>
                    <p:cNvCxnSpPr>
                      <a:cxnSpLocks/>
                    </p:cNvCxnSpPr>
                    <p:nvPr/>
                  </p:nvCxnSpPr>
                  <p:spPr>
                    <a:xfrm>
                      <a:off x="556180" y="2168164"/>
                      <a:ext cx="13951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D68C108D-CDFA-47F0-8EBF-402FA41F1F10}"/>
                        </a:ext>
                      </a:extLst>
                    </p:cNvPr>
                    <p:cNvCxnSpPr>
                      <a:cxnSpLocks/>
                      <a:stCxn id="8" idx="7"/>
                      <a:endCxn id="8" idx="3"/>
                    </p:cNvCxnSpPr>
                    <p:nvPr/>
                  </p:nvCxnSpPr>
                  <p:spPr>
                    <a:xfrm flipH="1">
                      <a:off x="760497" y="1674897"/>
                      <a:ext cx="986533" cy="986533"/>
                    </a:xfrm>
                    <a:prstGeom prst="line">
                      <a:avLst/>
                    </a:prstGeom>
                  </p:spPr>
                  <p:style>
                    <a:lnRef idx="1">
                      <a:schemeClr val="accent1"/>
                    </a:lnRef>
                    <a:fillRef idx="0">
                      <a:schemeClr val="accent1"/>
                    </a:fillRef>
                    <a:effectRef idx="0">
                      <a:schemeClr val="accent1"/>
                    </a:effectRef>
                    <a:fontRef idx="minor">
                      <a:schemeClr val="tx1"/>
                    </a:fontRef>
                  </p:style>
                </p:cxnSp>
                <p:sp>
                  <p:nvSpPr>
                    <p:cNvPr id="9" name="Connettore 8">
                      <a:extLst>
                        <a:ext uri="{FF2B5EF4-FFF2-40B4-BE49-F238E27FC236}">
                          <a16:creationId xmlns:a16="http://schemas.microsoft.com/office/drawing/2014/main" id="{F48491F3-0D29-4412-B754-C0E2BB045B2E}"/>
                        </a:ext>
                      </a:extLst>
                    </p:cNvPr>
                    <p:cNvSpPr/>
                    <p:nvPr/>
                  </p:nvSpPr>
                  <p:spPr>
                    <a:xfrm>
                      <a:off x="830343" y="1744743"/>
                      <a:ext cx="846842" cy="84684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22" name="Connettore 2 21">
                    <a:extLst>
                      <a:ext uri="{FF2B5EF4-FFF2-40B4-BE49-F238E27FC236}">
                        <a16:creationId xmlns:a16="http://schemas.microsoft.com/office/drawing/2014/main" id="{E1CCCBF2-0BAA-4DD2-A2C2-4DFC2D301828}"/>
                      </a:ext>
                    </a:extLst>
                  </p:cNvPr>
                  <p:cNvCxnSpPr>
                    <a:cxnSpLocks/>
                    <a:stCxn id="8" idx="6"/>
                  </p:cNvCxnSpPr>
                  <p:nvPr/>
                </p:nvCxnSpPr>
                <p:spPr>
                  <a:xfrm rot="5400000" flipH="1" flipV="1">
                    <a:off x="1539676" y="4878295"/>
                    <a:ext cx="2" cy="38328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25" name="CasellaDiTesto 24">
                  <a:extLst>
                    <a:ext uri="{FF2B5EF4-FFF2-40B4-BE49-F238E27FC236}">
                      <a16:creationId xmlns:a16="http://schemas.microsoft.com/office/drawing/2014/main" id="{37CBB4BD-760A-4ECB-97ED-9A4718985832}"/>
                    </a:ext>
                  </a:extLst>
                </p:cNvPr>
                <p:cNvSpPr txBox="1"/>
                <p:nvPr/>
              </p:nvSpPr>
              <p:spPr>
                <a:xfrm>
                  <a:off x="1036384" y="3929105"/>
                  <a:ext cx="567588" cy="255765"/>
                </a:xfrm>
                <a:prstGeom prst="rect">
                  <a:avLst/>
                </a:prstGeom>
                <a:noFill/>
                <a:ln>
                  <a:solidFill>
                    <a:srgbClr val="FFC000"/>
                  </a:solidFill>
                  <a:prstDash val="lgDash"/>
                </a:ln>
              </p:spPr>
              <p:txBody>
                <a:bodyPr wrap="square" rtlCol="0">
                  <a:spAutoFit/>
                </a:bodyPr>
                <a:lstStyle/>
                <a:p>
                  <a:r>
                    <a:rPr lang="it-IT" sz="1050" dirty="0"/>
                    <a:t>START</a:t>
                  </a:r>
                </a:p>
              </p:txBody>
            </p:sp>
            <p:sp>
              <p:nvSpPr>
                <p:cNvPr id="29" name="Freccia circolare a destra 28">
                  <a:extLst>
                    <a:ext uri="{FF2B5EF4-FFF2-40B4-BE49-F238E27FC236}">
                      <a16:creationId xmlns:a16="http://schemas.microsoft.com/office/drawing/2014/main" id="{B5F31C37-B0F7-40DE-97A8-FDEC54A14AD2}"/>
                    </a:ext>
                  </a:extLst>
                </p:cNvPr>
                <p:cNvSpPr/>
                <p:nvPr/>
              </p:nvSpPr>
              <p:spPr>
                <a:xfrm rot="5400000">
                  <a:off x="1197205" y="4409511"/>
                  <a:ext cx="182686" cy="673155"/>
                </a:xfrm>
                <a:prstGeom prst="curvedRightArrow">
                  <a:avLst>
                    <a:gd name="adj1" fmla="val 25000"/>
                    <a:gd name="adj2" fmla="val 65382"/>
                    <a:gd name="adj3" fmla="val 340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grpSp>
          <p:cxnSp>
            <p:nvCxnSpPr>
              <p:cNvPr id="33" name="Connettore 2 32">
                <a:extLst>
                  <a:ext uri="{FF2B5EF4-FFF2-40B4-BE49-F238E27FC236}">
                    <a16:creationId xmlns:a16="http://schemas.microsoft.com/office/drawing/2014/main" id="{94018A55-508C-4390-A257-A120F541ACF6}"/>
                  </a:ext>
                </a:extLst>
              </p:cNvPr>
              <p:cNvCxnSpPr>
                <a:cxnSpLocks/>
              </p:cNvCxnSpPr>
              <p:nvPr/>
            </p:nvCxnSpPr>
            <p:spPr>
              <a:xfrm flipH="1">
                <a:off x="7621838" y="4864231"/>
                <a:ext cx="2422358"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ttore 2 34">
                <a:extLst>
                  <a:ext uri="{FF2B5EF4-FFF2-40B4-BE49-F238E27FC236}">
                    <a16:creationId xmlns:a16="http://schemas.microsoft.com/office/drawing/2014/main" id="{5D09DDA8-4D68-4BB2-AE66-194219723A07}"/>
                  </a:ext>
                </a:extLst>
              </p:cNvPr>
              <p:cNvCxnSpPr>
                <a:cxnSpLocks/>
              </p:cNvCxnSpPr>
              <p:nvPr/>
            </p:nvCxnSpPr>
            <p:spPr>
              <a:xfrm flipV="1">
                <a:off x="10690112" y="4190915"/>
                <a:ext cx="753506" cy="39805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CasellaDiTesto 38">
              <a:extLst>
                <a:ext uri="{FF2B5EF4-FFF2-40B4-BE49-F238E27FC236}">
                  <a16:creationId xmlns:a16="http://schemas.microsoft.com/office/drawing/2014/main" id="{81899A24-AC3B-495C-B47A-F702EDC94201}"/>
                </a:ext>
              </a:extLst>
            </p:cNvPr>
            <p:cNvSpPr txBox="1"/>
            <p:nvPr/>
          </p:nvSpPr>
          <p:spPr>
            <a:xfrm>
              <a:off x="9251460" y="3812101"/>
              <a:ext cx="1167307" cy="253916"/>
            </a:xfrm>
            <a:prstGeom prst="rect">
              <a:avLst/>
            </a:prstGeom>
            <a:noFill/>
            <a:ln>
              <a:solidFill>
                <a:srgbClr val="00B050"/>
              </a:solidFill>
              <a:prstDash val="lgDash"/>
            </a:ln>
          </p:spPr>
          <p:txBody>
            <a:bodyPr wrap="none" rtlCol="0">
              <a:spAutoFit/>
            </a:bodyPr>
            <a:lstStyle/>
            <a:p>
              <a:r>
                <a:rPr lang="it-IT" sz="1050" dirty="0"/>
                <a:t>BEGINNING-SLOT</a:t>
              </a:r>
            </a:p>
          </p:txBody>
        </p:sp>
      </p:grpSp>
      <p:sp>
        <p:nvSpPr>
          <p:cNvPr id="45" name="CasellaDiTesto 44">
            <a:extLst>
              <a:ext uri="{FF2B5EF4-FFF2-40B4-BE49-F238E27FC236}">
                <a16:creationId xmlns:a16="http://schemas.microsoft.com/office/drawing/2014/main" id="{1C943B86-79F8-435F-BF25-184E4614C95B}"/>
              </a:ext>
            </a:extLst>
          </p:cNvPr>
          <p:cNvSpPr txBox="1"/>
          <p:nvPr/>
        </p:nvSpPr>
        <p:spPr>
          <a:xfrm>
            <a:off x="3716009" y="1028831"/>
            <a:ext cx="2487454" cy="1631216"/>
          </a:xfrm>
          <a:prstGeom prst="rect">
            <a:avLst/>
          </a:prstGeom>
          <a:noFill/>
        </p:spPr>
        <p:txBody>
          <a:bodyPr wrap="square" rtlCol="0">
            <a:spAutoFit/>
          </a:bodyPr>
          <a:lstStyle/>
          <a:p>
            <a:pPr algn="ctr"/>
            <a:r>
              <a:rPr lang="it-IT" sz="1000" dirty="0"/>
              <a:t>RECEIVING ACKS</a:t>
            </a:r>
          </a:p>
          <a:p>
            <a:pPr algn="ctr"/>
            <a:endParaRPr lang="it-IT" sz="1000" dirty="0"/>
          </a:p>
          <a:p>
            <a:pPr marL="171450" indent="-171450">
              <a:buFont typeface="Arial" panose="020B0604020202020204" pitchFamily="34" charset="0"/>
              <a:buChar char="•"/>
            </a:pPr>
            <a:r>
              <a:rPr lang="it-IT" sz="1000" dirty="0"/>
              <a:t>WHEN AN ACKNOWLEDGMENT IS RECEIVED BY THE CLIENT SIDE, THE RESPECTIVE ENTRY WITHIN THE SLIDING WINDOW IS MARKED AS ACKED.</a:t>
            </a:r>
          </a:p>
          <a:p>
            <a:pPr marL="171450" indent="-171450">
              <a:buFont typeface="Arial" panose="020B0604020202020204" pitchFamily="34" charset="0"/>
              <a:buChar char="•"/>
            </a:pPr>
            <a:endParaRPr lang="it-IT" sz="1000" dirty="0"/>
          </a:p>
          <a:p>
            <a:pPr marL="171450" indent="-171450">
              <a:buFont typeface="Arial" panose="020B0604020202020204" pitchFamily="34" charset="0"/>
              <a:buChar char="•"/>
            </a:pPr>
            <a:r>
              <a:rPr lang="it-IT" sz="1000" dirty="0"/>
              <a:t>IF THE ENTRY IS LOCATED AT THE BEGINNING OF THE SLIDING WINDOW, THEN THE WINDOW SLIDES UP. </a:t>
            </a:r>
          </a:p>
        </p:txBody>
      </p:sp>
      <p:sp>
        <p:nvSpPr>
          <p:cNvPr id="46" name="CasellaDiTesto 45">
            <a:extLst>
              <a:ext uri="{FF2B5EF4-FFF2-40B4-BE49-F238E27FC236}">
                <a16:creationId xmlns:a16="http://schemas.microsoft.com/office/drawing/2014/main" id="{253DAB05-43B4-4DA2-8294-837083C34BFD}"/>
              </a:ext>
            </a:extLst>
          </p:cNvPr>
          <p:cNvSpPr txBox="1"/>
          <p:nvPr/>
        </p:nvSpPr>
        <p:spPr>
          <a:xfrm>
            <a:off x="263951" y="350347"/>
            <a:ext cx="8666166" cy="338554"/>
          </a:xfrm>
          <a:prstGeom prst="rect">
            <a:avLst/>
          </a:prstGeom>
          <a:noFill/>
        </p:spPr>
        <p:txBody>
          <a:bodyPr wrap="square" rtlCol="0">
            <a:spAutoFit/>
          </a:bodyPr>
          <a:lstStyle/>
          <a:p>
            <a:r>
              <a:rPr lang="it-IT" sz="1600" dirty="0">
                <a:effectLst>
                  <a:outerShdw blurRad="38100" dist="38100" dir="2700000" algn="tl">
                    <a:srgbClr val="000000">
                      <a:alpha val="43137"/>
                    </a:srgbClr>
                  </a:outerShdw>
                </a:effectLst>
              </a:rPr>
              <a:t>RDT : SLIDING WINDOW PROTOCOL IMPLEMENTATION.		 SENDER</a:t>
            </a:r>
          </a:p>
        </p:txBody>
      </p:sp>
      <p:grpSp>
        <p:nvGrpSpPr>
          <p:cNvPr id="28" name="Gruppo 27">
            <a:extLst>
              <a:ext uri="{FF2B5EF4-FFF2-40B4-BE49-F238E27FC236}">
                <a16:creationId xmlns:a16="http://schemas.microsoft.com/office/drawing/2014/main" id="{8BE14C66-D8CF-4C1B-A6E0-F9B757B01212}"/>
              </a:ext>
            </a:extLst>
          </p:cNvPr>
          <p:cNvGrpSpPr/>
          <p:nvPr/>
        </p:nvGrpSpPr>
        <p:grpSpPr>
          <a:xfrm>
            <a:off x="4015036" y="3558351"/>
            <a:ext cx="2292925" cy="2776236"/>
            <a:chOff x="3775279" y="3360825"/>
            <a:chExt cx="2555815" cy="2727467"/>
          </a:xfrm>
        </p:grpSpPr>
        <p:sp>
          <p:nvSpPr>
            <p:cNvPr id="32" name="Rettangolo ad angolo ripiegato 31">
              <a:extLst>
                <a:ext uri="{FF2B5EF4-FFF2-40B4-BE49-F238E27FC236}">
                  <a16:creationId xmlns:a16="http://schemas.microsoft.com/office/drawing/2014/main" id="{DA76921A-8FD7-440D-A59D-00494F2A4B6A}"/>
                </a:ext>
              </a:extLst>
            </p:cNvPr>
            <p:cNvSpPr/>
            <p:nvPr/>
          </p:nvSpPr>
          <p:spPr>
            <a:xfrm>
              <a:off x="3775279" y="3360825"/>
              <a:ext cx="2487454" cy="2616585"/>
            </a:xfrm>
            <a:prstGeom prst="foldedCorner">
              <a:avLst>
                <a:gd name="adj" fmla="val 19603"/>
              </a:avLst>
            </a:prstGeom>
            <a:noFill/>
            <a:ln>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4" name="CasellaDiTesto 33">
              <a:extLst>
                <a:ext uri="{FF2B5EF4-FFF2-40B4-BE49-F238E27FC236}">
                  <a16:creationId xmlns:a16="http://schemas.microsoft.com/office/drawing/2014/main" id="{19CF3A03-60D8-441E-9344-9B5EB1DD5153}"/>
                </a:ext>
              </a:extLst>
            </p:cNvPr>
            <p:cNvSpPr txBox="1"/>
            <p:nvPr/>
          </p:nvSpPr>
          <p:spPr>
            <a:xfrm>
              <a:off x="3825616" y="3404758"/>
              <a:ext cx="2505478" cy="2683534"/>
            </a:xfrm>
            <a:prstGeom prst="rect">
              <a:avLst/>
            </a:prstGeom>
            <a:noFill/>
          </p:spPr>
          <p:txBody>
            <a:bodyPr wrap="square" rtlCol="0">
              <a:spAutoFit/>
            </a:bodyPr>
            <a:lstStyle/>
            <a:p>
              <a:pPr algn="ctr"/>
              <a:r>
                <a:rPr lang="it-IT" sz="1200" dirty="0">
                  <a:solidFill>
                    <a:schemeClr val="accent2">
                      <a:lumMod val="10000"/>
                    </a:schemeClr>
                  </a:solidFill>
                  <a:effectLst>
                    <a:outerShdw blurRad="38100" dist="38100" dir="2700000" algn="tl">
                      <a:srgbClr val="000000">
                        <a:alpha val="43137"/>
                      </a:srgbClr>
                    </a:outerShdw>
                  </a:effectLst>
                </a:rPr>
                <a:t>STRUCT SW_SLOT</a:t>
              </a:r>
            </a:p>
            <a:p>
              <a:endParaRPr lang="it-IT" sz="1000" dirty="0"/>
            </a:p>
            <a:p>
              <a:r>
                <a:rPr lang="it-IT" sz="1000" b="1" dirty="0">
                  <a:solidFill>
                    <a:schemeClr val="accent1">
                      <a:lumMod val="75000"/>
                    </a:schemeClr>
                  </a:solidFill>
                  <a:latin typeface="Courier New" panose="02070309020205020404" pitchFamily="49" charset="0"/>
                  <a:cs typeface="Courier New" panose="02070309020205020404" pitchFamily="49" charset="0"/>
                </a:rPr>
                <a:t>int </a:t>
              </a:r>
              <a:r>
                <a:rPr lang="it-IT" sz="1000" b="1" dirty="0">
                  <a:latin typeface="Courier New" panose="02070309020205020404" pitchFamily="49" charset="0"/>
                  <a:cs typeface="Courier New" panose="02070309020205020404" pitchFamily="49" charset="0"/>
                </a:rPr>
                <a:t>     sequence_number</a:t>
              </a:r>
              <a:r>
                <a:rPr lang="it-IT" sz="1000" dirty="0">
                  <a:latin typeface="Courier New" panose="02070309020205020404" pitchFamily="49" charset="0"/>
                  <a:cs typeface="Courier New" panose="02070309020205020404" pitchFamily="49" charset="0"/>
                </a:rPr>
                <a:t>;</a:t>
              </a:r>
            </a:p>
            <a:p>
              <a:r>
                <a:rPr lang="it-IT" sz="1000" b="1" dirty="0">
                  <a:solidFill>
                    <a:schemeClr val="accent1">
                      <a:lumMod val="75000"/>
                    </a:schemeClr>
                  </a:solidFill>
                  <a:latin typeface="Courier New" panose="02070309020205020404" pitchFamily="49" charset="0"/>
                  <a:cs typeface="Courier New" panose="02070309020205020404" pitchFamily="49" charset="0"/>
                </a:rPr>
                <a:t>int</a:t>
              </a:r>
              <a:r>
                <a:rPr lang="it-IT" sz="1000" b="1" dirty="0">
                  <a:latin typeface="Courier New" panose="02070309020205020404" pitchFamily="49" charset="0"/>
                  <a:cs typeface="Courier New" panose="02070309020205020404" pitchFamily="49" charset="0"/>
                </a:rPr>
                <a:t>      status;</a:t>
              </a:r>
              <a:endParaRPr lang="it-IT" sz="1000" dirty="0">
                <a:latin typeface="Courier New" panose="02070309020205020404" pitchFamily="49" charset="0"/>
                <a:cs typeface="Courier New" panose="02070309020205020404" pitchFamily="49" charset="0"/>
              </a:endParaRPr>
            </a:p>
            <a:p>
              <a:r>
                <a:rPr lang="it-IT" sz="800" b="1" i="1" dirty="0">
                  <a:solidFill>
                    <a:srgbClr val="3D88B1"/>
                  </a:solidFill>
                  <a:latin typeface="Courier New" panose="02070309020205020404" pitchFamily="49" charset="0"/>
                  <a:cs typeface="Courier New" panose="02070309020205020404" pitchFamily="49" charset="0"/>
                </a:rPr>
                <a:t>//FREE = 0 | SENT = 1 | ACKED = 2  </a:t>
              </a:r>
            </a:p>
            <a:p>
              <a:endParaRPr lang="it-IT" sz="900" i="1" dirty="0">
                <a:solidFill>
                  <a:srgbClr val="92D050"/>
                </a:solidFill>
                <a:latin typeface="Courier New" panose="02070309020205020404" pitchFamily="49" charset="0"/>
                <a:cs typeface="Courier New" panose="02070309020205020404" pitchFamily="49" charset="0"/>
              </a:endParaRPr>
            </a:p>
            <a:p>
              <a:r>
                <a:rPr lang="it-IT" sz="1000" b="1" dirty="0">
                  <a:solidFill>
                    <a:schemeClr val="accent1">
                      <a:lumMod val="75000"/>
                    </a:schemeClr>
                  </a:solidFill>
                  <a:latin typeface="Courier New" panose="02070309020205020404" pitchFamily="49" charset="0"/>
                  <a:cs typeface="Courier New" panose="02070309020205020404" pitchFamily="49" charset="0"/>
                </a:rPr>
                <a:t>char</a:t>
              </a:r>
              <a:r>
                <a:rPr lang="it-IT" sz="1000" dirty="0">
                  <a:solidFill>
                    <a:srgbClr val="92D050"/>
                  </a:solidFill>
                  <a:latin typeface="Courier New" panose="02070309020205020404" pitchFamily="49" charset="0"/>
                  <a:cs typeface="Courier New" panose="02070309020205020404" pitchFamily="49" charset="0"/>
                </a:rPr>
                <a:t>     </a:t>
              </a:r>
              <a:r>
                <a:rPr lang="it-IT" sz="1000" b="1" dirty="0">
                  <a:solidFill>
                    <a:schemeClr val="tx1">
                      <a:lumMod val="50000"/>
                    </a:schemeClr>
                  </a:solidFill>
                  <a:latin typeface="Courier New" panose="02070309020205020404" pitchFamily="49" charset="0"/>
                  <a:cs typeface="Courier New" panose="02070309020205020404" pitchFamily="49" charset="0"/>
                </a:rPr>
                <a:t>retransmission;</a:t>
              </a:r>
            </a:p>
            <a:p>
              <a:endParaRPr lang="it-IT" sz="1000" b="1" dirty="0">
                <a:solidFill>
                  <a:schemeClr val="tx1">
                    <a:lumMod val="50000"/>
                  </a:schemeClr>
                </a:solidFill>
                <a:latin typeface="Courier New" panose="02070309020205020404" pitchFamily="49" charset="0"/>
                <a:cs typeface="Courier New" panose="02070309020205020404" pitchFamily="49" charset="0"/>
              </a:endParaRPr>
            </a:p>
            <a:p>
              <a:r>
                <a:rPr lang="it-IT" sz="1000" b="1" dirty="0">
                  <a:solidFill>
                    <a:schemeClr val="accent1">
                      <a:lumMod val="75000"/>
                    </a:schemeClr>
                  </a:solidFill>
                  <a:latin typeface="Courier New" panose="02070309020205020404" pitchFamily="49" charset="0"/>
                  <a:cs typeface="Courier New" panose="02070309020205020404" pitchFamily="49" charset="0"/>
                </a:rPr>
                <a:t>char</a:t>
              </a:r>
              <a:r>
                <a:rPr lang="it-IT" sz="1000" b="1" dirty="0">
                  <a:latin typeface="Courier New" panose="02070309020205020404" pitchFamily="49" charset="0"/>
                  <a:cs typeface="Courier New" panose="02070309020205020404" pitchFamily="49" charset="0"/>
                </a:rPr>
                <a:t>     is_first;</a:t>
              </a:r>
            </a:p>
            <a:p>
              <a:endParaRPr lang="it-IT" sz="1050" dirty="0">
                <a:latin typeface="Courier New" panose="02070309020205020404" pitchFamily="49" charset="0"/>
                <a:cs typeface="Courier New" panose="02070309020205020404" pitchFamily="49" charset="0"/>
              </a:endParaRPr>
            </a:p>
            <a:p>
              <a:r>
                <a:rPr lang="it-IT" sz="1050" b="1" dirty="0">
                  <a:solidFill>
                    <a:schemeClr val="accent1">
                      <a:lumMod val="75000"/>
                    </a:schemeClr>
                  </a:solidFill>
                  <a:latin typeface="Courier New" panose="02070309020205020404" pitchFamily="49" charset="0"/>
                  <a:cs typeface="Courier New" panose="02070309020205020404" pitchFamily="49" charset="0"/>
                </a:rPr>
                <a:t>struct timespec</a:t>
              </a:r>
            </a:p>
            <a:p>
              <a:r>
                <a:rPr lang="it-IT" sz="1050" dirty="0">
                  <a:latin typeface="Courier New" panose="02070309020205020404" pitchFamily="49" charset="0"/>
                  <a:cs typeface="Courier New" panose="02070309020205020404" pitchFamily="49" charset="0"/>
                </a:rPr>
                <a:t>         </a:t>
              </a:r>
              <a:r>
                <a:rPr lang="it-IT" sz="1050" b="1" dirty="0">
                  <a:latin typeface="Courier New" panose="02070309020205020404" pitchFamily="49" charset="0"/>
                  <a:cs typeface="Courier New" panose="02070309020205020404" pitchFamily="49" charset="0"/>
                </a:rPr>
                <a:t>sent_timestamp;</a:t>
              </a:r>
            </a:p>
            <a:p>
              <a:r>
                <a:rPr lang="it-IT" sz="1050" b="1" dirty="0">
                  <a:latin typeface="Courier New" panose="02070309020205020404" pitchFamily="49" charset="0"/>
                  <a:cs typeface="Courier New" panose="02070309020205020404" pitchFamily="49" charset="0"/>
                </a:rPr>
                <a:t>         acked_timestamp;</a:t>
              </a:r>
            </a:p>
            <a:p>
              <a:endParaRPr lang="it-IT" sz="1050" b="1" dirty="0">
                <a:latin typeface="Courier New" panose="02070309020205020404" pitchFamily="49" charset="0"/>
                <a:cs typeface="Courier New" panose="02070309020205020404" pitchFamily="49" charset="0"/>
              </a:endParaRPr>
            </a:p>
            <a:p>
              <a:r>
                <a:rPr lang="it-IT" sz="1050" b="1" dirty="0">
                  <a:solidFill>
                    <a:schemeClr val="accent1">
                      <a:lumMod val="75000"/>
                    </a:schemeClr>
                  </a:solidFill>
                  <a:latin typeface="Courier New" panose="02070309020205020404" pitchFamily="49" charset="0"/>
                  <a:cs typeface="Courier New" panose="02070309020205020404" pitchFamily="49" charset="0"/>
                </a:rPr>
                <a:t>sw_slot  </a:t>
              </a:r>
              <a:r>
                <a:rPr lang="it-IT" sz="1050" b="1" dirty="0">
                  <a:latin typeface="Courier New" panose="02070309020205020404" pitchFamily="49" charset="0"/>
                  <a:cs typeface="Courier New" panose="02070309020205020404" pitchFamily="49" charset="0"/>
                </a:rPr>
                <a:t>next;</a:t>
              </a:r>
            </a:p>
            <a:p>
              <a:endParaRPr lang="it-IT" sz="1050" dirty="0">
                <a:latin typeface="Courier New" panose="02070309020205020404" pitchFamily="49" charset="0"/>
                <a:cs typeface="Courier New" panose="02070309020205020404" pitchFamily="49" charset="0"/>
              </a:endParaRPr>
            </a:p>
            <a:p>
              <a:endParaRPr lang="it-IT" sz="105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025515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po 7">
            <a:extLst>
              <a:ext uri="{FF2B5EF4-FFF2-40B4-BE49-F238E27FC236}">
                <a16:creationId xmlns:a16="http://schemas.microsoft.com/office/drawing/2014/main" id="{58453718-E094-4857-B163-5679EF064816}"/>
              </a:ext>
            </a:extLst>
          </p:cNvPr>
          <p:cNvGrpSpPr/>
          <p:nvPr/>
        </p:nvGrpSpPr>
        <p:grpSpPr>
          <a:xfrm>
            <a:off x="9579397" y="3287435"/>
            <a:ext cx="2292925" cy="2776236"/>
            <a:chOff x="3775279" y="3360825"/>
            <a:chExt cx="2555815" cy="2727467"/>
          </a:xfrm>
        </p:grpSpPr>
        <p:sp>
          <p:nvSpPr>
            <p:cNvPr id="9" name="Rettangolo ad angolo ripiegato 8">
              <a:extLst>
                <a:ext uri="{FF2B5EF4-FFF2-40B4-BE49-F238E27FC236}">
                  <a16:creationId xmlns:a16="http://schemas.microsoft.com/office/drawing/2014/main" id="{0EF2BF6B-E95A-4BE8-8235-FAE8E30FFAE5}"/>
                </a:ext>
              </a:extLst>
            </p:cNvPr>
            <p:cNvSpPr/>
            <p:nvPr/>
          </p:nvSpPr>
          <p:spPr>
            <a:xfrm>
              <a:off x="3775279" y="3360825"/>
              <a:ext cx="2487454" cy="2616585"/>
            </a:xfrm>
            <a:prstGeom prst="foldedCorner">
              <a:avLst>
                <a:gd name="adj" fmla="val 19603"/>
              </a:avLst>
            </a:prstGeom>
            <a:noFill/>
            <a:ln>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39006453-8D19-46E7-A5D2-3D1CCF5AC897}"/>
                </a:ext>
              </a:extLst>
            </p:cNvPr>
            <p:cNvSpPr txBox="1"/>
            <p:nvPr/>
          </p:nvSpPr>
          <p:spPr>
            <a:xfrm>
              <a:off x="3825616" y="3404758"/>
              <a:ext cx="2505478" cy="2683534"/>
            </a:xfrm>
            <a:prstGeom prst="rect">
              <a:avLst/>
            </a:prstGeom>
            <a:noFill/>
          </p:spPr>
          <p:txBody>
            <a:bodyPr wrap="square" rtlCol="0">
              <a:spAutoFit/>
            </a:bodyPr>
            <a:lstStyle/>
            <a:p>
              <a:pPr algn="ctr"/>
              <a:r>
                <a:rPr lang="it-IT" sz="1200" dirty="0">
                  <a:solidFill>
                    <a:schemeClr val="accent2">
                      <a:lumMod val="10000"/>
                    </a:schemeClr>
                  </a:solidFill>
                  <a:effectLst>
                    <a:outerShdw blurRad="38100" dist="38100" dir="2700000" algn="tl">
                      <a:srgbClr val="000000">
                        <a:alpha val="43137"/>
                      </a:srgbClr>
                    </a:outerShdw>
                  </a:effectLst>
                </a:rPr>
                <a:t>STRUCT SW_SLOT</a:t>
              </a:r>
            </a:p>
            <a:p>
              <a:endParaRPr lang="it-IT" sz="1000" dirty="0"/>
            </a:p>
            <a:p>
              <a:r>
                <a:rPr lang="it-IT" sz="1000" b="1" dirty="0">
                  <a:solidFill>
                    <a:schemeClr val="accent1">
                      <a:lumMod val="75000"/>
                    </a:schemeClr>
                  </a:solidFill>
                  <a:latin typeface="Courier New" panose="02070309020205020404" pitchFamily="49" charset="0"/>
                  <a:cs typeface="Courier New" panose="02070309020205020404" pitchFamily="49" charset="0"/>
                </a:rPr>
                <a:t>int </a:t>
              </a:r>
              <a:r>
                <a:rPr lang="it-IT" sz="1000" b="1" dirty="0">
                  <a:latin typeface="Courier New" panose="02070309020205020404" pitchFamily="49" charset="0"/>
                  <a:cs typeface="Courier New" panose="02070309020205020404" pitchFamily="49" charset="0"/>
                </a:rPr>
                <a:t>     sequence_number</a:t>
              </a:r>
              <a:r>
                <a:rPr lang="it-IT" sz="1000" dirty="0">
                  <a:latin typeface="Courier New" panose="02070309020205020404" pitchFamily="49" charset="0"/>
                  <a:cs typeface="Courier New" panose="02070309020205020404" pitchFamily="49" charset="0"/>
                </a:rPr>
                <a:t>;</a:t>
              </a:r>
            </a:p>
            <a:p>
              <a:r>
                <a:rPr lang="it-IT" sz="1000" b="1" dirty="0">
                  <a:solidFill>
                    <a:schemeClr val="accent1">
                      <a:lumMod val="75000"/>
                    </a:schemeClr>
                  </a:solidFill>
                  <a:latin typeface="Courier New" panose="02070309020205020404" pitchFamily="49" charset="0"/>
                  <a:cs typeface="Courier New" panose="02070309020205020404" pitchFamily="49" charset="0"/>
                </a:rPr>
                <a:t>int</a:t>
              </a:r>
              <a:r>
                <a:rPr lang="it-IT" sz="1000" b="1" dirty="0">
                  <a:latin typeface="Courier New" panose="02070309020205020404" pitchFamily="49" charset="0"/>
                  <a:cs typeface="Courier New" panose="02070309020205020404" pitchFamily="49" charset="0"/>
                </a:rPr>
                <a:t>      status;</a:t>
              </a:r>
              <a:endParaRPr lang="it-IT" sz="1000" dirty="0">
                <a:latin typeface="Courier New" panose="02070309020205020404" pitchFamily="49" charset="0"/>
                <a:cs typeface="Courier New" panose="02070309020205020404" pitchFamily="49" charset="0"/>
              </a:endParaRPr>
            </a:p>
            <a:p>
              <a:r>
                <a:rPr lang="it-IT" sz="800" b="1" i="1" dirty="0">
                  <a:solidFill>
                    <a:srgbClr val="3D88B1"/>
                  </a:solidFill>
                  <a:latin typeface="Courier New" panose="02070309020205020404" pitchFamily="49" charset="0"/>
                  <a:cs typeface="Courier New" panose="02070309020205020404" pitchFamily="49" charset="0"/>
                </a:rPr>
                <a:t>//FREE = 0 | SENT = 1 |ACKED = 2  </a:t>
              </a:r>
            </a:p>
            <a:p>
              <a:endParaRPr lang="it-IT" sz="900" i="1" dirty="0">
                <a:solidFill>
                  <a:srgbClr val="92D050"/>
                </a:solidFill>
                <a:latin typeface="Courier New" panose="02070309020205020404" pitchFamily="49" charset="0"/>
                <a:cs typeface="Courier New" panose="02070309020205020404" pitchFamily="49" charset="0"/>
              </a:endParaRPr>
            </a:p>
            <a:p>
              <a:r>
                <a:rPr lang="it-IT" sz="1000" b="1" dirty="0">
                  <a:solidFill>
                    <a:schemeClr val="accent1">
                      <a:lumMod val="75000"/>
                    </a:schemeClr>
                  </a:solidFill>
                  <a:latin typeface="Courier New" panose="02070309020205020404" pitchFamily="49" charset="0"/>
                  <a:cs typeface="Courier New" panose="02070309020205020404" pitchFamily="49" charset="0"/>
                </a:rPr>
                <a:t>char</a:t>
              </a:r>
              <a:r>
                <a:rPr lang="it-IT" sz="1000" dirty="0">
                  <a:solidFill>
                    <a:srgbClr val="92D050"/>
                  </a:solidFill>
                  <a:latin typeface="Courier New" panose="02070309020205020404" pitchFamily="49" charset="0"/>
                  <a:cs typeface="Courier New" panose="02070309020205020404" pitchFamily="49" charset="0"/>
                </a:rPr>
                <a:t>     </a:t>
              </a:r>
              <a:r>
                <a:rPr lang="it-IT" sz="1000" b="1" dirty="0">
                  <a:solidFill>
                    <a:schemeClr val="tx1">
                      <a:lumMod val="50000"/>
                    </a:schemeClr>
                  </a:solidFill>
                  <a:latin typeface="Courier New" panose="02070309020205020404" pitchFamily="49" charset="0"/>
                  <a:cs typeface="Courier New" panose="02070309020205020404" pitchFamily="49" charset="0"/>
                </a:rPr>
                <a:t>retransmission;</a:t>
              </a:r>
            </a:p>
            <a:p>
              <a:endParaRPr lang="it-IT" sz="1000" b="1" dirty="0">
                <a:solidFill>
                  <a:schemeClr val="tx1">
                    <a:lumMod val="50000"/>
                  </a:schemeClr>
                </a:solidFill>
                <a:latin typeface="Courier New" panose="02070309020205020404" pitchFamily="49" charset="0"/>
                <a:cs typeface="Courier New" panose="02070309020205020404" pitchFamily="49" charset="0"/>
              </a:endParaRPr>
            </a:p>
            <a:p>
              <a:r>
                <a:rPr lang="it-IT" sz="1000" b="1" dirty="0">
                  <a:solidFill>
                    <a:schemeClr val="accent1">
                      <a:lumMod val="75000"/>
                    </a:schemeClr>
                  </a:solidFill>
                  <a:latin typeface="Courier New" panose="02070309020205020404" pitchFamily="49" charset="0"/>
                  <a:cs typeface="Courier New" panose="02070309020205020404" pitchFamily="49" charset="0"/>
                </a:rPr>
                <a:t>char</a:t>
              </a:r>
              <a:r>
                <a:rPr lang="it-IT" sz="1000" b="1" dirty="0">
                  <a:latin typeface="Courier New" panose="02070309020205020404" pitchFamily="49" charset="0"/>
                  <a:cs typeface="Courier New" panose="02070309020205020404" pitchFamily="49" charset="0"/>
                </a:rPr>
                <a:t>     is_first;</a:t>
              </a:r>
            </a:p>
            <a:p>
              <a:endParaRPr lang="it-IT" sz="1050" dirty="0">
                <a:latin typeface="Courier New" panose="02070309020205020404" pitchFamily="49" charset="0"/>
                <a:cs typeface="Courier New" panose="02070309020205020404" pitchFamily="49" charset="0"/>
              </a:endParaRPr>
            </a:p>
            <a:p>
              <a:r>
                <a:rPr lang="it-IT" sz="1050" b="1" dirty="0">
                  <a:solidFill>
                    <a:schemeClr val="accent1">
                      <a:lumMod val="75000"/>
                    </a:schemeClr>
                  </a:solidFill>
                  <a:latin typeface="Courier New" panose="02070309020205020404" pitchFamily="49" charset="0"/>
                  <a:cs typeface="Courier New" panose="02070309020205020404" pitchFamily="49" charset="0"/>
                </a:rPr>
                <a:t>struct timespec</a:t>
              </a:r>
            </a:p>
            <a:p>
              <a:r>
                <a:rPr lang="it-IT" sz="1050" dirty="0">
                  <a:latin typeface="Courier New" panose="02070309020205020404" pitchFamily="49" charset="0"/>
                  <a:cs typeface="Courier New" panose="02070309020205020404" pitchFamily="49" charset="0"/>
                </a:rPr>
                <a:t>         </a:t>
              </a:r>
              <a:r>
                <a:rPr lang="it-IT" sz="1050" b="1" dirty="0">
                  <a:latin typeface="Courier New" panose="02070309020205020404" pitchFamily="49" charset="0"/>
                  <a:cs typeface="Courier New" panose="02070309020205020404" pitchFamily="49" charset="0"/>
                </a:rPr>
                <a:t>sent_timestamp;</a:t>
              </a:r>
            </a:p>
            <a:p>
              <a:r>
                <a:rPr lang="it-IT" sz="1050" b="1" dirty="0">
                  <a:latin typeface="Courier New" panose="02070309020205020404" pitchFamily="49" charset="0"/>
                  <a:cs typeface="Courier New" panose="02070309020205020404" pitchFamily="49" charset="0"/>
                </a:rPr>
                <a:t>         acked_timestamp;</a:t>
              </a:r>
            </a:p>
            <a:p>
              <a:endParaRPr lang="it-IT" sz="1050" b="1" dirty="0">
                <a:latin typeface="Courier New" panose="02070309020205020404" pitchFamily="49" charset="0"/>
                <a:cs typeface="Courier New" panose="02070309020205020404" pitchFamily="49" charset="0"/>
              </a:endParaRPr>
            </a:p>
            <a:p>
              <a:r>
                <a:rPr lang="it-IT" sz="1050" b="1" dirty="0">
                  <a:solidFill>
                    <a:schemeClr val="accent1">
                      <a:lumMod val="75000"/>
                    </a:schemeClr>
                  </a:solidFill>
                  <a:latin typeface="Courier New" panose="02070309020205020404" pitchFamily="49" charset="0"/>
                  <a:cs typeface="Courier New" panose="02070309020205020404" pitchFamily="49" charset="0"/>
                </a:rPr>
                <a:t>sw_slot  </a:t>
              </a:r>
              <a:r>
                <a:rPr lang="it-IT" sz="1050" b="1" dirty="0">
                  <a:latin typeface="Courier New" panose="02070309020205020404" pitchFamily="49" charset="0"/>
                  <a:cs typeface="Courier New" panose="02070309020205020404" pitchFamily="49" charset="0"/>
                </a:rPr>
                <a:t>next;</a:t>
              </a:r>
            </a:p>
            <a:p>
              <a:endParaRPr lang="it-IT" sz="1050" dirty="0">
                <a:latin typeface="Courier New" panose="02070309020205020404" pitchFamily="49" charset="0"/>
                <a:cs typeface="Courier New" panose="02070309020205020404" pitchFamily="49" charset="0"/>
              </a:endParaRPr>
            </a:p>
            <a:p>
              <a:endParaRPr lang="it-IT" sz="1050" dirty="0">
                <a:latin typeface="Courier New" panose="02070309020205020404" pitchFamily="49" charset="0"/>
                <a:cs typeface="Courier New" panose="02070309020205020404" pitchFamily="49" charset="0"/>
              </a:endParaRPr>
            </a:p>
          </p:txBody>
        </p:sp>
      </p:grpSp>
      <p:sp>
        <p:nvSpPr>
          <p:cNvPr id="67" name="CasellaDiTesto 66">
            <a:extLst>
              <a:ext uri="{FF2B5EF4-FFF2-40B4-BE49-F238E27FC236}">
                <a16:creationId xmlns:a16="http://schemas.microsoft.com/office/drawing/2014/main" id="{BC0F6744-5B07-453D-93EE-8A16A4160682}"/>
              </a:ext>
            </a:extLst>
          </p:cNvPr>
          <p:cNvSpPr txBox="1"/>
          <p:nvPr/>
        </p:nvSpPr>
        <p:spPr>
          <a:xfrm>
            <a:off x="263951" y="350347"/>
            <a:ext cx="8666166" cy="338554"/>
          </a:xfrm>
          <a:prstGeom prst="rect">
            <a:avLst/>
          </a:prstGeom>
          <a:noFill/>
        </p:spPr>
        <p:txBody>
          <a:bodyPr wrap="square" rtlCol="0">
            <a:spAutoFit/>
          </a:bodyPr>
          <a:lstStyle/>
          <a:p>
            <a:r>
              <a:rPr lang="it-IT" sz="1600" dirty="0">
                <a:effectLst>
                  <a:outerShdw blurRad="38100" dist="38100" dir="2700000" algn="tl">
                    <a:srgbClr val="000000">
                      <a:alpha val="43137"/>
                    </a:srgbClr>
                  </a:outerShdw>
                </a:effectLst>
              </a:rPr>
              <a:t>RDT : SLIDING WINDOW PROTOCOL IMPLEMENTATION.		 SENDER</a:t>
            </a:r>
          </a:p>
        </p:txBody>
      </p:sp>
      <p:grpSp>
        <p:nvGrpSpPr>
          <p:cNvPr id="72" name="Gruppo 71">
            <a:extLst>
              <a:ext uri="{FF2B5EF4-FFF2-40B4-BE49-F238E27FC236}">
                <a16:creationId xmlns:a16="http://schemas.microsoft.com/office/drawing/2014/main" id="{AF2DC3B6-807D-4FEF-B2BD-E3C1D3CD961D}"/>
              </a:ext>
            </a:extLst>
          </p:cNvPr>
          <p:cNvGrpSpPr/>
          <p:nvPr/>
        </p:nvGrpSpPr>
        <p:grpSpPr>
          <a:xfrm>
            <a:off x="546755" y="3582136"/>
            <a:ext cx="7984503" cy="2368673"/>
            <a:chOff x="546755" y="3423687"/>
            <a:chExt cx="8608308" cy="2528603"/>
          </a:xfrm>
        </p:grpSpPr>
        <p:grpSp>
          <p:nvGrpSpPr>
            <p:cNvPr id="13" name="Gruppo 12">
              <a:extLst>
                <a:ext uri="{FF2B5EF4-FFF2-40B4-BE49-F238E27FC236}">
                  <a16:creationId xmlns:a16="http://schemas.microsoft.com/office/drawing/2014/main" id="{D9550F7F-5883-4842-A79F-7264F68A44AE}"/>
                </a:ext>
              </a:extLst>
            </p:cNvPr>
            <p:cNvGrpSpPr/>
            <p:nvPr/>
          </p:nvGrpSpPr>
          <p:grpSpPr>
            <a:xfrm>
              <a:off x="680799" y="3424016"/>
              <a:ext cx="1340967" cy="1899666"/>
              <a:chOff x="620740" y="3929105"/>
              <a:chExt cx="1340967" cy="1899666"/>
            </a:xfrm>
          </p:grpSpPr>
          <p:grpSp>
            <p:nvGrpSpPr>
              <p:cNvPr id="16" name="Gruppo 15">
                <a:extLst>
                  <a:ext uri="{FF2B5EF4-FFF2-40B4-BE49-F238E27FC236}">
                    <a16:creationId xmlns:a16="http://schemas.microsoft.com/office/drawing/2014/main" id="{6FF3A0FF-E14C-44AD-9C6C-CF4E7F4C1754}"/>
                  </a:ext>
                </a:extLst>
              </p:cNvPr>
              <p:cNvGrpSpPr/>
              <p:nvPr/>
            </p:nvGrpSpPr>
            <p:grpSpPr>
              <a:xfrm rot="16200000">
                <a:off x="455451" y="4322514"/>
                <a:ext cx="1671546" cy="1340967"/>
                <a:chOff x="263952" y="4527891"/>
                <a:chExt cx="1467366" cy="1084085"/>
              </a:xfrm>
            </p:grpSpPr>
            <p:grpSp>
              <p:nvGrpSpPr>
                <p:cNvPr id="19" name="Gruppo 18">
                  <a:extLst>
                    <a:ext uri="{FF2B5EF4-FFF2-40B4-BE49-F238E27FC236}">
                      <a16:creationId xmlns:a16="http://schemas.microsoft.com/office/drawing/2014/main" id="{0B88CBA5-39F5-470B-9984-E18D6FBBF985}"/>
                    </a:ext>
                  </a:extLst>
                </p:cNvPr>
                <p:cNvGrpSpPr/>
                <p:nvPr/>
              </p:nvGrpSpPr>
              <p:grpSpPr>
                <a:xfrm>
                  <a:off x="263952" y="4527891"/>
                  <a:ext cx="1084083" cy="1084085"/>
                  <a:chOff x="556180" y="1470578"/>
                  <a:chExt cx="1395167" cy="1395170"/>
                </a:xfrm>
              </p:grpSpPr>
              <p:sp>
                <p:nvSpPr>
                  <p:cNvPr id="21" name="Connettore 20">
                    <a:extLst>
                      <a:ext uri="{FF2B5EF4-FFF2-40B4-BE49-F238E27FC236}">
                        <a16:creationId xmlns:a16="http://schemas.microsoft.com/office/drawing/2014/main" id="{53218F92-EFE0-4BEA-8E91-701CE19E28D5}"/>
                      </a:ext>
                    </a:extLst>
                  </p:cNvPr>
                  <p:cNvSpPr/>
                  <p:nvPr/>
                </p:nvSpPr>
                <p:spPr>
                  <a:xfrm>
                    <a:off x="556180" y="1470578"/>
                    <a:ext cx="1395167" cy="1395167"/>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2" name="Connettore diritto 21">
                    <a:extLst>
                      <a:ext uri="{FF2B5EF4-FFF2-40B4-BE49-F238E27FC236}">
                        <a16:creationId xmlns:a16="http://schemas.microsoft.com/office/drawing/2014/main" id="{182EEB65-BFFB-4F00-902D-AEF322986ECF}"/>
                      </a:ext>
                    </a:extLst>
                  </p:cNvPr>
                  <p:cNvCxnSpPr>
                    <a:cxnSpLocks/>
                    <a:stCxn id="21" idx="1"/>
                    <a:endCxn id="21" idx="5"/>
                  </p:cNvCxnSpPr>
                  <p:nvPr/>
                </p:nvCxnSpPr>
                <p:spPr>
                  <a:xfrm>
                    <a:off x="760498" y="1674898"/>
                    <a:ext cx="986533" cy="986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7F5B4B91-448C-4989-99B5-1948569EDA9C}"/>
                      </a:ext>
                    </a:extLst>
                  </p:cNvPr>
                  <p:cNvCxnSpPr>
                    <a:cxnSpLocks/>
                    <a:stCxn id="21" idx="4"/>
                    <a:endCxn id="21" idx="0"/>
                  </p:cNvCxnSpPr>
                  <p:nvPr/>
                </p:nvCxnSpPr>
                <p:spPr>
                  <a:xfrm flipV="1">
                    <a:off x="1253765" y="1470581"/>
                    <a:ext cx="0" cy="13951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nettore diritto 23">
                    <a:extLst>
                      <a:ext uri="{FF2B5EF4-FFF2-40B4-BE49-F238E27FC236}">
                        <a16:creationId xmlns:a16="http://schemas.microsoft.com/office/drawing/2014/main" id="{EB29C0E5-A8C8-4AE0-8DE1-AFED27960840}"/>
                      </a:ext>
                    </a:extLst>
                  </p:cNvPr>
                  <p:cNvCxnSpPr>
                    <a:cxnSpLocks/>
                  </p:cNvCxnSpPr>
                  <p:nvPr/>
                </p:nvCxnSpPr>
                <p:spPr>
                  <a:xfrm>
                    <a:off x="556180" y="2168164"/>
                    <a:ext cx="13951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diritto 24">
                    <a:extLst>
                      <a:ext uri="{FF2B5EF4-FFF2-40B4-BE49-F238E27FC236}">
                        <a16:creationId xmlns:a16="http://schemas.microsoft.com/office/drawing/2014/main" id="{4BFF675E-35AE-4A84-AB05-5037F87F8B3E}"/>
                      </a:ext>
                    </a:extLst>
                  </p:cNvPr>
                  <p:cNvCxnSpPr>
                    <a:cxnSpLocks/>
                    <a:stCxn id="21" idx="7"/>
                    <a:endCxn id="21" idx="3"/>
                  </p:cNvCxnSpPr>
                  <p:nvPr/>
                </p:nvCxnSpPr>
                <p:spPr>
                  <a:xfrm flipH="1">
                    <a:off x="760497" y="1674897"/>
                    <a:ext cx="986533" cy="986533"/>
                  </a:xfrm>
                  <a:prstGeom prst="line">
                    <a:avLst/>
                  </a:prstGeom>
                </p:spPr>
                <p:style>
                  <a:lnRef idx="1">
                    <a:schemeClr val="accent1"/>
                  </a:lnRef>
                  <a:fillRef idx="0">
                    <a:schemeClr val="accent1"/>
                  </a:fillRef>
                  <a:effectRef idx="0">
                    <a:schemeClr val="accent1"/>
                  </a:effectRef>
                  <a:fontRef idx="minor">
                    <a:schemeClr val="tx1"/>
                  </a:fontRef>
                </p:style>
              </p:cxnSp>
              <p:sp>
                <p:nvSpPr>
                  <p:cNvPr id="26" name="Connettore 25">
                    <a:extLst>
                      <a:ext uri="{FF2B5EF4-FFF2-40B4-BE49-F238E27FC236}">
                        <a16:creationId xmlns:a16="http://schemas.microsoft.com/office/drawing/2014/main" id="{DBB3CB5B-274E-4CA0-A23C-DE1E0ADCF564}"/>
                      </a:ext>
                    </a:extLst>
                  </p:cNvPr>
                  <p:cNvSpPr/>
                  <p:nvPr/>
                </p:nvSpPr>
                <p:spPr>
                  <a:xfrm>
                    <a:off x="830343" y="1744743"/>
                    <a:ext cx="846842" cy="84684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20" name="Connettore 2 19">
                  <a:extLst>
                    <a:ext uri="{FF2B5EF4-FFF2-40B4-BE49-F238E27FC236}">
                      <a16:creationId xmlns:a16="http://schemas.microsoft.com/office/drawing/2014/main" id="{1EE63774-AA83-4956-AF80-5DE61FBBA89C}"/>
                    </a:ext>
                  </a:extLst>
                </p:cNvPr>
                <p:cNvCxnSpPr>
                  <a:cxnSpLocks/>
                  <a:stCxn id="21" idx="6"/>
                </p:cNvCxnSpPr>
                <p:nvPr/>
              </p:nvCxnSpPr>
              <p:spPr>
                <a:xfrm rot="5400000" flipH="1" flipV="1">
                  <a:off x="1539676" y="4878288"/>
                  <a:ext cx="2" cy="38328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CasellaDiTesto 16">
                <a:extLst>
                  <a:ext uri="{FF2B5EF4-FFF2-40B4-BE49-F238E27FC236}">
                    <a16:creationId xmlns:a16="http://schemas.microsoft.com/office/drawing/2014/main" id="{6E2DBDE1-799B-432D-84E8-2B05E3B17019}"/>
                  </a:ext>
                </a:extLst>
              </p:cNvPr>
              <p:cNvSpPr txBox="1"/>
              <p:nvPr/>
            </p:nvSpPr>
            <p:spPr>
              <a:xfrm>
                <a:off x="1036384" y="3929105"/>
                <a:ext cx="567588" cy="255765"/>
              </a:xfrm>
              <a:prstGeom prst="rect">
                <a:avLst/>
              </a:prstGeom>
              <a:noFill/>
              <a:ln>
                <a:solidFill>
                  <a:srgbClr val="FFC000"/>
                </a:solidFill>
                <a:prstDash val="lgDash"/>
              </a:ln>
            </p:spPr>
            <p:txBody>
              <a:bodyPr wrap="square" rtlCol="0">
                <a:spAutoFit/>
              </a:bodyPr>
              <a:lstStyle/>
              <a:p>
                <a:r>
                  <a:rPr lang="it-IT" sz="1050" dirty="0"/>
                  <a:t>START</a:t>
                </a:r>
              </a:p>
            </p:txBody>
          </p:sp>
          <p:sp>
            <p:nvSpPr>
              <p:cNvPr id="18" name="Freccia circolare a destra 17">
                <a:extLst>
                  <a:ext uri="{FF2B5EF4-FFF2-40B4-BE49-F238E27FC236}">
                    <a16:creationId xmlns:a16="http://schemas.microsoft.com/office/drawing/2014/main" id="{F2E14D31-EEE3-4B13-BD07-C2409932BBFC}"/>
                  </a:ext>
                </a:extLst>
              </p:cNvPr>
              <p:cNvSpPr/>
              <p:nvPr/>
            </p:nvSpPr>
            <p:spPr>
              <a:xfrm rot="5400000">
                <a:off x="1197205" y="4409511"/>
                <a:ext cx="182686" cy="673155"/>
              </a:xfrm>
              <a:prstGeom prst="curvedRightArrow">
                <a:avLst>
                  <a:gd name="adj1" fmla="val 25000"/>
                  <a:gd name="adj2" fmla="val 65382"/>
                  <a:gd name="adj3" fmla="val 340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grpSp>
        <p:grpSp>
          <p:nvGrpSpPr>
            <p:cNvPr id="27" name="Gruppo 26">
              <a:extLst>
                <a:ext uri="{FF2B5EF4-FFF2-40B4-BE49-F238E27FC236}">
                  <a16:creationId xmlns:a16="http://schemas.microsoft.com/office/drawing/2014/main" id="{6F87AF59-2E19-45FA-86A4-A4A4E04E42EA}"/>
                </a:ext>
              </a:extLst>
            </p:cNvPr>
            <p:cNvGrpSpPr/>
            <p:nvPr/>
          </p:nvGrpSpPr>
          <p:grpSpPr>
            <a:xfrm>
              <a:off x="2996730" y="3424016"/>
              <a:ext cx="1340964" cy="1899665"/>
              <a:chOff x="620741" y="3929105"/>
              <a:chExt cx="1340964" cy="1899665"/>
            </a:xfrm>
          </p:grpSpPr>
          <p:grpSp>
            <p:nvGrpSpPr>
              <p:cNvPr id="28" name="Gruppo 27">
                <a:extLst>
                  <a:ext uri="{FF2B5EF4-FFF2-40B4-BE49-F238E27FC236}">
                    <a16:creationId xmlns:a16="http://schemas.microsoft.com/office/drawing/2014/main" id="{7DED594A-E421-40A0-935E-ACB8C66FD796}"/>
                  </a:ext>
                </a:extLst>
              </p:cNvPr>
              <p:cNvGrpSpPr/>
              <p:nvPr/>
            </p:nvGrpSpPr>
            <p:grpSpPr>
              <a:xfrm rot="16200000">
                <a:off x="455450" y="4322515"/>
                <a:ext cx="1671546" cy="1340964"/>
                <a:chOff x="263952" y="4527894"/>
                <a:chExt cx="1467366" cy="1084083"/>
              </a:xfrm>
            </p:grpSpPr>
            <p:grpSp>
              <p:nvGrpSpPr>
                <p:cNvPr id="31" name="Gruppo 30">
                  <a:extLst>
                    <a:ext uri="{FF2B5EF4-FFF2-40B4-BE49-F238E27FC236}">
                      <a16:creationId xmlns:a16="http://schemas.microsoft.com/office/drawing/2014/main" id="{185A3ED9-BDCF-4501-AC8F-DE5746083ECA}"/>
                    </a:ext>
                  </a:extLst>
                </p:cNvPr>
                <p:cNvGrpSpPr/>
                <p:nvPr/>
              </p:nvGrpSpPr>
              <p:grpSpPr>
                <a:xfrm>
                  <a:off x="263952" y="4527894"/>
                  <a:ext cx="1084084" cy="1084083"/>
                  <a:chOff x="556180" y="1470581"/>
                  <a:chExt cx="1395168" cy="1395167"/>
                </a:xfrm>
              </p:grpSpPr>
              <p:sp>
                <p:nvSpPr>
                  <p:cNvPr id="33" name="Connettore 32">
                    <a:extLst>
                      <a:ext uri="{FF2B5EF4-FFF2-40B4-BE49-F238E27FC236}">
                        <a16:creationId xmlns:a16="http://schemas.microsoft.com/office/drawing/2014/main" id="{9E4AD134-F127-4231-A889-04F450972D78}"/>
                      </a:ext>
                    </a:extLst>
                  </p:cNvPr>
                  <p:cNvSpPr/>
                  <p:nvPr/>
                </p:nvSpPr>
                <p:spPr>
                  <a:xfrm>
                    <a:off x="556181" y="1470581"/>
                    <a:ext cx="1395167" cy="1395167"/>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4" name="Connettore diritto 33">
                    <a:extLst>
                      <a:ext uri="{FF2B5EF4-FFF2-40B4-BE49-F238E27FC236}">
                        <a16:creationId xmlns:a16="http://schemas.microsoft.com/office/drawing/2014/main" id="{5A19A5C1-96EA-4684-BE3F-1E4F0A343398}"/>
                      </a:ext>
                    </a:extLst>
                  </p:cNvPr>
                  <p:cNvCxnSpPr>
                    <a:cxnSpLocks/>
                    <a:stCxn id="33" idx="1"/>
                    <a:endCxn id="33" idx="5"/>
                  </p:cNvCxnSpPr>
                  <p:nvPr/>
                </p:nvCxnSpPr>
                <p:spPr>
                  <a:xfrm>
                    <a:off x="760498" y="1674898"/>
                    <a:ext cx="986533" cy="986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Connettore diritto 34">
                    <a:extLst>
                      <a:ext uri="{FF2B5EF4-FFF2-40B4-BE49-F238E27FC236}">
                        <a16:creationId xmlns:a16="http://schemas.microsoft.com/office/drawing/2014/main" id="{FE12539D-C2F2-4810-997E-F585D7110308}"/>
                      </a:ext>
                    </a:extLst>
                  </p:cNvPr>
                  <p:cNvCxnSpPr>
                    <a:cxnSpLocks/>
                    <a:stCxn id="33" idx="4"/>
                    <a:endCxn id="33" idx="0"/>
                  </p:cNvCxnSpPr>
                  <p:nvPr/>
                </p:nvCxnSpPr>
                <p:spPr>
                  <a:xfrm flipV="1">
                    <a:off x="1253765" y="1470581"/>
                    <a:ext cx="0" cy="13951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Connettore diritto 35">
                    <a:extLst>
                      <a:ext uri="{FF2B5EF4-FFF2-40B4-BE49-F238E27FC236}">
                        <a16:creationId xmlns:a16="http://schemas.microsoft.com/office/drawing/2014/main" id="{C2FD302B-2BA1-4694-9D26-8EBC97051241}"/>
                      </a:ext>
                    </a:extLst>
                  </p:cNvPr>
                  <p:cNvCxnSpPr>
                    <a:cxnSpLocks/>
                  </p:cNvCxnSpPr>
                  <p:nvPr/>
                </p:nvCxnSpPr>
                <p:spPr>
                  <a:xfrm>
                    <a:off x="556180" y="2168164"/>
                    <a:ext cx="13951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diritto 36">
                    <a:extLst>
                      <a:ext uri="{FF2B5EF4-FFF2-40B4-BE49-F238E27FC236}">
                        <a16:creationId xmlns:a16="http://schemas.microsoft.com/office/drawing/2014/main" id="{3A89B7F5-AF06-4190-A4ED-F0767977F93F}"/>
                      </a:ext>
                    </a:extLst>
                  </p:cNvPr>
                  <p:cNvCxnSpPr>
                    <a:cxnSpLocks/>
                    <a:stCxn id="33" idx="7"/>
                    <a:endCxn id="33" idx="3"/>
                  </p:cNvCxnSpPr>
                  <p:nvPr/>
                </p:nvCxnSpPr>
                <p:spPr>
                  <a:xfrm flipH="1">
                    <a:off x="760497" y="1674897"/>
                    <a:ext cx="986533" cy="986533"/>
                  </a:xfrm>
                  <a:prstGeom prst="line">
                    <a:avLst/>
                  </a:prstGeom>
                </p:spPr>
                <p:style>
                  <a:lnRef idx="1">
                    <a:schemeClr val="accent1"/>
                  </a:lnRef>
                  <a:fillRef idx="0">
                    <a:schemeClr val="accent1"/>
                  </a:fillRef>
                  <a:effectRef idx="0">
                    <a:schemeClr val="accent1"/>
                  </a:effectRef>
                  <a:fontRef idx="minor">
                    <a:schemeClr val="tx1"/>
                  </a:fontRef>
                </p:style>
              </p:cxnSp>
              <p:sp>
                <p:nvSpPr>
                  <p:cNvPr id="38" name="Connettore 37">
                    <a:extLst>
                      <a:ext uri="{FF2B5EF4-FFF2-40B4-BE49-F238E27FC236}">
                        <a16:creationId xmlns:a16="http://schemas.microsoft.com/office/drawing/2014/main" id="{2E4574D8-6C5E-4EE1-B7E4-A58D2B3D9E2F}"/>
                      </a:ext>
                    </a:extLst>
                  </p:cNvPr>
                  <p:cNvSpPr/>
                  <p:nvPr/>
                </p:nvSpPr>
                <p:spPr>
                  <a:xfrm>
                    <a:off x="830343" y="1744743"/>
                    <a:ext cx="846842" cy="84684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32" name="Connettore 2 31">
                  <a:extLst>
                    <a:ext uri="{FF2B5EF4-FFF2-40B4-BE49-F238E27FC236}">
                      <a16:creationId xmlns:a16="http://schemas.microsoft.com/office/drawing/2014/main" id="{8810A34D-77C1-4DF2-9F0B-4BB12F362F36}"/>
                    </a:ext>
                  </a:extLst>
                </p:cNvPr>
                <p:cNvCxnSpPr>
                  <a:cxnSpLocks/>
                  <a:stCxn id="33" idx="6"/>
                </p:cNvCxnSpPr>
                <p:nvPr/>
              </p:nvCxnSpPr>
              <p:spPr>
                <a:xfrm rot="5400000" flipH="1" flipV="1">
                  <a:off x="1539676" y="4878294"/>
                  <a:ext cx="2" cy="38328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29" name="CasellaDiTesto 28">
                <a:extLst>
                  <a:ext uri="{FF2B5EF4-FFF2-40B4-BE49-F238E27FC236}">
                    <a16:creationId xmlns:a16="http://schemas.microsoft.com/office/drawing/2014/main" id="{4C609B17-BF95-4251-B57F-3643FF80EA9A}"/>
                  </a:ext>
                </a:extLst>
              </p:cNvPr>
              <p:cNvSpPr txBox="1"/>
              <p:nvPr/>
            </p:nvSpPr>
            <p:spPr>
              <a:xfrm>
                <a:off x="1036384" y="3929105"/>
                <a:ext cx="567588" cy="255765"/>
              </a:xfrm>
              <a:prstGeom prst="rect">
                <a:avLst/>
              </a:prstGeom>
              <a:noFill/>
              <a:ln>
                <a:solidFill>
                  <a:srgbClr val="FFC000"/>
                </a:solidFill>
                <a:prstDash val="lgDash"/>
              </a:ln>
            </p:spPr>
            <p:txBody>
              <a:bodyPr wrap="square" rtlCol="0">
                <a:spAutoFit/>
              </a:bodyPr>
              <a:lstStyle/>
              <a:p>
                <a:r>
                  <a:rPr lang="it-IT" sz="1050" dirty="0"/>
                  <a:t>START</a:t>
                </a:r>
              </a:p>
            </p:txBody>
          </p:sp>
          <p:sp>
            <p:nvSpPr>
              <p:cNvPr id="30" name="Freccia circolare a destra 29">
                <a:extLst>
                  <a:ext uri="{FF2B5EF4-FFF2-40B4-BE49-F238E27FC236}">
                    <a16:creationId xmlns:a16="http://schemas.microsoft.com/office/drawing/2014/main" id="{86A813CF-1541-463E-8E04-27C2DC8F05DF}"/>
                  </a:ext>
                </a:extLst>
              </p:cNvPr>
              <p:cNvSpPr/>
              <p:nvPr/>
            </p:nvSpPr>
            <p:spPr>
              <a:xfrm rot="5400000">
                <a:off x="1197205" y="4409511"/>
                <a:ext cx="182686" cy="673155"/>
              </a:xfrm>
              <a:prstGeom prst="curvedRightArrow">
                <a:avLst>
                  <a:gd name="adj1" fmla="val 25000"/>
                  <a:gd name="adj2" fmla="val 65382"/>
                  <a:gd name="adj3" fmla="val 340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grpSp>
        <p:grpSp>
          <p:nvGrpSpPr>
            <p:cNvPr id="39" name="Gruppo 38">
              <a:extLst>
                <a:ext uri="{FF2B5EF4-FFF2-40B4-BE49-F238E27FC236}">
                  <a16:creationId xmlns:a16="http://schemas.microsoft.com/office/drawing/2014/main" id="{00520446-A82B-4CAA-891F-57747B3253E6}"/>
                </a:ext>
              </a:extLst>
            </p:cNvPr>
            <p:cNvGrpSpPr/>
            <p:nvPr/>
          </p:nvGrpSpPr>
          <p:grpSpPr>
            <a:xfrm>
              <a:off x="5312658" y="3424015"/>
              <a:ext cx="1340964" cy="1899665"/>
              <a:chOff x="620741" y="3929105"/>
              <a:chExt cx="1340964" cy="1899665"/>
            </a:xfrm>
          </p:grpSpPr>
          <p:grpSp>
            <p:nvGrpSpPr>
              <p:cNvPr id="40" name="Gruppo 39">
                <a:extLst>
                  <a:ext uri="{FF2B5EF4-FFF2-40B4-BE49-F238E27FC236}">
                    <a16:creationId xmlns:a16="http://schemas.microsoft.com/office/drawing/2014/main" id="{42CCBE9F-159C-4A85-BFBC-B478045D3069}"/>
                  </a:ext>
                </a:extLst>
              </p:cNvPr>
              <p:cNvGrpSpPr/>
              <p:nvPr/>
            </p:nvGrpSpPr>
            <p:grpSpPr>
              <a:xfrm rot="16200000">
                <a:off x="455450" y="4322515"/>
                <a:ext cx="1671546" cy="1340964"/>
                <a:chOff x="263952" y="4527894"/>
                <a:chExt cx="1467366" cy="1084083"/>
              </a:xfrm>
            </p:grpSpPr>
            <p:grpSp>
              <p:nvGrpSpPr>
                <p:cNvPr id="43" name="Gruppo 42">
                  <a:extLst>
                    <a:ext uri="{FF2B5EF4-FFF2-40B4-BE49-F238E27FC236}">
                      <a16:creationId xmlns:a16="http://schemas.microsoft.com/office/drawing/2014/main" id="{8E32ABA8-3CB6-4DF4-82C3-E08ED9C5C872}"/>
                    </a:ext>
                  </a:extLst>
                </p:cNvPr>
                <p:cNvGrpSpPr/>
                <p:nvPr/>
              </p:nvGrpSpPr>
              <p:grpSpPr>
                <a:xfrm>
                  <a:off x="263952" y="4527894"/>
                  <a:ext cx="1084084" cy="1084083"/>
                  <a:chOff x="556180" y="1470581"/>
                  <a:chExt cx="1395168" cy="1395167"/>
                </a:xfrm>
              </p:grpSpPr>
              <p:sp>
                <p:nvSpPr>
                  <p:cNvPr id="45" name="Connettore 44">
                    <a:extLst>
                      <a:ext uri="{FF2B5EF4-FFF2-40B4-BE49-F238E27FC236}">
                        <a16:creationId xmlns:a16="http://schemas.microsoft.com/office/drawing/2014/main" id="{C50BAF79-8066-42C6-9AD0-F0D9E7184AEC}"/>
                      </a:ext>
                    </a:extLst>
                  </p:cNvPr>
                  <p:cNvSpPr/>
                  <p:nvPr/>
                </p:nvSpPr>
                <p:spPr>
                  <a:xfrm>
                    <a:off x="556181" y="1470581"/>
                    <a:ext cx="1395167" cy="1395167"/>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6" name="Connettore diritto 45">
                    <a:extLst>
                      <a:ext uri="{FF2B5EF4-FFF2-40B4-BE49-F238E27FC236}">
                        <a16:creationId xmlns:a16="http://schemas.microsoft.com/office/drawing/2014/main" id="{2C2074DC-8B1F-41F2-9DB2-00B4C68CA322}"/>
                      </a:ext>
                    </a:extLst>
                  </p:cNvPr>
                  <p:cNvCxnSpPr>
                    <a:cxnSpLocks/>
                    <a:stCxn id="45" idx="1"/>
                    <a:endCxn id="45" idx="5"/>
                  </p:cNvCxnSpPr>
                  <p:nvPr/>
                </p:nvCxnSpPr>
                <p:spPr>
                  <a:xfrm>
                    <a:off x="760498" y="1674898"/>
                    <a:ext cx="986533" cy="986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ttore diritto 46">
                    <a:extLst>
                      <a:ext uri="{FF2B5EF4-FFF2-40B4-BE49-F238E27FC236}">
                        <a16:creationId xmlns:a16="http://schemas.microsoft.com/office/drawing/2014/main" id="{B4C8D4F8-ABBA-4611-AEA5-4FB268B723E7}"/>
                      </a:ext>
                    </a:extLst>
                  </p:cNvPr>
                  <p:cNvCxnSpPr>
                    <a:cxnSpLocks/>
                    <a:stCxn id="45" idx="4"/>
                    <a:endCxn id="45" idx="0"/>
                  </p:cNvCxnSpPr>
                  <p:nvPr/>
                </p:nvCxnSpPr>
                <p:spPr>
                  <a:xfrm flipV="1">
                    <a:off x="1253765" y="1470581"/>
                    <a:ext cx="0" cy="13951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Connettore diritto 47">
                    <a:extLst>
                      <a:ext uri="{FF2B5EF4-FFF2-40B4-BE49-F238E27FC236}">
                        <a16:creationId xmlns:a16="http://schemas.microsoft.com/office/drawing/2014/main" id="{3C579DCD-8868-4743-A6FA-9337C8AE65E6}"/>
                      </a:ext>
                    </a:extLst>
                  </p:cNvPr>
                  <p:cNvCxnSpPr>
                    <a:cxnSpLocks/>
                  </p:cNvCxnSpPr>
                  <p:nvPr/>
                </p:nvCxnSpPr>
                <p:spPr>
                  <a:xfrm>
                    <a:off x="556180" y="2168164"/>
                    <a:ext cx="13951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Connettore diritto 48">
                    <a:extLst>
                      <a:ext uri="{FF2B5EF4-FFF2-40B4-BE49-F238E27FC236}">
                        <a16:creationId xmlns:a16="http://schemas.microsoft.com/office/drawing/2014/main" id="{642C5A89-941A-458D-8E6B-B7B0B5DDFB4F}"/>
                      </a:ext>
                    </a:extLst>
                  </p:cNvPr>
                  <p:cNvCxnSpPr>
                    <a:cxnSpLocks/>
                    <a:stCxn id="45" idx="7"/>
                    <a:endCxn id="45" idx="3"/>
                  </p:cNvCxnSpPr>
                  <p:nvPr/>
                </p:nvCxnSpPr>
                <p:spPr>
                  <a:xfrm flipH="1">
                    <a:off x="760497" y="1674897"/>
                    <a:ext cx="986533" cy="986533"/>
                  </a:xfrm>
                  <a:prstGeom prst="line">
                    <a:avLst/>
                  </a:prstGeom>
                </p:spPr>
                <p:style>
                  <a:lnRef idx="1">
                    <a:schemeClr val="accent1"/>
                  </a:lnRef>
                  <a:fillRef idx="0">
                    <a:schemeClr val="accent1"/>
                  </a:fillRef>
                  <a:effectRef idx="0">
                    <a:schemeClr val="accent1"/>
                  </a:effectRef>
                  <a:fontRef idx="minor">
                    <a:schemeClr val="tx1"/>
                  </a:fontRef>
                </p:style>
              </p:cxnSp>
              <p:sp>
                <p:nvSpPr>
                  <p:cNvPr id="50" name="Connettore 49">
                    <a:extLst>
                      <a:ext uri="{FF2B5EF4-FFF2-40B4-BE49-F238E27FC236}">
                        <a16:creationId xmlns:a16="http://schemas.microsoft.com/office/drawing/2014/main" id="{0911A926-352B-4722-A05D-290E03B980FF}"/>
                      </a:ext>
                    </a:extLst>
                  </p:cNvPr>
                  <p:cNvSpPr/>
                  <p:nvPr/>
                </p:nvSpPr>
                <p:spPr>
                  <a:xfrm>
                    <a:off x="830343" y="1744743"/>
                    <a:ext cx="846842" cy="84684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44" name="Connettore 2 43">
                  <a:extLst>
                    <a:ext uri="{FF2B5EF4-FFF2-40B4-BE49-F238E27FC236}">
                      <a16:creationId xmlns:a16="http://schemas.microsoft.com/office/drawing/2014/main" id="{87B224C4-84A8-433C-A36D-2502FD6E0032}"/>
                    </a:ext>
                  </a:extLst>
                </p:cNvPr>
                <p:cNvCxnSpPr>
                  <a:cxnSpLocks/>
                  <a:stCxn id="45" idx="6"/>
                </p:cNvCxnSpPr>
                <p:nvPr/>
              </p:nvCxnSpPr>
              <p:spPr>
                <a:xfrm rot="5400000" flipH="1" flipV="1">
                  <a:off x="1539676" y="4878294"/>
                  <a:ext cx="2" cy="38328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41" name="CasellaDiTesto 40">
                <a:extLst>
                  <a:ext uri="{FF2B5EF4-FFF2-40B4-BE49-F238E27FC236}">
                    <a16:creationId xmlns:a16="http://schemas.microsoft.com/office/drawing/2014/main" id="{6E0E6D62-9390-4FFA-981A-C71599471864}"/>
                  </a:ext>
                </a:extLst>
              </p:cNvPr>
              <p:cNvSpPr txBox="1"/>
              <p:nvPr/>
            </p:nvSpPr>
            <p:spPr>
              <a:xfrm>
                <a:off x="1036384" y="3929105"/>
                <a:ext cx="567588" cy="255765"/>
              </a:xfrm>
              <a:prstGeom prst="rect">
                <a:avLst/>
              </a:prstGeom>
              <a:noFill/>
              <a:ln>
                <a:solidFill>
                  <a:srgbClr val="FFC000"/>
                </a:solidFill>
                <a:prstDash val="lgDash"/>
              </a:ln>
            </p:spPr>
            <p:txBody>
              <a:bodyPr wrap="square" rtlCol="0">
                <a:spAutoFit/>
              </a:bodyPr>
              <a:lstStyle/>
              <a:p>
                <a:r>
                  <a:rPr lang="it-IT" sz="1050" dirty="0"/>
                  <a:t>START</a:t>
                </a:r>
              </a:p>
            </p:txBody>
          </p:sp>
          <p:sp>
            <p:nvSpPr>
              <p:cNvPr id="42" name="Freccia circolare a destra 41">
                <a:extLst>
                  <a:ext uri="{FF2B5EF4-FFF2-40B4-BE49-F238E27FC236}">
                    <a16:creationId xmlns:a16="http://schemas.microsoft.com/office/drawing/2014/main" id="{67BB03B4-169A-4833-9115-1E0A93B98769}"/>
                  </a:ext>
                </a:extLst>
              </p:cNvPr>
              <p:cNvSpPr/>
              <p:nvPr/>
            </p:nvSpPr>
            <p:spPr>
              <a:xfrm rot="5400000">
                <a:off x="1197205" y="4409511"/>
                <a:ext cx="182686" cy="673155"/>
              </a:xfrm>
              <a:prstGeom prst="curvedRightArrow">
                <a:avLst>
                  <a:gd name="adj1" fmla="val 25000"/>
                  <a:gd name="adj2" fmla="val 65382"/>
                  <a:gd name="adj3" fmla="val 340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grpSp>
        <p:grpSp>
          <p:nvGrpSpPr>
            <p:cNvPr id="51" name="Gruppo 50">
              <a:extLst>
                <a:ext uri="{FF2B5EF4-FFF2-40B4-BE49-F238E27FC236}">
                  <a16:creationId xmlns:a16="http://schemas.microsoft.com/office/drawing/2014/main" id="{392DB183-96EF-4198-B783-D8433F72A09F}"/>
                </a:ext>
              </a:extLst>
            </p:cNvPr>
            <p:cNvGrpSpPr/>
            <p:nvPr/>
          </p:nvGrpSpPr>
          <p:grpSpPr>
            <a:xfrm>
              <a:off x="7626802" y="3424015"/>
              <a:ext cx="1340964" cy="1899665"/>
              <a:chOff x="620741" y="3929105"/>
              <a:chExt cx="1340964" cy="1899665"/>
            </a:xfrm>
          </p:grpSpPr>
          <p:grpSp>
            <p:nvGrpSpPr>
              <p:cNvPr id="52" name="Gruppo 51">
                <a:extLst>
                  <a:ext uri="{FF2B5EF4-FFF2-40B4-BE49-F238E27FC236}">
                    <a16:creationId xmlns:a16="http://schemas.microsoft.com/office/drawing/2014/main" id="{708D1EFF-C651-46A6-8DF5-800BA470C7EA}"/>
                  </a:ext>
                </a:extLst>
              </p:cNvPr>
              <p:cNvGrpSpPr/>
              <p:nvPr/>
            </p:nvGrpSpPr>
            <p:grpSpPr>
              <a:xfrm rot="16200000">
                <a:off x="455450" y="4322515"/>
                <a:ext cx="1671546" cy="1340964"/>
                <a:chOff x="263952" y="4527894"/>
                <a:chExt cx="1467366" cy="1084083"/>
              </a:xfrm>
            </p:grpSpPr>
            <p:grpSp>
              <p:nvGrpSpPr>
                <p:cNvPr id="55" name="Gruppo 54">
                  <a:extLst>
                    <a:ext uri="{FF2B5EF4-FFF2-40B4-BE49-F238E27FC236}">
                      <a16:creationId xmlns:a16="http://schemas.microsoft.com/office/drawing/2014/main" id="{F5968501-8145-4558-89ED-126BEA75CDE1}"/>
                    </a:ext>
                  </a:extLst>
                </p:cNvPr>
                <p:cNvGrpSpPr/>
                <p:nvPr/>
              </p:nvGrpSpPr>
              <p:grpSpPr>
                <a:xfrm>
                  <a:off x="263952" y="4527894"/>
                  <a:ext cx="1084084" cy="1084083"/>
                  <a:chOff x="556180" y="1470581"/>
                  <a:chExt cx="1395168" cy="1395167"/>
                </a:xfrm>
              </p:grpSpPr>
              <p:sp>
                <p:nvSpPr>
                  <p:cNvPr id="57" name="Connettore 56">
                    <a:extLst>
                      <a:ext uri="{FF2B5EF4-FFF2-40B4-BE49-F238E27FC236}">
                        <a16:creationId xmlns:a16="http://schemas.microsoft.com/office/drawing/2014/main" id="{C48AC0F1-9414-4635-AA8C-ADF962F79B5E}"/>
                      </a:ext>
                    </a:extLst>
                  </p:cNvPr>
                  <p:cNvSpPr/>
                  <p:nvPr/>
                </p:nvSpPr>
                <p:spPr>
                  <a:xfrm>
                    <a:off x="556181" y="1470581"/>
                    <a:ext cx="1395167" cy="1395167"/>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8" name="Connettore diritto 57">
                    <a:extLst>
                      <a:ext uri="{FF2B5EF4-FFF2-40B4-BE49-F238E27FC236}">
                        <a16:creationId xmlns:a16="http://schemas.microsoft.com/office/drawing/2014/main" id="{1B883362-5059-468F-A900-740AE2A806BF}"/>
                      </a:ext>
                    </a:extLst>
                  </p:cNvPr>
                  <p:cNvCxnSpPr>
                    <a:cxnSpLocks/>
                    <a:stCxn id="57" idx="1"/>
                    <a:endCxn id="57" idx="5"/>
                  </p:cNvCxnSpPr>
                  <p:nvPr/>
                </p:nvCxnSpPr>
                <p:spPr>
                  <a:xfrm>
                    <a:off x="760498" y="1674898"/>
                    <a:ext cx="986533" cy="986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Connettore diritto 58">
                    <a:extLst>
                      <a:ext uri="{FF2B5EF4-FFF2-40B4-BE49-F238E27FC236}">
                        <a16:creationId xmlns:a16="http://schemas.microsoft.com/office/drawing/2014/main" id="{E7BD922E-B60C-4A49-A772-E91F867FBEC4}"/>
                      </a:ext>
                    </a:extLst>
                  </p:cNvPr>
                  <p:cNvCxnSpPr>
                    <a:cxnSpLocks/>
                    <a:stCxn id="57" idx="4"/>
                    <a:endCxn id="57" idx="0"/>
                  </p:cNvCxnSpPr>
                  <p:nvPr/>
                </p:nvCxnSpPr>
                <p:spPr>
                  <a:xfrm flipV="1">
                    <a:off x="1253765" y="1470581"/>
                    <a:ext cx="0" cy="13951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Connettore diritto 59">
                    <a:extLst>
                      <a:ext uri="{FF2B5EF4-FFF2-40B4-BE49-F238E27FC236}">
                        <a16:creationId xmlns:a16="http://schemas.microsoft.com/office/drawing/2014/main" id="{6EEB3CFE-4070-45BD-B47D-C68EE50ABC3A}"/>
                      </a:ext>
                    </a:extLst>
                  </p:cNvPr>
                  <p:cNvCxnSpPr>
                    <a:cxnSpLocks/>
                  </p:cNvCxnSpPr>
                  <p:nvPr/>
                </p:nvCxnSpPr>
                <p:spPr>
                  <a:xfrm>
                    <a:off x="556180" y="2168164"/>
                    <a:ext cx="13951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Connettore diritto 60">
                    <a:extLst>
                      <a:ext uri="{FF2B5EF4-FFF2-40B4-BE49-F238E27FC236}">
                        <a16:creationId xmlns:a16="http://schemas.microsoft.com/office/drawing/2014/main" id="{2F757AF4-7F72-42C5-ACC0-6BAEC8FFAEBD}"/>
                      </a:ext>
                    </a:extLst>
                  </p:cNvPr>
                  <p:cNvCxnSpPr>
                    <a:cxnSpLocks/>
                    <a:stCxn id="57" idx="7"/>
                    <a:endCxn id="57" idx="3"/>
                  </p:cNvCxnSpPr>
                  <p:nvPr/>
                </p:nvCxnSpPr>
                <p:spPr>
                  <a:xfrm flipH="1">
                    <a:off x="760497" y="1674897"/>
                    <a:ext cx="986533" cy="986533"/>
                  </a:xfrm>
                  <a:prstGeom prst="line">
                    <a:avLst/>
                  </a:prstGeom>
                </p:spPr>
                <p:style>
                  <a:lnRef idx="1">
                    <a:schemeClr val="accent1"/>
                  </a:lnRef>
                  <a:fillRef idx="0">
                    <a:schemeClr val="accent1"/>
                  </a:fillRef>
                  <a:effectRef idx="0">
                    <a:schemeClr val="accent1"/>
                  </a:effectRef>
                  <a:fontRef idx="minor">
                    <a:schemeClr val="tx1"/>
                  </a:fontRef>
                </p:style>
              </p:cxnSp>
              <p:sp>
                <p:nvSpPr>
                  <p:cNvPr id="62" name="Connettore 61">
                    <a:extLst>
                      <a:ext uri="{FF2B5EF4-FFF2-40B4-BE49-F238E27FC236}">
                        <a16:creationId xmlns:a16="http://schemas.microsoft.com/office/drawing/2014/main" id="{50B6A660-25B0-4AC5-AE24-1EA54C112527}"/>
                      </a:ext>
                    </a:extLst>
                  </p:cNvPr>
                  <p:cNvSpPr/>
                  <p:nvPr/>
                </p:nvSpPr>
                <p:spPr>
                  <a:xfrm>
                    <a:off x="830343" y="1744743"/>
                    <a:ext cx="846842" cy="84684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56" name="Connettore 2 55">
                  <a:extLst>
                    <a:ext uri="{FF2B5EF4-FFF2-40B4-BE49-F238E27FC236}">
                      <a16:creationId xmlns:a16="http://schemas.microsoft.com/office/drawing/2014/main" id="{075486B4-AE75-4DBA-A734-6B6177CD6442}"/>
                    </a:ext>
                  </a:extLst>
                </p:cNvPr>
                <p:cNvCxnSpPr>
                  <a:cxnSpLocks/>
                  <a:stCxn id="57" idx="6"/>
                </p:cNvCxnSpPr>
                <p:nvPr/>
              </p:nvCxnSpPr>
              <p:spPr>
                <a:xfrm rot="5400000" flipH="1" flipV="1">
                  <a:off x="1539676" y="4878294"/>
                  <a:ext cx="2" cy="38328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53" name="CasellaDiTesto 52">
                <a:extLst>
                  <a:ext uri="{FF2B5EF4-FFF2-40B4-BE49-F238E27FC236}">
                    <a16:creationId xmlns:a16="http://schemas.microsoft.com/office/drawing/2014/main" id="{FC519C82-9198-4391-ACD8-72B6299FD6EE}"/>
                  </a:ext>
                </a:extLst>
              </p:cNvPr>
              <p:cNvSpPr txBox="1"/>
              <p:nvPr/>
            </p:nvSpPr>
            <p:spPr>
              <a:xfrm>
                <a:off x="1036384" y="3929105"/>
                <a:ext cx="567588" cy="255765"/>
              </a:xfrm>
              <a:prstGeom prst="rect">
                <a:avLst/>
              </a:prstGeom>
              <a:noFill/>
              <a:ln>
                <a:solidFill>
                  <a:srgbClr val="FFC000"/>
                </a:solidFill>
                <a:prstDash val="lgDash"/>
              </a:ln>
            </p:spPr>
            <p:txBody>
              <a:bodyPr wrap="square" rtlCol="0">
                <a:spAutoFit/>
              </a:bodyPr>
              <a:lstStyle/>
              <a:p>
                <a:r>
                  <a:rPr lang="it-IT" sz="1050" dirty="0"/>
                  <a:t>START</a:t>
                </a:r>
              </a:p>
            </p:txBody>
          </p:sp>
          <p:sp>
            <p:nvSpPr>
              <p:cNvPr id="54" name="Freccia circolare a destra 53">
                <a:extLst>
                  <a:ext uri="{FF2B5EF4-FFF2-40B4-BE49-F238E27FC236}">
                    <a16:creationId xmlns:a16="http://schemas.microsoft.com/office/drawing/2014/main" id="{EE2817E8-1F92-4D99-8FF0-D1CB1B270774}"/>
                  </a:ext>
                </a:extLst>
              </p:cNvPr>
              <p:cNvSpPr/>
              <p:nvPr/>
            </p:nvSpPr>
            <p:spPr>
              <a:xfrm rot="5400000">
                <a:off x="1197205" y="4409511"/>
                <a:ext cx="182686" cy="673155"/>
              </a:xfrm>
              <a:prstGeom prst="curvedRightArrow">
                <a:avLst>
                  <a:gd name="adj1" fmla="val 25000"/>
                  <a:gd name="adj2" fmla="val 65382"/>
                  <a:gd name="adj3" fmla="val 340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grpSp>
        <p:sp>
          <p:nvSpPr>
            <p:cNvPr id="63" name="CasellaDiTesto 62">
              <a:extLst>
                <a:ext uri="{FF2B5EF4-FFF2-40B4-BE49-F238E27FC236}">
                  <a16:creationId xmlns:a16="http://schemas.microsoft.com/office/drawing/2014/main" id="{C1BCB4D8-769C-4220-AD12-E56AD8556CD6}"/>
                </a:ext>
              </a:extLst>
            </p:cNvPr>
            <p:cNvSpPr txBox="1"/>
            <p:nvPr/>
          </p:nvSpPr>
          <p:spPr>
            <a:xfrm>
              <a:off x="546755" y="5674935"/>
              <a:ext cx="1566664" cy="277355"/>
            </a:xfrm>
            <a:prstGeom prst="rect">
              <a:avLst/>
            </a:prstGeom>
            <a:noFill/>
          </p:spPr>
          <p:txBody>
            <a:bodyPr wrap="square" rtlCol="0">
              <a:spAutoFit/>
            </a:bodyPr>
            <a:lstStyle/>
            <a:p>
              <a:r>
                <a:rPr lang="it-IT" sz="1050" dirty="0"/>
                <a:t>WINDOW 1 : CLIENT 1</a:t>
              </a:r>
            </a:p>
          </p:txBody>
        </p:sp>
        <p:sp>
          <p:nvSpPr>
            <p:cNvPr id="64" name="CasellaDiTesto 63">
              <a:extLst>
                <a:ext uri="{FF2B5EF4-FFF2-40B4-BE49-F238E27FC236}">
                  <a16:creationId xmlns:a16="http://schemas.microsoft.com/office/drawing/2014/main" id="{2445D984-68DC-4F51-A48E-6B020FCCB9DC}"/>
                </a:ext>
              </a:extLst>
            </p:cNvPr>
            <p:cNvSpPr txBox="1"/>
            <p:nvPr/>
          </p:nvSpPr>
          <p:spPr>
            <a:xfrm>
              <a:off x="2924159" y="5674936"/>
              <a:ext cx="1569669" cy="271060"/>
            </a:xfrm>
            <a:prstGeom prst="rect">
              <a:avLst/>
            </a:prstGeom>
            <a:noFill/>
          </p:spPr>
          <p:txBody>
            <a:bodyPr wrap="square" rtlCol="0">
              <a:spAutoFit/>
            </a:bodyPr>
            <a:lstStyle/>
            <a:p>
              <a:r>
                <a:rPr lang="it-IT" sz="1050" dirty="0"/>
                <a:t>WINDOW 2 : CLIENT 2</a:t>
              </a:r>
            </a:p>
          </p:txBody>
        </p:sp>
        <p:sp>
          <p:nvSpPr>
            <p:cNvPr id="65" name="CasellaDiTesto 64">
              <a:extLst>
                <a:ext uri="{FF2B5EF4-FFF2-40B4-BE49-F238E27FC236}">
                  <a16:creationId xmlns:a16="http://schemas.microsoft.com/office/drawing/2014/main" id="{2959837E-246D-49DD-895E-0A2361CD1D43}"/>
                </a:ext>
              </a:extLst>
            </p:cNvPr>
            <p:cNvSpPr txBox="1"/>
            <p:nvPr/>
          </p:nvSpPr>
          <p:spPr>
            <a:xfrm>
              <a:off x="5274591" y="5674934"/>
              <a:ext cx="1569670" cy="271060"/>
            </a:xfrm>
            <a:prstGeom prst="rect">
              <a:avLst/>
            </a:prstGeom>
            <a:noFill/>
          </p:spPr>
          <p:txBody>
            <a:bodyPr wrap="square" rtlCol="0">
              <a:spAutoFit/>
            </a:bodyPr>
            <a:lstStyle/>
            <a:p>
              <a:r>
                <a:rPr lang="it-IT" sz="1050" dirty="0"/>
                <a:t>WINDOW 3 : CLIENT 3</a:t>
              </a:r>
            </a:p>
          </p:txBody>
        </p:sp>
        <p:sp>
          <p:nvSpPr>
            <p:cNvPr id="66" name="CasellaDiTesto 65">
              <a:extLst>
                <a:ext uri="{FF2B5EF4-FFF2-40B4-BE49-F238E27FC236}">
                  <a16:creationId xmlns:a16="http://schemas.microsoft.com/office/drawing/2014/main" id="{637BD6D7-E699-4713-840F-30746015A904}"/>
                </a:ext>
              </a:extLst>
            </p:cNvPr>
            <p:cNvSpPr txBox="1"/>
            <p:nvPr/>
          </p:nvSpPr>
          <p:spPr>
            <a:xfrm>
              <a:off x="7557105" y="5674934"/>
              <a:ext cx="1557299" cy="271060"/>
            </a:xfrm>
            <a:prstGeom prst="rect">
              <a:avLst/>
            </a:prstGeom>
            <a:noFill/>
          </p:spPr>
          <p:txBody>
            <a:bodyPr wrap="square" rtlCol="0">
              <a:spAutoFit/>
            </a:bodyPr>
            <a:lstStyle/>
            <a:p>
              <a:r>
                <a:rPr lang="it-IT" sz="1050" dirty="0"/>
                <a:t>WINDOW 4 : CLIENT 4</a:t>
              </a:r>
            </a:p>
          </p:txBody>
        </p:sp>
        <p:sp>
          <p:nvSpPr>
            <p:cNvPr id="68" name="Rettangolo ad angolo ripiegato 67">
              <a:extLst>
                <a:ext uri="{FF2B5EF4-FFF2-40B4-BE49-F238E27FC236}">
                  <a16:creationId xmlns:a16="http://schemas.microsoft.com/office/drawing/2014/main" id="{2376DAF1-8E16-4EE0-ADA4-417F3E0171D0}"/>
                </a:ext>
              </a:extLst>
            </p:cNvPr>
            <p:cNvSpPr/>
            <p:nvPr/>
          </p:nvSpPr>
          <p:spPr>
            <a:xfrm>
              <a:off x="2019865" y="3423687"/>
              <a:ext cx="189547" cy="255765"/>
            </a:xfrm>
            <a:prstGeom prst="foldedCorner">
              <a:avLst>
                <a:gd name="adj" fmla="val 5000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9" name="Rettangolo ad angolo ripiegato 68">
              <a:extLst>
                <a:ext uri="{FF2B5EF4-FFF2-40B4-BE49-F238E27FC236}">
                  <a16:creationId xmlns:a16="http://schemas.microsoft.com/office/drawing/2014/main" id="{2522932B-A5F5-4728-B781-524B4613D395}"/>
                </a:ext>
              </a:extLst>
            </p:cNvPr>
            <p:cNvSpPr/>
            <p:nvPr/>
          </p:nvSpPr>
          <p:spPr>
            <a:xfrm>
              <a:off x="4334007" y="3428362"/>
              <a:ext cx="189547" cy="255765"/>
            </a:xfrm>
            <a:prstGeom prst="foldedCorner">
              <a:avLst>
                <a:gd name="adj" fmla="val 5000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0" name="Rettangolo ad angolo ripiegato 69">
              <a:extLst>
                <a:ext uri="{FF2B5EF4-FFF2-40B4-BE49-F238E27FC236}">
                  <a16:creationId xmlns:a16="http://schemas.microsoft.com/office/drawing/2014/main" id="{4602F6DA-0A73-4FF1-8796-057A08CDE1C7}"/>
                </a:ext>
              </a:extLst>
            </p:cNvPr>
            <p:cNvSpPr/>
            <p:nvPr/>
          </p:nvSpPr>
          <p:spPr>
            <a:xfrm>
              <a:off x="6654715" y="3423687"/>
              <a:ext cx="189547" cy="255765"/>
            </a:xfrm>
            <a:prstGeom prst="foldedCorner">
              <a:avLst>
                <a:gd name="adj" fmla="val 5000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1" name="Rettangolo ad angolo ripiegato 70">
              <a:extLst>
                <a:ext uri="{FF2B5EF4-FFF2-40B4-BE49-F238E27FC236}">
                  <a16:creationId xmlns:a16="http://schemas.microsoft.com/office/drawing/2014/main" id="{8E1A2CF8-EC6A-4ADF-A546-EB83D508B75D}"/>
                </a:ext>
              </a:extLst>
            </p:cNvPr>
            <p:cNvSpPr/>
            <p:nvPr/>
          </p:nvSpPr>
          <p:spPr>
            <a:xfrm>
              <a:off x="8965516" y="3423687"/>
              <a:ext cx="189547" cy="255765"/>
            </a:xfrm>
            <a:prstGeom prst="foldedCorner">
              <a:avLst>
                <a:gd name="adj" fmla="val 5000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74" name="Connettore diritto 73">
            <a:extLst>
              <a:ext uri="{FF2B5EF4-FFF2-40B4-BE49-F238E27FC236}">
                <a16:creationId xmlns:a16="http://schemas.microsoft.com/office/drawing/2014/main" id="{07CF396E-99D1-4A0A-AFF5-BD3E2F985763}"/>
              </a:ext>
            </a:extLst>
          </p:cNvPr>
          <p:cNvCxnSpPr>
            <a:endCxn id="68" idx="2"/>
          </p:cNvCxnSpPr>
          <p:nvPr/>
        </p:nvCxnSpPr>
        <p:spPr>
          <a:xfrm flipV="1">
            <a:off x="1461155" y="3821723"/>
            <a:ext cx="539866" cy="61073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6" name="Connettore diritto 75">
            <a:extLst>
              <a:ext uri="{FF2B5EF4-FFF2-40B4-BE49-F238E27FC236}">
                <a16:creationId xmlns:a16="http://schemas.microsoft.com/office/drawing/2014/main" id="{5E5C228F-84C7-4758-975B-5771E7D8E8F2}"/>
              </a:ext>
            </a:extLst>
          </p:cNvPr>
          <p:cNvCxnSpPr>
            <a:endCxn id="69" idx="2"/>
          </p:cNvCxnSpPr>
          <p:nvPr/>
        </p:nvCxnSpPr>
        <p:spPr>
          <a:xfrm flipV="1">
            <a:off x="3650352" y="3826102"/>
            <a:ext cx="497116" cy="57403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8" name="Connettore diritto 77">
            <a:extLst>
              <a:ext uri="{FF2B5EF4-FFF2-40B4-BE49-F238E27FC236}">
                <a16:creationId xmlns:a16="http://schemas.microsoft.com/office/drawing/2014/main" id="{7CA23F60-EB19-4073-87CC-1D45BF6C433F}"/>
              </a:ext>
            </a:extLst>
          </p:cNvPr>
          <p:cNvCxnSpPr>
            <a:endCxn id="70" idx="2"/>
          </p:cNvCxnSpPr>
          <p:nvPr/>
        </p:nvCxnSpPr>
        <p:spPr>
          <a:xfrm flipV="1">
            <a:off x="5796029" y="3821723"/>
            <a:ext cx="503976" cy="57841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0" name="Connettore diritto 79">
            <a:extLst>
              <a:ext uri="{FF2B5EF4-FFF2-40B4-BE49-F238E27FC236}">
                <a16:creationId xmlns:a16="http://schemas.microsoft.com/office/drawing/2014/main" id="{8822C99B-BD0E-42F0-9651-E9EF95483A4F}"/>
              </a:ext>
            </a:extLst>
          </p:cNvPr>
          <p:cNvCxnSpPr>
            <a:endCxn id="71" idx="2"/>
          </p:cNvCxnSpPr>
          <p:nvPr/>
        </p:nvCxnSpPr>
        <p:spPr>
          <a:xfrm flipV="1">
            <a:off x="8011960" y="3821723"/>
            <a:ext cx="431393" cy="61073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 name="Connettore diritto 123">
            <a:extLst>
              <a:ext uri="{FF2B5EF4-FFF2-40B4-BE49-F238E27FC236}">
                <a16:creationId xmlns:a16="http://schemas.microsoft.com/office/drawing/2014/main" id="{94C752BE-4D12-4353-BD43-77348EC37F8D}"/>
              </a:ext>
            </a:extLst>
          </p:cNvPr>
          <p:cNvCxnSpPr>
            <a:cxnSpLocks/>
            <a:stCxn id="71" idx="3"/>
          </p:cNvCxnSpPr>
          <p:nvPr/>
        </p:nvCxnSpPr>
        <p:spPr>
          <a:xfrm>
            <a:off x="8531258" y="3701929"/>
            <a:ext cx="1048140" cy="12232"/>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126" name="CasellaDiTesto 125">
            <a:extLst>
              <a:ext uri="{FF2B5EF4-FFF2-40B4-BE49-F238E27FC236}">
                <a16:creationId xmlns:a16="http://schemas.microsoft.com/office/drawing/2014/main" id="{562AB444-BF99-4E7E-B166-E1CA22656C4B}"/>
              </a:ext>
            </a:extLst>
          </p:cNvPr>
          <p:cNvSpPr txBox="1"/>
          <p:nvPr/>
        </p:nvSpPr>
        <p:spPr>
          <a:xfrm>
            <a:off x="1911224" y="1861155"/>
            <a:ext cx="1348587" cy="253916"/>
          </a:xfrm>
          <a:prstGeom prst="rect">
            <a:avLst/>
          </a:prstGeom>
          <a:noFill/>
        </p:spPr>
        <p:txBody>
          <a:bodyPr wrap="square" rtlCol="0">
            <a:spAutoFit/>
          </a:bodyPr>
          <a:lstStyle/>
          <a:p>
            <a:r>
              <a:rPr lang="it-IT" sz="1050" dirty="0"/>
              <a:t>FILE BUFFER CACHE</a:t>
            </a:r>
          </a:p>
        </p:txBody>
      </p:sp>
      <p:grpSp>
        <p:nvGrpSpPr>
          <p:cNvPr id="6" name="Gruppo 5">
            <a:extLst>
              <a:ext uri="{FF2B5EF4-FFF2-40B4-BE49-F238E27FC236}">
                <a16:creationId xmlns:a16="http://schemas.microsoft.com/office/drawing/2014/main" id="{02318FE1-01A4-4477-803D-EC0EADCF3D2F}"/>
              </a:ext>
            </a:extLst>
          </p:cNvPr>
          <p:cNvGrpSpPr/>
          <p:nvPr/>
        </p:nvGrpSpPr>
        <p:grpSpPr>
          <a:xfrm>
            <a:off x="876351" y="1105802"/>
            <a:ext cx="6324497" cy="1225013"/>
            <a:chOff x="1926693" y="1395296"/>
            <a:chExt cx="6324497" cy="1225013"/>
          </a:xfrm>
        </p:grpSpPr>
        <p:grpSp>
          <p:nvGrpSpPr>
            <p:cNvPr id="127" name="Gruppo 126">
              <a:extLst>
                <a:ext uri="{FF2B5EF4-FFF2-40B4-BE49-F238E27FC236}">
                  <a16:creationId xmlns:a16="http://schemas.microsoft.com/office/drawing/2014/main" id="{FA9D2294-C612-4899-B3F5-AEF9487071AC}"/>
                </a:ext>
              </a:extLst>
            </p:cNvPr>
            <p:cNvGrpSpPr/>
            <p:nvPr/>
          </p:nvGrpSpPr>
          <p:grpSpPr>
            <a:xfrm>
              <a:off x="1926693" y="1865508"/>
              <a:ext cx="6324497" cy="754801"/>
              <a:chOff x="1926692" y="2035206"/>
              <a:chExt cx="6324497" cy="754804"/>
            </a:xfrm>
          </p:grpSpPr>
          <p:sp>
            <p:nvSpPr>
              <p:cNvPr id="120" name="Freccia a pentagono 119">
                <a:extLst>
                  <a:ext uri="{FF2B5EF4-FFF2-40B4-BE49-F238E27FC236}">
                    <a16:creationId xmlns:a16="http://schemas.microsoft.com/office/drawing/2014/main" id="{5DA3C6C4-91E4-4928-97C1-F9044E134C02}"/>
                  </a:ext>
                </a:extLst>
              </p:cNvPr>
              <p:cNvSpPr/>
              <p:nvPr/>
            </p:nvSpPr>
            <p:spPr>
              <a:xfrm>
                <a:off x="1926692" y="2035206"/>
                <a:ext cx="6324497" cy="754804"/>
              </a:xfrm>
              <a:prstGeom prst="homePlate">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sz="1200" dirty="0">
                  <a:solidFill>
                    <a:schemeClr val="tx1">
                      <a:lumMod val="85000"/>
                      <a:lumOff val="15000"/>
                    </a:schemeClr>
                  </a:solidFill>
                </a:endParaRPr>
              </a:p>
            </p:txBody>
          </p:sp>
          <p:grpSp>
            <p:nvGrpSpPr>
              <p:cNvPr id="110" name="Gruppo 109">
                <a:extLst>
                  <a:ext uri="{FF2B5EF4-FFF2-40B4-BE49-F238E27FC236}">
                    <a16:creationId xmlns:a16="http://schemas.microsoft.com/office/drawing/2014/main" id="{4866DFC9-2CA3-4902-9FC3-75DFD2962E7F}"/>
                  </a:ext>
                </a:extLst>
              </p:cNvPr>
              <p:cNvGrpSpPr/>
              <p:nvPr/>
            </p:nvGrpSpPr>
            <p:grpSpPr>
              <a:xfrm>
                <a:off x="2144674" y="2259398"/>
                <a:ext cx="5423679" cy="360914"/>
                <a:chOff x="366573" y="1716210"/>
                <a:chExt cx="6585645" cy="438236"/>
              </a:xfrm>
            </p:grpSpPr>
            <p:sp>
              <p:nvSpPr>
                <p:cNvPr id="81" name="Rettangolo 80">
                  <a:extLst>
                    <a:ext uri="{FF2B5EF4-FFF2-40B4-BE49-F238E27FC236}">
                      <a16:creationId xmlns:a16="http://schemas.microsoft.com/office/drawing/2014/main" id="{7ED334F4-3CF9-45F0-A76C-DD95930FFD88}"/>
                    </a:ext>
                  </a:extLst>
                </p:cNvPr>
                <p:cNvSpPr/>
                <p:nvPr/>
              </p:nvSpPr>
              <p:spPr>
                <a:xfrm>
                  <a:off x="2100173" y="1716210"/>
                  <a:ext cx="465538" cy="43823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2">
                          <a:lumMod val="75000"/>
                        </a:schemeClr>
                      </a:solidFill>
                    </a:rPr>
                    <a:t>2</a:t>
                  </a:r>
                </a:p>
              </p:txBody>
            </p:sp>
            <p:sp>
              <p:nvSpPr>
                <p:cNvPr id="88" name="Rettangolo 87">
                  <a:extLst>
                    <a:ext uri="{FF2B5EF4-FFF2-40B4-BE49-F238E27FC236}">
                      <a16:creationId xmlns:a16="http://schemas.microsoft.com/office/drawing/2014/main" id="{4D3E2A46-4A24-4F4B-999E-563EAC3512A8}"/>
                    </a:ext>
                  </a:extLst>
                </p:cNvPr>
                <p:cNvSpPr/>
                <p:nvPr/>
              </p:nvSpPr>
              <p:spPr>
                <a:xfrm>
                  <a:off x="366573" y="1716211"/>
                  <a:ext cx="465538" cy="43823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2">
                          <a:lumMod val="75000"/>
                        </a:schemeClr>
                      </a:solidFill>
                    </a:rPr>
                    <a:t>0</a:t>
                  </a:r>
                </a:p>
              </p:txBody>
            </p:sp>
            <p:sp>
              <p:nvSpPr>
                <p:cNvPr id="90" name="Rettangolo 89">
                  <a:extLst>
                    <a:ext uri="{FF2B5EF4-FFF2-40B4-BE49-F238E27FC236}">
                      <a16:creationId xmlns:a16="http://schemas.microsoft.com/office/drawing/2014/main" id="{7D65D0CF-8334-4990-A6EE-7226BCDB857F}"/>
                    </a:ext>
                  </a:extLst>
                </p:cNvPr>
                <p:cNvSpPr/>
                <p:nvPr/>
              </p:nvSpPr>
              <p:spPr>
                <a:xfrm>
                  <a:off x="1233373" y="1716210"/>
                  <a:ext cx="465538" cy="43823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2">
                          <a:lumMod val="75000"/>
                        </a:schemeClr>
                      </a:solidFill>
                    </a:rPr>
                    <a:t>1</a:t>
                  </a:r>
                </a:p>
              </p:txBody>
            </p:sp>
            <p:sp>
              <p:nvSpPr>
                <p:cNvPr id="91" name="Rettangolo 90">
                  <a:extLst>
                    <a:ext uri="{FF2B5EF4-FFF2-40B4-BE49-F238E27FC236}">
                      <a16:creationId xmlns:a16="http://schemas.microsoft.com/office/drawing/2014/main" id="{6DE03D52-9992-49C5-9F1A-8FB589EC2C3B}"/>
                    </a:ext>
                  </a:extLst>
                </p:cNvPr>
                <p:cNvSpPr/>
                <p:nvPr/>
              </p:nvSpPr>
              <p:spPr>
                <a:xfrm>
                  <a:off x="4729641" y="1716210"/>
                  <a:ext cx="465538" cy="43823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900" dirty="0">
                      <a:solidFill>
                        <a:schemeClr val="accent2">
                          <a:lumMod val="75000"/>
                        </a:schemeClr>
                      </a:solidFill>
                    </a:rPr>
                    <a:t>M-2</a:t>
                  </a:r>
                </a:p>
              </p:txBody>
            </p:sp>
            <p:sp>
              <p:nvSpPr>
                <p:cNvPr id="92" name="Rettangolo 91">
                  <a:extLst>
                    <a:ext uri="{FF2B5EF4-FFF2-40B4-BE49-F238E27FC236}">
                      <a16:creationId xmlns:a16="http://schemas.microsoft.com/office/drawing/2014/main" id="{6E89D053-7C7B-44D5-A20A-1F5456B7C2CA}"/>
                    </a:ext>
                  </a:extLst>
                </p:cNvPr>
                <p:cNvSpPr/>
                <p:nvPr/>
              </p:nvSpPr>
              <p:spPr>
                <a:xfrm>
                  <a:off x="2996041" y="1716211"/>
                  <a:ext cx="465538" cy="43823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accent2">
                          <a:lumMod val="75000"/>
                        </a:schemeClr>
                      </a:solidFill>
                    </a:rPr>
                    <a:t>3</a:t>
                  </a:r>
                </a:p>
              </p:txBody>
            </p:sp>
            <p:cxnSp>
              <p:nvCxnSpPr>
                <p:cNvPr id="95" name="Connettore 2 94">
                  <a:extLst>
                    <a:ext uri="{FF2B5EF4-FFF2-40B4-BE49-F238E27FC236}">
                      <a16:creationId xmlns:a16="http://schemas.microsoft.com/office/drawing/2014/main" id="{76DAB70C-96A1-4854-A53A-4ECE30AC6584}"/>
                    </a:ext>
                  </a:extLst>
                </p:cNvPr>
                <p:cNvCxnSpPr>
                  <a:stCxn id="88" idx="3"/>
                  <a:endCxn id="90" idx="1"/>
                </p:cNvCxnSpPr>
                <p:nvPr/>
              </p:nvCxnSpPr>
              <p:spPr>
                <a:xfrm flipV="1">
                  <a:off x="832111" y="1935328"/>
                  <a:ext cx="4012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Connettore 2 96">
                  <a:extLst>
                    <a:ext uri="{FF2B5EF4-FFF2-40B4-BE49-F238E27FC236}">
                      <a16:creationId xmlns:a16="http://schemas.microsoft.com/office/drawing/2014/main" id="{210AAAE8-D5EA-4BE2-990E-D3711515C17C}"/>
                    </a:ext>
                  </a:extLst>
                </p:cNvPr>
                <p:cNvCxnSpPr>
                  <a:stCxn id="90" idx="3"/>
                  <a:endCxn id="81" idx="1"/>
                </p:cNvCxnSpPr>
                <p:nvPr/>
              </p:nvCxnSpPr>
              <p:spPr>
                <a:xfrm>
                  <a:off x="1698911" y="1935328"/>
                  <a:ext cx="4012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Connettore 2 98">
                  <a:extLst>
                    <a:ext uri="{FF2B5EF4-FFF2-40B4-BE49-F238E27FC236}">
                      <a16:creationId xmlns:a16="http://schemas.microsoft.com/office/drawing/2014/main" id="{E164CF16-5E75-430D-B9DC-C958485B9786}"/>
                    </a:ext>
                  </a:extLst>
                </p:cNvPr>
                <p:cNvCxnSpPr>
                  <a:stCxn id="81" idx="3"/>
                  <a:endCxn id="92" idx="1"/>
                </p:cNvCxnSpPr>
                <p:nvPr/>
              </p:nvCxnSpPr>
              <p:spPr>
                <a:xfrm>
                  <a:off x="2565711" y="1935328"/>
                  <a:ext cx="43033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Connettore 2 100">
                  <a:extLst>
                    <a:ext uri="{FF2B5EF4-FFF2-40B4-BE49-F238E27FC236}">
                      <a16:creationId xmlns:a16="http://schemas.microsoft.com/office/drawing/2014/main" id="{015B0AF6-1CEA-4F8F-99A5-BE7C1FBD2DC4}"/>
                    </a:ext>
                  </a:extLst>
                </p:cNvPr>
                <p:cNvCxnSpPr>
                  <a:cxnSpLocks/>
                  <a:stCxn id="92" idx="3"/>
                </p:cNvCxnSpPr>
                <p:nvPr/>
              </p:nvCxnSpPr>
              <p:spPr>
                <a:xfrm flipV="1">
                  <a:off x="3461579" y="1935328"/>
                  <a:ext cx="4012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Connettore 2 102">
                  <a:extLst>
                    <a:ext uri="{FF2B5EF4-FFF2-40B4-BE49-F238E27FC236}">
                      <a16:creationId xmlns:a16="http://schemas.microsoft.com/office/drawing/2014/main" id="{456EB66E-C13C-4B67-B31F-DF0993E79182}"/>
                    </a:ext>
                  </a:extLst>
                </p:cNvPr>
                <p:cNvCxnSpPr>
                  <a:cxnSpLocks/>
                  <a:endCxn id="91" idx="1"/>
                </p:cNvCxnSpPr>
                <p:nvPr/>
              </p:nvCxnSpPr>
              <p:spPr>
                <a:xfrm>
                  <a:off x="4328379" y="1935328"/>
                  <a:ext cx="4012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Doppia parentesi quadra 103">
                  <a:extLst>
                    <a:ext uri="{FF2B5EF4-FFF2-40B4-BE49-F238E27FC236}">
                      <a16:creationId xmlns:a16="http://schemas.microsoft.com/office/drawing/2014/main" id="{98482399-CEDB-4F9B-8DDC-9AFCD7016289}"/>
                    </a:ext>
                  </a:extLst>
                </p:cNvPr>
                <p:cNvSpPr/>
                <p:nvPr/>
              </p:nvSpPr>
              <p:spPr>
                <a:xfrm>
                  <a:off x="3913964" y="1778994"/>
                  <a:ext cx="379207" cy="33855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it-IT" dirty="0"/>
                    <a:t>…</a:t>
                  </a:r>
                </a:p>
              </p:txBody>
            </p:sp>
            <p:sp>
              <p:nvSpPr>
                <p:cNvPr id="105" name="Rettangolo 104">
                  <a:extLst>
                    <a:ext uri="{FF2B5EF4-FFF2-40B4-BE49-F238E27FC236}">
                      <a16:creationId xmlns:a16="http://schemas.microsoft.com/office/drawing/2014/main" id="{8A2505DD-DB6F-4C73-953D-F7A024421E4E}"/>
                    </a:ext>
                  </a:extLst>
                </p:cNvPr>
                <p:cNvSpPr/>
                <p:nvPr/>
              </p:nvSpPr>
              <p:spPr>
                <a:xfrm>
                  <a:off x="5619880" y="1716211"/>
                  <a:ext cx="465538" cy="43823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900" dirty="0">
                      <a:solidFill>
                        <a:schemeClr val="accent2">
                          <a:lumMod val="75000"/>
                        </a:schemeClr>
                      </a:solidFill>
                    </a:rPr>
                    <a:t>M-1</a:t>
                  </a:r>
                </a:p>
              </p:txBody>
            </p:sp>
            <p:sp>
              <p:nvSpPr>
                <p:cNvPr id="106" name="Rettangolo 105">
                  <a:extLst>
                    <a:ext uri="{FF2B5EF4-FFF2-40B4-BE49-F238E27FC236}">
                      <a16:creationId xmlns:a16="http://schemas.microsoft.com/office/drawing/2014/main" id="{24847FF0-9BB3-4999-9809-226D94CC4F9E}"/>
                    </a:ext>
                  </a:extLst>
                </p:cNvPr>
                <p:cNvSpPr/>
                <p:nvPr/>
              </p:nvSpPr>
              <p:spPr>
                <a:xfrm>
                  <a:off x="6486680" y="1716210"/>
                  <a:ext cx="465538" cy="43823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schemeClr val="accent2">
                          <a:lumMod val="75000"/>
                        </a:schemeClr>
                      </a:solidFill>
                    </a:rPr>
                    <a:t>M</a:t>
                  </a:r>
                </a:p>
              </p:txBody>
            </p:sp>
            <p:cxnSp>
              <p:nvCxnSpPr>
                <p:cNvPr id="107" name="Connettore 2 106">
                  <a:extLst>
                    <a:ext uri="{FF2B5EF4-FFF2-40B4-BE49-F238E27FC236}">
                      <a16:creationId xmlns:a16="http://schemas.microsoft.com/office/drawing/2014/main" id="{E8ED2C97-C067-4F92-8CCA-DE4E3F275431}"/>
                    </a:ext>
                  </a:extLst>
                </p:cNvPr>
                <p:cNvCxnSpPr>
                  <a:stCxn id="105" idx="3"/>
                  <a:endCxn id="106" idx="1"/>
                </p:cNvCxnSpPr>
                <p:nvPr/>
              </p:nvCxnSpPr>
              <p:spPr>
                <a:xfrm flipV="1">
                  <a:off x="6085418" y="1935328"/>
                  <a:ext cx="4012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Connettore 2 108">
                  <a:extLst>
                    <a:ext uri="{FF2B5EF4-FFF2-40B4-BE49-F238E27FC236}">
                      <a16:creationId xmlns:a16="http://schemas.microsoft.com/office/drawing/2014/main" id="{93CAD518-5C51-45BA-9AC7-ABB947EB5D84}"/>
                    </a:ext>
                  </a:extLst>
                </p:cNvPr>
                <p:cNvCxnSpPr>
                  <a:stCxn id="91" idx="3"/>
                  <a:endCxn id="105" idx="1"/>
                </p:cNvCxnSpPr>
                <p:nvPr/>
              </p:nvCxnSpPr>
              <p:spPr>
                <a:xfrm>
                  <a:off x="5195179" y="1935328"/>
                  <a:ext cx="42470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cxnSp>
          <p:nvCxnSpPr>
            <p:cNvPr id="129" name="Connettore diritto 128">
              <a:extLst>
                <a:ext uri="{FF2B5EF4-FFF2-40B4-BE49-F238E27FC236}">
                  <a16:creationId xmlns:a16="http://schemas.microsoft.com/office/drawing/2014/main" id="{78CB2F08-CA9A-4B0A-9A76-8C031FF4F673}"/>
                </a:ext>
              </a:extLst>
            </p:cNvPr>
            <p:cNvCxnSpPr>
              <a:cxnSpLocks/>
            </p:cNvCxnSpPr>
            <p:nvPr/>
          </p:nvCxnSpPr>
          <p:spPr>
            <a:xfrm flipV="1">
              <a:off x="4310202" y="1545996"/>
              <a:ext cx="0" cy="5437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Connettore diritto 130">
              <a:extLst>
                <a:ext uri="{FF2B5EF4-FFF2-40B4-BE49-F238E27FC236}">
                  <a16:creationId xmlns:a16="http://schemas.microsoft.com/office/drawing/2014/main" id="{E779C309-72DE-4092-9CD7-D6047C337A37}"/>
                </a:ext>
              </a:extLst>
            </p:cNvPr>
            <p:cNvCxnSpPr/>
            <p:nvPr/>
          </p:nvCxnSpPr>
          <p:spPr>
            <a:xfrm flipV="1">
              <a:off x="4693601" y="1545996"/>
              <a:ext cx="0" cy="543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Connettore 2 133">
              <a:extLst>
                <a:ext uri="{FF2B5EF4-FFF2-40B4-BE49-F238E27FC236}">
                  <a16:creationId xmlns:a16="http://schemas.microsoft.com/office/drawing/2014/main" id="{5D693D2F-3B31-4A64-855F-8345FD803BB0}"/>
                </a:ext>
              </a:extLst>
            </p:cNvPr>
            <p:cNvCxnSpPr>
              <a:cxnSpLocks/>
            </p:cNvCxnSpPr>
            <p:nvPr/>
          </p:nvCxnSpPr>
          <p:spPr>
            <a:xfrm>
              <a:off x="4300541" y="1583704"/>
              <a:ext cx="40248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6" name="CasellaDiTesto 135">
              <a:extLst>
                <a:ext uri="{FF2B5EF4-FFF2-40B4-BE49-F238E27FC236}">
                  <a16:creationId xmlns:a16="http://schemas.microsoft.com/office/drawing/2014/main" id="{803A8512-08C9-415C-A6CE-62860537B840}"/>
                </a:ext>
              </a:extLst>
            </p:cNvPr>
            <p:cNvSpPr txBox="1"/>
            <p:nvPr/>
          </p:nvSpPr>
          <p:spPr>
            <a:xfrm>
              <a:off x="4652849" y="1395296"/>
              <a:ext cx="1430478" cy="246221"/>
            </a:xfrm>
            <a:prstGeom prst="rect">
              <a:avLst/>
            </a:prstGeom>
            <a:noFill/>
          </p:spPr>
          <p:txBody>
            <a:bodyPr wrap="square" rtlCol="0">
              <a:spAutoFit/>
            </a:bodyPr>
            <a:lstStyle/>
            <a:p>
              <a:r>
                <a:rPr lang="it-IT" sz="1000" dirty="0"/>
                <a:t>PACKET SIZE</a:t>
              </a:r>
            </a:p>
          </p:txBody>
        </p:sp>
      </p:grpSp>
      <p:grpSp>
        <p:nvGrpSpPr>
          <p:cNvPr id="11" name="Gruppo 10">
            <a:extLst>
              <a:ext uri="{FF2B5EF4-FFF2-40B4-BE49-F238E27FC236}">
                <a16:creationId xmlns:a16="http://schemas.microsoft.com/office/drawing/2014/main" id="{CBF9EC7C-E73A-4EE3-A859-0A59785D7052}"/>
              </a:ext>
            </a:extLst>
          </p:cNvPr>
          <p:cNvGrpSpPr/>
          <p:nvPr/>
        </p:nvGrpSpPr>
        <p:grpSpPr>
          <a:xfrm>
            <a:off x="8360115" y="470804"/>
            <a:ext cx="3431292" cy="2341731"/>
            <a:chOff x="7778468" y="1525854"/>
            <a:chExt cx="3431292" cy="2479103"/>
          </a:xfrm>
        </p:grpSpPr>
        <p:pic>
          <p:nvPicPr>
            <p:cNvPr id="100" name="Immagine 99">
              <a:extLst>
                <a:ext uri="{FF2B5EF4-FFF2-40B4-BE49-F238E27FC236}">
                  <a16:creationId xmlns:a16="http://schemas.microsoft.com/office/drawing/2014/main" id="{78287B53-F95F-41BA-9292-EE6E041ECE8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039780" y="1643941"/>
              <a:ext cx="224697" cy="217084"/>
            </a:xfrm>
            <a:prstGeom prst="rect">
              <a:avLst/>
            </a:prstGeom>
          </p:spPr>
        </p:pic>
        <p:grpSp>
          <p:nvGrpSpPr>
            <p:cNvPr id="7" name="Gruppo 6">
              <a:extLst>
                <a:ext uri="{FF2B5EF4-FFF2-40B4-BE49-F238E27FC236}">
                  <a16:creationId xmlns:a16="http://schemas.microsoft.com/office/drawing/2014/main" id="{CF797037-E80A-4868-AE02-5D8663E68A0E}"/>
                </a:ext>
              </a:extLst>
            </p:cNvPr>
            <p:cNvGrpSpPr/>
            <p:nvPr/>
          </p:nvGrpSpPr>
          <p:grpSpPr>
            <a:xfrm>
              <a:off x="7778468" y="1525854"/>
              <a:ext cx="3431292" cy="2479103"/>
              <a:chOff x="8433042" y="519624"/>
              <a:chExt cx="3431292" cy="2479103"/>
            </a:xfrm>
          </p:grpSpPr>
          <p:sp>
            <p:nvSpPr>
              <p:cNvPr id="2" name="CasellaDiTesto 1">
                <a:extLst>
                  <a:ext uri="{FF2B5EF4-FFF2-40B4-BE49-F238E27FC236}">
                    <a16:creationId xmlns:a16="http://schemas.microsoft.com/office/drawing/2014/main" id="{657E9C1F-8AFC-4307-84CE-1BDEF1C63844}"/>
                  </a:ext>
                </a:extLst>
              </p:cNvPr>
              <p:cNvSpPr txBox="1"/>
              <p:nvPr/>
            </p:nvSpPr>
            <p:spPr>
              <a:xfrm>
                <a:off x="8433042" y="593889"/>
                <a:ext cx="3358365" cy="2354491"/>
              </a:xfrm>
              <a:prstGeom prst="rect">
                <a:avLst/>
              </a:prstGeom>
              <a:noFill/>
            </p:spPr>
            <p:txBody>
              <a:bodyPr wrap="square" rtlCol="0">
                <a:spAutoFit/>
              </a:bodyPr>
              <a:lstStyle/>
              <a:p>
                <a:pPr lvl="2"/>
                <a:r>
                  <a:rPr lang="it-IT" sz="1050" dirty="0"/>
                  <a:t>DOWNLOAD-BLOCKS EXAMPLE</a:t>
                </a:r>
              </a:p>
              <a:p>
                <a:pPr marL="171450" indent="-171450">
                  <a:buFont typeface="Arial" panose="020B0604020202020204" pitchFamily="34" charset="0"/>
                  <a:buChar char="•"/>
                </a:pPr>
                <a:endParaRPr lang="it-IT" sz="1050" dirty="0"/>
              </a:p>
              <a:p>
                <a:pPr marL="171450" indent="-171450">
                  <a:buFont typeface="Arial" panose="020B0604020202020204" pitchFamily="34" charset="0"/>
                  <a:buChar char="•"/>
                </a:pPr>
                <a:r>
                  <a:rPr lang="it-IT" sz="1050" dirty="0"/>
                  <a:t>EACH OF THE DOWNLOAD-BLOCKS REFERS TO A SPECIFIC FILE STORED IN SERVER’S DIRECTORY. </a:t>
                </a:r>
              </a:p>
              <a:p>
                <a:pPr marL="171450" indent="-171450">
                  <a:buFont typeface="Arial" panose="020B0604020202020204" pitchFamily="34" charset="0"/>
                  <a:buChar char="•"/>
                </a:pPr>
                <a:r>
                  <a:rPr lang="it-IT" sz="1050" dirty="0"/>
                  <a:t>THE FILE IS PUT INTO A STREAM ( BUFFER CACHE ) AND SHARED BY A NUMBER OF CLIENTS TRYING TO DOWNLOAD IT. </a:t>
                </a:r>
              </a:p>
              <a:p>
                <a:pPr marL="171450" indent="-171450">
                  <a:buFont typeface="Arial" panose="020B0604020202020204" pitchFamily="34" charset="0"/>
                  <a:buChar char="•"/>
                </a:pPr>
                <a:r>
                  <a:rPr lang="it-IT" sz="1050" dirty="0"/>
                  <a:t>FOR EACH CLIENT SHOULD BE POSSIBLE CREATING AD-HOC SLIDING WINDOW OPERATING ON SHARED PACKETS. </a:t>
                </a:r>
              </a:p>
              <a:p>
                <a:pPr marL="171450" indent="-171450">
                  <a:buFont typeface="Arial" panose="020B0604020202020204" pitchFamily="34" charset="0"/>
                  <a:buChar char="•"/>
                </a:pPr>
                <a:r>
                  <a:rPr lang="it-IT" sz="1050" dirty="0"/>
                  <a:t>EACH WINDOW IS OF COURSE MATCHED WITH THE BLOCK’S OUTPUT SOCKET, SO IT HAS TO BE SHARED TOO.</a:t>
                </a:r>
              </a:p>
              <a:p>
                <a:endParaRPr lang="it-IT" sz="1050" dirty="0"/>
              </a:p>
            </p:txBody>
          </p:sp>
          <p:sp>
            <p:nvSpPr>
              <p:cNvPr id="3" name="Rettangolo 2">
                <a:extLst>
                  <a:ext uri="{FF2B5EF4-FFF2-40B4-BE49-F238E27FC236}">
                    <a16:creationId xmlns:a16="http://schemas.microsoft.com/office/drawing/2014/main" id="{02ACA499-75E1-406A-8784-3AF83957EE2C}"/>
                  </a:ext>
                </a:extLst>
              </p:cNvPr>
              <p:cNvSpPr/>
              <p:nvPr/>
            </p:nvSpPr>
            <p:spPr>
              <a:xfrm>
                <a:off x="8433042" y="519624"/>
                <a:ext cx="3431292" cy="2479103"/>
              </a:xfrm>
              <a:prstGeom prst="rect">
                <a:avLst/>
              </a:prstGeom>
              <a:noFill/>
              <a:ln>
                <a:solidFill>
                  <a:schemeClr val="accent2">
                    <a:lumMod val="7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112" name="Connettore 2 111">
            <a:extLst>
              <a:ext uri="{FF2B5EF4-FFF2-40B4-BE49-F238E27FC236}">
                <a16:creationId xmlns:a16="http://schemas.microsoft.com/office/drawing/2014/main" id="{74F1A331-6125-4065-82EF-FC5CA780B70B}"/>
              </a:ext>
            </a:extLst>
          </p:cNvPr>
          <p:cNvCxnSpPr>
            <a:stCxn id="68" idx="0"/>
            <a:endCxn id="90" idx="2"/>
          </p:cNvCxnSpPr>
          <p:nvPr/>
        </p:nvCxnSpPr>
        <p:spPr>
          <a:xfrm flipH="1" flipV="1">
            <a:off x="1999895" y="2161117"/>
            <a:ext cx="1126" cy="142101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Connettore 2 113">
            <a:extLst>
              <a:ext uri="{FF2B5EF4-FFF2-40B4-BE49-F238E27FC236}">
                <a16:creationId xmlns:a16="http://schemas.microsoft.com/office/drawing/2014/main" id="{C17CA828-5EDB-46E4-87DB-06CE6CBFCE1C}"/>
              </a:ext>
            </a:extLst>
          </p:cNvPr>
          <p:cNvCxnSpPr>
            <a:stCxn id="69" idx="0"/>
            <a:endCxn id="88" idx="2"/>
          </p:cNvCxnSpPr>
          <p:nvPr/>
        </p:nvCxnSpPr>
        <p:spPr>
          <a:xfrm flipH="1" flipV="1">
            <a:off x="1286033" y="2161118"/>
            <a:ext cx="2861435" cy="1425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Connettore 2 115">
            <a:extLst>
              <a:ext uri="{FF2B5EF4-FFF2-40B4-BE49-F238E27FC236}">
                <a16:creationId xmlns:a16="http://schemas.microsoft.com/office/drawing/2014/main" id="{352CE529-4454-4E33-92D6-39606340590E}"/>
              </a:ext>
            </a:extLst>
          </p:cNvPr>
          <p:cNvCxnSpPr>
            <a:cxnSpLocks/>
            <a:stCxn id="70" idx="0"/>
            <a:endCxn id="106" idx="2"/>
          </p:cNvCxnSpPr>
          <p:nvPr/>
        </p:nvCxnSpPr>
        <p:spPr>
          <a:xfrm flipV="1">
            <a:off x="6300005" y="2161117"/>
            <a:ext cx="26308" cy="1421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Connettore 2 117">
            <a:extLst>
              <a:ext uri="{FF2B5EF4-FFF2-40B4-BE49-F238E27FC236}">
                <a16:creationId xmlns:a16="http://schemas.microsoft.com/office/drawing/2014/main" id="{1BFA62F2-476E-4BB1-AE53-01C9D8DC8EB2}"/>
              </a:ext>
            </a:extLst>
          </p:cNvPr>
          <p:cNvCxnSpPr>
            <a:stCxn id="71" idx="0"/>
            <a:endCxn id="92" idx="2"/>
          </p:cNvCxnSpPr>
          <p:nvPr/>
        </p:nvCxnSpPr>
        <p:spPr>
          <a:xfrm flipH="1" flipV="1">
            <a:off x="3451560" y="2161118"/>
            <a:ext cx="4991793" cy="1421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678095"/>
      </p:ext>
    </p:extLst>
  </p:cSld>
  <p:clrMapOvr>
    <a:masterClrMapping/>
  </p:clrMapOvr>
</p:sld>
</file>

<file path=ppt/theme/theme1.xml><?xml version="1.0" encoding="utf-8"?>
<a:theme xmlns:a="http://schemas.openxmlformats.org/drawingml/2006/main" name="Sfaccettatura">
  <a:themeElements>
    <a:clrScheme name="Personalizzato 9">
      <a:dk1>
        <a:srgbClr val="393339"/>
      </a:dk1>
      <a:lt1>
        <a:sysClr val="window" lastClr="FFFFFF"/>
      </a:lt1>
      <a:dk2>
        <a:srgbClr val="C7C6E4"/>
      </a:dk2>
      <a:lt2>
        <a:srgbClr val="DCD8DC"/>
      </a:lt2>
      <a:accent1>
        <a:srgbClr val="CAB0DA"/>
      </a:accent1>
      <a:accent2>
        <a:srgbClr val="D0CFE9"/>
      </a:accent2>
      <a:accent3>
        <a:srgbClr val="9FADC5"/>
      </a:accent3>
      <a:accent4>
        <a:srgbClr val="A5C1CF"/>
      </a:accent4>
      <a:accent5>
        <a:srgbClr val="ADC9CF"/>
      </a:accent5>
      <a:accent6>
        <a:srgbClr val="6F8183"/>
      </a:accent6>
      <a:hlink>
        <a:srgbClr val="69A020"/>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4716</TotalTime>
  <Words>4296</Words>
  <Application>Microsoft Office PowerPoint</Application>
  <PresentationFormat>Widescreen</PresentationFormat>
  <Paragraphs>666</Paragraphs>
  <Slides>20</Slides>
  <Notes>3</Notes>
  <HiddenSlides>0</HiddenSlides>
  <MMClips>0</MMClips>
  <ScaleCrop>false</ScaleCrop>
  <HeadingPairs>
    <vt:vector size="6" baseType="variant">
      <vt:variant>
        <vt:lpstr>Caratteri utilizzati</vt:lpstr>
      </vt:variant>
      <vt:variant>
        <vt:i4>9</vt:i4>
      </vt:variant>
      <vt:variant>
        <vt:lpstr>Tema</vt:lpstr>
      </vt:variant>
      <vt:variant>
        <vt:i4>1</vt:i4>
      </vt:variant>
      <vt:variant>
        <vt:lpstr>Titoli diapositive</vt:lpstr>
      </vt:variant>
      <vt:variant>
        <vt:i4>20</vt:i4>
      </vt:variant>
    </vt:vector>
  </HeadingPairs>
  <TitlesOfParts>
    <vt:vector size="30" baseType="lpstr">
      <vt:lpstr>Arial</vt:lpstr>
      <vt:lpstr>Bahnschrift SemiCondensed</vt:lpstr>
      <vt:lpstr>Bahnschrift SemiLight SemiConde</vt:lpstr>
      <vt:lpstr>Calibri</vt:lpstr>
      <vt:lpstr>Calibri Light</vt:lpstr>
      <vt:lpstr>Cambria Math</vt:lpstr>
      <vt:lpstr>Consolas</vt:lpstr>
      <vt:lpstr>Courier New</vt:lpstr>
      <vt:lpstr>Wingdings 3</vt:lpstr>
      <vt:lpstr>Sfaccettatura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Gianmarco Bencivenni</dc:creator>
  <cp:lastModifiedBy>Gianmarco Bencivenni</cp:lastModifiedBy>
  <cp:revision>379</cp:revision>
  <dcterms:created xsi:type="dcterms:W3CDTF">2019-07-15T12:25:56Z</dcterms:created>
  <dcterms:modified xsi:type="dcterms:W3CDTF">2020-11-20T21:53:46Z</dcterms:modified>
</cp:coreProperties>
</file>