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526" r:id="rId7"/>
    <p:sldId id="261" r:id="rId8"/>
    <p:sldId id="525" r:id="rId9"/>
    <p:sldId id="527" r:id="rId10"/>
    <p:sldId id="530" r:id="rId11"/>
    <p:sldId id="542" r:id="rId12"/>
    <p:sldId id="534" r:id="rId13"/>
    <p:sldId id="535" r:id="rId14"/>
    <p:sldId id="540" r:id="rId15"/>
    <p:sldId id="541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9F8"/>
    <a:srgbClr val="579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31" autoAdjust="0"/>
    <p:restoredTop sz="91994" autoAdjust="0"/>
  </p:normalViewPr>
  <p:slideViewPr>
    <p:cSldViewPr snapToGrid="0">
      <p:cViewPr varScale="1">
        <p:scale>
          <a:sx n="94" d="100"/>
          <a:sy n="94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4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EE52C-A972-4FD9-96BD-3D978D0680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76A38-2C26-4DF6-8F1C-F22877A7AD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809751" y="2213986"/>
            <a:ext cx="2514685" cy="3150754"/>
          </a:xfrm>
          <a:custGeom>
            <a:avLst/>
            <a:gdLst>
              <a:gd name="connsiteX0" fmla="*/ 628671 w 2514685"/>
              <a:gd name="connsiteY0" fmla="*/ 0 h 3150754"/>
              <a:gd name="connsiteX1" fmla="*/ 1886014 w 2514685"/>
              <a:gd name="connsiteY1" fmla="*/ 0 h 3150754"/>
              <a:gd name="connsiteX2" fmla="*/ 2514685 w 2514685"/>
              <a:gd name="connsiteY2" fmla="*/ 3150754 h 3150754"/>
              <a:gd name="connsiteX3" fmla="*/ 0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628671" y="0"/>
                </a:moveTo>
                <a:lnTo>
                  <a:pt x="1886014" y="0"/>
                </a:lnTo>
                <a:lnTo>
                  <a:pt x="2514685" y="3150754"/>
                </a:lnTo>
                <a:lnTo>
                  <a:pt x="0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829023" y="2213986"/>
            <a:ext cx="2514685" cy="3150754"/>
          </a:xfrm>
          <a:custGeom>
            <a:avLst/>
            <a:gdLst>
              <a:gd name="connsiteX0" fmla="*/ 0 w 2514685"/>
              <a:gd name="connsiteY0" fmla="*/ 0 h 3150754"/>
              <a:gd name="connsiteX1" fmla="*/ 2514685 w 2514685"/>
              <a:gd name="connsiteY1" fmla="*/ 0 h 3150754"/>
              <a:gd name="connsiteX2" fmla="*/ 1886014 w 2514685"/>
              <a:gd name="connsiteY2" fmla="*/ 3150754 h 3150754"/>
              <a:gd name="connsiteX3" fmla="*/ 628671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0" y="0"/>
                </a:moveTo>
                <a:lnTo>
                  <a:pt x="2514685" y="0"/>
                </a:lnTo>
                <a:lnTo>
                  <a:pt x="1886014" y="3150754"/>
                </a:lnTo>
                <a:lnTo>
                  <a:pt x="628671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5848294" y="2213986"/>
            <a:ext cx="2514685" cy="3150754"/>
          </a:xfrm>
          <a:custGeom>
            <a:avLst/>
            <a:gdLst>
              <a:gd name="connsiteX0" fmla="*/ 628671 w 2514685"/>
              <a:gd name="connsiteY0" fmla="*/ 0 h 3150754"/>
              <a:gd name="connsiteX1" fmla="*/ 1886014 w 2514685"/>
              <a:gd name="connsiteY1" fmla="*/ 0 h 3150754"/>
              <a:gd name="connsiteX2" fmla="*/ 2514685 w 2514685"/>
              <a:gd name="connsiteY2" fmla="*/ 3150754 h 3150754"/>
              <a:gd name="connsiteX3" fmla="*/ 0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628671" y="0"/>
                </a:moveTo>
                <a:lnTo>
                  <a:pt x="1886014" y="0"/>
                </a:lnTo>
                <a:lnTo>
                  <a:pt x="2514685" y="3150754"/>
                </a:lnTo>
                <a:lnTo>
                  <a:pt x="0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7867566" y="2213986"/>
            <a:ext cx="2514685" cy="3150754"/>
          </a:xfrm>
          <a:custGeom>
            <a:avLst/>
            <a:gdLst>
              <a:gd name="connsiteX0" fmla="*/ 0 w 2514685"/>
              <a:gd name="connsiteY0" fmla="*/ 0 h 3150754"/>
              <a:gd name="connsiteX1" fmla="*/ 2514685 w 2514685"/>
              <a:gd name="connsiteY1" fmla="*/ 0 h 3150754"/>
              <a:gd name="connsiteX2" fmla="*/ 1886014 w 2514685"/>
              <a:gd name="connsiteY2" fmla="*/ 3150754 h 3150754"/>
              <a:gd name="connsiteX3" fmla="*/ 628671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0" y="0"/>
                </a:moveTo>
                <a:lnTo>
                  <a:pt x="2514685" y="0"/>
                </a:lnTo>
                <a:lnTo>
                  <a:pt x="1886014" y="3150754"/>
                </a:lnTo>
                <a:lnTo>
                  <a:pt x="628671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743450" y="1751012"/>
            <a:ext cx="6400800" cy="4114800"/>
          </a:xfrm>
          <a:custGeom>
            <a:avLst/>
            <a:gdLst>
              <a:gd name="connsiteX0" fmla="*/ 4648200 w 6400800"/>
              <a:gd name="connsiteY0" fmla="*/ 2131255 h 4114800"/>
              <a:gd name="connsiteX1" fmla="*/ 6400800 w 6400800"/>
              <a:gd name="connsiteY1" fmla="*/ 2131255 h 4114800"/>
              <a:gd name="connsiteX2" fmla="*/ 6400800 w 6400800"/>
              <a:gd name="connsiteY2" fmla="*/ 4114800 h 4114800"/>
              <a:gd name="connsiteX3" fmla="*/ 4648200 w 6400800"/>
              <a:gd name="connsiteY3" fmla="*/ 4114800 h 4114800"/>
              <a:gd name="connsiteX4" fmla="*/ 0 w 6400800"/>
              <a:gd name="connsiteY4" fmla="*/ 2131255 h 4114800"/>
              <a:gd name="connsiteX5" fmla="*/ 4514850 w 6400800"/>
              <a:gd name="connsiteY5" fmla="*/ 2131255 h 4114800"/>
              <a:gd name="connsiteX6" fmla="*/ 4514850 w 6400800"/>
              <a:gd name="connsiteY6" fmla="*/ 4114800 h 4114800"/>
              <a:gd name="connsiteX7" fmla="*/ 0 w 6400800"/>
              <a:gd name="connsiteY7" fmla="*/ 4114800 h 4114800"/>
              <a:gd name="connsiteX8" fmla="*/ 1885950 w 6400800"/>
              <a:gd name="connsiteY8" fmla="*/ 0 h 4114800"/>
              <a:gd name="connsiteX9" fmla="*/ 6400800 w 6400800"/>
              <a:gd name="connsiteY9" fmla="*/ 0 h 4114800"/>
              <a:gd name="connsiteX10" fmla="*/ 6400800 w 6400800"/>
              <a:gd name="connsiteY10" fmla="*/ 1983545 h 4114800"/>
              <a:gd name="connsiteX11" fmla="*/ 1885950 w 6400800"/>
              <a:gd name="connsiteY11" fmla="*/ 1983545 h 4114800"/>
              <a:gd name="connsiteX12" fmla="*/ 0 w 6400800"/>
              <a:gd name="connsiteY12" fmla="*/ 0 h 4114800"/>
              <a:gd name="connsiteX13" fmla="*/ 1752600 w 6400800"/>
              <a:gd name="connsiteY13" fmla="*/ 0 h 4114800"/>
              <a:gd name="connsiteX14" fmla="*/ 1752600 w 6400800"/>
              <a:gd name="connsiteY14" fmla="*/ 1983545 h 4114800"/>
              <a:gd name="connsiteX15" fmla="*/ 0 w 6400800"/>
              <a:gd name="connsiteY15" fmla="*/ 1983545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00800" h="4114800">
                <a:moveTo>
                  <a:pt x="4648200" y="2131255"/>
                </a:moveTo>
                <a:lnTo>
                  <a:pt x="6400800" y="2131255"/>
                </a:lnTo>
                <a:lnTo>
                  <a:pt x="6400800" y="4114800"/>
                </a:lnTo>
                <a:lnTo>
                  <a:pt x="4648200" y="4114800"/>
                </a:lnTo>
                <a:close/>
                <a:moveTo>
                  <a:pt x="0" y="2131255"/>
                </a:moveTo>
                <a:lnTo>
                  <a:pt x="4514850" y="2131255"/>
                </a:lnTo>
                <a:lnTo>
                  <a:pt x="4514850" y="4114800"/>
                </a:lnTo>
                <a:lnTo>
                  <a:pt x="0" y="4114800"/>
                </a:lnTo>
                <a:close/>
                <a:moveTo>
                  <a:pt x="1885950" y="0"/>
                </a:moveTo>
                <a:lnTo>
                  <a:pt x="6400800" y="0"/>
                </a:lnTo>
                <a:lnTo>
                  <a:pt x="6400800" y="1983545"/>
                </a:lnTo>
                <a:lnTo>
                  <a:pt x="1885950" y="1983545"/>
                </a:lnTo>
                <a:close/>
                <a:moveTo>
                  <a:pt x="0" y="0"/>
                </a:moveTo>
                <a:lnTo>
                  <a:pt x="1752600" y="0"/>
                </a:lnTo>
                <a:lnTo>
                  <a:pt x="1752600" y="1983545"/>
                </a:lnTo>
                <a:lnTo>
                  <a:pt x="0" y="19835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5934-DBEF-4138-8D30-452AD221FE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14C5-B6AB-483D-BDFC-E33E850BC6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6.png"/><Relationship Id="rId7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tags" Target="../tags/tag5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image" Target="../media/image10.png"/><Relationship Id="rId7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tags" Target="../tags/tag18.xml"/><Relationship Id="rId4" Type="http://schemas.openxmlformats.org/officeDocument/2006/relationships/image" Target="../media/image8.png"/><Relationship Id="rId3" Type="http://schemas.openxmlformats.org/officeDocument/2006/relationships/tags" Target="../tags/tag17.xml"/><Relationship Id="rId22" Type="http://schemas.openxmlformats.org/officeDocument/2006/relationships/notesSlide" Target="../notesSlides/notesSlide7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6.png"/><Relationship Id="rId2" Type="http://schemas.openxmlformats.org/officeDocument/2006/relationships/image" Target="../media/image2.png"/><Relationship Id="rId19" Type="http://schemas.openxmlformats.org/officeDocument/2006/relationships/tags" Target="../tags/tag25.xml"/><Relationship Id="rId18" Type="http://schemas.openxmlformats.org/officeDocument/2006/relationships/image" Target="../media/image15.png"/><Relationship Id="rId17" Type="http://schemas.openxmlformats.org/officeDocument/2006/relationships/tags" Target="../tags/tag24.xml"/><Relationship Id="rId16" Type="http://schemas.openxmlformats.org/officeDocument/2006/relationships/image" Target="../media/image14.png"/><Relationship Id="rId15" Type="http://schemas.openxmlformats.org/officeDocument/2006/relationships/tags" Target="../tags/tag23.xml"/><Relationship Id="rId14" Type="http://schemas.openxmlformats.org/officeDocument/2006/relationships/image" Target="../media/image13.png"/><Relationship Id="rId13" Type="http://schemas.openxmlformats.org/officeDocument/2006/relationships/tags" Target="../tags/tag22.xml"/><Relationship Id="rId12" Type="http://schemas.openxmlformats.org/officeDocument/2006/relationships/image" Target="../media/image12.png"/><Relationship Id="rId11" Type="http://schemas.openxmlformats.org/officeDocument/2006/relationships/tags" Target="../tags/tag21.xml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587" y="-40021"/>
            <a:ext cx="12320685" cy="6938042"/>
          </a:xfrm>
          <a:prstGeom prst="rect">
            <a:avLst/>
          </a:prstGeom>
        </p:spPr>
      </p:pic>
      <p:sp>
        <p:nvSpPr>
          <p:cNvPr id="11" name="PA_文本框 49"/>
          <p:cNvSpPr txBox="1"/>
          <p:nvPr>
            <p:custDataLst>
              <p:tags r:id="rId3"/>
            </p:custDataLst>
          </p:nvPr>
        </p:nvSpPr>
        <p:spPr>
          <a:xfrm>
            <a:off x="4149090" y="4803775"/>
            <a:ext cx="5104130" cy="11245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组长：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组员：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PA_文本框 50"/>
          <p:cNvSpPr txBox="1"/>
          <p:nvPr>
            <p:custDataLst>
              <p:tags r:id="rId4"/>
            </p:custDataLst>
          </p:nvPr>
        </p:nvSpPr>
        <p:spPr>
          <a:xfrm>
            <a:off x="695325" y="1753235"/>
            <a:ext cx="10876280" cy="2990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300" normalizeH="0" baseline="0" noProof="0" dirty="0">
                <a:ln>
                  <a:noFill/>
                </a:ln>
                <a:solidFill>
                  <a:srgbClr val="4787C7"/>
                </a:solidFill>
                <a:effectLst/>
                <a:uLnTx/>
                <a:uFillTx/>
                <a:latin typeface="+mn-ea"/>
                <a:cs typeface="+mn-cs"/>
              </a:rPr>
              <a:t>数据库课程设计</a:t>
            </a:r>
            <a:r>
              <a:rPr kumimoji="0" lang="zh-CN" altLang="en-US" sz="7200" b="1" i="0" u="none" strike="noStrike" kern="1200" cap="none" spc="300" normalizeH="0" baseline="0" noProof="0" dirty="0">
                <a:ln>
                  <a:noFill/>
                </a:ln>
                <a:solidFill>
                  <a:srgbClr val="4787C7"/>
                </a:solidFill>
                <a:effectLst/>
                <a:uLnTx/>
                <a:uFillTx/>
                <a:latin typeface="+mn-ea"/>
                <a:cs typeface="+mn-cs"/>
              </a:rPr>
              <a:t>汇报</a:t>
            </a:r>
            <a:endParaRPr kumimoji="0" lang="zh-CN" altLang="en-US" sz="7200" b="1" i="0" u="none" strike="noStrike" kern="1200" cap="none" spc="300" normalizeH="0" baseline="0" noProof="0" dirty="0">
              <a:ln>
                <a:noFill/>
              </a:ln>
              <a:solidFill>
                <a:srgbClr val="4787C7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300" normalizeH="0" baseline="0" noProof="0" dirty="0">
                <a:ln>
                  <a:noFill/>
                </a:ln>
                <a:solidFill>
                  <a:srgbClr val="4787C7"/>
                </a:solidFill>
                <a:effectLst/>
                <a:uLnTx/>
                <a:uFillTx/>
                <a:latin typeface="+mn-ea"/>
                <a:cs typeface="+mn-cs"/>
              </a:rPr>
              <a:t>（</a:t>
            </a:r>
            <a:r>
              <a:rPr kumimoji="0" lang="en-US" altLang="zh-CN" sz="7200" b="1" i="0" u="none" strike="noStrike" kern="1200" cap="none" spc="300" normalizeH="0" baseline="0" noProof="0" dirty="0">
                <a:ln>
                  <a:noFill/>
                </a:ln>
                <a:solidFill>
                  <a:srgbClr val="4787C7"/>
                </a:solidFill>
                <a:effectLst/>
                <a:uLnTx/>
                <a:uFillTx/>
                <a:latin typeface="+mn-ea"/>
                <a:cs typeface="+mn-cs"/>
              </a:rPr>
              <a:t>60</a:t>
            </a:r>
            <a:r>
              <a:rPr kumimoji="0" lang="zh-CN" altLang="en-US" sz="7200" b="1" i="0" u="none" strike="noStrike" kern="1200" cap="none" spc="300" normalizeH="0" baseline="0" noProof="0" dirty="0">
                <a:ln>
                  <a:noFill/>
                </a:ln>
                <a:solidFill>
                  <a:srgbClr val="4787C7"/>
                </a:solidFill>
                <a:effectLst/>
                <a:uLnTx/>
                <a:uFillTx/>
                <a:latin typeface="+mn-ea"/>
                <a:cs typeface="+mn-cs"/>
              </a:rPr>
              <a:t>组）</a:t>
            </a:r>
            <a:endParaRPr kumimoji="0" lang="zh-CN" altLang="en-US" sz="7200" b="1" i="0" u="none" strike="noStrike" kern="1200" cap="none" spc="300" normalizeH="0" baseline="0" noProof="0" dirty="0">
              <a:ln>
                <a:noFill/>
              </a:ln>
              <a:solidFill>
                <a:srgbClr val="4787C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1" name="矩形 46"/>
          <p:cNvSpPr>
            <a:spLocks noChangeArrowheads="1"/>
          </p:cNvSpPr>
          <p:nvPr/>
        </p:nvSpPr>
        <p:spPr bwMode="auto">
          <a:xfrm>
            <a:off x="1983740" y="1878330"/>
            <a:ext cx="660400" cy="538480"/>
          </a:xfrm>
          <a:prstGeom prst="rect">
            <a:avLst/>
          </a:prstGeom>
          <a:solidFill>
            <a:srgbClr val="A2DD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3765"/>
            <a:endParaRPr lang="zh-CN" altLang="zh-CN" sz="2800">
              <a:solidFill>
                <a:srgbClr val="FFFFFF"/>
              </a:solidFill>
              <a:ea typeface="宋体" panose="02010600030101010101" pitchFamily="2" charset="-122"/>
              <a:cs typeface="+mn-lt"/>
              <a:sym typeface="宋体" panose="02010600030101010101" pitchFamily="2" charset="-122"/>
            </a:endParaRPr>
          </a:p>
        </p:txBody>
      </p:sp>
      <p:sp>
        <p:nvSpPr>
          <p:cNvPr id="17" name="矩形 46"/>
          <p:cNvSpPr>
            <a:spLocks noChangeArrowheads="1"/>
          </p:cNvSpPr>
          <p:nvPr/>
        </p:nvSpPr>
        <p:spPr bwMode="auto">
          <a:xfrm>
            <a:off x="1983740" y="2827020"/>
            <a:ext cx="660400" cy="538480"/>
          </a:xfrm>
          <a:prstGeom prst="rect">
            <a:avLst/>
          </a:prstGeom>
          <a:solidFill>
            <a:srgbClr val="5791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3765"/>
            <a:endParaRPr lang="zh-CN" altLang="zh-CN" sz="2800" dirty="0">
              <a:solidFill>
                <a:srgbClr val="FFFFFF">
                  <a:lumMod val="50000"/>
                </a:srgbClr>
              </a:solidFill>
              <a:ea typeface="宋体" panose="02010600030101010101" pitchFamily="2" charset="-122"/>
              <a:cs typeface="+mn-lt"/>
              <a:sym typeface="宋体" panose="02010600030101010101" pitchFamily="2" charset="-122"/>
            </a:endParaRPr>
          </a:p>
        </p:txBody>
      </p:sp>
      <p:sp>
        <p:nvSpPr>
          <p:cNvPr id="21" name="矩形 46"/>
          <p:cNvSpPr>
            <a:spLocks noChangeArrowheads="1"/>
          </p:cNvSpPr>
          <p:nvPr/>
        </p:nvSpPr>
        <p:spPr bwMode="auto">
          <a:xfrm>
            <a:off x="1984375" y="3781425"/>
            <a:ext cx="659765" cy="538480"/>
          </a:xfrm>
          <a:prstGeom prst="rect">
            <a:avLst/>
          </a:prstGeom>
          <a:solidFill>
            <a:srgbClr val="A2DD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3765"/>
            <a:endParaRPr lang="zh-CN" altLang="zh-CN" sz="2800" dirty="0">
              <a:solidFill>
                <a:srgbClr val="FFFFFF">
                  <a:lumMod val="50000"/>
                </a:srgbClr>
              </a:solidFill>
              <a:ea typeface="宋体" panose="02010600030101010101" pitchFamily="2" charset="-122"/>
              <a:cs typeface="+mn-lt"/>
              <a:sym typeface="宋体" panose="02010600030101010101" pitchFamily="2" charset="-122"/>
            </a:endParaRPr>
          </a:p>
        </p:txBody>
      </p:sp>
      <p:sp>
        <p:nvSpPr>
          <p:cNvPr id="25" name="矩形 46"/>
          <p:cNvSpPr>
            <a:spLocks noChangeArrowheads="1"/>
          </p:cNvSpPr>
          <p:nvPr/>
        </p:nvSpPr>
        <p:spPr bwMode="auto">
          <a:xfrm>
            <a:off x="1983740" y="4705985"/>
            <a:ext cx="660400" cy="538480"/>
          </a:xfrm>
          <a:prstGeom prst="rect">
            <a:avLst/>
          </a:prstGeom>
          <a:solidFill>
            <a:srgbClr val="5791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3765"/>
            <a:endParaRPr lang="zh-CN" altLang="zh-CN" sz="2800" dirty="0">
              <a:solidFill>
                <a:srgbClr val="FFFFFF">
                  <a:lumMod val="50000"/>
                </a:srgbClr>
              </a:solidFill>
              <a:ea typeface="宋体" panose="02010600030101010101" pitchFamily="2" charset="-122"/>
              <a:cs typeface="+mn-lt"/>
              <a:sym typeface="宋体" panose="02010600030101010101" pitchFamily="2" charset="-122"/>
            </a:endParaRPr>
          </a:p>
        </p:txBody>
      </p:sp>
      <p:sp>
        <p:nvSpPr>
          <p:cNvPr id="2" name="PA_文本框 49"/>
          <p:cNvSpPr txBox="1"/>
          <p:nvPr>
            <p:custDataLst>
              <p:tags r:id="rId3"/>
            </p:custDataLst>
          </p:nvPr>
        </p:nvSpPr>
        <p:spPr>
          <a:xfrm>
            <a:off x="3371960" y="2747030"/>
            <a:ext cx="3027680" cy="6819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用户注册、</a:t>
            </a: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登录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PA_文本框 49"/>
          <p:cNvSpPr txBox="1"/>
          <p:nvPr>
            <p:custDataLst>
              <p:tags r:id="rId4"/>
            </p:custDataLst>
          </p:nvPr>
        </p:nvSpPr>
        <p:spPr>
          <a:xfrm>
            <a:off x="3371960" y="1811675"/>
            <a:ext cx="1808480" cy="6819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数据入库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PA_文本框 49"/>
          <p:cNvSpPr txBox="1"/>
          <p:nvPr>
            <p:custDataLst>
              <p:tags r:id="rId5"/>
            </p:custDataLst>
          </p:nvPr>
        </p:nvSpPr>
        <p:spPr>
          <a:xfrm>
            <a:off x="3371960" y="4634250"/>
            <a:ext cx="1808480" cy="6819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积分</a:t>
            </a: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兑换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PA_文本框 49"/>
          <p:cNvSpPr txBox="1"/>
          <p:nvPr>
            <p:custDataLst>
              <p:tags r:id="rId6"/>
            </p:custDataLst>
          </p:nvPr>
        </p:nvSpPr>
        <p:spPr>
          <a:xfrm>
            <a:off x="3371960" y="3709690"/>
            <a:ext cx="5059680" cy="6819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主界面进行订单的相关操作</a:t>
            </a:r>
            <a:endParaRPr sz="3200" b="1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PA_文本框 49"/>
          <p:cNvSpPr txBox="1"/>
          <p:nvPr>
            <p:custDataLst>
              <p:tags r:id="rId7"/>
            </p:custDataLst>
          </p:nvPr>
        </p:nvSpPr>
        <p:spPr>
          <a:xfrm>
            <a:off x="4589255" y="556915"/>
            <a:ext cx="2621280" cy="6819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系统功能</a:t>
            </a: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展示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 bldLvl="0" animBg="1"/>
      <p:bldP spid="2" grpId="0"/>
      <p:bldP spid="3" grpId="0"/>
      <p:bldP spid="4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321"/>
            <a:ext cx="12320685" cy="693804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444080" y="1245614"/>
            <a:ext cx="3240301" cy="2049555"/>
            <a:chOff x="7104770" y="1986915"/>
            <a:chExt cx="444503" cy="281157"/>
          </a:xfrm>
          <a:solidFill>
            <a:srgbClr val="6946A0"/>
          </a:solidFill>
        </p:grpSpPr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7186443" y="1986915"/>
              <a:ext cx="281157" cy="281157"/>
            </a:xfrm>
            <a:prstGeom prst="ellipse">
              <a:avLst/>
            </a:prstGeom>
            <a:solidFill>
              <a:srgbClr val="B2E0F4"/>
            </a:solidFill>
            <a:ln w="0">
              <a:noFill/>
            </a:ln>
            <a:effectLst>
              <a:outerShdw blurRad="101600" dist="38100" dir="2700000" sx="101000" sy="101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文本框 7"/>
            <p:cNvSpPr txBox="1">
              <a:spLocks noChangeAspect="1"/>
            </p:cNvSpPr>
            <p:nvPr/>
          </p:nvSpPr>
          <p:spPr>
            <a:xfrm>
              <a:off x="7104770" y="2087467"/>
              <a:ext cx="444503" cy="8005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n-cs"/>
                </a:rPr>
                <a:t>PART FOUR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0" name="文本框 9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4035626" y="3658307"/>
            <a:ext cx="4120747" cy="7683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分工与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系数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3" name="Ellipse 28"/>
          <p:cNvSpPr/>
          <p:nvPr/>
        </p:nvSpPr>
        <p:spPr>
          <a:xfrm>
            <a:off x="1645920" y="4618990"/>
            <a:ext cx="2242820" cy="1456055"/>
          </a:xfrm>
          <a:prstGeom prst="ellipse">
            <a:avLst/>
          </a:prstGeom>
          <a:solidFill>
            <a:srgbClr val="F7F7F7"/>
          </a:solidFill>
          <a:ln w="76200">
            <a:solidFill>
              <a:srgbClr val="A2DDF7"/>
            </a:solidFill>
          </a:ln>
        </p:spPr>
        <p:txBody>
          <a:bodyPr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</a:endParaRPr>
          </a:p>
        </p:txBody>
      </p:sp>
      <p:sp>
        <p:nvSpPr>
          <p:cNvPr id="28" name="Ellipse 28"/>
          <p:cNvSpPr/>
          <p:nvPr>
            <p:custDataLst>
              <p:tags r:id="rId3"/>
            </p:custDataLst>
          </p:nvPr>
        </p:nvSpPr>
        <p:spPr>
          <a:xfrm>
            <a:off x="1645920" y="2901315"/>
            <a:ext cx="2242820" cy="1456055"/>
          </a:xfrm>
          <a:prstGeom prst="ellipse">
            <a:avLst/>
          </a:prstGeom>
          <a:solidFill>
            <a:srgbClr val="F7F7F7"/>
          </a:solidFill>
          <a:ln w="76200">
            <a:solidFill>
              <a:srgbClr val="A2DDF7"/>
            </a:solidFill>
          </a:ln>
        </p:spPr>
        <p:txBody>
          <a:bodyPr anchor="ctr" anchorCtr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</a:endParaRPr>
          </a:p>
        </p:txBody>
      </p:sp>
      <p:sp>
        <p:nvSpPr>
          <p:cNvPr id="29" name="Ellipse 28"/>
          <p:cNvSpPr/>
          <p:nvPr>
            <p:custDataLst>
              <p:tags r:id="rId4"/>
            </p:custDataLst>
          </p:nvPr>
        </p:nvSpPr>
        <p:spPr>
          <a:xfrm>
            <a:off x="1645920" y="1145540"/>
            <a:ext cx="2242820" cy="1456055"/>
          </a:xfrm>
          <a:prstGeom prst="ellipse">
            <a:avLst/>
          </a:prstGeom>
          <a:solidFill>
            <a:srgbClr val="F7F7F7"/>
          </a:solidFill>
          <a:ln w="76200">
            <a:solidFill>
              <a:srgbClr val="A2DDF7"/>
            </a:solidFill>
          </a:ln>
        </p:spPr>
        <p:txBody>
          <a:bodyPr anchor="ctr" anchorCtr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</a:endParaRPr>
          </a:p>
        </p:txBody>
      </p:sp>
      <p:sp>
        <p:nvSpPr>
          <p:cNvPr id="30" name="PA_文本框 49"/>
          <p:cNvSpPr txBox="1"/>
          <p:nvPr>
            <p:custDataLst>
              <p:tags r:id="rId5"/>
            </p:custDataLst>
          </p:nvPr>
        </p:nvSpPr>
        <p:spPr>
          <a:xfrm>
            <a:off x="4305935" y="1181735"/>
            <a:ext cx="6035040" cy="1494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系数：</a:t>
            </a:r>
            <a:r>
              <a:rPr lang="en-US" altLang="zh-CN" sz="2800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1</a:t>
            </a:r>
            <a:endParaRPr lang="zh-CN" altLang="en-US" sz="2800" b="1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+mn-ea"/>
              </a:rPr>
              <a:t>数据库设计、脚本编写、备份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+mn-ea"/>
              </a:rPr>
              <a:t>两次中期汇报、课程论文撰写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1" name="PA_文本框 49"/>
          <p:cNvSpPr txBox="1"/>
          <p:nvPr>
            <p:custDataLst>
              <p:tags r:id="rId6"/>
            </p:custDataLst>
          </p:nvPr>
        </p:nvSpPr>
        <p:spPr>
          <a:xfrm>
            <a:off x="4305935" y="4908550"/>
            <a:ext cx="6035040" cy="10509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系数：</a:t>
            </a:r>
            <a:r>
              <a:rPr lang="en-US" altLang="zh-CN" sz="2800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0.95</a:t>
            </a:r>
            <a:endParaRPr lang="zh-CN" altLang="en-US" sz="2800" b="1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+mn-ea"/>
              </a:rPr>
              <a:t>后端代码编写、美化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+mn-ea"/>
              </a:rPr>
              <a:t>前端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2" name="PA_文本框 49"/>
          <p:cNvSpPr txBox="1"/>
          <p:nvPr>
            <p:custDataLst>
              <p:tags r:id="rId7"/>
            </p:custDataLst>
          </p:nvPr>
        </p:nvSpPr>
        <p:spPr>
          <a:xfrm>
            <a:off x="4305935" y="3155950"/>
            <a:ext cx="6035040" cy="10509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系数：</a:t>
            </a:r>
            <a:r>
              <a:rPr lang="en-US" altLang="zh-CN" sz="2800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0.9</a:t>
            </a:r>
            <a:endParaRPr lang="zh-CN" altLang="en-US" sz="2800" b="1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+mn-ea"/>
              </a:rPr>
              <a:t>前端界面设计、系统功能设计、画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+mn-ea"/>
              </a:rPr>
              <a:t>各种图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 bldLvl="0" animBg="1"/>
      <p:bldP spid="30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587" y="-40021"/>
            <a:ext cx="12320685" cy="6938042"/>
          </a:xfrm>
          <a:prstGeom prst="rect">
            <a:avLst/>
          </a:prstGeom>
        </p:spPr>
      </p:pic>
      <p:sp>
        <p:nvSpPr>
          <p:cNvPr id="11" name="PA_文本框 49"/>
          <p:cNvSpPr txBox="1"/>
          <p:nvPr>
            <p:custDataLst>
              <p:tags r:id="rId3"/>
            </p:custDataLst>
          </p:nvPr>
        </p:nvSpPr>
        <p:spPr>
          <a:xfrm>
            <a:off x="4788645" y="4298970"/>
            <a:ext cx="3175635" cy="6819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时间：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2023.5.24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" name="PA_文本框 50"/>
          <p:cNvSpPr txBox="1"/>
          <p:nvPr>
            <p:custDataLst>
              <p:tags r:id="rId4"/>
            </p:custDataLst>
          </p:nvPr>
        </p:nvSpPr>
        <p:spPr>
          <a:xfrm>
            <a:off x="1339254" y="2089448"/>
            <a:ext cx="10433646" cy="171577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300" normalizeH="0" baseline="0" noProof="0" dirty="0">
                <a:ln>
                  <a:noFill/>
                </a:ln>
                <a:solidFill>
                  <a:srgbClr val="4787C7"/>
                </a:solidFill>
                <a:effectLst/>
                <a:uLnTx/>
                <a:uFillTx/>
                <a:latin typeface="+mn-ea"/>
                <a:cs typeface="+mn-cs"/>
              </a:rPr>
              <a:t>THANKS</a:t>
            </a:r>
            <a:r>
              <a:rPr kumimoji="0" lang="zh-CN" altLang="en-US" sz="8800" b="1" i="0" u="none" strike="noStrike" kern="1200" cap="none" spc="300" normalizeH="0" baseline="0" noProof="0" dirty="0">
                <a:ln>
                  <a:noFill/>
                </a:ln>
                <a:solidFill>
                  <a:srgbClr val="4787C7"/>
                </a:solidFill>
                <a:effectLst/>
                <a:uLnTx/>
                <a:uFillTx/>
                <a:latin typeface="+mn-ea"/>
                <a:cs typeface="+mn-cs"/>
              </a:rPr>
              <a:t>！</a:t>
            </a:r>
            <a:endParaRPr kumimoji="0" lang="zh-CN" altLang="en-US" sz="8800" b="1" i="0" u="none" strike="noStrike" kern="1200" cap="none" spc="300" normalizeH="0" baseline="0" noProof="0" dirty="0">
              <a:ln>
                <a:noFill/>
              </a:ln>
              <a:solidFill>
                <a:srgbClr val="4787C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27" y="-1"/>
            <a:ext cx="12304682" cy="695007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607820" y="2222500"/>
            <a:ext cx="3889375" cy="3468364"/>
            <a:chOff x="6429563" y="2249540"/>
            <a:chExt cx="2275587" cy="2898238"/>
          </a:xfrm>
        </p:grpSpPr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6918195" y="2249540"/>
              <a:ext cx="1786955" cy="411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数据库设计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429563" y="2318690"/>
              <a:ext cx="257184" cy="257184"/>
              <a:chOff x="4923349" y="1475317"/>
              <a:chExt cx="305414" cy="305414"/>
            </a:xfrm>
            <a:solidFill>
              <a:srgbClr val="E94E60"/>
            </a:solidFill>
          </p:grpSpPr>
          <p:sp>
            <p:nvSpPr>
              <p:cNvPr id="25" name="椭圆 24"/>
              <p:cNvSpPr/>
              <p:nvPr/>
            </p:nvSpPr>
            <p:spPr>
              <a:xfrm>
                <a:off x="4923349" y="1475317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4646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008132" y="1560100"/>
                <a:ext cx="135848" cy="135848"/>
              </a:xfrm>
              <a:prstGeom prst="ellipse">
                <a:avLst/>
              </a:prstGeom>
              <a:solidFill>
                <a:srgbClr val="46465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6918195" y="3077955"/>
              <a:ext cx="1786955" cy="411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界面设计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429563" y="3147105"/>
              <a:ext cx="257184" cy="257184"/>
              <a:chOff x="4923349" y="1475317"/>
              <a:chExt cx="305414" cy="305414"/>
            </a:xfrm>
            <a:solidFill>
              <a:srgbClr val="E94E60"/>
            </a:solidFill>
          </p:grpSpPr>
          <p:sp>
            <p:nvSpPr>
              <p:cNvPr id="23" name="椭圆 22"/>
              <p:cNvSpPr/>
              <p:nvPr/>
            </p:nvSpPr>
            <p:spPr>
              <a:xfrm>
                <a:off x="4923349" y="1475317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4646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008132" y="1560100"/>
                <a:ext cx="135848" cy="135848"/>
              </a:xfrm>
              <a:prstGeom prst="ellipse">
                <a:avLst/>
              </a:prstGeom>
              <a:solidFill>
                <a:srgbClr val="464658"/>
              </a:solidFill>
              <a:ln w="6350">
                <a:solidFill>
                  <a:srgbClr val="8D8C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6918195" y="3908133"/>
              <a:ext cx="1786955" cy="411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系统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功能展示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429563" y="3977283"/>
              <a:ext cx="257184" cy="257184"/>
              <a:chOff x="4923349" y="1475317"/>
              <a:chExt cx="305414" cy="305414"/>
            </a:xfrm>
            <a:solidFill>
              <a:srgbClr val="E94E60"/>
            </a:solidFill>
          </p:grpSpPr>
          <p:sp>
            <p:nvSpPr>
              <p:cNvPr id="21" name="椭圆 20"/>
              <p:cNvSpPr/>
              <p:nvPr/>
            </p:nvSpPr>
            <p:spPr>
              <a:xfrm>
                <a:off x="4923349" y="1475317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4646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008132" y="1560100"/>
                <a:ext cx="135848" cy="135848"/>
              </a:xfrm>
              <a:prstGeom prst="ellipse">
                <a:avLst/>
              </a:prstGeom>
              <a:solidFill>
                <a:srgbClr val="46465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>
              <a:off x="6918195" y="4736548"/>
              <a:ext cx="1786955" cy="411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分工与系数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429563" y="4805698"/>
              <a:ext cx="257184" cy="257184"/>
              <a:chOff x="4923349" y="1475317"/>
              <a:chExt cx="305414" cy="305414"/>
            </a:xfrm>
            <a:solidFill>
              <a:srgbClr val="E94E60"/>
            </a:solidFill>
          </p:grpSpPr>
          <p:sp>
            <p:nvSpPr>
              <p:cNvPr id="19" name="椭圆 18"/>
              <p:cNvSpPr/>
              <p:nvPr/>
            </p:nvSpPr>
            <p:spPr>
              <a:xfrm>
                <a:off x="4923349" y="1475317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4646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008132" y="1560100"/>
                <a:ext cx="135848" cy="135848"/>
              </a:xfrm>
              <a:prstGeom prst="ellipse">
                <a:avLst/>
              </a:prstGeom>
              <a:solidFill>
                <a:srgbClr val="46465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9035365" y="4589994"/>
            <a:ext cx="243895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cs typeface="宋体" panose="02010600030101010101" pitchFamily="2" charset="-122"/>
              </a:rPr>
              <a:t>目 录</a:t>
            </a:r>
            <a:endParaRPr kumimoji="0" lang="en-US" altLang="zh-CN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9225865" y="5936100"/>
            <a:ext cx="2663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cs typeface="宋体" panose="02010600030101010101" pitchFamily="2" charset="-122"/>
              </a:rPr>
              <a:t>CONTENTS</a:t>
            </a:r>
            <a:endParaRPr kumimoji="0" lang="en-US" altLang="zh-CN" sz="24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321"/>
            <a:ext cx="12320685" cy="693804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444080" y="1245614"/>
            <a:ext cx="3240301" cy="2049555"/>
            <a:chOff x="7104770" y="1986915"/>
            <a:chExt cx="444503" cy="281157"/>
          </a:xfrm>
          <a:solidFill>
            <a:srgbClr val="6946A0"/>
          </a:solidFill>
        </p:grpSpPr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7186443" y="1986915"/>
              <a:ext cx="281157" cy="281157"/>
            </a:xfrm>
            <a:prstGeom prst="ellipse">
              <a:avLst/>
            </a:prstGeom>
            <a:solidFill>
              <a:srgbClr val="B2E0F4"/>
            </a:solidFill>
            <a:ln w="0">
              <a:noFill/>
            </a:ln>
            <a:effectLst>
              <a:outerShdw blurRad="101600" dist="38100" dir="2700000" sx="101000" sy="101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文本框 7"/>
            <p:cNvSpPr txBox="1">
              <a:spLocks noChangeAspect="1"/>
            </p:cNvSpPr>
            <p:nvPr/>
          </p:nvSpPr>
          <p:spPr>
            <a:xfrm>
              <a:off x="7104770" y="2087384"/>
              <a:ext cx="444503" cy="8021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n-cs"/>
                </a:rPr>
                <a:t>PART ONE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9" name="文本框 8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3626577" y="4616122"/>
            <a:ext cx="4875305" cy="3473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SQL Server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" name="文本框 9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4035626" y="3658307"/>
            <a:ext cx="4120747" cy="7683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数据库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设计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9385" y="344805"/>
            <a:ext cx="7319010" cy="6327775"/>
          </a:xfrm>
          <a:prstGeom prst="rect">
            <a:avLst/>
          </a:prstGeom>
        </p:spPr>
      </p:pic>
      <p:pic>
        <p:nvPicPr>
          <p:cNvPr id="10" name="图片 5" descr="未命名表单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54570" y="1318260"/>
            <a:ext cx="4867275" cy="45516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022715" y="2477770"/>
            <a:ext cx="190500" cy="152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87155" y="2710815"/>
            <a:ext cx="226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m</a:t>
            </a:r>
            <a:endParaRPr lang="en-US" altLang="zh-CN" sz="1200" b="1"/>
          </a:p>
        </p:txBody>
      </p:sp>
      <p:sp>
        <p:nvSpPr>
          <p:cNvPr id="20" name="PA_文本框 49"/>
          <p:cNvSpPr txBox="1"/>
          <p:nvPr>
            <p:custDataLst>
              <p:tags r:id="rId9"/>
            </p:custDataLst>
          </p:nvPr>
        </p:nvSpPr>
        <p:spPr>
          <a:xfrm>
            <a:off x="4664185" y="5869960"/>
            <a:ext cx="1402080" cy="6819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rPr>
              <a:t>关系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rPr>
              <a:t>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b="1810"/>
          <a:stretch>
            <a:fillRect/>
          </a:stretch>
        </p:blipFill>
        <p:spPr>
          <a:xfrm>
            <a:off x="5115560" y="381000"/>
            <a:ext cx="1457325" cy="1309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 bldLvl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4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92810" y="1878330"/>
            <a:ext cx="660400" cy="538480"/>
          </a:xfrm>
          <a:prstGeom prst="rect">
            <a:avLst/>
          </a:prstGeom>
          <a:solidFill>
            <a:srgbClr val="A2DD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 defTabSz="913765"/>
            <a:endParaRPr lang="zh-CN" altLang="zh-CN" sz="2800">
              <a:solidFill>
                <a:srgbClr val="FFFFFF"/>
              </a:solidFill>
              <a:ea typeface="宋体" panose="02010600030101010101" pitchFamily="2" charset="-122"/>
              <a:cs typeface="+mn-lt"/>
              <a:sym typeface="宋体" panose="02010600030101010101" pitchFamily="2" charset="-122"/>
            </a:endParaRPr>
          </a:p>
        </p:txBody>
      </p:sp>
      <p:sp>
        <p:nvSpPr>
          <p:cNvPr id="17" name="矩形 4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92810" y="2827020"/>
            <a:ext cx="660400" cy="538480"/>
          </a:xfrm>
          <a:prstGeom prst="rect">
            <a:avLst/>
          </a:prstGeom>
          <a:solidFill>
            <a:srgbClr val="5791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 defTabSz="913765"/>
            <a:endParaRPr lang="zh-CN" altLang="zh-CN" sz="2800" dirty="0">
              <a:solidFill>
                <a:srgbClr val="FFFFFF">
                  <a:lumMod val="50000"/>
                </a:srgbClr>
              </a:solidFill>
              <a:ea typeface="宋体" panose="02010600030101010101" pitchFamily="2" charset="-122"/>
              <a:cs typeface="+mn-lt"/>
              <a:sym typeface="宋体" panose="02010600030101010101" pitchFamily="2" charset="-122"/>
            </a:endParaRPr>
          </a:p>
        </p:txBody>
      </p:sp>
      <p:sp>
        <p:nvSpPr>
          <p:cNvPr id="4" name="矩形 4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93445" y="3781425"/>
            <a:ext cx="659765" cy="538480"/>
          </a:xfrm>
          <a:prstGeom prst="rect">
            <a:avLst/>
          </a:prstGeom>
          <a:solidFill>
            <a:srgbClr val="A2DD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 defTabSz="913765"/>
            <a:endParaRPr lang="zh-CN" altLang="zh-CN" sz="2800" dirty="0">
              <a:solidFill>
                <a:srgbClr val="FFFFFF">
                  <a:lumMod val="50000"/>
                </a:srgbClr>
              </a:solidFill>
              <a:ea typeface="宋体" panose="02010600030101010101" pitchFamily="2" charset="-122"/>
              <a:cs typeface="+mn-lt"/>
              <a:sym typeface="宋体" panose="02010600030101010101" pitchFamily="2" charset="-122"/>
            </a:endParaRPr>
          </a:p>
        </p:txBody>
      </p:sp>
      <p:sp>
        <p:nvSpPr>
          <p:cNvPr id="9" name="矩形 4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92810" y="4705985"/>
            <a:ext cx="660400" cy="538480"/>
          </a:xfrm>
          <a:prstGeom prst="rect">
            <a:avLst/>
          </a:prstGeom>
          <a:solidFill>
            <a:srgbClr val="5791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 defTabSz="913765"/>
            <a:endParaRPr lang="zh-CN" altLang="zh-CN" sz="2800" dirty="0">
              <a:solidFill>
                <a:srgbClr val="FFFFFF">
                  <a:lumMod val="50000"/>
                </a:srgbClr>
              </a:solidFill>
              <a:ea typeface="宋体" panose="02010600030101010101" pitchFamily="2" charset="-122"/>
              <a:cs typeface="+mn-lt"/>
              <a:sym typeface="宋体" panose="02010600030101010101" pitchFamily="2" charset="-122"/>
            </a:endParaRPr>
          </a:p>
        </p:txBody>
      </p:sp>
      <p:sp>
        <p:nvSpPr>
          <p:cNvPr id="10" name="PA_文本框 49"/>
          <p:cNvSpPr txBox="1"/>
          <p:nvPr>
            <p:custDataLst>
              <p:tags r:id="rId7"/>
            </p:custDataLst>
          </p:nvPr>
        </p:nvSpPr>
        <p:spPr>
          <a:xfrm>
            <a:off x="2281030" y="2747030"/>
            <a:ext cx="6729095" cy="6819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完整性约束（默认值、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CHECK</a:t>
            </a: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约束）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PA_文本框 49"/>
          <p:cNvSpPr txBox="1"/>
          <p:nvPr>
            <p:custDataLst>
              <p:tags r:id="rId8"/>
            </p:custDataLst>
          </p:nvPr>
        </p:nvSpPr>
        <p:spPr>
          <a:xfrm>
            <a:off x="2281030" y="1811675"/>
            <a:ext cx="3027680" cy="6819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主键、外键</a:t>
            </a: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设计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5" name="PA_文本框 49"/>
          <p:cNvSpPr txBox="1"/>
          <p:nvPr>
            <p:custDataLst>
              <p:tags r:id="rId9"/>
            </p:custDataLst>
          </p:nvPr>
        </p:nvSpPr>
        <p:spPr>
          <a:xfrm>
            <a:off x="2281030" y="4634250"/>
            <a:ext cx="1808480" cy="6819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索引</a:t>
            </a: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设计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PA_文本框 49"/>
          <p:cNvSpPr txBox="1"/>
          <p:nvPr>
            <p:custDataLst>
              <p:tags r:id="rId10"/>
            </p:custDataLst>
          </p:nvPr>
        </p:nvSpPr>
        <p:spPr>
          <a:xfrm>
            <a:off x="2281030" y="3709690"/>
            <a:ext cx="2214880" cy="6819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触发器</a:t>
            </a: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设计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 bldLvl="0" animBg="1"/>
      <p:bldP spid="10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321"/>
            <a:ext cx="12320685" cy="693804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444080" y="1245614"/>
            <a:ext cx="3240301" cy="2049555"/>
            <a:chOff x="7104770" y="1986915"/>
            <a:chExt cx="444503" cy="281157"/>
          </a:xfrm>
          <a:solidFill>
            <a:srgbClr val="6946A0"/>
          </a:solidFill>
        </p:grpSpPr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7186443" y="1986915"/>
              <a:ext cx="281157" cy="281157"/>
            </a:xfrm>
            <a:prstGeom prst="ellipse">
              <a:avLst/>
            </a:prstGeom>
            <a:solidFill>
              <a:srgbClr val="B2E0F4"/>
            </a:solidFill>
            <a:ln w="0">
              <a:noFill/>
            </a:ln>
            <a:effectLst>
              <a:outerShdw blurRad="101600" dist="38100" dir="2700000" sx="101000" sy="101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文本框 7"/>
            <p:cNvSpPr txBox="1">
              <a:spLocks noChangeAspect="1"/>
            </p:cNvSpPr>
            <p:nvPr/>
          </p:nvSpPr>
          <p:spPr>
            <a:xfrm>
              <a:off x="7104770" y="2087467"/>
              <a:ext cx="444503" cy="8005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n-cs"/>
                </a:rPr>
                <a:t>PART TWO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0" name="文本框 9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4035626" y="3658307"/>
            <a:ext cx="4120747" cy="7683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界面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设计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lt"/>
            </a:endParaRPr>
          </a:p>
        </p:txBody>
      </p:sp>
      <p:pic>
        <p:nvPicPr>
          <p:cNvPr id="32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87003" y="49530"/>
            <a:ext cx="2905125" cy="1934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07730" y="4590098"/>
            <a:ext cx="2574290" cy="193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27408" y="49530"/>
            <a:ext cx="2670175" cy="2340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87350" y="2138363"/>
            <a:ext cx="2773680" cy="274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465195" y="2411095"/>
            <a:ext cx="3060065" cy="247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433195" y="4126865"/>
            <a:ext cx="3144520" cy="277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06975" y="3974465"/>
            <a:ext cx="292227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-317" y="49213"/>
            <a:ext cx="2508885" cy="196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894320" y="1734185"/>
            <a:ext cx="3801110" cy="2285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321"/>
            <a:ext cx="12320685" cy="693804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444080" y="1245614"/>
            <a:ext cx="3240301" cy="2049555"/>
            <a:chOff x="7104770" y="1986915"/>
            <a:chExt cx="444503" cy="281157"/>
          </a:xfrm>
          <a:solidFill>
            <a:srgbClr val="6946A0"/>
          </a:solidFill>
        </p:grpSpPr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7186443" y="1986915"/>
              <a:ext cx="281157" cy="281157"/>
            </a:xfrm>
            <a:prstGeom prst="ellipse">
              <a:avLst/>
            </a:prstGeom>
            <a:solidFill>
              <a:srgbClr val="B2E0F4"/>
            </a:solidFill>
            <a:ln w="0">
              <a:noFill/>
            </a:ln>
            <a:effectLst>
              <a:outerShdw blurRad="101600" dist="38100" dir="2700000" sx="101000" sy="101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文本框 7"/>
            <p:cNvSpPr txBox="1">
              <a:spLocks noChangeAspect="1"/>
            </p:cNvSpPr>
            <p:nvPr/>
          </p:nvSpPr>
          <p:spPr>
            <a:xfrm>
              <a:off x="7104770" y="2087467"/>
              <a:ext cx="444503" cy="8005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n-cs"/>
                </a:rPr>
                <a:t>PART THREE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0" name="文本框 9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4035626" y="3658307"/>
            <a:ext cx="4120747" cy="7683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系统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功能展示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3" name="PA_文本框 49"/>
          <p:cNvSpPr txBox="1"/>
          <p:nvPr>
            <p:custDataLst>
              <p:tags r:id="rId3"/>
            </p:custDataLst>
          </p:nvPr>
        </p:nvSpPr>
        <p:spPr>
          <a:xfrm>
            <a:off x="5026770" y="381020"/>
            <a:ext cx="1808480" cy="6819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系统</a:t>
            </a: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流程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5" name="图片 15" descr="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29995" y="976630"/>
            <a:ext cx="9151620" cy="5773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 bldLvl="0" animBg="1"/>
      <p:bldP spid="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PA" val="v4.1.3"/>
  <p:tag name="KSO_WM_BEAUTIFY_FLAG" val=""/>
</p:tagLst>
</file>

<file path=ppt/tags/tag14.xml><?xml version="1.0" encoding="utf-8"?>
<p:tagLst xmlns:p="http://schemas.openxmlformats.org/presentationml/2006/main">
  <p:tag name="PA" val="v4.1.3"/>
  <p:tag name="KSO_WM_BEAUTIFY_FLAG" val=""/>
</p:tagLst>
</file>

<file path=ppt/tags/tag15.xml><?xml version="1.0" encoding="utf-8"?>
<p:tagLst xmlns:p="http://schemas.openxmlformats.org/presentationml/2006/main">
  <p:tag name="PA" val="v4.1.3"/>
  <p:tag name="KSO_WM_BEAUTIFY_FLAG" val=""/>
</p:tagLst>
</file>

<file path=ppt/tags/tag16.xml><?xml version="1.0" encoding="utf-8"?>
<p:tagLst xmlns:p="http://schemas.openxmlformats.org/presentationml/2006/main">
  <p:tag name="PA" val="v4.1.3"/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PA" val="v4.1.3"/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PA" val="v4.1.3"/>
  <p:tag name="KSO_WM_BEAUTIFY_FLAG" val=""/>
</p:tagLst>
</file>

<file path=ppt/tags/tag29.xml><?xml version="1.0" encoding="utf-8"?>
<p:tagLst xmlns:p="http://schemas.openxmlformats.org/presentationml/2006/main">
  <p:tag name="PA" val="v4.1.3"/>
  <p:tag name="KSO_WM_BEAUTIFY_FLAG" val=""/>
</p:tagLst>
</file>

<file path=ppt/tags/tag3.xml><?xml version="1.0" encoding="utf-8"?>
<p:tagLst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30.xml><?xml version="1.0" encoding="utf-8"?>
<p:tagLst xmlns:p="http://schemas.openxmlformats.org/presentationml/2006/main">
  <p:tag name="PA" val="v4.1.3"/>
  <p:tag name="KSO_WM_BEAUTIFY_FLAG" val=""/>
</p:tagLst>
</file>

<file path=ppt/tags/tag31.xml><?xml version="1.0" encoding="utf-8"?>
<p:tagLst xmlns:p="http://schemas.openxmlformats.org/presentationml/2006/main">
  <p:tag name="PA" val="v4.1.3"/>
  <p:tag name="KSO_WM_BEAUTIFY_FLAG" val=""/>
</p:tagLst>
</file>

<file path=ppt/tags/tag32.xml><?xml version="1.0" encoding="utf-8"?>
<p:tagLst xmlns:p="http://schemas.openxmlformats.org/presentationml/2006/main">
  <p:tag name="PA" val="v4.1.3"/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PA" val="v4.1.3"/>
  <p:tag name="KSO_WM_BEAUTIFY_FLAG" val=""/>
</p:tagLst>
</file>

<file path=ppt/tags/tag36.xml><?xml version="1.0" encoding="utf-8"?>
<p:tagLst xmlns:p="http://schemas.openxmlformats.org/presentationml/2006/main">
  <p:tag name="PA" val="v4.1.3"/>
  <p:tag name="KSO_WM_BEAUTIFY_FLAG" val=""/>
</p:tagLst>
</file>

<file path=ppt/tags/tag37.xml><?xml version="1.0" encoding="utf-8"?>
<p:tagLst xmlns:p="http://schemas.openxmlformats.org/presentationml/2006/main">
  <p:tag name="PA" val="v4.1.3"/>
  <p:tag name="KSO_WM_BEAUTIFY_FLAG" val="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41.xml><?xml version="1.0" encoding="utf-8"?>
<p:tagLst xmlns:p="http://schemas.openxmlformats.org/presentationml/2006/main">
  <p:tag name="ISPRING_PRESENTATION_TITLE" val="浅蓝色商务"/>
  <p:tag name="KSO_WPP_MARK_KEY" val="60a01810-e7cb-4596-8217-acc56240697d"/>
  <p:tag name="COMMONDATA" val="eyJoZGlkIjoiYjk5ODM0YmMxOWJiYWQyNDU4MGIzYWRmYTA0ZmI5NDcifQ=="/>
  <p:tag name="commondata" val="eyJoZGlkIjoiOTVkYjM1MmJlNmYwZTE2YTdkODExYWRlODNhZmY0ZT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PA" val="v4.1.3"/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演示</Application>
  <PresentationFormat>宽屏</PresentationFormat>
  <Paragraphs>80</Paragraphs>
  <Slides>13</Slides>
  <Notes>24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Arial</vt:lpstr>
      <vt:lpstr>微软雅黑</vt:lpstr>
      <vt:lpstr>方正清刻本悦宋简体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K</cp:lastModifiedBy>
  <cp:revision>43</cp:revision>
  <dcterms:created xsi:type="dcterms:W3CDTF">2018-10-24T07:54:00Z</dcterms:created>
  <dcterms:modified xsi:type="dcterms:W3CDTF">2024-06-18T12:16:44Z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D686482DABE247DCB2CE8BDE44CA0134_12</vt:lpwstr>
  </property>
  <property fmtid="{D5CDD505-2E9C-101B-9397-08002B2CF9AE}" pid="3" name="KSOProductBuildVer">
    <vt:lpwstr>2052-12.1.0.16929</vt:lpwstr>
  </property>
</Properties>
</file>