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5_C88205D1.xml" ContentType="application/vnd.ms-powerpoint.comments+xml"/>
  <Override PartName="/ppt/comments/modernComment_114_A7784907.xml" ContentType="application/vnd.ms-powerpoint.comments+xml"/>
  <Override PartName="/ppt/notesSlides/notesSlide4.xml" ContentType="application/vnd.openxmlformats-officedocument.presentationml.notesSlide+xml"/>
  <Override PartName="/ppt/comments/modernComment_116_42D2448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71" r:id="rId3"/>
    <p:sldId id="260" r:id="rId4"/>
    <p:sldId id="261" r:id="rId5"/>
    <p:sldId id="270" r:id="rId6"/>
    <p:sldId id="269" r:id="rId7"/>
    <p:sldId id="276"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64BC4908-7D39-B7A0-D52C-93F030052818}" name="Mills, Hayley" initials="HM" userId="S::qtnvmil@ucl.ac.uk::903ee843-492c-4f66-9730-313885338be1" providerId="AD"/>
  <p188:author id="{EFA85EA9-DDF0-7AA7-4484-B766909BC235}" name="Oldroyd, Rebecca" initials="RO" userId="S::qtnzrol@ucl.ac.uk::cfcae4f4-0f9f-43b8-ae15-27d1094854e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6602" autoAdjust="0"/>
  </p:normalViewPr>
  <p:slideViewPr>
    <p:cSldViewPr snapToGrid="0">
      <p:cViewPr varScale="1">
        <p:scale>
          <a:sx n="95" d="100"/>
          <a:sy n="95" d="100"/>
        </p:scale>
        <p:origin x="4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5_C88205D1.xml><?xml version="1.0" encoding="utf-8"?>
<p188:cmLst xmlns:a="http://schemas.openxmlformats.org/drawingml/2006/main" xmlns:r="http://schemas.openxmlformats.org/officeDocument/2006/relationships" xmlns:p188="http://schemas.microsoft.com/office/powerpoint/2018/8/main">
  <p188:cm id="{A1FD345B-42D8-4462-A615-771BF0CB9264}" authorId="{EFA85EA9-DDF0-7AA7-4484-B766909BC235}" status="resolved" created="2024-02-13T10:27:56.837">
    <ac:txMkLst xmlns:ac="http://schemas.microsoft.com/office/drawing/2013/main/command">
      <pc:docMk xmlns:pc="http://schemas.microsoft.com/office/powerpoint/2013/main/command"/>
      <pc:sldMk xmlns:pc="http://schemas.microsoft.com/office/powerpoint/2013/main/command" cId="3363964369" sldId="261"/>
      <ac:spMk id="3" creationId="{CC7A01A6-11F0-BD9A-C4A9-0EB762F6068E}"/>
      <ac:txMk cp="207">
        <ac:context len="335" hash="3785329349"/>
      </ac:txMk>
    </ac:txMkLst>
    <p188:pos x="10357884" y="1576794"/>
    <p188:txBody>
      <a:bodyPr/>
      <a:lstStyle/>
      <a:p>
        <a:r>
          <a:rPr lang="en-GB"/>
          <a:t>Move this under the first point as it's an extension of that?</a:t>
        </a:r>
      </a:p>
    </p188:txBody>
  </p188:cm>
</p188:cmLst>
</file>

<file path=ppt/comments/modernComment_114_A7784907.xml><?xml version="1.0" encoding="utf-8"?>
<p188:cmLst xmlns:a="http://schemas.openxmlformats.org/drawingml/2006/main" xmlns:r="http://schemas.openxmlformats.org/officeDocument/2006/relationships" xmlns:p188="http://schemas.microsoft.com/office/powerpoint/2018/8/main">
  <p188:cm id="{ABA1DB6F-86E3-41CA-BC0A-B7381E557F89}" authorId="{EFA85EA9-DDF0-7AA7-4484-B766909BC235}" status="resolved" created="2024-02-13T10:36:10.602">
    <ac:txMkLst xmlns:ac="http://schemas.microsoft.com/office/drawing/2013/main/command">
      <pc:docMk xmlns:pc="http://schemas.microsoft.com/office/powerpoint/2013/main/command"/>
      <pc:sldMk xmlns:pc="http://schemas.microsoft.com/office/powerpoint/2013/main/command" cId="2809678087" sldId="276"/>
      <ac:spMk id="3" creationId="{E43C92F5-F224-3510-BBD3-F5C3BE54FC1A}"/>
      <ac:txMk cp="269" len="35">
        <ac:context len="514" hash="1328622264"/>
      </ac:txMk>
    </ac:txMkLst>
    <p188:pos x="9751828" y="1534263"/>
    <p188:replyLst>
      <p188:reply id="{DF16F8FC-963B-41C0-9206-E504D5A1FB9C}" authorId="{64BC4908-7D39-B7A0-D52C-93F030052818}" created="2024-06-28T14:00:52.492">
        <p188:txBody>
          <a:bodyPr/>
          <a:lstStyle/>
          <a:p>
            <a:r>
              <a:rPr lang="en-GB"/>
              <a:t>There is so much info and training about RDM and DMP, there is no need for us to cover this in the training, especially since it's not our expertise, we will just point to the best training/resources available at the time. </a:t>
            </a:r>
          </a:p>
        </p188:txBody>
      </p188:reply>
    </p188:replyLst>
    <p188:txBody>
      <a:bodyPr/>
      <a:lstStyle/>
      <a:p>
        <a:r>
          <a:rPr lang="en-GB"/>
          <a:t>We talk about all the other points in this or other slide decks, but do we talk about this? Not sure where things are at with the RDM slides.</a:t>
        </a:r>
      </a:p>
    </p188:txBody>
  </p188:cm>
</p188:cmLst>
</file>

<file path=ppt/comments/modernComment_116_42D24485.xml><?xml version="1.0" encoding="utf-8"?>
<p188:cmLst xmlns:a="http://schemas.openxmlformats.org/drawingml/2006/main" xmlns:r="http://schemas.openxmlformats.org/officeDocument/2006/relationships" xmlns:p188="http://schemas.microsoft.com/office/powerpoint/2018/8/main">
  <p188:cm id="{35559B9A-AEDD-41EC-876F-EE2EA7CF5E89}" authorId="{EFA85EA9-DDF0-7AA7-4484-B766909BC235}" created="2024-02-13T10:38:05.888">
    <pc:sldMkLst xmlns:pc="http://schemas.microsoft.com/office/powerpoint/2013/main/command">
      <pc:docMk/>
      <pc:sldMk cId="1121076357" sldId="278"/>
    </pc:sldMkLst>
    <p188:txBody>
      <a:bodyPr/>
      <a:lstStyle/>
      <a:p>
        <a:r>
          <a:rPr lang="en-GB"/>
          <a:t>Have we linked to https://www.go-fair.org/fair-principles/ anywhere?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52F1E-ADDD-4F74-91E2-1125E3A6A998}" type="datetimeFigureOut">
              <a:rPr lang="en-GB" smtClean="0"/>
              <a:t>28/06/2024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D7F51-EE53-4F8D-98E9-58BE12961F98}" type="slidenum">
              <a:rPr lang="en-GB" smtClean="0"/>
              <a:t>‹#›</a:t>
            </a:fld>
            <a:endParaRPr lang="en-GB"/>
          </a:p>
        </p:txBody>
      </p:sp>
    </p:spTree>
    <p:extLst>
      <p:ext uri="{BB962C8B-B14F-4D97-AF65-F5344CB8AC3E}">
        <p14:creationId xmlns:p14="http://schemas.microsoft.com/office/powerpoint/2010/main" val="140278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helveticaneue"/>
              </a:rPr>
              <a:t>Taken from ideas addressed in the fairy tale</a:t>
            </a:r>
          </a:p>
          <a:p>
            <a:r>
              <a:rPr lang="en-GB" b="0" i="0" dirty="0">
                <a:solidFill>
                  <a:srgbClr val="231F20"/>
                </a:solidFill>
                <a:effectLst/>
                <a:latin typeface="helveticaneue"/>
              </a:rPr>
              <a:t>broken pages, old links that don’t work, resources that can’t be found anymore</a:t>
            </a:r>
            <a:endParaRPr lang="en-GB" dirty="0"/>
          </a:p>
        </p:txBody>
      </p:sp>
      <p:sp>
        <p:nvSpPr>
          <p:cNvPr id="4" name="Slide Number Placeholder 3"/>
          <p:cNvSpPr>
            <a:spLocks noGrp="1"/>
          </p:cNvSpPr>
          <p:nvPr>
            <p:ph type="sldNum" sz="quarter" idx="5"/>
          </p:nvPr>
        </p:nvSpPr>
        <p:spPr/>
        <p:txBody>
          <a:bodyPr/>
          <a:lstStyle/>
          <a:p>
            <a:fld id="{9BEB8C46-3CC0-4772-A078-1F2C56282080}" type="slidenum">
              <a:rPr lang="en-GB" smtClean="0"/>
              <a:t>1</a:t>
            </a:fld>
            <a:endParaRPr lang="en-GB"/>
          </a:p>
        </p:txBody>
      </p:sp>
    </p:spTree>
    <p:extLst>
      <p:ext uri="{BB962C8B-B14F-4D97-AF65-F5344CB8AC3E}">
        <p14:creationId xmlns:p14="http://schemas.microsoft.com/office/powerpoint/2010/main" val="74266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does this relate to FAIR and what is FAIR? </a:t>
            </a:r>
          </a:p>
        </p:txBody>
      </p:sp>
      <p:sp>
        <p:nvSpPr>
          <p:cNvPr id="4" name="Slide Number Placeholder 3"/>
          <p:cNvSpPr>
            <a:spLocks noGrp="1"/>
          </p:cNvSpPr>
          <p:nvPr>
            <p:ph type="sldNum" sz="quarter" idx="5"/>
          </p:nvPr>
        </p:nvSpPr>
        <p:spPr/>
        <p:txBody>
          <a:bodyPr/>
          <a:lstStyle/>
          <a:p>
            <a:fld id="{CAFD7F51-EE53-4F8D-98E9-58BE12961F98}" type="slidenum">
              <a:rPr lang="en-GB" smtClean="0"/>
              <a:t>2</a:t>
            </a:fld>
            <a:endParaRPr lang="en-GB"/>
          </a:p>
        </p:txBody>
      </p:sp>
    </p:spTree>
    <p:extLst>
      <p:ext uri="{BB962C8B-B14F-4D97-AF65-F5344CB8AC3E}">
        <p14:creationId xmlns:p14="http://schemas.microsoft.com/office/powerpoint/2010/main" val="395036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b="0" i="0" dirty="0">
                <a:effectLst/>
                <a:latin typeface="-apple-system"/>
              </a:rPr>
              <a:t>Refer to the exercise previously for </a:t>
            </a:r>
            <a:r>
              <a:rPr lang="en-GB" dirty="0"/>
              <a:t>an ideal process </a:t>
            </a:r>
            <a:r>
              <a:rPr lang="en-GB" b="0" i="0" dirty="0">
                <a:effectLst/>
                <a:latin typeface="-apple-system"/>
              </a:rPr>
              <a:t> - ability to </a:t>
            </a:r>
            <a:r>
              <a:rPr lang="en-GB" b="0" i="0" dirty="0">
                <a:effectLst/>
              </a:rPr>
              <a:t>find, search, </a:t>
            </a:r>
            <a:r>
              <a:rPr lang="en-GB" dirty="0"/>
              <a:t>assess, access data which is useable, clear, has context, in an </a:t>
            </a:r>
            <a:r>
              <a:rPr lang="en-GB" b="0" i="0" dirty="0">
                <a:effectLst/>
              </a:rPr>
              <a:t>easy and timely way.  </a:t>
            </a:r>
          </a:p>
          <a:p>
            <a:endParaRPr lang="en-GB" dirty="0"/>
          </a:p>
        </p:txBody>
      </p:sp>
      <p:sp>
        <p:nvSpPr>
          <p:cNvPr id="4" name="Slide Number Placeholder 3"/>
          <p:cNvSpPr>
            <a:spLocks noGrp="1"/>
          </p:cNvSpPr>
          <p:nvPr>
            <p:ph type="sldNum" sz="quarter" idx="5"/>
          </p:nvPr>
        </p:nvSpPr>
        <p:spPr/>
        <p:txBody>
          <a:bodyPr/>
          <a:lstStyle/>
          <a:p>
            <a:fld id="{9BEB8C46-3CC0-4772-A078-1F2C56282080}" type="slidenum">
              <a:rPr lang="en-GB" smtClean="0"/>
              <a:t>3</a:t>
            </a:fld>
            <a:endParaRPr lang="en-GB"/>
          </a:p>
        </p:txBody>
      </p:sp>
    </p:spTree>
    <p:extLst>
      <p:ext uri="{BB962C8B-B14F-4D97-AF65-F5344CB8AC3E}">
        <p14:creationId xmlns:p14="http://schemas.microsoft.com/office/powerpoint/2010/main" val="80635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EB8C46-3CC0-4772-A078-1F2C56282080}" type="slidenum">
              <a:rPr lang="en-GB" smtClean="0"/>
              <a:t>8</a:t>
            </a:fld>
            <a:endParaRPr lang="en-GB"/>
          </a:p>
        </p:txBody>
      </p:sp>
    </p:spTree>
    <p:extLst>
      <p:ext uri="{BB962C8B-B14F-4D97-AF65-F5344CB8AC3E}">
        <p14:creationId xmlns:p14="http://schemas.microsoft.com/office/powerpoint/2010/main" val="3304753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908B-2217-0E64-37D6-486FA9F7F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7DECAB-203F-A9C1-4082-8F6F7A8235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A4B148-6C5D-A97A-837B-940314F02D28}"/>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5" name="Footer Placeholder 4">
            <a:extLst>
              <a:ext uri="{FF2B5EF4-FFF2-40B4-BE49-F238E27FC236}">
                <a16:creationId xmlns:a16="http://schemas.microsoft.com/office/drawing/2014/main" id="{9153C41F-5E38-8E8E-4D37-3E0DDC7E48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4474F8-D170-E5D9-1405-56BCFBFA0BC1}"/>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409859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5B62-5AD0-5F42-6F6F-2F22DEB4C4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A6C850-8B8D-9AA8-088B-EE50E2860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BA28A4-7298-6719-16C6-A6DD8EE639B4}"/>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5" name="Footer Placeholder 4">
            <a:extLst>
              <a:ext uri="{FF2B5EF4-FFF2-40B4-BE49-F238E27FC236}">
                <a16:creationId xmlns:a16="http://schemas.microsoft.com/office/drawing/2014/main" id="{8832B5FF-A431-A6B3-3BCE-2FE26BB5A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B53DED-CBE7-990C-7D96-6A301A782AFF}"/>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407891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63F95-F198-B568-9FC9-3C69A6772E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EFD257-E4BC-DAA1-120A-7B0BF0F84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E0850B-2FBE-5C98-8982-C2529A3516BE}"/>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5" name="Footer Placeholder 4">
            <a:extLst>
              <a:ext uri="{FF2B5EF4-FFF2-40B4-BE49-F238E27FC236}">
                <a16:creationId xmlns:a16="http://schemas.microsoft.com/office/drawing/2014/main" id="{AC269D18-C650-09F4-517B-190B021E5A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014E6A-86D3-C773-E6F8-34874D5F1933}"/>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27837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A0E7-73AF-700B-ADAE-15B3CCC2AB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7A32C2-CE86-100F-C6AE-8ADFFCE03D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E5ECF-92A5-8614-2F9B-504F8F8A0778}"/>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5" name="Footer Placeholder 4">
            <a:extLst>
              <a:ext uri="{FF2B5EF4-FFF2-40B4-BE49-F238E27FC236}">
                <a16:creationId xmlns:a16="http://schemas.microsoft.com/office/drawing/2014/main" id="{8C41FCE2-6893-53E1-27E6-AD67785C8F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CC3D7E-9CFD-4A56-CD9A-E986A947A012}"/>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132946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DE7-6D4D-12BF-E117-154FAA9E9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2CCC5C-F446-78AF-4244-70359C795D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4C107-67BE-494A-B6D6-A1221AF2FF2C}"/>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5" name="Footer Placeholder 4">
            <a:extLst>
              <a:ext uri="{FF2B5EF4-FFF2-40B4-BE49-F238E27FC236}">
                <a16:creationId xmlns:a16="http://schemas.microsoft.com/office/drawing/2014/main" id="{984DC724-F2B3-6F10-C7C8-3DEE5AEC0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82BC22-53BC-3100-5A3A-6730375FE3EB}"/>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649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1282-0D31-F4ED-EECB-9FB4913626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C12365-BD54-3A2C-8590-4B3DBCC8F3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609A706-741C-79ED-FFB7-424F116B75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C13DB8-0405-DDAA-9A34-9A96C730289D}"/>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6" name="Footer Placeholder 5">
            <a:extLst>
              <a:ext uri="{FF2B5EF4-FFF2-40B4-BE49-F238E27FC236}">
                <a16:creationId xmlns:a16="http://schemas.microsoft.com/office/drawing/2014/main" id="{C9AEA33F-A463-B728-84F2-F854F962F2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A7D375-362D-AF59-BA3F-DBF0C5B83938}"/>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39883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7BD4-C8B0-77B3-81E3-DA2B2F6B86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7818ED-1EDE-D836-7900-6FD0C24C71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DD33FB-8BB6-39EC-8220-A3D67499E1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9BDF9B-0D86-A3F3-9F5F-3DF5ABBF8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30B953-A5E5-026B-4BA3-E1F37956AF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033F98A-1FE8-7FA7-E530-C20768DB4E1E}"/>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8" name="Footer Placeholder 7">
            <a:extLst>
              <a:ext uri="{FF2B5EF4-FFF2-40B4-BE49-F238E27FC236}">
                <a16:creationId xmlns:a16="http://schemas.microsoft.com/office/drawing/2014/main" id="{14A6BCD7-3CD3-EB2C-07B3-034B06A246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06D1D8-CF1C-CA5A-792F-E1B255545650}"/>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47333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8CBC-A1A6-C863-C4E2-88D17DD9B9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1B453C-B6BC-6231-1E86-3BB288F15097}"/>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4" name="Footer Placeholder 3">
            <a:extLst>
              <a:ext uri="{FF2B5EF4-FFF2-40B4-BE49-F238E27FC236}">
                <a16:creationId xmlns:a16="http://schemas.microsoft.com/office/drawing/2014/main" id="{F16E3C40-53CD-AB97-6751-1251B958F5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134075-B85E-AD52-324D-BFB77C1FE6E2}"/>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139619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9B2FC-2FD3-1158-868C-537F3C2C58D8}"/>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3" name="Footer Placeholder 2">
            <a:extLst>
              <a:ext uri="{FF2B5EF4-FFF2-40B4-BE49-F238E27FC236}">
                <a16:creationId xmlns:a16="http://schemas.microsoft.com/office/drawing/2014/main" id="{032C0903-2EEF-3756-01AE-63ACEAB656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C6B58B6-55FD-20D1-E3D3-728891F0CE73}"/>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392922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7C8B-2271-8712-348F-AB41804B0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92FE60-C2E8-BAD1-312C-CB4FCC73F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2D6D86-1D8F-FA67-4D3A-4CD82BC90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EAC46-95C9-9C6E-C9AC-5F8864A79EE1}"/>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6" name="Footer Placeholder 5">
            <a:extLst>
              <a:ext uri="{FF2B5EF4-FFF2-40B4-BE49-F238E27FC236}">
                <a16:creationId xmlns:a16="http://schemas.microsoft.com/office/drawing/2014/main" id="{4F78015C-6AEE-6E21-B832-5B1F8DC9F3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640063-663F-8082-1AE9-9CB9A2C3E543}"/>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46074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55A9-D798-8DE6-D131-7D6077C4C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5525B6-3797-03C7-DEA8-CFFCD9E94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E16BFE-820D-1C0C-FC4A-C0D2CA6CB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74F71-3282-A6E7-5372-3093F3BD18C8}"/>
              </a:ext>
            </a:extLst>
          </p:cNvPr>
          <p:cNvSpPr>
            <a:spLocks noGrp="1"/>
          </p:cNvSpPr>
          <p:nvPr>
            <p:ph type="dt" sz="half" idx="10"/>
          </p:nvPr>
        </p:nvSpPr>
        <p:spPr/>
        <p:txBody>
          <a:bodyPr/>
          <a:lstStyle/>
          <a:p>
            <a:fld id="{DE74E822-8FFE-4C0C-B86F-26E0FF61B46D}" type="datetimeFigureOut">
              <a:rPr lang="en-GB" smtClean="0"/>
              <a:t>28/06/2024</a:t>
            </a:fld>
            <a:endParaRPr lang="en-GB"/>
          </a:p>
        </p:txBody>
      </p:sp>
      <p:sp>
        <p:nvSpPr>
          <p:cNvPr id="6" name="Footer Placeholder 5">
            <a:extLst>
              <a:ext uri="{FF2B5EF4-FFF2-40B4-BE49-F238E27FC236}">
                <a16:creationId xmlns:a16="http://schemas.microsoft.com/office/drawing/2014/main" id="{B01666EF-D203-98E8-4E34-8F5CC620CB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9B840F-5F6C-A53B-8078-7B00F2960EBD}"/>
              </a:ext>
            </a:extLst>
          </p:cNvPr>
          <p:cNvSpPr>
            <a:spLocks noGrp="1"/>
          </p:cNvSpPr>
          <p:nvPr>
            <p:ph type="sldNum" sz="quarter" idx="12"/>
          </p:nvPr>
        </p:nvSpPr>
        <p:spPr/>
        <p:txBody>
          <a:bodyPr/>
          <a:lstStyle/>
          <a:p>
            <a:fld id="{98301587-C969-474A-BD2F-8784F687547D}" type="slidenum">
              <a:rPr lang="en-GB" smtClean="0"/>
              <a:t>‹#›</a:t>
            </a:fld>
            <a:endParaRPr lang="en-GB"/>
          </a:p>
        </p:txBody>
      </p:sp>
    </p:spTree>
    <p:extLst>
      <p:ext uri="{BB962C8B-B14F-4D97-AF65-F5344CB8AC3E}">
        <p14:creationId xmlns:p14="http://schemas.microsoft.com/office/powerpoint/2010/main" val="410825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48305-14CB-56AD-2DC8-841EFF59AC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F4BA60-373C-676C-1C5F-1D72149313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850E6E-2841-E53F-0108-AF74D51111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74E822-8FFE-4C0C-B86F-26E0FF61B46D}" type="datetimeFigureOut">
              <a:rPr lang="en-GB" smtClean="0"/>
              <a:t>28/06/2024</a:t>
            </a:fld>
            <a:endParaRPr lang="en-GB"/>
          </a:p>
        </p:txBody>
      </p:sp>
      <p:sp>
        <p:nvSpPr>
          <p:cNvPr id="5" name="Footer Placeholder 4">
            <a:extLst>
              <a:ext uri="{FF2B5EF4-FFF2-40B4-BE49-F238E27FC236}">
                <a16:creationId xmlns:a16="http://schemas.microsoft.com/office/drawing/2014/main" id="{9F72B435-6E90-F761-4108-1E69B9606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462B5F1-5B42-F05B-AE1F-AA1A7817A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301587-C969-474A-BD2F-8784F687547D}" type="slidenum">
              <a:rPr lang="en-GB" smtClean="0"/>
              <a:t>‹#›</a:t>
            </a:fld>
            <a:endParaRPr lang="en-GB"/>
          </a:p>
        </p:txBody>
      </p:sp>
    </p:spTree>
    <p:extLst>
      <p:ext uri="{BB962C8B-B14F-4D97-AF65-F5344CB8AC3E}">
        <p14:creationId xmlns:p14="http://schemas.microsoft.com/office/powerpoint/2010/main" val="1363398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5_C88205D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ites.google.com/sheffield.ac.uk/fair-guidance/home" TargetMode="External"/><Relationship Id="rId2" Type="http://schemas.openxmlformats.org/officeDocument/2006/relationships/hyperlink" Target="https://www.scinote.net/blog/fair-princip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14_A778490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16_42D24485.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zenodo.org/records/2248200" TargetMode="External"/><Relationship Id="rId4" Type="http://schemas.openxmlformats.org/officeDocument/2006/relationships/hyperlink" Target="https://www.go-fair.org/fair-princi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D4C8-3BAC-4470-1422-00CD51E79F9B}"/>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966DE7D1-4ABE-B98B-BC28-DCE01FAFF338}"/>
              </a:ext>
            </a:extLst>
          </p:cNvPr>
          <p:cNvSpPr>
            <a:spLocks noGrp="1"/>
          </p:cNvSpPr>
          <p:nvPr>
            <p:ph idx="1"/>
          </p:nvPr>
        </p:nvSpPr>
        <p:spPr/>
        <p:txBody>
          <a:bodyPr/>
          <a:lstStyle/>
          <a:p>
            <a:r>
              <a:rPr lang="en-GB" dirty="0"/>
              <a:t>Describe an ideal process for finding, accessing and re-using data</a:t>
            </a:r>
          </a:p>
          <a:p>
            <a:r>
              <a:rPr lang="en-GB" dirty="0"/>
              <a:t>What could go wrong during this process?</a:t>
            </a:r>
          </a:p>
        </p:txBody>
      </p:sp>
    </p:spTree>
    <p:extLst>
      <p:ext uri="{BB962C8B-B14F-4D97-AF65-F5344CB8AC3E}">
        <p14:creationId xmlns:p14="http://schemas.microsoft.com/office/powerpoint/2010/main" val="246097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9496-726F-9874-81D5-9BAE32C91902}"/>
              </a:ext>
            </a:extLst>
          </p:cNvPr>
          <p:cNvSpPr>
            <a:spLocks noGrp="1"/>
          </p:cNvSpPr>
          <p:nvPr>
            <p:ph type="title"/>
          </p:nvPr>
        </p:nvSpPr>
        <p:spPr/>
        <p:txBody>
          <a:bodyPr/>
          <a:lstStyle/>
          <a:p>
            <a:r>
              <a:rPr lang="en-GB" dirty="0"/>
              <a:t>What is FAIR?</a:t>
            </a:r>
          </a:p>
        </p:txBody>
      </p:sp>
      <p:sp>
        <p:nvSpPr>
          <p:cNvPr id="3" name="Content Placeholder 2">
            <a:extLst>
              <a:ext uri="{FF2B5EF4-FFF2-40B4-BE49-F238E27FC236}">
                <a16:creationId xmlns:a16="http://schemas.microsoft.com/office/drawing/2014/main" id="{DB189455-735D-703A-4E87-4E21DD46420D}"/>
              </a:ext>
            </a:extLst>
          </p:cNvPr>
          <p:cNvSpPr>
            <a:spLocks noGrp="1"/>
          </p:cNvSpPr>
          <p:nvPr>
            <p:ph idx="1"/>
          </p:nvPr>
        </p:nvSpPr>
        <p:spPr>
          <a:xfrm>
            <a:off x="838200" y="1494155"/>
            <a:ext cx="10515600" cy="4351338"/>
          </a:xfrm>
        </p:spPr>
        <p:txBody>
          <a:bodyPr>
            <a:normAutofit/>
          </a:bodyPr>
          <a:lstStyle/>
          <a:p>
            <a:r>
              <a:rPr lang="en-US" sz="2800" b="1" dirty="0"/>
              <a:t>F</a:t>
            </a:r>
            <a:r>
              <a:rPr lang="en-US" sz="2800" dirty="0"/>
              <a:t>indable, </a:t>
            </a:r>
            <a:r>
              <a:rPr lang="en-US" sz="2800" b="1" dirty="0"/>
              <a:t>A</a:t>
            </a:r>
            <a:r>
              <a:rPr lang="en-US" sz="2800" dirty="0"/>
              <a:t>ccessible, </a:t>
            </a:r>
            <a:r>
              <a:rPr lang="en-US" sz="2800" b="1" dirty="0"/>
              <a:t>I</a:t>
            </a:r>
            <a:r>
              <a:rPr lang="en-US" sz="2800" dirty="0"/>
              <a:t>nteroperable, </a:t>
            </a:r>
            <a:r>
              <a:rPr lang="en-US" sz="2800" b="1" dirty="0"/>
              <a:t>R</a:t>
            </a:r>
            <a:r>
              <a:rPr lang="en-US" sz="2800" dirty="0"/>
              <a:t>e-usable</a:t>
            </a:r>
            <a:endParaRPr lang="en-US" dirty="0"/>
          </a:p>
          <a:p>
            <a:r>
              <a:rPr lang="en-US" dirty="0"/>
              <a:t>Aim is to </a:t>
            </a:r>
            <a:r>
              <a:rPr lang="en-US" dirty="0" err="1"/>
              <a:t>optimise</a:t>
            </a:r>
            <a:r>
              <a:rPr lang="en-US" dirty="0"/>
              <a:t> the reuse of data</a:t>
            </a:r>
            <a:endParaRPr lang="en-US" sz="2800" dirty="0"/>
          </a:p>
          <a:p>
            <a:r>
              <a:rPr lang="en-US" sz="2800" dirty="0"/>
              <a:t>FAIR represents </a:t>
            </a:r>
            <a:r>
              <a:rPr lang="en-US" sz="2800" dirty="0">
                <a:solidFill>
                  <a:schemeClr val="tx1"/>
                </a:solidFill>
              </a:rPr>
              <a:t>basic principles which should be followed for sharing research data in sciences of all kinds</a:t>
            </a:r>
            <a:endParaRPr lang="en-US" dirty="0"/>
          </a:p>
          <a:p>
            <a:r>
              <a:rPr lang="en-US" dirty="0"/>
              <a:t>Set of ‘Guiding Principles’ for scientific data management and stewardship</a:t>
            </a:r>
          </a:p>
          <a:p>
            <a:pPr lvl="1"/>
            <a:r>
              <a:rPr lang="en-US" dirty="0"/>
              <a:t>Promotes data-sharing and reuse within and between domains</a:t>
            </a:r>
          </a:p>
          <a:p>
            <a:pPr lvl="1"/>
            <a:r>
              <a:rPr lang="en-US" dirty="0"/>
              <a:t>Allows the ideas and concepts to be easily communicated</a:t>
            </a:r>
          </a:p>
          <a:p>
            <a:endParaRPr lang="en-US" sz="2800" dirty="0">
              <a:solidFill>
                <a:schemeClr val="tx1"/>
              </a:solidFill>
            </a:endParaRPr>
          </a:p>
          <a:p>
            <a:endParaRPr lang="en-GB" dirty="0"/>
          </a:p>
        </p:txBody>
      </p:sp>
      <p:sp>
        <p:nvSpPr>
          <p:cNvPr id="4" name="TextBox 3">
            <a:extLst>
              <a:ext uri="{FF2B5EF4-FFF2-40B4-BE49-F238E27FC236}">
                <a16:creationId xmlns:a16="http://schemas.microsoft.com/office/drawing/2014/main" id="{C4EEEF6C-1455-F41A-1716-921451C580C4}"/>
              </a:ext>
            </a:extLst>
          </p:cNvPr>
          <p:cNvSpPr txBox="1"/>
          <p:nvPr/>
        </p:nvSpPr>
        <p:spPr>
          <a:xfrm>
            <a:off x="838200" y="5969655"/>
            <a:ext cx="9491241" cy="523220"/>
          </a:xfrm>
          <a:prstGeom prst="rect">
            <a:avLst/>
          </a:prstGeom>
          <a:noFill/>
          <a:ln w="3175">
            <a:noFill/>
          </a:ln>
        </p:spPr>
        <p:txBody>
          <a:bodyPr wrap="square" rtlCol="0">
            <a:spAutoFit/>
          </a:bodyPr>
          <a:lstStyle/>
          <a:p>
            <a:r>
              <a:rPr lang="en-US" sz="1400" dirty="0">
                <a:effectLst/>
                <a:latin typeface="Calibri" panose="020F0502020204030204" pitchFamily="34" charset="0"/>
                <a:ea typeface="Arial Unicode MS"/>
              </a:rPr>
              <a:t>Wilkinson MD, Dumontier M, </a:t>
            </a:r>
            <a:r>
              <a:rPr lang="en-US" sz="1400" dirty="0" err="1">
                <a:effectLst/>
                <a:latin typeface="Calibri" panose="020F0502020204030204" pitchFamily="34" charset="0"/>
                <a:ea typeface="Arial Unicode MS"/>
              </a:rPr>
              <a:t>Aalbersberg</a:t>
            </a:r>
            <a:r>
              <a:rPr lang="en-US" sz="1400" dirty="0">
                <a:effectLst/>
                <a:latin typeface="Calibri" panose="020F0502020204030204" pitchFamily="34" charset="0"/>
                <a:ea typeface="Arial Unicode MS"/>
              </a:rPr>
              <a:t> IJJ, Appleton G, Axton M, </a:t>
            </a:r>
            <a:r>
              <a:rPr lang="en-US" sz="1400" dirty="0" err="1">
                <a:effectLst/>
                <a:latin typeface="Calibri" panose="020F0502020204030204" pitchFamily="34" charset="0"/>
                <a:ea typeface="Arial Unicode MS"/>
              </a:rPr>
              <a:t>Baak</a:t>
            </a:r>
            <a:r>
              <a:rPr lang="en-US" sz="1400" dirty="0">
                <a:effectLst/>
                <a:latin typeface="Calibri" panose="020F0502020204030204" pitchFamily="34" charset="0"/>
                <a:ea typeface="Arial Unicode MS"/>
              </a:rPr>
              <a:t> A et al. The FAIR Guiding Principles for scientific data management and stewardship. Scientific Data. 2016;3. 160018. </a:t>
            </a:r>
            <a:r>
              <a:rPr lang="en-US" sz="1400" u="sng" dirty="0">
                <a:effectLst/>
                <a:latin typeface="Calibri" panose="020F0502020204030204" pitchFamily="34" charset="0"/>
                <a:ea typeface="Arial Unicode MS"/>
                <a:hlinkClick r:id="rId3"/>
              </a:rPr>
              <a:t>https://doi.org/10.1038/sdata.2016.18</a:t>
            </a:r>
            <a:r>
              <a:rPr lang="en-US" sz="1400" u="sng" dirty="0">
                <a:solidFill>
                  <a:srgbClr val="0563C1"/>
                </a:solidFill>
                <a:effectLst/>
                <a:uFill>
                  <a:solidFill>
                    <a:srgbClr val="0563C1"/>
                  </a:solidFill>
                </a:uFill>
                <a:latin typeface="Calibri" panose="020F0502020204030204" pitchFamily="34" charset="0"/>
                <a:ea typeface="Arial Unicode MS"/>
              </a:rPr>
              <a:t> </a:t>
            </a:r>
            <a:endParaRPr lang="en-US" sz="1400" dirty="0"/>
          </a:p>
        </p:txBody>
      </p:sp>
    </p:spTree>
    <p:extLst>
      <p:ext uri="{BB962C8B-B14F-4D97-AF65-F5344CB8AC3E}">
        <p14:creationId xmlns:p14="http://schemas.microsoft.com/office/powerpoint/2010/main" val="148389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9740-66BA-DBB6-BD0E-C79BEDD1E4CF}"/>
              </a:ext>
            </a:extLst>
          </p:cNvPr>
          <p:cNvSpPr>
            <a:spLocks noGrp="1"/>
          </p:cNvSpPr>
          <p:nvPr>
            <p:ph type="title"/>
          </p:nvPr>
        </p:nvSpPr>
        <p:spPr/>
        <p:txBody>
          <a:bodyPr/>
          <a:lstStyle/>
          <a:p>
            <a:r>
              <a:rPr lang="en-GB" dirty="0"/>
              <a:t>Why is FAIR important?</a:t>
            </a:r>
          </a:p>
        </p:txBody>
      </p:sp>
      <p:sp>
        <p:nvSpPr>
          <p:cNvPr id="3" name="Content Placeholder 2">
            <a:extLst>
              <a:ext uri="{FF2B5EF4-FFF2-40B4-BE49-F238E27FC236}">
                <a16:creationId xmlns:a16="http://schemas.microsoft.com/office/drawing/2014/main" id="{B42863D6-767B-C054-1AF3-A6ECA4183AAF}"/>
              </a:ext>
            </a:extLst>
          </p:cNvPr>
          <p:cNvSpPr>
            <a:spLocks noGrp="1"/>
          </p:cNvSpPr>
          <p:nvPr>
            <p:ph idx="1"/>
          </p:nvPr>
        </p:nvSpPr>
        <p:spPr/>
        <p:txBody>
          <a:bodyPr>
            <a:normAutofit/>
          </a:bodyPr>
          <a:lstStyle/>
          <a:p>
            <a:r>
              <a:rPr lang="en-GB" dirty="0"/>
              <a:t>To m</a:t>
            </a:r>
            <a:r>
              <a:rPr lang="en-GB" b="0" dirty="0">
                <a:effectLst/>
              </a:rPr>
              <a:t>eet the expectations of researchers in the 21st century. </a:t>
            </a:r>
          </a:p>
          <a:p>
            <a:pPr lvl="1"/>
            <a:r>
              <a:rPr lang="en-GB" sz="2800" dirty="0"/>
              <a:t>e.g. a</a:t>
            </a:r>
            <a:r>
              <a:rPr lang="en-GB" sz="2800" b="0" dirty="0">
                <a:effectLst/>
              </a:rPr>
              <a:t>bility to search, find, </a:t>
            </a:r>
            <a:r>
              <a:rPr lang="en-GB" sz="2800" dirty="0"/>
              <a:t>assess and access useable, clear, understandable data in a straightforward </a:t>
            </a:r>
            <a:r>
              <a:rPr lang="en-GB" sz="2800" b="0" dirty="0">
                <a:effectLst/>
              </a:rPr>
              <a:t>and timely way</a:t>
            </a:r>
          </a:p>
          <a:p>
            <a:r>
              <a:rPr lang="en-GB" b="0" dirty="0">
                <a:effectLst/>
              </a:rPr>
              <a:t>Speeds up the progress of research</a:t>
            </a:r>
          </a:p>
          <a:p>
            <a:r>
              <a:rPr lang="en-GB" dirty="0"/>
              <a:t>I</a:t>
            </a:r>
            <a:r>
              <a:rPr lang="en-GB" b="0" dirty="0">
                <a:effectLst/>
              </a:rPr>
              <a:t>mproves our confidence in data and research</a:t>
            </a:r>
          </a:p>
          <a:p>
            <a:r>
              <a:rPr lang="en-GB" b="0" dirty="0">
                <a:effectLst/>
              </a:rPr>
              <a:t>Maximises the value and usefulness of data</a:t>
            </a:r>
          </a:p>
          <a:p>
            <a:r>
              <a:rPr lang="en-GB" dirty="0">
                <a:solidFill>
                  <a:srgbClr val="000000"/>
                </a:solidFill>
                <a:latin typeface="Bitter"/>
              </a:rPr>
              <a:t>E</a:t>
            </a:r>
            <a:r>
              <a:rPr lang="en-GB" b="0" i="0" dirty="0">
                <a:solidFill>
                  <a:srgbClr val="000000"/>
                </a:solidFill>
                <a:effectLst/>
                <a:latin typeface="Bitter"/>
              </a:rPr>
              <a:t>nsures long-term preservation</a:t>
            </a:r>
            <a:endParaRPr lang="en-GB" dirty="0"/>
          </a:p>
          <a:p>
            <a:pPr marL="0" indent="0">
              <a:buNone/>
            </a:pPr>
            <a:endParaRPr lang="en-GB" b="0" i="0" dirty="0">
              <a:effectLst/>
            </a:endParaRPr>
          </a:p>
          <a:p>
            <a:pPr marL="0" indent="0">
              <a:buNone/>
            </a:pPr>
            <a:endParaRPr lang="en-GB" dirty="0"/>
          </a:p>
        </p:txBody>
      </p:sp>
    </p:spTree>
    <p:extLst>
      <p:ext uri="{BB962C8B-B14F-4D97-AF65-F5344CB8AC3E}">
        <p14:creationId xmlns:p14="http://schemas.microsoft.com/office/powerpoint/2010/main" val="17483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C722-4FBA-AF5A-25A3-CE7A28398641}"/>
              </a:ext>
            </a:extLst>
          </p:cNvPr>
          <p:cNvSpPr>
            <a:spLocks noGrp="1"/>
          </p:cNvSpPr>
          <p:nvPr>
            <p:ph type="title"/>
          </p:nvPr>
        </p:nvSpPr>
        <p:spPr/>
        <p:txBody>
          <a:bodyPr/>
          <a:lstStyle/>
          <a:p>
            <a:r>
              <a:rPr lang="en-US" dirty="0"/>
              <a:t>T</a:t>
            </a:r>
            <a:r>
              <a:rPr lang="en-US" sz="4400" cap="none" dirty="0"/>
              <a:t>he role of metadata in FAIR</a:t>
            </a:r>
            <a:endParaRPr lang="en-GB" dirty="0"/>
          </a:p>
        </p:txBody>
      </p:sp>
      <p:sp>
        <p:nvSpPr>
          <p:cNvPr id="3" name="Content Placeholder 2">
            <a:extLst>
              <a:ext uri="{FF2B5EF4-FFF2-40B4-BE49-F238E27FC236}">
                <a16:creationId xmlns:a16="http://schemas.microsoft.com/office/drawing/2014/main" id="{CC7A01A6-11F0-BD9A-C4A9-0EB762F6068E}"/>
              </a:ext>
            </a:extLst>
          </p:cNvPr>
          <p:cNvSpPr>
            <a:spLocks noGrp="1"/>
          </p:cNvSpPr>
          <p:nvPr>
            <p:ph idx="1"/>
          </p:nvPr>
        </p:nvSpPr>
        <p:spPr/>
        <p:txBody>
          <a:bodyPr>
            <a:normAutofit/>
          </a:bodyPr>
          <a:lstStyle/>
          <a:p>
            <a:r>
              <a:rPr lang="en-US" sz="2800" dirty="0"/>
              <a:t>The key to FAIR data is metadata</a:t>
            </a:r>
            <a:endParaRPr lang="en-US" dirty="0"/>
          </a:p>
          <a:p>
            <a:r>
              <a:rPr lang="en-US" dirty="0">
                <a:solidFill>
                  <a:schemeClr val="tx1"/>
                </a:solidFill>
              </a:rPr>
              <a:t>The FAIR principles mention “metadata” frequently indicating that it is a crucial part of FAIR.</a:t>
            </a:r>
            <a:endParaRPr lang="en-US" dirty="0"/>
          </a:p>
          <a:p>
            <a:pPr marL="342900" indent="-342900">
              <a:buFont typeface="Arial" panose="020B0604020202020204" pitchFamily="34" charset="0"/>
              <a:buChar char="•"/>
            </a:pPr>
            <a:r>
              <a:rPr lang="en-US" sz="2800" dirty="0">
                <a:solidFill>
                  <a:schemeClr val="tx1"/>
                </a:solidFill>
              </a:rPr>
              <a:t>FAIR principles relate to data and rely on metadata for their implementation.</a:t>
            </a:r>
          </a:p>
          <a:p>
            <a:r>
              <a:rPr lang="en-US" dirty="0">
                <a:solidFill>
                  <a:schemeClr val="tx1"/>
                </a:solidFill>
              </a:rPr>
              <a:t>Several specific items mentioned are, in fact, metadata</a:t>
            </a:r>
          </a:p>
          <a:p>
            <a:pPr lvl="1"/>
            <a:r>
              <a:rPr lang="en-US" dirty="0">
                <a:solidFill>
                  <a:schemeClr val="tx1"/>
                </a:solidFill>
              </a:rPr>
              <a:t>Identifiers (F1)</a:t>
            </a:r>
          </a:p>
          <a:p>
            <a:pPr lvl="1"/>
            <a:r>
              <a:rPr lang="en-US" dirty="0">
                <a:solidFill>
                  <a:schemeClr val="tx1"/>
                </a:solidFill>
              </a:rPr>
              <a:t>Licensing (R1.1)</a:t>
            </a:r>
          </a:p>
          <a:p>
            <a:pPr lvl="1"/>
            <a:r>
              <a:rPr lang="en-US" dirty="0">
                <a:solidFill>
                  <a:schemeClr val="tx1"/>
                </a:solidFill>
              </a:rPr>
              <a:t>Provenance (R1.2)</a:t>
            </a:r>
          </a:p>
          <a:p>
            <a:pPr lvl="1"/>
            <a:r>
              <a:rPr lang="en-US" dirty="0">
                <a:solidFill>
                  <a:schemeClr val="tx1"/>
                </a:solidFill>
              </a:rPr>
              <a:t>Vocabularies (I2)</a:t>
            </a:r>
            <a:endParaRPr lang="en-US" sz="2800" dirty="0">
              <a:solidFill>
                <a:schemeClr val="tx1"/>
              </a:solidFill>
            </a:endParaRPr>
          </a:p>
          <a:p>
            <a:endParaRPr lang="en-US" sz="2800" dirty="0"/>
          </a:p>
          <a:p>
            <a:endParaRPr lang="en-GB" dirty="0"/>
          </a:p>
        </p:txBody>
      </p:sp>
    </p:spTree>
    <p:extLst>
      <p:ext uri="{BB962C8B-B14F-4D97-AF65-F5344CB8AC3E}">
        <p14:creationId xmlns:p14="http://schemas.microsoft.com/office/powerpoint/2010/main" val="336396436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5635-F874-CB9F-B839-12E6EE0C0ACA}"/>
              </a:ext>
            </a:extLst>
          </p:cNvPr>
          <p:cNvSpPr>
            <a:spLocks noGrp="1"/>
          </p:cNvSpPr>
          <p:nvPr>
            <p:ph type="title"/>
          </p:nvPr>
        </p:nvSpPr>
        <p:spPr/>
        <p:txBody>
          <a:bodyPr/>
          <a:lstStyle/>
          <a:p>
            <a:r>
              <a:rPr lang="en-GB" dirty="0"/>
              <a:t>The role of standards in FAIR</a:t>
            </a:r>
          </a:p>
        </p:txBody>
      </p:sp>
      <p:sp>
        <p:nvSpPr>
          <p:cNvPr id="3" name="Content Placeholder 2">
            <a:extLst>
              <a:ext uri="{FF2B5EF4-FFF2-40B4-BE49-F238E27FC236}">
                <a16:creationId xmlns:a16="http://schemas.microsoft.com/office/drawing/2014/main" id="{642C60CC-025C-AC05-BD70-FED72549BE1D}"/>
              </a:ext>
            </a:extLst>
          </p:cNvPr>
          <p:cNvSpPr>
            <a:spLocks noGrp="1"/>
          </p:cNvSpPr>
          <p:nvPr>
            <p:ph idx="1"/>
          </p:nvPr>
        </p:nvSpPr>
        <p:spPr/>
        <p:txBody>
          <a:bodyPr/>
          <a:lstStyle/>
          <a:p>
            <a:r>
              <a:rPr lang="en-US" dirty="0">
                <a:solidFill>
                  <a:schemeClr val="tx1"/>
                </a:solidFill>
              </a:rPr>
              <a:t>Standards are important and indicated throughout the FAIR principles</a:t>
            </a:r>
          </a:p>
          <a:p>
            <a:pPr lvl="1"/>
            <a:r>
              <a:rPr lang="en-US" dirty="0">
                <a:solidFill>
                  <a:schemeClr val="tx1"/>
                </a:solidFill>
              </a:rPr>
              <a:t>Persistent identification schemes require standards </a:t>
            </a:r>
          </a:p>
          <a:p>
            <a:pPr lvl="1"/>
            <a:r>
              <a:rPr lang="en-US" dirty="0">
                <a:solidFill>
                  <a:schemeClr val="tx1"/>
                </a:solidFill>
              </a:rPr>
              <a:t>“Protocols” are a (technical) type of standard</a:t>
            </a:r>
          </a:p>
          <a:p>
            <a:pPr lvl="1"/>
            <a:r>
              <a:rPr lang="en-US" dirty="0">
                <a:solidFill>
                  <a:schemeClr val="tx1"/>
                </a:solidFill>
              </a:rPr>
              <a:t>“Knowledge representation” includes many popular standards </a:t>
            </a:r>
          </a:p>
          <a:p>
            <a:pPr lvl="1"/>
            <a:r>
              <a:rPr lang="en-US" dirty="0">
                <a:solidFill>
                  <a:schemeClr val="tx1"/>
                </a:solidFill>
              </a:rPr>
              <a:t>“Community standards” are directly mentioned</a:t>
            </a:r>
          </a:p>
          <a:p>
            <a:pPr lvl="1"/>
            <a:r>
              <a:rPr lang="en-US" dirty="0">
                <a:solidFill>
                  <a:schemeClr val="tx1"/>
                </a:solidFill>
              </a:rPr>
              <a:t>“Qualified references” implicitly require standards</a:t>
            </a:r>
          </a:p>
          <a:p>
            <a:endParaRPr lang="en-GB" dirty="0"/>
          </a:p>
        </p:txBody>
      </p:sp>
    </p:spTree>
    <p:extLst>
      <p:ext uri="{BB962C8B-B14F-4D97-AF65-F5344CB8AC3E}">
        <p14:creationId xmlns:p14="http://schemas.microsoft.com/office/powerpoint/2010/main" val="222756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2D87-C83C-A590-CE91-BBF685E1F6EA}"/>
              </a:ext>
            </a:extLst>
          </p:cNvPr>
          <p:cNvSpPr>
            <a:spLocks noGrp="1"/>
          </p:cNvSpPr>
          <p:nvPr>
            <p:ph type="title"/>
          </p:nvPr>
        </p:nvSpPr>
        <p:spPr/>
        <p:txBody>
          <a:bodyPr/>
          <a:lstStyle/>
          <a:p>
            <a:r>
              <a:rPr lang="en-GB" dirty="0"/>
              <a:t>Why is FAIR important for you?</a:t>
            </a:r>
          </a:p>
        </p:txBody>
      </p:sp>
      <p:sp>
        <p:nvSpPr>
          <p:cNvPr id="3" name="Content Placeholder 2">
            <a:extLst>
              <a:ext uri="{FF2B5EF4-FFF2-40B4-BE49-F238E27FC236}">
                <a16:creationId xmlns:a16="http://schemas.microsoft.com/office/drawing/2014/main" id="{DACEBEE9-DD5E-DC37-82AD-E9BE15904B4F}"/>
              </a:ext>
            </a:extLst>
          </p:cNvPr>
          <p:cNvSpPr>
            <a:spLocks noGrp="1"/>
          </p:cNvSpPr>
          <p:nvPr>
            <p:ph idx="1"/>
          </p:nvPr>
        </p:nvSpPr>
        <p:spPr>
          <a:xfrm>
            <a:off x="838200" y="1690688"/>
            <a:ext cx="10515600" cy="4351338"/>
          </a:xfrm>
        </p:spPr>
        <p:txBody>
          <a:bodyPr>
            <a:normAutofit fontScale="92500" lnSpcReduction="10000"/>
          </a:bodyPr>
          <a:lstStyle/>
          <a:p>
            <a:r>
              <a:rPr lang="en-GB" sz="2400" b="0" i="0" dirty="0">
                <a:solidFill>
                  <a:srgbClr val="231F20"/>
                </a:solidFill>
                <a:effectLst/>
              </a:rPr>
              <a:t>Makes data as useful as possible</a:t>
            </a:r>
          </a:p>
          <a:p>
            <a:r>
              <a:rPr lang="en-GB" sz="2400" dirty="0">
                <a:solidFill>
                  <a:srgbClr val="231F20"/>
                </a:solidFill>
              </a:rPr>
              <a:t>It is easier for others to find your data and increases your visibility</a:t>
            </a:r>
          </a:p>
          <a:p>
            <a:r>
              <a:rPr lang="en-GB" sz="2400" dirty="0">
                <a:solidFill>
                  <a:srgbClr val="231F20"/>
                </a:solidFill>
              </a:rPr>
              <a:t>H</a:t>
            </a:r>
            <a:r>
              <a:rPr lang="en-GB" sz="2400" b="0" i="0" dirty="0">
                <a:solidFill>
                  <a:srgbClr val="231F20"/>
                </a:solidFill>
                <a:effectLst/>
              </a:rPr>
              <a:t>elps demonstrate the impact of research when people re-use and cite your dataset and ensure you get credit for all your outputs</a:t>
            </a:r>
          </a:p>
          <a:p>
            <a:pPr>
              <a:defRPr/>
            </a:pPr>
            <a:r>
              <a:rPr lang="en-GB" sz="2400" dirty="0"/>
              <a:t>Preserves resources</a:t>
            </a:r>
          </a:p>
          <a:p>
            <a:pPr>
              <a:defRPr/>
            </a:pPr>
            <a:r>
              <a:rPr lang="en-GB" sz="2400" dirty="0"/>
              <a:t>Produces quality data and accurate research results</a:t>
            </a:r>
          </a:p>
          <a:p>
            <a:pPr>
              <a:defRPr/>
            </a:pPr>
            <a:r>
              <a:rPr lang="en-GB" sz="2400" dirty="0"/>
              <a:t>Provides proof of transparent and valid conduct</a:t>
            </a:r>
          </a:p>
          <a:p>
            <a:pPr>
              <a:defRPr/>
            </a:pPr>
            <a:r>
              <a:rPr lang="en-GB" sz="2400" b="0" i="0" dirty="0">
                <a:solidFill>
                  <a:srgbClr val="231F20"/>
                </a:solidFill>
                <a:effectLst/>
              </a:rPr>
              <a:t>Many scientific journals and research funders now require scientists to share their data openly</a:t>
            </a:r>
          </a:p>
          <a:p>
            <a:pPr>
              <a:defRPr/>
            </a:pPr>
            <a:r>
              <a:rPr lang="en-GB" sz="2400" dirty="0"/>
              <a:t>Improves workflows and data management</a:t>
            </a:r>
          </a:p>
          <a:p>
            <a:pPr>
              <a:defRPr/>
            </a:pPr>
            <a:r>
              <a:rPr lang="en-GB" sz="2400" dirty="0"/>
              <a:t>Increases potential collaborations</a:t>
            </a:r>
          </a:p>
          <a:p>
            <a:pPr>
              <a:defRPr/>
            </a:pPr>
            <a:endParaRPr lang="en-GB" sz="2400" dirty="0"/>
          </a:p>
          <a:p>
            <a:pPr>
              <a:defRPr/>
            </a:pPr>
            <a:endParaRPr lang="en-GB" sz="2400" dirty="0"/>
          </a:p>
          <a:p>
            <a:pPr marL="0" indent="0">
              <a:buNone/>
            </a:pPr>
            <a:endParaRPr lang="en-GB" sz="2400" dirty="0">
              <a:solidFill>
                <a:srgbClr val="231F20"/>
              </a:solidFill>
            </a:endParaRPr>
          </a:p>
        </p:txBody>
      </p:sp>
      <p:sp>
        <p:nvSpPr>
          <p:cNvPr id="5" name="TextBox 4">
            <a:extLst>
              <a:ext uri="{FF2B5EF4-FFF2-40B4-BE49-F238E27FC236}">
                <a16:creationId xmlns:a16="http://schemas.microsoft.com/office/drawing/2014/main" id="{F2E788B0-BF5C-1755-6300-4AEBB4287D99}"/>
              </a:ext>
            </a:extLst>
          </p:cNvPr>
          <p:cNvSpPr txBox="1"/>
          <p:nvPr/>
        </p:nvSpPr>
        <p:spPr>
          <a:xfrm>
            <a:off x="594879" y="6176963"/>
            <a:ext cx="9694430" cy="646331"/>
          </a:xfrm>
          <a:prstGeom prst="rect">
            <a:avLst/>
          </a:prstGeom>
          <a:noFill/>
        </p:spPr>
        <p:txBody>
          <a:bodyPr wrap="square">
            <a:spAutoFit/>
          </a:bodyPr>
          <a:lstStyle/>
          <a:p>
            <a:pPr marL="0" indent="0">
              <a:buNone/>
            </a:pPr>
            <a:r>
              <a:rPr lang="en-GB" dirty="0">
                <a:hlinkClick r:id="rId2"/>
              </a:rPr>
              <a:t>https://www.scinote.net/blog/fair-principles/</a:t>
            </a:r>
            <a:endParaRPr lang="en-GB" dirty="0"/>
          </a:p>
          <a:p>
            <a:pPr marL="0" indent="0">
              <a:buNone/>
            </a:pPr>
            <a:r>
              <a:rPr lang="en-GB" dirty="0">
                <a:hlinkClick r:id="rId3"/>
              </a:rPr>
              <a:t>https://sites.google.com/sheffield.ac.uk/fair-guidance/home</a:t>
            </a:r>
            <a:r>
              <a:rPr lang="en-GB" dirty="0"/>
              <a:t> </a:t>
            </a:r>
          </a:p>
        </p:txBody>
      </p:sp>
    </p:spTree>
    <p:extLst>
      <p:ext uri="{BB962C8B-B14F-4D97-AF65-F5344CB8AC3E}">
        <p14:creationId xmlns:p14="http://schemas.microsoft.com/office/powerpoint/2010/main" val="231982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3822-6844-600A-54E9-BA30CF7C5D45}"/>
              </a:ext>
            </a:extLst>
          </p:cNvPr>
          <p:cNvSpPr>
            <a:spLocks noGrp="1"/>
          </p:cNvSpPr>
          <p:nvPr>
            <p:ph type="title"/>
          </p:nvPr>
        </p:nvSpPr>
        <p:spPr/>
        <p:txBody>
          <a:bodyPr/>
          <a:lstStyle/>
          <a:p>
            <a:r>
              <a:rPr lang="en-GB" dirty="0"/>
              <a:t>Your potential responsibilities</a:t>
            </a:r>
          </a:p>
        </p:txBody>
      </p:sp>
      <p:sp>
        <p:nvSpPr>
          <p:cNvPr id="3" name="Content Placeholder 2">
            <a:extLst>
              <a:ext uri="{FF2B5EF4-FFF2-40B4-BE49-F238E27FC236}">
                <a16:creationId xmlns:a16="http://schemas.microsoft.com/office/drawing/2014/main" id="{E43C92F5-F224-3510-BBD3-F5C3BE54FC1A}"/>
              </a:ext>
            </a:extLst>
          </p:cNvPr>
          <p:cNvSpPr>
            <a:spLocks noGrp="1"/>
          </p:cNvSpPr>
          <p:nvPr>
            <p:ph idx="1"/>
          </p:nvPr>
        </p:nvSpPr>
        <p:spPr/>
        <p:txBody>
          <a:bodyPr>
            <a:normAutofit fontScale="85000" lnSpcReduction="10000"/>
          </a:bodyPr>
          <a:lstStyle/>
          <a:p>
            <a:r>
              <a:rPr lang="en-GB" dirty="0"/>
              <a:t>Data infrastructures are in the ideal position and have the most responsibility in creating FAIR data, but data producers and users should contribute to this by; </a:t>
            </a:r>
          </a:p>
          <a:p>
            <a:r>
              <a:rPr lang="en-GB" dirty="0"/>
              <a:t>Understanding the value of sharing and reusing data and FAIR principles</a:t>
            </a:r>
          </a:p>
          <a:p>
            <a:r>
              <a:rPr lang="en-GB" dirty="0"/>
              <a:t>Planning your data management and create a Data Management Plan (DMP)</a:t>
            </a:r>
          </a:p>
          <a:p>
            <a:r>
              <a:rPr lang="en-GB" dirty="0"/>
              <a:t>Documenting your data using metadata</a:t>
            </a:r>
          </a:p>
          <a:p>
            <a:r>
              <a:rPr lang="en-GB" dirty="0"/>
              <a:t>Using a metadata standard</a:t>
            </a:r>
          </a:p>
          <a:p>
            <a:r>
              <a:rPr lang="en-GB" dirty="0"/>
              <a:t>Using existing vocabularies, classifications, ontologies etc. when possible</a:t>
            </a:r>
          </a:p>
          <a:p>
            <a:r>
              <a:rPr lang="en-GB" dirty="0"/>
              <a:t>Depositing your data in an archive</a:t>
            </a:r>
          </a:p>
          <a:p>
            <a:r>
              <a:rPr lang="en-GB" dirty="0"/>
              <a:t>Citing the data that you have used</a:t>
            </a:r>
          </a:p>
        </p:txBody>
      </p:sp>
    </p:spTree>
    <p:extLst>
      <p:ext uri="{BB962C8B-B14F-4D97-AF65-F5344CB8AC3E}">
        <p14:creationId xmlns:p14="http://schemas.microsoft.com/office/powerpoint/2010/main" val="2809678087"/>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1814-6258-9935-55E5-DF6845FA11A0}"/>
              </a:ext>
            </a:extLst>
          </p:cNvPr>
          <p:cNvSpPr>
            <a:spLocks noGrp="1"/>
          </p:cNvSpPr>
          <p:nvPr>
            <p:ph type="title"/>
          </p:nvPr>
        </p:nvSpPr>
        <p:spPr/>
        <p:txBody>
          <a:bodyPr/>
          <a:lstStyle/>
          <a:p>
            <a:r>
              <a:rPr lang="en-GB" dirty="0"/>
              <a:t>References and Resources</a:t>
            </a:r>
          </a:p>
        </p:txBody>
      </p:sp>
      <p:sp>
        <p:nvSpPr>
          <p:cNvPr id="3" name="Content Placeholder 2">
            <a:extLst>
              <a:ext uri="{FF2B5EF4-FFF2-40B4-BE49-F238E27FC236}">
                <a16:creationId xmlns:a16="http://schemas.microsoft.com/office/drawing/2014/main" id="{CB32E844-576E-1489-1A4F-2954FAE43D0B}"/>
              </a:ext>
            </a:extLst>
          </p:cNvPr>
          <p:cNvSpPr>
            <a:spLocks noGrp="1"/>
          </p:cNvSpPr>
          <p:nvPr>
            <p:ph idx="1"/>
          </p:nvPr>
        </p:nvSpPr>
        <p:spPr/>
        <p:txBody>
          <a:bodyPr>
            <a:normAutofit/>
          </a:bodyPr>
          <a:lstStyle/>
          <a:p>
            <a:r>
              <a:rPr lang="en-US" sz="2800" dirty="0">
                <a:effectLst/>
                <a:latin typeface="Calibri" panose="020F0502020204030204" pitchFamily="34" charset="0"/>
                <a:ea typeface="Arial Unicode MS"/>
              </a:rPr>
              <a:t>Wilkinson MD, Dumontier M, </a:t>
            </a:r>
            <a:r>
              <a:rPr lang="en-US" sz="2800" dirty="0" err="1">
                <a:effectLst/>
                <a:latin typeface="Calibri" panose="020F0502020204030204" pitchFamily="34" charset="0"/>
                <a:ea typeface="Arial Unicode MS"/>
              </a:rPr>
              <a:t>Aalbersberg</a:t>
            </a:r>
            <a:r>
              <a:rPr lang="en-US" sz="2800" dirty="0">
                <a:effectLst/>
                <a:latin typeface="Calibri" panose="020F0502020204030204" pitchFamily="34" charset="0"/>
                <a:ea typeface="Arial Unicode MS"/>
              </a:rPr>
              <a:t> IJJ, Appleton G, Axton M, </a:t>
            </a:r>
            <a:r>
              <a:rPr lang="en-US" sz="2800" dirty="0" err="1">
                <a:effectLst/>
                <a:latin typeface="Calibri" panose="020F0502020204030204" pitchFamily="34" charset="0"/>
                <a:ea typeface="Arial Unicode MS"/>
              </a:rPr>
              <a:t>Baak</a:t>
            </a:r>
            <a:r>
              <a:rPr lang="en-US" sz="2800" dirty="0">
                <a:effectLst/>
                <a:latin typeface="Calibri" panose="020F0502020204030204" pitchFamily="34" charset="0"/>
                <a:ea typeface="Arial Unicode MS"/>
              </a:rPr>
              <a:t> A et al. The FAIR Guiding Principles for scientific data management and stewardship. Scientific Data. 2016;3. 160018 </a:t>
            </a:r>
            <a:r>
              <a:rPr lang="en-GB" dirty="0">
                <a:effectLst/>
                <a:hlinkClick r:id="rId4"/>
              </a:rPr>
              <a:t>https://doi.org/10.1038/sdata.2016.18 </a:t>
            </a:r>
          </a:p>
          <a:p>
            <a:r>
              <a:rPr lang="en-GB" dirty="0">
                <a:effectLst/>
                <a:hlinkClick r:id="rId4"/>
              </a:rPr>
              <a:t>https://www.scinote.net/blog/fair-principles/</a:t>
            </a:r>
          </a:p>
          <a:p>
            <a:r>
              <a:rPr lang="en-GB" dirty="0">
                <a:effectLst/>
                <a:hlinkClick r:id="rId4"/>
              </a:rPr>
              <a:t>https://sites.google.com/sheffield.ac.uk/fair-guidance/home</a:t>
            </a:r>
          </a:p>
          <a:p>
            <a:r>
              <a:rPr lang="en-GB" dirty="0">
                <a:effectLst/>
                <a:hlinkClick r:id="rId4"/>
              </a:rPr>
              <a:t>https://www.go-fair.org/fair-principles/</a:t>
            </a:r>
          </a:p>
          <a:p>
            <a:r>
              <a:rPr lang="en-GB" dirty="0">
                <a:effectLst/>
                <a:hlinkClick r:id="rId4"/>
              </a:rPr>
              <a:t>https://www.sheffield.ac.uk/openresearch/faircasestudies </a:t>
            </a:r>
          </a:p>
          <a:p>
            <a:r>
              <a:rPr lang="en-GB" dirty="0" err="1"/>
              <a:t>FAIRy</a:t>
            </a:r>
            <a:r>
              <a:rPr lang="en-GB" dirty="0"/>
              <a:t> Tale </a:t>
            </a:r>
            <a:r>
              <a:rPr lang="en-GB" dirty="0">
                <a:hlinkClick r:id="rId5"/>
              </a:rPr>
              <a:t>https://zenodo.org/records/2248200</a:t>
            </a:r>
            <a:endParaRPr lang="en-US" sz="2800" dirty="0">
              <a:effectLst/>
              <a:latin typeface="Calibri" panose="020F0502020204030204" pitchFamily="34" charset="0"/>
              <a:ea typeface="Arial Unicode MS"/>
            </a:endParaRPr>
          </a:p>
          <a:p>
            <a:endParaRPr lang="en-GB" dirty="0">
              <a:effectLst/>
              <a:hlinkClick r:id="rId4"/>
            </a:endParaRPr>
          </a:p>
          <a:p>
            <a:endParaRPr lang="en-GB" dirty="0">
              <a:effectLst/>
              <a:hlinkClick r:id="rId4"/>
            </a:endParaRPr>
          </a:p>
        </p:txBody>
      </p:sp>
    </p:spTree>
    <p:extLst>
      <p:ext uri="{BB962C8B-B14F-4D97-AF65-F5344CB8AC3E}">
        <p14:creationId xmlns:p14="http://schemas.microsoft.com/office/powerpoint/2010/main" val="1121076357"/>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713</Words>
  <Application>Microsoft Office PowerPoint</Application>
  <PresentationFormat>Widescreen</PresentationFormat>
  <Paragraphs>71</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Aptos</vt:lpstr>
      <vt:lpstr>Aptos Display</vt:lpstr>
      <vt:lpstr>Arial</vt:lpstr>
      <vt:lpstr>Bitter</vt:lpstr>
      <vt:lpstr>Calibri</vt:lpstr>
      <vt:lpstr>helveticaneue</vt:lpstr>
      <vt:lpstr>Office Theme</vt:lpstr>
      <vt:lpstr>Exercise</vt:lpstr>
      <vt:lpstr>What is FAIR?</vt:lpstr>
      <vt:lpstr>Why is FAIR important?</vt:lpstr>
      <vt:lpstr>The role of metadata in FAIR</vt:lpstr>
      <vt:lpstr>The role of standards in FAIR</vt:lpstr>
      <vt:lpstr>Why is FAIR important for you?</vt:lpstr>
      <vt:lpstr>Your potential responsibilities</vt:lpstr>
      <vt:lpstr>References and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dc:title>
  <dc:creator>Mills, Hayley</dc:creator>
  <cp:lastModifiedBy>Mills, Hayley</cp:lastModifiedBy>
  <cp:revision>2</cp:revision>
  <dcterms:created xsi:type="dcterms:W3CDTF">2024-06-28T15:06:36Z</dcterms:created>
  <dcterms:modified xsi:type="dcterms:W3CDTF">2024-06-28T15:26:51Z</dcterms:modified>
</cp:coreProperties>
</file>