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0" r:id="rId11"/>
    <p:sldId id="267" r:id="rId12"/>
    <p:sldId id="277" r:id="rId13"/>
    <p:sldId id="272" r:id="rId14"/>
    <p:sldId id="274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1679-DE84-414C-9452-F29537D2B6A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ECF98-30AA-46AB-8EA5-87B4CB0A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question item is</a:t>
            </a:r>
            <a:r>
              <a:rPr lang="en-GB" baseline="0" dirty="0"/>
              <a:t> reusable as a whole and is also made up of reusable parts, the question text and the response domain.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138D6-192C-4989-8768-5E262BF9E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response domains, not only code lists. </a:t>
            </a:r>
            <a:endParaRPr lang="nb-NO" dirty="0"/>
          </a:p>
          <a:p>
            <a:pPr>
              <a:defRPr/>
            </a:pPr>
            <a:r>
              <a:rPr lang="nb-NO" dirty="0"/>
              <a:t>Both the CodeList and the Managed representations are reusable formats. This allows you to use the same codelist or scale for example in many different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questions, not only question items.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Some surveys put lots of effort into question developments like discussions with experts, cognitive interviewing, validation tests, piloting in various countries etc.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Similar questions can advantageously be reused within rounds, waves or sweeps of the same survey, or between surveys.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How can questions be structured in DDI to make them as reusable as possible?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question as in the instrument is composed of a set of components that usefully can be maintained separately.</a:t>
            </a:r>
          </a:p>
          <a:p>
            <a:pPr>
              <a:defRPr/>
            </a:pPr>
            <a:r>
              <a:rPr lang="en-US" dirty="0"/>
              <a:t>The basics of a question is the </a:t>
            </a:r>
            <a:r>
              <a:rPr lang="en-US" dirty="0" err="1"/>
              <a:t>QuestionItem</a:t>
            </a:r>
            <a:r>
              <a:rPr lang="en-US" dirty="0"/>
              <a:t> in DDI that contains the more reusable parts of a question like the </a:t>
            </a:r>
            <a:r>
              <a:rPr lang="en-US" dirty="0" err="1"/>
              <a:t>QuestionText</a:t>
            </a:r>
            <a:r>
              <a:rPr lang="en-US" dirty="0"/>
              <a:t> and the </a:t>
            </a:r>
            <a:r>
              <a:rPr lang="en-US" dirty="0" err="1"/>
              <a:t>ResponseDomain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Instructions and instrument flow logic are less reusable components belonging on the level of the instrument.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Response options, here a code list, can usefully be split into valid and missing values code lists, which allows them to be maintained and reused separately.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consists of codes with a value and a category reference. Categories can be reused in many different response domains, as well as for variables.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is one of several types of response domains in DDI. Others are </a:t>
            </a:r>
            <a:r>
              <a:rPr lang="en-US" dirty="0" err="1"/>
              <a:t>ScaleDomain</a:t>
            </a:r>
            <a:r>
              <a:rPr lang="en-US" dirty="0"/>
              <a:t>, </a:t>
            </a:r>
            <a:r>
              <a:rPr lang="en-US" dirty="0" err="1"/>
              <a:t>NumericDomain</a:t>
            </a:r>
            <a:r>
              <a:rPr lang="en-US" dirty="0"/>
              <a:t>, </a:t>
            </a:r>
            <a:r>
              <a:rPr lang="en-US" dirty="0" err="1"/>
              <a:t>TextDomain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7B24-5046-4E24-8358-DF61AF64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398B-BCAA-4BAC-AAD4-5B83EA14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DAF3-576D-4B9B-AB27-C7858BF9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198217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fld id="{E7B434E2-64A9-4847-802F-0A4F8068BB5F}" type="datetimeFigureOut">
              <a:rPr lang="en-US" smtClean="0"/>
              <a:pPr algn="ctr"/>
              <a:t>2/25/25</a:t>
            </a:fld>
            <a:endParaRPr lang="en-US" dirty="0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5F433A06-46D5-201A-2260-E526E685EA69}"/>
              </a:ext>
            </a:extLst>
          </p:cNvPr>
          <p:cNvSpPr/>
          <p:nvPr userDrawn="1"/>
        </p:nvSpPr>
        <p:spPr bwMode="auto">
          <a:xfrm>
            <a:off x="9569923" y="6380192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work is licensed under 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Creative Commons Attribution 4.0 International License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4D96B0D-BED6-CE9A-5516-B39F7128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4">
            <a:extLst>
              <a:ext uri="{FF2B5EF4-FFF2-40B4-BE49-F238E27FC236}">
                <a16:creationId xmlns:a16="http://schemas.microsoft.com/office/drawing/2014/main" id="{77AD8093-A632-6A49-51CD-B8A2FFDE1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11560108" y="5997528"/>
            <a:ext cx="458086" cy="44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065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F84E-C466-4EA4-8E44-5936E8E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261-7C66-4AC7-B60B-832819A5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38B22F-1EDF-298A-A877-59BAAD925B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8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FAF-9EA0-4A6A-A901-942CE52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2BB8-1312-478B-BB62-9991576B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46D55C-B8C7-3792-CC9C-8097A06B3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5AA-3D29-4062-90FC-9FF2A083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656D-C1A2-405B-B4F8-E626C090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967A-C821-4E6E-B7D5-97F063C8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BDAB6185-0236-ECAD-CF51-51FA1A79E4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82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3963-07FE-4D4F-BA7E-0987F44B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6486-FF52-49F0-B6B4-69BD6D51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8C06-3718-40FE-8EAC-612C92EB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EAC7-1833-4B16-B5BC-7D0B5FB6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B68B-3DBE-41A1-A8CC-19097286C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5928F4EC-6D97-65FE-66D1-98AE9DAE14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9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D097-9AA3-4D2A-B455-A367BE97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B9D7993-5C81-B77A-C44F-A8AF0D8CF5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2973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9A655B75-C3A7-94DA-C252-4E3D69EE4B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494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2BF0-ECE6-49F0-9150-B41B3958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571-5446-42DF-8B5E-04DBC872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4462-B86F-4AE6-BF82-0626F131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95D02852-4206-DCEA-C383-5134D862A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6442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C420C-B10F-4069-9E6F-F8CC3624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9DC1B-8E79-4CA8-ADFC-DFD51FA3A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2EED6-400C-4ADA-AC8D-D212BF6F3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83352AD9-3435-850A-7EF4-08CA2B845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48" y="6179564"/>
            <a:ext cx="1034222" cy="35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98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4BDD4-349E-4023-8592-1BE3A45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EF6E-7D2D-4BE1-86C8-79D50EC6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15BD08-0F93-4F3C-9208-D88AEBFF9E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04" y="6052930"/>
            <a:ext cx="1750466" cy="620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5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AA4-07E8-4347-8FA5-E6B751AC1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500" dirty="0"/>
              <a:t>Introducing Question and Instrument Structures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ADD7-3D63-4A29-BC90-6D1FB2DC5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>
              <a:defRPr/>
            </a:pPr>
            <a:endParaRPr lang="en-GB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 Training Library</a:t>
            </a: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1.0</a:t>
            </a:r>
          </a:p>
          <a:p>
            <a:pPr algn="ctr"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Alliance, DDI Training Working Group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CC5C899-5BF0-40FE-9722-4CE9BE99F5D0}"/>
              </a:ext>
            </a:extLst>
          </p:cNvPr>
          <p:cNvSpPr/>
          <p:nvPr/>
        </p:nvSpPr>
        <p:spPr bwMode="auto">
          <a:xfrm>
            <a:off x="9569923" y="6380192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work is licensed under 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Creative Commons Attribution 4.0 International License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A57D313-0AFA-4485-B6E2-7D86AE6A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9B2B6953-2DBE-464B-B902-15560BD75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1560108" y="5997528"/>
            <a:ext cx="458086" cy="44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0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C6B-41D6-456A-BD4F-E300D936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DDI Control Construct – Components for Describing Instrument Flow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566DC984-8E16-4BF1-8506-92449D3D3F26}"/>
              </a:ext>
            </a:extLst>
          </p:cNvPr>
          <p:cNvSpPr>
            <a:spLocks noGrp="1"/>
          </p:cNvSpPr>
          <p:nvPr/>
        </p:nvSpPr>
        <p:spPr bwMode="auto">
          <a:xfrm>
            <a:off x="3488590" y="6238000"/>
            <a:ext cx="5771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cs typeface="Arial"/>
              </a:rPr>
              <a:t>Tutorial: ' What can DDI do for you? An Introduction to the DDI' EDDI 2019</a:t>
            </a:r>
            <a:endParaRPr kumimoji="0" lang="nb-NO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grpSp>
        <p:nvGrpSpPr>
          <p:cNvPr id="44" name="Group 43" descr="Graphic demonstrates the DDI Control Construct-Components for Describing Instrument Flow: Question Construct, Sequence, Statement Item, and Flow logic: If then else/loop etc.">
            <a:extLst>
              <a:ext uri="{FF2B5EF4-FFF2-40B4-BE49-F238E27FC236}">
                <a16:creationId xmlns:a16="http://schemas.microsoft.com/office/drawing/2014/main" id="{49339728-59B1-4740-8302-B334B23232F1}"/>
              </a:ext>
            </a:extLst>
          </p:cNvPr>
          <p:cNvGrpSpPr/>
          <p:nvPr/>
        </p:nvGrpSpPr>
        <p:grpSpPr>
          <a:xfrm>
            <a:off x="4101397" y="1139668"/>
            <a:ext cx="7848068" cy="4884614"/>
            <a:chOff x="3014879" y="1268760"/>
            <a:chExt cx="6941679" cy="4320480"/>
          </a:xfrm>
        </p:grpSpPr>
        <p:sp>
          <p:nvSpPr>
            <p:cNvPr id="32" name="Avrundet rektangel 2">
              <a:extLst>
                <a:ext uri="{FF2B5EF4-FFF2-40B4-BE49-F238E27FC236}">
                  <a16:creationId xmlns:a16="http://schemas.microsoft.com/office/drawing/2014/main" id="{23C41FCC-182C-45F1-BE2E-8AF186D4566E}"/>
                </a:ext>
              </a:extLst>
            </p:cNvPr>
            <p:cNvSpPr/>
            <p:nvPr/>
          </p:nvSpPr>
          <p:spPr bwMode="auto">
            <a:xfrm>
              <a:off x="3070692" y="1268760"/>
              <a:ext cx="2994330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Construct</a:t>
              </a:r>
            </a:p>
          </p:txBody>
        </p:sp>
        <p:sp>
          <p:nvSpPr>
            <p:cNvPr id="33" name="Avrundet rektangel 4">
              <a:extLst>
                <a:ext uri="{FF2B5EF4-FFF2-40B4-BE49-F238E27FC236}">
                  <a16:creationId xmlns:a16="http://schemas.microsoft.com/office/drawing/2014/main" id="{E84ABD54-3FDF-4DBF-9D69-79087146C393}"/>
                </a:ext>
              </a:extLst>
            </p:cNvPr>
            <p:cNvSpPr/>
            <p:nvPr/>
          </p:nvSpPr>
          <p:spPr bwMode="auto">
            <a:xfrm>
              <a:off x="3045272" y="2465957"/>
              <a:ext cx="3019750" cy="864096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  <p:sp>
          <p:nvSpPr>
            <p:cNvPr id="34" name="Avrundet rektangel 6">
              <a:extLst>
                <a:ext uri="{FF2B5EF4-FFF2-40B4-BE49-F238E27FC236}">
                  <a16:creationId xmlns:a16="http://schemas.microsoft.com/office/drawing/2014/main" id="{CCEF2015-82A1-4C97-ACF1-E843BA2C2517}"/>
                </a:ext>
              </a:extLst>
            </p:cNvPr>
            <p:cNvSpPr/>
            <p:nvPr/>
          </p:nvSpPr>
          <p:spPr bwMode="auto">
            <a:xfrm>
              <a:off x="3014879" y="3506243"/>
              <a:ext cx="3156721" cy="864096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Statement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5" name="Avrundet rektangel 8">
              <a:extLst>
                <a:ext uri="{FF2B5EF4-FFF2-40B4-BE49-F238E27FC236}">
                  <a16:creationId xmlns:a16="http://schemas.microsoft.com/office/drawing/2014/main" id="{87521F63-6BBA-44E7-8EC4-169038C389DD}"/>
                </a:ext>
              </a:extLst>
            </p:cNvPr>
            <p:cNvSpPr/>
            <p:nvPr/>
          </p:nvSpPr>
          <p:spPr bwMode="auto">
            <a:xfrm>
              <a:off x="3014880" y="4653136"/>
              <a:ext cx="3212534" cy="936104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Flow logic: If then else/loop etc.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E5A69E-6A7E-43EC-90A9-4E40A5CE8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6664123" y="2204936"/>
              <a:ext cx="1214910" cy="12960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F535DB3-C2E2-4454-998A-EDFBC999F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b="54113"/>
            <a:stretch/>
          </p:blipFill>
          <p:spPr bwMode="auto">
            <a:xfrm>
              <a:off x="6664123" y="1395286"/>
              <a:ext cx="1214910" cy="59469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8" name="Pil høyre 15">
              <a:extLst>
                <a:ext uri="{FF2B5EF4-FFF2-40B4-BE49-F238E27FC236}">
                  <a16:creationId xmlns:a16="http://schemas.microsoft.com/office/drawing/2014/main" id="{DF8F9EE4-1739-4982-87AB-576C8B58301A}"/>
                </a:ext>
              </a:extLst>
            </p:cNvPr>
            <p:cNvSpPr/>
            <p:nvPr/>
          </p:nvSpPr>
          <p:spPr bwMode="auto">
            <a:xfrm>
              <a:off x="6095143" y="2696585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9" name="Pil høyre 16">
              <a:extLst>
                <a:ext uri="{FF2B5EF4-FFF2-40B4-BE49-F238E27FC236}">
                  <a16:creationId xmlns:a16="http://schemas.microsoft.com/office/drawing/2014/main" id="{D0029365-360A-4DD9-8AF5-A7A3B70DDE76}"/>
                </a:ext>
              </a:extLst>
            </p:cNvPr>
            <p:cNvSpPr/>
            <p:nvPr/>
          </p:nvSpPr>
          <p:spPr bwMode="auto">
            <a:xfrm>
              <a:off x="6057909" y="1680881"/>
              <a:ext cx="606213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0" name="Pil høyre 17">
              <a:extLst>
                <a:ext uri="{FF2B5EF4-FFF2-40B4-BE49-F238E27FC236}">
                  <a16:creationId xmlns:a16="http://schemas.microsoft.com/office/drawing/2014/main" id="{59927D53-5D56-45C8-9180-B361448BE408}"/>
                </a:ext>
              </a:extLst>
            </p:cNvPr>
            <p:cNvSpPr/>
            <p:nvPr/>
          </p:nvSpPr>
          <p:spPr bwMode="auto">
            <a:xfrm>
              <a:off x="6171601" y="3817133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1" name="TekstSylinder 18">
              <a:extLst>
                <a:ext uri="{FF2B5EF4-FFF2-40B4-BE49-F238E27FC236}">
                  <a16:creationId xmlns:a16="http://schemas.microsoft.com/office/drawing/2014/main" id="{902D3D13-8204-41C3-911B-E22B052FC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487" y="3791116"/>
              <a:ext cx="3189071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Here are some questions about media use 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il høyre 19">
              <a:extLst>
                <a:ext uri="{FF2B5EF4-FFF2-40B4-BE49-F238E27FC236}">
                  <a16:creationId xmlns:a16="http://schemas.microsoft.com/office/drawing/2014/main" id="{93216E97-6C9F-4DEE-9F4F-A7F915E0A3BA}"/>
                </a:ext>
              </a:extLst>
            </p:cNvPr>
            <p:cNvSpPr/>
            <p:nvPr/>
          </p:nvSpPr>
          <p:spPr bwMode="auto">
            <a:xfrm>
              <a:off x="6222448" y="5000030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3" name="TekstSylinder 20">
              <a:extLst>
                <a:ext uri="{FF2B5EF4-FFF2-40B4-BE49-F238E27FC236}">
                  <a16:creationId xmlns:a16="http://schemas.microsoft.com/office/drawing/2014/main" id="{EFD34C67-161C-44AC-9515-0F19BCCE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73" y="4986794"/>
              <a:ext cx="1328826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If A1  = 1 – 7; 88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Instrument Control – Question Sequence and Flow</a:t>
            </a:r>
          </a:p>
        </p:txBody>
      </p:sp>
      <p:pic>
        <p:nvPicPr>
          <p:cNvPr id="16" name="Picture 15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8BFB102F-554C-48A0-83A7-42A88C8A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85223" y="1479024"/>
            <a:ext cx="4083422" cy="43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6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37C75094-4B66-4021-AB17-B3C1DBCC0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562" r="8346" b="57333"/>
          <a:stretch/>
        </p:blipFill>
        <p:spPr bwMode="auto">
          <a:xfrm>
            <a:off x="5817696" y="1566338"/>
            <a:ext cx="4865046" cy="196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il høyre 11" descr="Arrow pointing to A1 CARD 1 question text: On an average weekday, how much time, in total, do you spend watching television? Please use this card to answer.">
            <a:extLst>
              <a:ext uri="{FF2B5EF4-FFF2-40B4-BE49-F238E27FC236}">
                <a16:creationId xmlns:a16="http://schemas.microsoft.com/office/drawing/2014/main" id="{4AAAC021-C890-4C2E-9E60-462C9AA8C515}"/>
              </a:ext>
            </a:extLst>
          </p:cNvPr>
          <p:cNvSpPr/>
          <p:nvPr/>
        </p:nvSpPr>
        <p:spPr bwMode="auto">
          <a:xfrm rot="10800000">
            <a:off x="4637553" y="1508979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" name="Pil høyre 13" descr="Arrow pointing to the direction to ASK A2 (question).">
            <a:extLst>
              <a:ext uri="{FF2B5EF4-FFF2-40B4-BE49-F238E27FC236}">
                <a16:creationId xmlns:a16="http://schemas.microsoft.com/office/drawing/2014/main" id="{55F828C0-D4A4-4925-96BB-0A589923AAA0}"/>
              </a:ext>
            </a:extLst>
          </p:cNvPr>
          <p:cNvSpPr/>
          <p:nvPr/>
        </p:nvSpPr>
        <p:spPr bwMode="auto">
          <a:xfrm rot="12329084">
            <a:off x="5160571" y="2946840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0" name="Oval 19" descr="Oval surrounding question A1 and the responses.">
            <a:extLst>
              <a:ext uri="{FF2B5EF4-FFF2-40B4-BE49-F238E27FC236}">
                <a16:creationId xmlns:a16="http://schemas.microsoft.com/office/drawing/2014/main" id="{7A6ECD62-C7A7-4C0F-A1AB-3336EBB44532}"/>
              </a:ext>
            </a:extLst>
          </p:cNvPr>
          <p:cNvSpPr/>
          <p:nvPr/>
        </p:nvSpPr>
        <p:spPr bwMode="auto">
          <a:xfrm>
            <a:off x="1701643" y="1149472"/>
            <a:ext cx="2968897" cy="2291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1" name="Picture 6" descr="Image demonstrating the sequence and flow of the question">
            <a:extLst>
              <a:ext uri="{FF2B5EF4-FFF2-40B4-BE49-F238E27FC236}">
                <a16:creationId xmlns:a16="http://schemas.microsoft.com/office/drawing/2014/main" id="{B9B8C405-DBAC-495C-886B-EEFD1831E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425" r="8346" b="96348"/>
          <a:stretch/>
        </p:blipFill>
        <p:spPr bwMode="auto">
          <a:xfrm>
            <a:off x="5882055" y="1371968"/>
            <a:ext cx="4865046" cy="11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6" descr="Image demonstrating the sequence and flow of the question">
            <a:extLst>
              <a:ext uri="{FF2B5EF4-FFF2-40B4-BE49-F238E27FC236}">
                <a16:creationId xmlns:a16="http://schemas.microsoft.com/office/drawing/2014/main" id="{CCEBA483-C454-4C32-B52D-AF05DC077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2504" r="8346" b="40715"/>
          <a:stretch/>
        </p:blipFill>
        <p:spPr bwMode="auto">
          <a:xfrm>
            <a:off x="5928684" y="3515682"/>
            <a:ext cx="486504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Oval 22" descr="Oval surrounding the direction to ask question A2">
            <a:extLst>
              <a:ext uri="{FF2B5EF4-FFF2-40B4-BE49-F238E27FC236}">
                <a16:creationId xmlns:a16="http://schemas.microsoft.com/office/drawing/2014/main" id="{127232F0-BB8A-412B-8AEF-7FDC70BD72C5}"/>
              </a:ext>
            </a:extLst>
          </p:cNvPr>
          <p:cNvSpPr/>
          <p:nvPr/>
        </p:nvSpPr>
        <p:spPr bwMode="auto">
          <a:xfrm>
            <a:off x="4715536" y="2342029"/>
            <a:ext cx="504056" cy="55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4" name="Picture 6" descr="Image demonstrating the sequence and flow of the question">
            <a:extLst>
              <a:ext uri="{FF2B5EF4-FFF2-40B4-BE49-F238E27FC236}">
                <a16:creationId xmlns:a16="http://schemas.microsoft.com/office/drawing/2014/main" id="{142C2D37-18B4-445E-8CE9-8BD0F6C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57852" r="8346"/>
          <a:stretch/>
        </p:blipFill>
        <p:spPr bwMode="auto">
          <a:xfrm>
            <a:off x="5931251" y="4322525"/>
            <a:ext cx="4865046" cy="21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24" descr="Oval surrounding question A2 and responses">
            <a:extLst>
              <a:ext uri="{FF2B5EF4-FFF2-40B4-BE49-F238E27FC236}">
                <a16:creationId xmlns:a16="http://schemas.microsoft.com/office/drawing/2014/main" id="{1A35F19C-F5B8-4A66-B0AD-D8CA1650369F}"/>
              </a:ext>
            </a:extLst>
          </p:cNvPr>
          <p:cNvSpPr/>
          <p:nvPr/>
        </p:nvSpPr>
        <p:spPr bwMode="auto">
          <a:xfrm>
            <a:off x="1701643" y="3440876"/>
            <a:ext cx="3356833" cy="2394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6" name="Pil høyre 12" descr="Arrow pointing at question A2">
            <a:extLst>
              <a:ext uri="{FF2B5EF4-FFF2-40B4-BE49-F238E27FC236}">
                <a16:creationId xmlns:a16="http://schemas.microsoft.com/office/drawing/2014/main" id="{6D9C62D7-814A-49ED-AA39-F36BE15BBCB5}"/>
              </a:ext>
            </a:extLst>
          </p:cNvPr>
          <p:cNvSpPr/>
          <p:nvPr/>
        </p:nvSpPr>
        <p:spPr bwMode="auto">
          <a:xfrm rot="10800000">
            <a:off x="5429643" y="4366958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6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Control Construct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8"/>
            <a:ext cx="10515600" cy="508078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300" b="1" dirty="0"/>
              <a:t>Statement Item:</a:t>
            </a:r>
          </a:p>
          <a:p>
            <a:pPr marL="914400" lvl="2" indent="0">
              <a:buNone/>
              <a:defRPr/>
            </a:pPr>
            <a:r>
              <a:rPr lang="en-US" sz="2300" dirty="0"/>
              <a:t>A statement in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Question Construct:</a:t>
            </a:r>
          </a:p>
          <a:p>
            <a:pPr marL="0" indent="0">
              <a:buNone/>
              <a:defRPr/>
            </a:pPr>
            <a:r>
              <a:rPr lang="en-US" sz="2300" dirty="0"/>
              <a:t>	The question as in the instrument 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If Then Else:</a:t>
            </a:r>
          </a:p>
          <a:p>
            <a:pPr marL="0" indent="0">
              <a:buNone/>
              <a:defRPr/>
            </a:pPr>
            <a:r>
              <a:rPr lang="en-US" sz="2300" dirty="0"/>
              <a:t>	Specifies the control logic of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Loop:</a:t>
            </a:r>
          </a:p>
          <a:p>
            <a:pPr marL="914400" lvl="2" indent="0">
              <a:buNone/>
              <a:defRPr/>
            </a:pPr>
            <a:r>
              <a:rPr lang="en-US" sz="2300" dirty="0"/>
              <a:t>Describes an action which loops until a limiting condition is met.</a:t>
            </a:r>
          </a:p>
          <a:p>
            <a:pPr marL="914400" lvl="2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Repeat Until/Repeat While:</a:t>
            </a:r>
          </a:p>
          <a:p>
            <a:pPr marL="0" indent="0">
              <a:buNone/>
              <a:defRPr/>
            </a:pPr>
            <a:r>
              <a:rPr lang="en-US" sz="2300" dirty="0"/>
              <a:t>	Repeats until/while a specific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57104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300" dirty="0"/>
              <a:t>A Question in an Instrument </a:t>
            </a:r>
            <a:r>
              <a:rPr lang="nb-NO" sz="3300" dirty="0">
                <a:latin typeface="Arial" panose="020B0604020202020204" pitchFamily="34" charset="0"/>
                <a:cs typeface="Arial" panose="020B0604020202020204" pitchFamily="34" charset="0"/>
              </a:rPr>
              <a:t>– and in DDI-L</a:t>
            </a:r>
            <a:endParaRPr lang="en-US" sz="3300" dirty="0"/>
          </a:p>
        </p:txBody>
      </p:sp>
      <p:pic>
        <p:nvPicPr>
          <p:cNvPr id="5" name="Picture 2" descr="Graphic demonstrates that a question as in the instrument is composed of a set of components that usefully can be maintained separately.&#10;The basics of a question is the QuestionItem in DDI that contains the more reusable parts of a question like the QuestionText and the ResponseDomain.&#10;Instructions and instrument flow logic are less reusable components belonging on the level of the instrument.&#10;&#10;Response options, here a code list, can usefully be split into valid and  missing values code lists, which allows them to be maintained and reused separately.&#10;&#10;A CodeList consists of codes with a value and a category reference. Categories can be reused in many different response domains, as well as for variables.&#10;A CodeList is one of several types of response domains in DDI. Others are ScaleDomain, NumericDomain, TextDomain, DateTime etc.">
            <a:extLst>
              <a:ext uri="{FF2B5EF4-FFF2-40B4-BE49-F238E27FC236}">
                <a16:creationId xmlns:a16="http://schemas.microsoft.com/office/drawing/2014/main" id="{D41F5BED-0F58-4E35-8756-34221F7B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36671" y="1832897"/>
            <a:ext cx="9138096" cy="45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Rett pil 9" descr="Arrow pointing to Question text: On an average weekday, how much time, in total, do you spend watching television?">
            <a:extLst>
              <a:ext uri="{FF2B5EF4-FFF2-40B4-BE49-F238E27FC236}">
                <a16:creationId xmlns:a16="http://schemas.microsoft.com/office/drawing/2014/main" id="{30256F44-E30C-463F-875D-9CE8DB589B9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4715" y="2431791"/>
            <a:ext cx="864096" cy="1457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10">
            <a:extLst>
              <a:ext uri="{FF2B5EF4-FFF2-40B4-BE49-F238E27FC236}">
                <a16:creationId xmlns:a16="http://schemas.microsoft.com/office/drawing/2014/main" id="{BA0D61DF-6F71-4FD4-89AD-3C3E5D1330EA}"/>
              </a:ext>
            </a:extLst>
          </p:cNvPr>
          <p:cNvSpPr>
            <a:spLocks/>
          </p:cNvSpPr>
          <p:nvPr/>
        </p:nvSpPr>
        <p:spPr bwMode="auto">
          <a:xfrm>
            <a:off x="1757496" y="3889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text</a:t>
            </a:r>
          </a:p>
        </p:txBody>
      </p:sp>
      <p:sp>
        <p:nvSpPr>
          <p:cNvPr id="8" name="TekstSylinder 12">
            <a:extLst>
              <a:ext uri="{FF2B5EF4-FFF2-40B4-BE49-F238E27FC236}">
                <a16:creationId xmlns:a16="http://schemas.microsoft.com/office/drawing/2014/main" id="{DA2DD22E-14B3-440C-84BD-5095AF2EC077}"/>
              </a:ext>
            </a:extLst>
          </p:cNvPr>
          <p:cNvSpPr>
            <a:spLocks/>
          </p:cNvSpPr>
          <p:nvPr/>
        </p:nvSpPr>
        <p:spPr bwMode="auto">
          <a:xfrm>
            <a:off x="3571983" y="959382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cxnSp>
        <p:nvCxnSpPr>
          <p:cNvPr id="9" name="Rett pil 13" descr="Arrows pointing at the Instruction: Please use this card to answer.">
            <a:extLst>
              <a:ext uri="{FF2B5EF4-FFF2-40B4-BE49-F238E27FC236}">
                <a16:creationId xmlns:a16="http://schemas.microsoft.com/office/drawing/2014/main" id="{4A074363-72B5-4F66-B192-E290A7AEE9B1}"/>
              </a:ext>
            </a:extLst>
          </p:cNvPr>
          <p:cNvCxnSpPr>
            <a:cxnSpLocks/>
          </p:cNvCxnSpPr>
          <p:nvPr/>
        </p:nvCxnSpPr>
        <p:spPr bwMode="auto">
          <a:xfrm>
            <a:off x="4404979" y="1316882"/>
            <a:ext cx="458383" cy="100997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18" descr="Arrows pointing at the Instruction: CARD 1">
            <a:extLst>
              <a:ext uri="{FF2B5EF4-FFF2-40B4-BE49-F238E27FC236}">
                <a16:creationId xmlns:a16="http://schemas.microsoft.com/office/drawing/2014/main" id="{A453BBC8-66FA-4BF3-A65F-7D8EBFC493A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1909" y="1328714"/>
            <a:ext cx="1448149" cy="66403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22">
            <a:extLst>
              <a:ext uri="{FF2B5EF4-FFF2-40B4-BE49-F238E27FC236}">
                <a16:creationId xmlns:a16="http://schemas.microsoft.com/office/drawing/2014/main" id="{43B6B2CF-C152-41D5-8033-36E06C6F69C6}"/>
              </a:ext>
            </a:extLst>
          </p:cNvPr>
          <p:cNvSpPr>
            <a:spLocks/>
          </p:cNvSpPr>
          <p:nvPr/>
        </p:nvSpPr>
        <p:spPr bwMode="auto">
          <a:xfrm>
            <a:off x="1538271" y="957542"/>
            <a:ext cx="172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Number/name in instrument</a:t>
            </a:r>
          </a:p>
        </p:txBody>
      </p:sp>
      <p:cxnSp>
        <p:nvCxnSpPr>
          <p:cNvPr id="12" name="Rett pil 23" descr="Arrow pointing to Number/name in instrument: A1">
            <a:extLst>
              <a:ext uri="{FF2B5EF4-FFF2-40B4-BE49-F238E27FC236}">
                <a16:creationId xmlns:a16="http://schemas.microsoft.com/office/drawing/2014/main" id="{CD6D2D0D-FEF0-4AEA-ABF0-5C38DBBA13F2}"/>
              </a:ext>
            </a:extLst>
          </p:cNvPr>
          <p:cNvCxnSpPr>
            <a:cxnSpLocks/>
          </p:cNvCxnSpPr>
          <p:nvPr/>
        </p:nvCxnSpPr>
        <p:spPr bwMode="auto">
          <a:xfrm>
            <a:off x="1682287" y="1615882"/>
            <a:ext cx="0" cy="4006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25">
            <a:extLst>
              <a:ext uri="{FF2B5EF4-FFF2-40B4-BE49-F238E27FC236}">
                <a16:creationId xmlns:a16="http://schemas.microsoft.com/office/drawing/2014/main" id="{EF0B0B18-D4EF-46F4-9502-48F5274DB5C4}"/>
              </a:ext>
            </a:extLst>
          </p:cNvPr>
          <p:cNvSpPr>
            <a:spLocks/>
          </p:cNvSpPr>
          <p:nvPr/>
        </p:nvSpPr>
        <p:spPr bwMode="auto">
          <a:xfrm>
            <a:off x="8243682" y="19575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tt pil 26" descr="Arrow pointing to instrument flow: Go to A3">
            <a:extLst>
              <a:ext uri="{FF2B5EF4-FFF2-40B4-BE49-F238E27FC236}">
                <a16:creationId xmlns:a16="http://schemas.microsoft.com/office/drawing/2014/main" id="{B15CD39E-BE01-41A6-901C-3E6C2CC05B14}"/>
              </a:ext>
            </a:extLst>
          </p:cNvPr>
          <p:cNvCxnSpPr>
            <a:cxnSpLocks/>
          </p:cNvCxnSpPr>
          <p:nvPr/>
        </p:nvCxnSpPr>
        <p:spPr bwMode="auto">
          <a:xfrm flipH="1">
            <a:off x="8688808" y="2278077"/>
            <a:ext cx="288032" cy="43204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28" descr="Arrow pointing to instrument flow: Ask A2">
            <a:extLst>
              <a:ext uri="{FF2B5EF4-FFF2-40B4-BE49-F238E27FC236}">
                <a16:creationId xmlns:a16="http://schemas.microsoft.com/office/drawing/2014/main" id="{203499E3-9813-4A3B-A2D7-50434671458D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8688809" y="2326858"/>
            <a:ext cx="538476" cy="184005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32" descr="Arrow pointing to Missing values list">
            <a:extLst>
              <a:ext uri="{FF2B5EF4-FFF2-40B4-BE49-F238E27FC236}">
                <a16:creationId xmlns:a16="http://schemas.microsoft.com/office/drawing/2014/main" id="{FF0CA629-8B71-443D-ACCD-24C2D4B057A7}"/>
              </a:ext>
            </a:extLst>
          </p:cNvPr>
          <p:cNvSpPr>
            <a:spLocks/>
          </p:cNvSpPr>
          <p:nvPr/>
        </p:nvSpPr>
        <p:spPr bwMode="auto">
          <a:xfrm>
            <a:off x="4347272" y="62687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list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Rett pil 33" descr="Arrow pointing to Missing values list">
            <a:extLst>
              <a:ext uri="{FF2B5EF4-FFF2-40B4-BE49-F238E27FC236}">
                <a16:creationId xmlns:a16="http://schemas.microsoft.com/office/drawing/2014/main" id="{67DB95E3-E1D6-4C3A-A9B3-73159A1E87B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4735" y="5726048"/>
            <a:ext cx="639358" cy="600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36" descr="Oval pointing to Code list">
            <a:extLst>
              <a:ext uri="{FF2B5EF4-FFF2-40B4-BE49-F238E27FC236}">
                <a16:creationId xmlns:a16="http://schemas.microsoft.com/office/drawing/2014/main" id="{7AE22F35-57DA-427A-94F4-5DCCCA6D5B1F}"/>
              </a:ext>
            </a:extLst>
          </p:cNvPr>
          <p:cNvSpPr/>
          <p:nvPr/>
        </p:nvSpPr>
        <p:spPr bwMode="auto">
          <a:xfrm>
            <a:off x="4274574" y="2596306"/>
            <a:ext cx="3816425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19" name="Rett pil 38" descr="Arrow pointing to code list">
            <a:extLst>
              <a:ext uri="{FF2B5EF4-FFF2-40B4-BE49-F238E27FC236}">
                <a16:creationId xmlns:a16="http://schemas.microsoft.com/office/drawing/2014/main" id="{B35C0E32-488E-4B1D-AC80-819EC19ED880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V="1">
            <a:off x="2508509" y="4415398"/>
            <a:ext cx="1838763" cy="12030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41">
            <a:extLst>
              <a:ext uri="{FF2B5EF4-FFF2-40B4-BE49-F238E27FC236}">
                <a16:creationId xmlns:a16="http://schemas.microsoft.com/office/drawing/2014/main" id="{9CF1FFEC-AC66-40D7-8A72-E5317FF77936}"/>
              </a:ext>
            </a:extLst>
          </p:cNvPr>
          <p:cNvSpPr>
            <a:spLocks/>
          </p:cNvSpPr>
          <p:nvPr/>
        </p:nvSpPr>
        <p:spPr bwMode="auto">
          <a:xfrm>
            <a:off x="1967335" y="56184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cxnSp>
        <p:nvCxnSpPr>
          <p:cNvPr id="21" name="Rett pil 45" descr="Arrow pointing to Code values">
            <a:extLst>
              <a:ext uri="{FF2B5EF4-FFF2-40B4-BE49-F238E27FC236}">
                <a16:creationId xmlns:a16="http://schemas.microsoft.com/office/drawing/2014/main" id="{E11D7029-D8E8-488B-AE35-71FC3E1D24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74976" y="4629684"/>
            <a:ext cx="1296143" cy="1696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47">
            <a:extLst>
              <a:ext uri="{FF2B5EF4-FFF2-40B4-BE49-F238E27FC236}">
                <a16:creationId xmlns:a16="http://schemas.microsoft.com/office/drawing/2014/main" id="{FC8B8BB8-0362-41EE-8B2B-D2E4B825A9BF}"/>
              </a:ext>
            </a:extLst>
          </p:cNvPr>
          <p:cNvSpPr>
            <a:spLocks/>
          </p:cNvSpPr>
          <p:nvPr/>
        </p:nvSpPr>
        <p:spPr bwMode="auto">
          <a:xfrm>
            <a:off x="8688808" y="632187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values</a:t>
            </a:r>
          </a:p>
        </p:txBody>
      </p:sp>
      <p:cxnSp>
        <p:nvCxnSpPr>
          <p:cNvPr id="23" name="Rett pil 49" descr="Arrow pointing to Categories">
            <a:extLst>
              <a:ext uri="{FF2B5EF4-FFF2-40B4-BE49-F238E27FC236}">
                <a16:creationId xmlns:a16="http://schemas.microsoft.com/office/drawing/2014/main" id="{46A39355-C37A-456B-809B-D1B4AD1F72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69324" y="4629684"/>
            <a:ext cx="1155105" cy="1692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52">
            <a:extLst>
              <a:ext uri="{FF2B5EF4-FFF2-40B4-BE49-F238E27FC236}">
                <a16:creationId xmlns:a16="http://schemas.microsoft.com/office/drawing/2014/main" id="{15EDCB82-0954-4066-BDF5-B10256AEFA99}"/>
              </a:ext>
            </a:extLst>
          </p:cNvPr>
          <p:cNvSpPr>
            <a:spLocks/>
          </p:cNvSpPr>
          <p:nvPr/>
        </p:nvSpPr>
        <p:spPr bwMode="auto">
          <a:xfrm>
            <a:off x="7437473" y="63262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</p:txBody>
      </p:sp>
      <p:sp>
        <p:nvSpPr>
          <p:cNvPr id="25" name="TekstSylinder 54">
            <a:extLst>
              <a:ext uri="{FF2B5EF4-FFF2-40B4-BE49-F238E27FC236}">
                <a16:creationId xmlns:a16="http://schemas.microsoft.com/office/drawing/2014/main" id="{995ADEC4-2090-40EA-8BA7-7D4D1733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130560" y="2278077"/>
            <a:ext cx="2736304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</a:endParaRPr>
          </a:p>
        </p:txBody>
      </p:sp>
      <p:sp>
        <p:nvSpPr>
          <p:cNvPr id="26" name="TekstSylinder 55">
            <a:extLst>
              <a:ext uri="{FF2B5EF4-FFF2-40B4-BE49-F238E27FC236}">
                <a16:creationId xmlns:a16="http://schemas.microsoft.com/office/drawing/2014/main" id="{577E5267-779F-43E3-B50C-CEE21AE9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1846126" y="1992744"/>
            <a:ext cx="733810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>
              <a:solidFill>
                <a:srgbClr val="FF0000"/>
              </a:solidFill>
            </a:endParaRPr>
          </a:p>
        </p:txBody>
      </p:sp>
      <p:sp>
        <p:nvSpPr>
          <p:cNvPr id="27" name="TekstSylinder 56">
            <a:extLst>
              <a:ext uri="{FF2B5EF4-FFF2-40B4-BE49-F238E27FC236}">
                <a16:creationId xmlns:a16="http://schemas.microsoft.com/office/drawing/2014/main" id="{7B6643C8-8462-4A75-B6BF-B2E7F5F9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2740322"/>
            <a:ext cx="1169435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kstSylinder 57">
            <a:extLst>
              <a:ext uri="{FF2B5EF4-FFF2-40B4-BE49-F238E27FC236}">
                <a16:creationId xmlns:a16="http://schemas.microsoft.com/office/drawing/2014/main" id="{CBDC6B48-5C93-49BC-BF62-569BE03D9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4180482"/>
            <a:ext cx="991452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lipse 58" descr="Oval containing the Missing value (Don't know) 88">
            <a:extLst>
              <a:ext uri="{FF2B5EF4-FFF2-40B4-BE49-F238E27FC236}">
                <a16:creationId xmlns:a16="http://schemas.microsoft.com/office/drawing/2014/main" id="{9DE11B9A-B150-455D-802A-67DE2CD9676F}"/>
              </a:ext>
            </a:extLst>
          </p:cNvPr>
          <p:cNvSpPr/>
          <p:nvPr/>
        </p:nvSpPr>
        <p:spPr bwMode="auto">
          <a:xfrm>
            <a:off x="6258471" y="5404618"/>
            <a:ext cx="122170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0" name="Ellipse 36" descr="Oval containing the Code list">
            <a:extLst>
              <a:ext uri="{FF2B5EF4-FFF2-40B4-BE49-F238E27FC236}">
                <a16:creationId xmlns:a16="http://schemas.microsoft.com/office/drawing/2014/main" id="{747801ED-140A-45DD-B75D-285EB71879C9}"/>
              </a:ext>
            </a:extLst>
          </p:cNvPr>
          <p:cNvSpPr/>
          <p:nvPr/>
        </p:nvSpPr>
        <p:spPr bwMode="auto">
          <a:xfrm>
            <a:off x="4130560" y="2375639"/>
            <a:ext cx="4846280" cy="3832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31" name="Rett pil 38" descr="Arrow pointing to Response domain">
            <a:extLst>
              <a:ext uri="{FF2B5EF4-FFF2-40B4-BE49-F238E27FC236}">
                <a16:creationId xmlns:a16="http://schemas.microsoft.com/office/drawing/2014/main" id="{83DB1CBC-067B-44EE-88FE-29586F69B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7318" y="4166916"/>
            <a:ext cx="1023837" cy="850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41">
            <a:extLst>
              <a:ext uri="{FF2B5EF4-FFF2-40B4-BE49-F238E27FC236}">
                <a16:creationId xmlns:a16="http://schemas.microsoft.com/office/drawing/2014/main" id="{43524013-A030-40C8-ACD1-76278C33BAE2}"/>
              </a:ext>
            </a:extLst>
          </p:cNvPr>
          <p:cNvSpPr>
            <a:spLocks/>
          </p:cNvSpPr>
          <p:nvPr/>
        </p:nvSpPr>
        <p:spPr bwMode="auto">
          <a:xfrm>
            <a:off x="1578797" y="49783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domain</a:t>
            </a:r>
          </a:p>
        </p:txBody>
      </p:sp>
    </p:spTree>
    <p:extLst>
      <p:ext uri="{BB962C8B-B14F-4D97-AF65-F5344CB8AC3E}">
        <p14:creationId xmlns:p14="http://schemas.microsoft.com/office/powerpoint/2010/main" val="32445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6" grpId="0"/>
      <p:bldP spid="18" grpId="0" animBg="1"/>
      <p:bldP spid="20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Attributions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Tutorial: ' What can DDI do for you? An Introduction to the DDI' EDDI 2019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03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1204-6391-447C-9FE1-1E9ECE0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Credits: DDI Training Working Group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C0D4-7293-41FD-8F5C-311FB402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Florio </a:t>
            </a:r>
            <a:r>
              <a:rPr lang="en-US" sz="2100" dirty="0" err="1"/>
              <a:t>Orocio</a:t>
            </a:r>
            <a:r>
              <a:rPr lang="en-US" sz="2100" dirty="0"/>
              <a:t> </a:t>
            </a:r>
            <a:r>
              <a:rPr lang="en-US" sz="2100" dirty="0" err="1"/>
              <a:t>Arguillas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Alina </a:t>
            </a:r>
            <a:r>
              <a:rPr lang="en-US" sz="2100" dirty="0" err="1"/>
              <a:t>Danciu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Adrian </a:t>
            </a:r>
            <a:r>
              <a:rPr lang="en-US" sz="2100" dirty="0" err="1"/>
              <a:t>Dusa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Jane Fry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Martine Gagnon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Dan Gillman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Arofan</a:t>
            </a:r>
            <a:r>
              <a:rPr lang="en-US" sz="2100" dirty="0"/>
              <a:t> Gregory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Taras</a:t>
            </a:r>
            <a:r>
              <a:rPr lang="en-US" sz="2100" dirty="0"/>
              <a:t> Günther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Lea </a:t>
            </a:r>
            <a:r>
              <a:rPr lang="en-US" sz="2100" dirty="0" err="1"/>
              <a:t>Sztuk</a:t>
            </a:r>
            <a:r>
              <a:rPr lang="en-US" sz="2100" dirty="0"/>
              <a:t> Haahr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Chifundo</a:t>
            </a:r>
            <a:r>
              <a:rPr lang="en-US" sz="2100" dirty="0"/>
              <a:t> </a:t>
            </a:r>
            <a:r>
              <a:rPr lang="en-US" sz="2100" dirty="0" err="1"/>
              <a:t>Kanjala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Kaia </a:t>
            </a:r>
            <a:r>
              <a:rPr lang="en-US" sz="2100" dirty="0" err="1"/>
              <a:t>Kulla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FBF7-0875-4451-89EB-4A2F21A2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Kathryn Lavender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Amber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Leahey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Marta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Limmert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Jared Lyle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Alexandre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Mairot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Lucie Marie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Hayley Mills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Laura Molloy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Hilde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Orten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Anja Perry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Knut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Wenzig</a:t>
            </a:r>
            <a:endParaRPr lang="en-US" sz="2100" dirty="0"/>
          </a:p>
        </p:txBody>
      </p:sp>
      <p:cxnSp>
        <p:nvCxnSpPr>
          <p:cNvPr id="5" name="Google Shape;301;p31">
            <a:extLst>
              <a:ext uri="{FF2B5EF4-FFF2-40B4-BE49-F238E27FC236}">
                <a16:creationId xmlns:a16="http://schemas.microsoft.com/office/drawing/2014/main" id="{2273477E-CBEE-4860-9D17-AEB0FBE3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2099733" y="1598511"/>
            <a:ext cx="7965440" cy="135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4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577-91EA-428D-A067-0CC6969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E9CF-8171-470F-9658-22AC3AAA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DDI-Lifecycle and the Instrument</a:t>
            </a:r>
          </a:p>
          <a:p>
            <a:r>
              <a:rPr lang="en-US" dirty="0"/>
              <a:t>DDI Question Item</a:t>
            </a:r>
          </a:p>
          <a:p>
            <a:r>
              <a:rPr lang="en-US" dirty="0"/>
              <a:t>Response Domain Types</a:t>
            </a:r>
          </a:p>
          <a:p>
            <a:r>
              <a:rPr lang="en-US" dirty="0"/>
              <a:t>Question Types</a:t>
            </a:r>
          </a:p>
          <a:p>
            <a:r>
              <a:rPr lang="en-US" dirty="0"/>
              <a:t>Reuse of a Question</a:t>
            </a:r>
          </a:p>
          <a:p>
            <a:r>
              <a:rPr lang="en-US" dirty="0"/>
              <a:t>The Question in the Instrument</a:t>
            </a:r>
          </a:p>
          <a:p>
            <a:r>
              <a:rPr lang="en-US" dirty="0"/>
              <a:t>DDI Control Constructs/Question Flow</a:t>
            </a:r>
          </a:p>
        </p:txBody>
      </p:sp>
    </p:spTree>
    <p:extLst>
      <p:ext uri="{BB962C8B-B14F-4D97-AF65-F5344CB8AC3E}">
        <p14:creationId xmlns:p14="http://schemas.microsoft.com/office/powerpoint/2010/main" val="38948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127-D549-417F-BAA6-719B8E5B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300" dirty="0"/>
              <a:t>DDI-Lifecycle and the Instrument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3C41-645C-40FD-A675-EA195DE0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DDI-L allows you to develop and maintain instrument components separately (i.e., individual questions and response options)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allows for reuse of components within or between instrument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construct components allows you to add instrument related details and define the instrument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B963-B32A-42DE-830C-C9FC7B9B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775"/>
          </a:xfrm>
        </p:spPr>
        <p:txBody>
          <a:bodyPr anchor="t">
            <a:normAutofit/>
          </a:bodyPr>
          <a:lstStyle/>
          <a:p>
            <a:r>
              <a:rPr lang="nb-NO" sz="3200" dirty="0"/>
              <a:t>DDI Question Item – the Reusable Parts of the Question</a:t>
            </a:r>
            <a:endParaRPr lang="en-US" sz="3200" dirty="0"/>
          </a:p>
        </p:txBody>
      </p:sp>
      <p:grpSp>
        <p:nvGrpSpPr>
          <p:cNvPr id="17" name="Group 16" descr="Graphic demonstrating that the Question Text, the Code List, and the Missing Value Representations are reusable parts of the question.">
            <a:extLst>
              <a:ext uri="{FF2B5EF4-FFF2-40B4-BE49-F238E27FC236}">
                <a16:creationId xmlns:a16="http://schemas.microsoft.com/office/drawing/2014/main" id="{95CA43A7-7908-4053-A4DB-5AEB0D628582}"/>
              </a:ext>
            </a:extLst>
          </p:cNvPr>
          <p:cNvGrpSpPr/>
          <p:nvPr/>
        </p:nvGrpSpPr>
        <p:grpSpPr>
          <a:xfrm>
            <a:off x="1819962" y="1030900"/>
            <a:ext cx="8552076" cy="5250536"/>
            <a:chOff x="823244" y="1211207"/>
            <a:chExt cx="8069236" cy="495409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7BC100C-DD48-4C12-836E-3F4F70CC7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5582270" y="3284984"/>
              <a:ext cx="2130832" cy="147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4CC9B757-0A9A-41AD-B9C8-7B0414DAB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787927" y="5277631"/>
              <a:ext cx="1152128" cy="174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" name="TekstSylinder 10">
              <a:extLst>
                <a:ext uri="{FF2B5EF4-FFF2-40B4-BE49-F238E27FC236}">
                  <a16:creationId xmlns:a16="http://schemas.microsoft.com/office/drawing/2014/main" id="{421AD561-EE4B-4DCF-B2D9-E9068A520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44" y="2785471"/>
              <a:ext cx="4347964" cy="551759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nb-NO" sz="1600" dirty="0"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il høyre 15">
              <a:extLst>
                <a:ext uri="{FF2B5EF4-FFF2-40B4-BE49-F238E27FC236}">
                  <a16:creationId xmlns:a16="http://schemas.microsoft.com/office/drawing/2014/main" id="{273AC1A2-C46E-4814-8BCB-970978F2B3AD}"/>
                </a:ext>
              </a:extLst>
            </p:cNvPr>
            <p:cNvSpPr/>
            <p:nvPr/>
          </p:nvSpPr>
          <p:spPr bwMode="auto">
            <a:xfrm rot="5400000">
              <a:off x="3602898" y="2274210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80662CD0-28EF-4D46-A40E-9815549A2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3" y="2428858"/>
              <a:ext cx="1501368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Question Text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75692F18-EA3C-415C-8954-CD550A17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210" y="1717114"/>
              <a:ext cx="19650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Response Domain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5FF65F2A-71F2-441B-84A1-4AE9C923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439" y="2909197"/>
              <a:ext cx="24248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 List – valid codes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54FF34CF-B24B-492B-AF8C-4EA4E3CB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015" y="4892015"/>
              <a:ext cx="3267785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Missing Values Representations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16">
              <a:extLst>
                <a:ext uri="{FF2B5EF4-FFF2-40B4-BE49-F238E27FC236}">
                  <a16:creationId xmlns:a16="http://schemas.microsoft.com/office/drawing/2014/main" id="{CC9A9775-35A9-495E-B6CC-586E133A98AE}"/>
                </a:ext>
              </a:extLst>
            </p:cNvPr>
            <p:cNvSpPr/>
            <p:nvPr/>
          </p:nvSpPr>
          <p:spPr bwMode="auto">
            <a:xfrm>
              <a:off x="5119654" y="2125607"/>
              <a:ext cx="3772826" cy="40396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BC520182-DF1C-4711-A992-21EE4D2F0302}"/>
                </a:ext>
              </a:extLst>
            </p:cNvPr>
            <p:cNvSpPr/>
            <p:nvPr/>
          </p:nvSpPr>
          <p:spPr bwMode="auto">
            <a:xfrm rot="2719868">
              <a:off x="4740615" y="2161052"/>
              <a:ext cx="1096661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vrundet rektangel 3">
              <a:extLst>
                <a:ext uri="{FF2B5EF4-FFF2-40B4-BE49-F238E27FC236}">
                  <a16:creationId xmlns:a16="http://schemas.microsoft.com/office/drawing/2014/main" id="{438AF3D5-E96A-4162-997C-749AFF2765E0}"/>
                </a:ext>
              </a:extLst>
            </p:cNvPr>
            <p:cNvSpPr/>
            <p:nvPr/>
          </p:nvSpPr>
          <p:spPr bwMode="auto">
            <a:xfrm>
              <a:off x="2673629" y="1211207"/>
              <a:ext cx="2736304" cy="914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nb-NO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185-1DD1-49FF-84C5-A9D4023D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Response Domain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EF3-F425-4167-9B38-302D11A1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Code list:</a:t>
            </a:r>
          </a:p>
          <a:p>
            <a:pPr marL="457200" lvl="1" indent="0">
              <a:buNone/>
              <a:defRPr/>
            </a:pPr>
            <a:r>
              <a:rPr lang="en-US" dirty="0"/>
              <a:t>Has codes with a set of related categories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b="1" dirty="0"/>
              <a:t>Managed representations: </a:t>
            </a:r>
          </a:p>
          <a:p>
            <a:pPr marL="457200" lvl="1" indent="0">
              <a:buNone/>
              <a:defRPr/>
            </a:pPr>
            <a:r>
              <a:rPr lang="en-US" dirty="0"/>
              <a:t>Scale - For scales. Can have multiple label anchor-points 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Numeric  - Specifies the numeric format and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Text - Specifies format and text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 err="1"/>
              <a:t>DateTime</a:t>
            </a:r>
            <a:r>
              <a:rPr lang="en-US" dirty="0"/>
              <a:t> -  Specifies date time according to ISO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152D-FE71-4797-96C5-98FA3DCA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Question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36FC-99D7-4143-AD92-457F1524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7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b="1" dirty="0" err="1"/>
              <a:t>QuestionItem</a:t>
            </a:r>
            <a:r>
              <a:rPr lang="en-US" sz="2400" b="1" dirty="0"/>
              <a:t>:</a:t>
            </a:r>
          </a:p>
          <a:p>
            <a:pPr marL="457200" lvl="1" indent="0">
              <a:buNone/>
              <a:defRPr/>
            </a:pPr>
            <a:r>
              <a:rPr lang="en-US" dirty="0"/>
              <a:t>Contains the reusable part of an individual question like the question text and the response domain.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QuestionGrid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2438" algn="l"/>
              </a:tabLst>
              <a:defRPr/>
            </a:pPr>
            <a:r>
              <a:rPr lang="en-US" sz="2400" dirty="0"/>
              <a:t>	Cube-like structure for entering questions from forms or question 	batteries.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QuestionBlock</a:t>
            </a:r>
            <a:r>
              <a:rPr lang="en-US" sz="2400" b="1" dirty="0"/>
              <a:t>:</a:t>
            </a:r>
          </a:p>
          <a:p>
            <a:pPr marL="0" indent="0" defTabSz="452438">
              <a:buNone/>
              <a:defRPr/>
            </a:pPr>
            <a:r>
              <a:rPr lang="en-US" sz="2400" b="1" dirty="0"/>
              <a:t>	</a:t>
            </a:r>
            <a:r>
              <a:rPr lang="en-US" sz="2400" dirty="0"/>
              <a:t>Used in testing where an object (Stimulus Material) is provided, and a set 	of questions are asked regarding the object.</a:t>
            </a:r>
          </a:p>
        </p:txBody>
      </p:sp>
    </p:spTree>
    <p:extLst>
      <p:ext uri="{BB962C8B-B14F-4D97-AF65-F5344CB8AC3E}">
        <p14:creationId xmlns:p14="http://schemas.microsoft.com/office/powerpoint/2010/main" val="426488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78" y="965009"/>
            <a:ext cx="10515600" cy="570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 a different waves/rounds/sweeps of a survey and across surveys</a:t>
            </a:r>
          </a:p>
        </p:txBody>
      </p:sp>
      <p:grpSp>
        <p:nvGrpSpPr>
          <p:cNvPr id="11" name="Group 10" descr="Graphic demonstrating that the same Question can be used in multiple surveys across different waves/rounds/sweeps.">
            <a:extLst>
              <a:ext uri="{FF2B5EF4-FFF2-40B4-BE49-F238E27FC236}">
                <a16:creationId xmlns:a16="http://schemas.microsoft.com/office/drawing/2014/main" id="{70456634-9E31-4ACF-9529-49D48B811024}"/>
              </a:ext>
            </a:extLst>
          </p:cNvPr>
          <p:cNvGrpSpPr/>
          <p:nvPr/>
        </p:nvGrpSpPr>
        <p:grpSpPr>
          <a:xfrm>
            <a:off x="1510164" y="1564892"/>
            <a:ext cx="8548235" cy="5008030"/>
            <a:chOff x="1510164" y="1564892"/>
            <a:chExt cx="8548235" cy="5008030"/>
          </a:xfrm>
        </p:grpSpPr>
        <p:pic>
          <p:nvPicPr>
            <p:cNvPr id="5" name="Google Shape;48;p10">
              <a:extLst>
                <a:ext uri="{FF2B5EF4-FFF2-40B4-BE49-F238E27FC236}">
                  <a16:creationId xmlns:a16="http://schemas.microsoft.com/office/drawing/2014/main" id="{6E976F82-BE5A-4EBE-99ED-B0205A4C3FA4}"/>
                </a:ext>
              </a:extLst>
            </p:cNvPr>
            <p:cNvPicPr/>
            <p:nvPr/>
          </p:nvPicPr>
          <p:blipFill>
            <a:blip r:embed="rId3">
              <a:alphaModFix/>
            </a:blip>
            <a:stretch/>
          </p:blipFill>
          <p:spPr bwMode="auto">
            <a:xfrm>
              <a:off x="2739776" y="1564892"/>
              <a:ext cx="7318623" cy="2154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9;p10">
              <a:extLst>
                <a:ext uri="{FF2B5EF4-FFF2-40B4-BE49-F238E27FC236}">
                  <a16:creationId xmlns:a16="http://schemas.microsoft.com/office/drawing/2014/main" id="{8871682C-2277-4B1C-B84D-F44012963F45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/>
          </p:blipFill>
          <p:spPr bwMode="auto">
            <a:xfrm>
              <a:off x="3264664" y="3718488"/>
              <a:ext cx="6025932" cy="2848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0;p10">
              <a:extLst>
                <a:ext uri="{FF2B5EF4-FFF2-40B4-BE49-F238E27FC236}">
                  <a16:creationId xmlns:a16="http://schemas.microsoft.com/office/drawing/2014/main" id="{055A683A-1720-4891-B95F-308B7EEC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55" y="3719627"/>
              <a:ext cx="6035171" cy="285329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C202C-2D04-49AF-B1A0-EE5AA1195F47}"/>
                </a:ext>
              </a:extLst>
            </p:cNvPr>
            <p:cNvSpPr txBox="1"/>
            <p:nvPr/>
          </p:nvSpPr>
          <p:spPr>
            <a:xfrm>
              <a:off x="1514593" y="159847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Surveys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A1F26-02A0-4E58-B0DC-36B1DC12C7AC}"/>
                </a:ext>
              </a:extLst>
            </p:cNvPr>
            <p:cNvSpPr txBox="1"/>
            <p:nvPr/>
          </p:nvSpPr>
          <p:spPr>
            <a:xfrm flipH="1">
              <a:off x="1510164" y="2677468"/>
              <a:ext cx="138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Waves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6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Scale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74" y="965008"/>
            <a:ext cx="10515600" cy="756215"/>
          </a:xfrm>
        </p:spPr>
        <p:txBody>
          <a:bodyPr>
            <a:normAutofit/>
          </a:bodyPr>
          <a:lstStyle/>
          <a:p>
            <a:pPr marL="0" lvl="1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r>
              <a:rPr lang="en-US" sz="2000" dirty="0"/>
              <a:t>A managed scale representation can for example be reused by reference by many different question items within one survey.</a:t>
            </a:r>
          </a:p>
        </p:txBody>
      </p:sp>
      <p:grpSp>
        <p:nvGrpSpPr>
          <p:cNvPr id="4" name="Group 3" descr="Graphic demonstrating that a scale such as 0=Strongly agree to 10=Strongly disagree can be reused by different questions in one survey.">
            <a:extLst>
              <a:ext uri="{FF2B5EF4-FFF2-40B4-BE49-F238E27FC236}">
                <a16:creationId xmlns:a16="http://schemas.microsoft.com/office/drawing/2014/main" id="{254181C0-9A9C-4D53-B43B-B0405953EBDD}"/>
              </a:ext>
            </a:extLst>
          </p:cNvPr>
          <p:cNvGrpSpPr/>
          <p:nvPr/>
        </p:nvGrpSpPr>
        <p:grpSpPr>
          <a:xfrm>
            <a:off x="537569" y="1950873"/>
            <a:ext cx="11116861" cy="3675375"/>
            <a:chOff x="1899178" y="2038723"/>
            <a:chExt cx="8393643" cy="2775045"/>
          </a:xfrm>
        </p:grpSpPr>
        <p:cxnSp>
          <p:nvCxnSpPr>
            <p:cNvPr id="12" name="Google Shape;86;p13">
              <a:extLst>
                <a:ext uri="{FF2B5EF4-FFF2-40B4-BE49-F238E27FC236}">
                  <a16:creationId xmlns:a16="http://schemas.microsoft.com/office/drawing/2014/main" id="{A4559616-748D-44B9-9D89-7678096422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9038" y="3177788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54E7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87;p13">
              <a:extLst>
                <a:ext uri="{FF2B5EF4-FFF2-40B4-BE49-F238E27FC236}">
                  <a16:creationId xmlns:a16="http://schemas.microsoft.com/office/drawing/2014/main" id="{72226F62-6EBA-4772-9110-E34D8B92D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6857" y="3158874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0768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8;p13">
              <a:extLst>
                <a:ext uri="{FF2B5EF4-FFF2-40B4-BE49-F238E27FC236}">
                  <a16:creationId xmlns:a16="http://schemas.microsoft.com/office/drawing/2014/main" id="{FBB000BA-736A-4CF0-B33C-D0C678E148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9803" y="3183673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7B9C3E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9;p13">
              <a:extLst>
                <a:ext uri="{FF2B5EF4-FFF2-40B4-BE49-F238E27FC236}">
                  <a16:creationId xmlns:a16="http://schemas.microsoft.com/office/drawing/2014/main" id="{46FF5A81-FD7C-4802-B285-CC0DB875B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758" y="2038723"/>
              <a:ext cx="847063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Q3,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V4</a:t>
              </a: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6" name="Google Shape;90;p13">
              <a:extLst>
                <a:ext uri="{FF2B5EF4-FFF2-40B4-BE49-F238E27FC236}">
                  <a16:creationId xmlns:a16="http://schemas.microsoft.com/office/drawing/2014/main" id="{6F415337-3B6F-4981-92CD-A23B47706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540" y="2044232"/>
              <a:ext cx="798641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Q1,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V3</a:t>
              </a:r>
            </a:p>
          </p:txBody>
        </p:sp>
        <p:sp>
          <p:nvSpPr>
            <p:cNvPr id="17" name="Google Shape;91;p13">
              <a:extLst>
                <a:ext uri="{FF2B5EF4-FFF2-40B4-BE49-F238E27FC236}">
                  <a16:creationId xmlns:a16="http://schemas.microsoft.com/office/drawing/2014/main" id="{C4A5521F-AF4E-4D8D-8AEA-D85865BE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090" y="2054982"/>
              <a:ext cx="114973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Q2,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V1</a:t>
              </a:r>
            </a:p>
          </p:txBody>
        </p:sp>
        <p:sp>
          <p:nvSpPr>
            <p:cNvPr id="18" name="Google Shape;92;p13">
              <a:extLst>
                <a:ext uri="{FF2B5EF4-FFF2-40B4-BE49-F238E27FC236}">
                  <a16:creationId xmlns:a16="http://schemas.microsoft.com/office/drawing/2014/main" id="{E8DC2023-27D1-45FD-81DC-E90993F6E3AF}"/>
                </a:ext>
              </a:extLst>
            </p:cNvPr>
            <p:cNvSpPr/>
            <p:nvPr/>
          </p:nvSpPr>
          <p:spPr bwMode="auto">
            <a:xfrm>
              <a:off x="3950818" y="3899368"/>
              <a:ext cx="4879147" cy="914400"/>
            </a:xfrm>
            <a:prstGeom prst="roundRect">
              <a:avLst>
                <a:gd name="adj" fmla="val 16667"/>
              </a:avLst>
            </a:prstGeom>
            <a:solidFill>
              <a:srgbClr val="4B8E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Strongly agree                                             Strongly disagree</a:t>
              </a:r>
              <a:endParaRPr sz="17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              </a:t>
              </a:r>
              <a:r>
                <a:rPr sz="170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0    1     2     3     4     5     6     7     8     9     10</a:t>
              </a:r>
              <a:endParaRPr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93;p13">
              <a:extLst>
                <a:ext uri="{FF2B5EF4-FFF2-40B4-BE49-F238E27FC236}">
                  <a16:creationId xmlns:a16="http://schemas.microsoft.com/office/drawing/2014/main" id="{811F60F7-5FFC-4587-99DB-A6B5DFF82E8D}"/>
                </a:ext>
              </a:extLst>
            </p:cNvPr>
            <p:cNvSpPr/>
            <p:nvPr/>
          </p:nvSpPr>
          <p:spPr bwMode="auto">
            <a:xfrm>
              <a:off x="1899178" y="2348067"/>
              <a:ext cx="2593039" cy="835606"/>
            </a:xfrm>
            <a:prstGeom prst="roundRect">
              <a:avLst>
                <a:gd name="adj" fmla="val 16667"/>
              </a:avLst>
            </a:prstGeom>
            <a:solidFill>
              <a:srgbClr val="054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People in general should care more about the environment</a:t>
              </a:r>
            </a:p>
          </p:txBody>
        </p:sp>
        <p:sp>
          <p:nvSpPr>
            <p:cNvPr id="20" name="Google Shape;94;p13">
              <a:extLst>
                <a:ext uri="{FF2B5EF4-FFF2-40B4-BE49-F238E27FC236}">
                  <a16:creationId xmlns:a16="http://schemas.microsoft.com/office/drawing/2014/main" id="{4E23DB12-6212-4E63-B55A-CA07AAAA9965}"/>
                </a:ext>
              </a:extLst>
            </p:cNvPr>
            <p:cNvSpPr/>
            <p:nvPr/>
          </p:nvSpPr>
          <p:spPr bwMode="auto">
            <a:xfrm>
              <a:off x="7409500" y="2294004"/>
              <a:ext cx="2775134" cy="882896"/>
            </a:xfrm>
            <a:prstGeom prst="roundRect">
              <a:avLst>
                <a:gd name="adj" fmla="val 16667"/>
              </a:avLst>
            </a:prstGeom>
            <a:solidFill>
              <a:srgbClr val="7B9C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There is nothing I can do to prevent global temp</a:t>
              </a:r>
              <a:r>
                <a:rPr sz="20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</a:t>
              </a: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rature rise</a:t>
              </a: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95;p13">
              <a:extLst>
                <a:ext uri="{FF2B5EF4-FFF2-40B4-BE49-F238E27FC236}">
                  <a16:creationId xmlns:a16="http://schemas.microsoft.com/office/drawing/2014/main" id="{2F695DD9-9B3D-4718-B926-64644F134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875" y="3553882"/>
              <a:ext cx="143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R1, v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Google Shape;96;p13">
              <a:extLst>
                <a:ext uri="{FF2B5EF4-FFF2-40B4-BE49-F238E27FC236}">
                  <a16:creationId xmlns:a16="http://schemas.microsoft.com/office/drawing/2014/main" id="{F1834F27-E6EC-4D12-9674-3417F5B2DF98}"/>
                </a:ext>
              </a:extLst>
            </p:cNvPr>
            <p:cNvSpPr/>
            <p:nvPr/>
          </p:nvSpPr>
          <p:spPr bwMode="auto">
            <a:xfrm>
              <a:off x="4683018" y="2348067"/>
              <a:ext cx="2593039" cy="810807"/>
            </a:xfrm>
            <a:prstGeom prst="roundRect">
              <a:avLst>
                <a:gd name="adj" fmla="val 16667"/>
              </a:avLst>
            </a:prstGeom>
            <a:solidFill>
              <a:srgbClr val="0076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Climate change is caused by human activity alone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0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65E2-6C8F-4639-954F-3EB5834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 anchor="t">
            <a:normAutofit/>
          </a:bodyPr>
          <a:lstStyle/>
          <a:p>
            <a:r>
              <a:rPr lang="en-US" sz="3200" dirty="0"/>
              <a:t>DDI Question Construct – the Question in the Instrument</a:t>
            </a:r>
          </a:p>
        </p:txBody>
      </p:sp>
      <p:grpSp>
        <p:nvGrpSpPr>
          <p:cNvPr id="34" name="Group 33" descr="Graphic demonstrates the different parts that make up a question: Question Item including question text and responses, Instructions, Universe, and an External aid such as a card with the responses.">
            <a:extLst>
              <a:ext uri="{FF2B5EF4-FFF2-40B4-BE49-F238E27FC236}">
                <a16:creationId xmlns:a16="http://schemas.microsoft.com/office/drawing/2014/main" id="{C9469BC7-6603-40D8-949B-F7ACEAC97A61}"/>
              </a:ext>
            </a:extLst>
          </p:cNvPr>
          <p:cNvGrpSpPr/>
          <p:nvPr/>
        </p:nvGrpSpPr>
        <p:grpSpPr>
          <a:xfrm>
            <a:off x="677731" y="1152086"/>
            <a:ext cx="11306287" cy="5271393"/>
            <a:chOff x="1586945" y="1396077"/>
            <a:chExt cx="9224908" cy="4300980"/>
          </a:xfrm>
        </p:grpSpPr>
        <p:sp>
          <p:nvSpPr>
            <p:cNvPr id="19" name="Avrundet rektangel 3">
              <a:extLst>
                <a:ext uri="{FF2B5EF4-FFF2-40B4-BE49-F238E27FC236}">
                  <a16:creationId xmlns:a16="http://schemas.microsoft.com/office/drawing/2014/main" id="{50DC28E8-4358-4FF0-9512-718A15D80F21}"/>
                </a:ext>
              </a:extLst>
            </p:cNvPr>
            <p:cNvSpPr/>
            <p:nvPr/>
          </p:nvSpPr>
          <p:spPr bwMode="auto">
            <a:xfrm>
              <a:off x="1896734" y="1396077"/>
              <a:ext cx="2736304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vrundet rektangel 6">
              <a:extLst>
                <a:ext uri="{FF2B5EF4-FFF2-40B4-BE49-F238E27FC236}">
                  <a16:creationId xmlns:a16="http://schemas.microsoft.com/office/drawing/2014/main" id="{3879169A-699E-4907-A2A5-419CE76E6B85}"/>
                </a:ext>
              </a:extLst>
            </p:cNvPr>
            <p:cNvSpPr/>
            <p:nvPr/>
          </p:nvSpPr>
          <p:spPr bwMode="auto">
            <a:xfrm>
              <a:off x="4893696" y="1430864"/>
              <a:ext cx="2664295" cy="844827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Instructions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1" name="Avrundet rektangel 8">
              <a:extLst>
                <a:ext uri="{FF2B5EF4-FFF2-40B4-BE49-F238E27FC236}">
                  <a16:creationId xmlns:a16="http://schemas.microsoft.com/office/drawing/2014/main" id="{E0449FC5-C94E-4AAA-8093-B31879EACA78}"/>
                </a:ext>
              </a:extLst>
            </p:cNvPr>
            <p:cNvSpPr/>
            <p:nvPr/>
          </p:nvSpPr>
          <p:spPr bwMode="auto">
            <a:xfrm>
              <a:off x="4923059" y="2572050"/>
              <a:ext cx="2568297" cy="81947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Universe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8876F6-31C9-4991-856C-E328F9F37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1640566" y="3790161"/>
              <a:ext cx="2130832" cy="14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Pil høyre 7">
              <a:extLst>
                <a:ext uri="{FF2B5EF4-FFF2-40B4-BE49-F238E27FC236}">
                  <a16:creationId xmlns:a16="http://schemas.microsoft.com/office/drawing/2014/main" id="{034C828C-0012-4052-BF5B-66FECF414FF6}"/>
                </a:ext>
              </a:extLst>
            </p:cNvPr>
            <p:cNvSpPr/>
            <p:nvPr/>
          </p:nvSpPr>
          <p:spPr bwMode="auto">
            <a:xfrm>
              <a:off x="7557992" y="1812638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24CDE4-F29B-4EEA-AE15-01489FA3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2648678" y="5266161"/>
              <a:ext cx="1152128" cy="1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Pil høyre 12">
              <a:extLst>
                <a:ext uri="{FF2B5EF4-FFF2-40B4-BE49-F238E27FC236}">
                  <a16:creationId xmlns:a16="http://schemas.microsoft.com/office/drawing/2014/main" id="{87F5BDC4-995C-411B-8DE9-D7554AE5D8F5}"/>
                </a:ext>
              </a:extLst>
            </p:cNvPr>
            <p:cNvSpPr/>
            <p:nvPr/>
          </p:nvSpPr>
          <p:spPr bwMode="auto">
            <a:xfrm>
              <a:off x="7491356" y="281175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6" name="TekstSylinder 10">
              <a:extLst>
                <a:ext uri="{FF2B5EF4-FFF2-40B4-BE49-F238E27FC236}">
                  <a16:creationId xmlns:a16="http://schemas.microsoft.com/office/drawing/2014/main" id="{2390D307-7E32-462E-AAE9-A1E6DF1B1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945" y="3176079"/>
              <a:ext cx="2775323" cy="40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DFD79C11-9F12-4274-91D0-CB4DC4A060E4}"/>
                </a:ext>
              </a:extLst>
            </p:cNvPr>
            <p:cNvSpPr/>
            <p:nvPr/>
          </p:nvSpPr>
          <p:spPr bwMode="auto">
            <a:xfrm rot="5400000">
              <a:off x="2844351" y="2457466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8" name="Avrundet rektangel 17">
              <a:extLst>
                <a:ext uri="{FF2B5EF4-FFF2-40B4-BE49-F238E27FC236}">
                  <a16:creationId xmlns:a16="http://schemas.microsoft.com/office/drawing/2014/main" id="{D5F258F4-1AF2-4730-A744-11641AD091D7}"/>
                </a:ext>
              </a:extLst>
            </p:cNvPr>
            <p:cNvSpPr/>
            <p:nvPr/>
          </p:nvSpPr>
          <p:spPr bwMode="auto">
            <a:xfrm>
              <a:off x="4941303" y="3680135"/>
              <a:ext cx="2664295" cy="819472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External aid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9" name="TekstSylinder 18">
              <a:extLst>
                <a:ext uri="{FF2B5EF4-FFF2-40B4-BE49-F238E27FC236}">
                  <a16:creationId xmlns:a16="http://schemas.microsoft.com/office/drawing/2014/main" id="{CAD2B675-4077-4948-86CA-3495EAB1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159" y="2792457"/>
              <a:ext cx="1495495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ALL RESPONDENTS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kstSylinder 19">
              <a:extLst>
                <a:ext uri="{FF2B5EF4-FFF2-40B4-BE49-F238E27FC236}">
                  <a16:creationId xmlns:a16="http://schemas.microsoft.com/office/drawing/2014/main" id="{97E03192-3016-4D0D-8C92-84C19DE5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342" y="1604730"/>
              <a:ext cx="1310996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CARD 1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kstSylinder 21">
              <a:extLst>
                <a:ext uri="{FF2B5EF4-FFF2-40B4-BE49-F238E27FC236}">
                  <a16:creationId xmlns:a16="http://schemas.microsoft.com/office/drawing/2014/main" id="{494BF0AD-C08B-4F69-B4E1-10BA36A8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085" y="1918298"/>
              <a:ext cx="2146768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Please use this card to answer</a:t>
              </a:r>
            </a:p>
          </p:txBody>
        </p:sp>
        <p:sp>
          <p:nvSpPr>
            <p:cNvPr id="32" name="Pil høyre 22">
              <a:extLst>
                <a:ext uri="{FF2B5EF4-FFF2-40B4-BE49-F238E27FC236}">
                  <a16:creationId xmlns:a16="http://schemas.microsoft.com/office/drawing/2014/main" id="{8A43DE80-5E87-473C-90F9-EC9DAA625088}"/>
                </a:ext>
              </a:extLst>
            </p:cNvPr>
            <p:cNvSpPr/>
            <p:nvPr/>
          </p:nvSpPr>
          <p:spPr bwMode="auto">
            <a:xfrm>
              <a:off x="7617230" y="390087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BE0F85-BE04-4EB4-91EF-341F3E60E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17462" t="1916" r="6274" b="-1915"/>
            <a:stretch/>
          </p:blipFill>
          <p:spPr bwMode="auto">
            <a:xfrm>
              <a:off x="8665085" y="3213259"/>
              <a:ext cx="1848342" cy="248379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156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939</Words>
  <Application>Microsoft Macintosh PowerPoint</Application>
  <PresentationFormat>Widescreen</PresentationFormat>
  <Paragraphs>160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Introducing Question and Instrument Structures</vt:lpstr>
      <vt:lpstr>Contents</vt:lpstr>
      <vt:lpstr>DDI-Lifecycle and the Instrument</vt:lpstr>
      <vt:lpstr>DDI Question Item – the Reusable Parts of the Question</vt:lpstr>
      <vt:lpstr>Response Domain Types</vt:lpstr>
      <vt:lpstr>Question Types</vt:lpstr>
      <vt:lpstr>Reuse of a Question</vt:lpstr>
      <vt:lpstr>Reuse of a Scale Representation</vt:lpstr>
      <vt:lpstr>DDI Question Construct – the Question in the Instrument</vt:lpstr>
      <vt:lpstr>DDI Control Construct – Components for Describing Instrument Flow</vt:lpstr>
      <vt:lpstr>Instrument Control – Question Sequence and Flow</vt:lpstr>
      <vt:lpstr>Control Construct Types</vt:lpstr>
      <vt:lpstr>A Question in an Instrument – and in DDI-L</vt:lpstr>
      <vt:lpstr>Attributions</vt:lpstr>
      <vt:lpstr>Credits: DDI Training Working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DDI Alliance</dc:creator>
  <cp:lastModifiedBy>Johnson, Jon</cp:lastModifiedBy>
  <cp:revision>51</cp:revision>
  <dcterms:created xsi:type="dcterms:W3CDTF">2021-04-06T16:09:37Z</dcterms:created>
  <dcterms:modified xsi:type="dcterms:W3CDTF">2025-02-25T17:08:15Z</dcterms:modified>
</cp:coreProperties>
</file>