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7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71" r:id="rId9"/>
    <p:sldId id="266" r:id="rId10"/>
    <p:sldId id="260" r:id="rId11"/>
    <p:sldId id="267" r:id="rId12"/>
    <p:sldId id="277" r:id="rId13"/>
    <p:sldId id="272" r:id="rId14"/>
    <p:sldId id="274" r:id="rId15"/>
    <p:sldId id="278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86395" autoAdjust="0"/>
  </p:normalViewPr>
  <p:slideViewPr>
    <p:cSldViewPr snapToGrid="0">
      <p:cViewPr varScale="1">
        <p:scale>
          <a:sx n="110" d="100"/>
          <a:sy n="110" d="100"/>
        </p:scale>
        <p:origin x="896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BF1679-DE84-414C-9452-F29537D2B6A2}" type="datetimeFigureOut">
              <a:rPr lang="en-US" smtClean="0"/>
              <a:t>2/25/25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8ECF98-30AA-46AB-8EA5-87B4CB0A15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396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question item is</a:t>
            </a:r>
            <a:r>
              <a:rPr lang="en-GB" baseline="0" dirty="0"/>
              <a:t> reusable as a whole and is also made up of reusable parts, the question text and the response domain.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ECF98-30AA-46AB-8EA5-87B4CB0A15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165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C138D6-192C-4989-8768-5E262BF9E84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46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nb-NO" dirty="0"/>
              <a:t>There</a:t>
            </a:r>
            <a:r>
              <a:rPr lang="nb-NO" baseline="0" dirty="0"/>
              <a:t> are different types of response domains, not only code lists. </a:t>
            </a:r>
            <a:endParaRPr lang="nb-NO" dirty="0"/>
          </a:p>
          <a:p>
            <a:pPr>
              <a:defRPr/>
            </a:pPr>
            <a:r>
              <a:rPr lang="nb-NO" dirty="0"/>
              <a:t>Both the CodeList and the Managed representations are reusable formats. This allows you to use the same codelist or scale for example in many different questions.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ECF98-30AA-46AB-8EA5-87B4CB0A15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840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There</a:t>
            </a:r>
            <a:r>
              <a:rPr lang="nb-NO" baseline="0" dirty="0"/>
              <a:t> are different types of questions, not only question items.</a:t>
            </a:r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ECF98-30AA-46AB-8EA5-87B4CB0A15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358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dirty="0"/>
              <a:t>Some surveys put lots of effort into question developments like discussions with experts, cognitive interviewing, validation tests, piloting in various countries etc.</a:t>
            </a:r>
          </a:p>
          <a:p>
            <a:pPr marL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-US" dirty="0"/>
              <a:t>Similar questions can advantageously be reused within rounds, waves or sweeps of the same survey, or between surveys.</a:t>
            </a:r>
          </a:p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dirty="0"/>
              <a:t>How can questions be structured in DDI to make them as reusable as possible?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ECF98-30AA-46AB-8EA5-87B4CB0A15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5397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ECF98-30AA-46AB-8EA5-87B4CB0A15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979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ECF98-30AA-46AB-8EA5-87B4CB0A15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07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ECF98-30AA-46AB-8EA5-87B4CB0A153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8085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ECF98-30AA-46AB-8EA5-87B4CB0A15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9474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 question as in the instrument is composed of a set of components that usefully can be maintained separately.</a:t>
            </a:r>
          </a:p>
          <a:p>
            <a:pPr>
              <a:defRPr/>
            </a:pPr>
            <a:r>
              <a:rPr lang="en-US" dirty="0"/>
              <a:t>The basics of a question is the </a:t>
            </a:r>
            <a:r>
              <a:rPr lang="en-US" dirty="0" err="1"/>
              <a:t>QuestionItem</a:t>
            </a:r>
            <a:r>
              <a:rPr lang="en-US" dirty="0"/>
              <a:t> in DDI that contains the more reusable parts of a question like the </a:t>
            </a:r>
            <a:r>
              <a:rPr lang="en-US" dirty="0" err="1"/>
              <a:t>QuestionText</a:t>
            </a:r>
            <a:r>
              <a:rPr lang="en-US" dirty="0"/>
              <a:t> and the </a:t>
            </a:r>
            <a:r>
              <a:rPr lang="en-US" dirty="0" err="1"/>
              <a:t>ResponseDomain</a:t>
            </a:r>
            <a:r>
              <a:rPr lang="en-US" dirty="0"/>
              <a:t>.</a:t>
            </a:r>
          </a:p>
          <a:p>
            <a:pPr>
              <a:defRPr/>
            </a:pPr>
            <a:r>
              <a:rPr lang="en-US" dirty="0"/>
              <a:t>Instructions and instrument flow logic are less reusable components belonging on the level of the instrument.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Response options, here a code list, can usefully be split into valid and missing values code lists, which allows them to be maintained and reused separately.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 </a:t>
            </a:r>
            <a:r>
              <a:rPr lang="en-US" dirty="0" err="1"/>
              <a:t>CodeList</a:t>
            </a:r>
            <a:r>
              <a:rPr lang="en-US" dirty="0"/>
              <a:t> consists of codes with a value and a category reference. Categories can be reused in many different response domains, as well as for variables.</a:t>
            </a:r>
          </a:p>
          <a:p>
            <a:pPr>
              <a:defRPr/>
            </a:pPr>
            <a:r>
              <a:rPr lang="en-US" dirty="0"/>
              <a:t>A </a:t>
            </a:r>
            <a:r>
              <a:rPr lang="en-US" dirty="0" err="1"/>
              <a:t>CodeList</a:t>
            </a:r>
            <a:r>
              <a:rPr lang="en-US" dirty="0"/>
              <a:t> is one of several types of response domains in DDI. Others are </a:t>
            </a:r>
            <a:r>
              <a:rPr lang="en-US" dirty="0" err="1"/>
              <a:t>ScaleDomain</a:t>
            </a:r>
            <a:r>
              <a:rPr lang="en-US" dirty="0"/>
              <a:t>, </a:t>
            </a:r>
            <a:r>
              <a:rPr lang="en-US" dirty="0" err="1"/>
              <a:t>NumericDomain</a:t>
            </a:r>
            <a:r>
              <a:rPr lang="en-US" dirty="0"/>
              <a:t>, </a:t>
            </a:r>
            <a:r>
              <a:rPr lang="en-US" dirty="0" err="1"/>
              <a:t>TextDomain</a:t>
            </a:r>
            <a:r>
              <a:rPr lang="en-US" dirty="0"/>
              <a:t>, </a:t>
            </a:r>
            <a:r>
              <a:rPr lang="en-US" dirty="0" err="1"/>
              <a:t>DateTime</a:t>
            </a:r>
            <a:r>
              <a:rPr lang="en-US" dirty="0"/>
              <a:t>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8ECF98-30AA-46AB-8EA5-87B4CB0A15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60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37B24-5046-4E24-8358-DF61AF64D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6585" y="2062925"/>
            <a:ext cx="6679831" cy="1943269"/>
          </a:xfrm>
        </p:spPr>
        <p:txBody>
          <a:bodyPr anchor="b"/>
          <a:lstStyle>
            <a:lvl1pPr algn="l" hangingPunct="0">
              <a:lnSpc>
                <a:spcPct val="100000"/>
              </a:lnSpc>
              <a:defRPr sz="6000" baseline="0">
                <a:latin typeface="Aleo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D5398B-BCAA-4BAC-AAD4-5B83EA145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6585" y="4542456"/>
            <a:ext cx="6540684" cy="556318"/>
          </a:xfrm>
        </p:spPr>
        <p:txBody>
          <a:bodyPr/>
          <a:lstStyle>
            <a:lvl1pPr marL="0" indent="0" algn="l" hangingPunct="0">
              <a:lnSpc>
                <a:spcPct val="100000"/>
              </a:lnSpc>
              <a:spcBef>
                <a:spcPts val="0"/>
              </a:spcBef>
              <a:buNone/>
              <a:defRPr sz="2400" baseline="0">
                <a:solidFill>
                  <a:schemeClr val="accent6"/>
                </a:solidFill>
                <a:latin typeface="Aleo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42DAF3-576D-4B9B-AB27-C7858BF9C8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36585" y="5239138"/>
            <a:ext cx="6540683" cy="365125"/>
          </a:xfrm>
          <a:prstGeom prst="rect">
            <a:avLst/>
          </a:prstGeom>
        </p:spPr>
        <p:txBody>
          <a:bodyPr/>
          <a:lstStyle/>
          <a:p>
            <a:pPr algn="ctr"/>
            <a:fld id="{E7B434E2-64A9-4847-802F-0A4F8068BB5F}" type="datetimeFigureOut">
              <a:rPr lang="en-US" smtClean="0"/>
              <a:pPr algn="ctr"/>
              <a:t>2/25/25</a:t>
            </a:fld>
            <a:endParaRPr lang="en-US" dirty="0"/>
          </a:p>
        </p:txBody>
      </p:sp>
      <p:pic>
        <p:nvPicPr>
          <p:cNvPr id="8" name="Picture 13">
            <a:extLst>
              <a:ext uri="{FF2B5EF4-FFF2-40B4-BE49-F238E27FC236}">
                <a16:creationId xmlns:a16="http://schemas.microsoft.com/office/drawing/2014/main" id="{04D96B0D-BED6-CE9A-5516-B39F71285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tretch/>
        </p:blipFill>
        <p:spPr bwMode="auto">
          <a:xfrm>
            <a:off x="11154099" y="5981523"/>
            <a:ext cx="419100" cy="433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2862F50A-BC0A-A4B1-4B3F-773A9E7695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5734" y="146081"/>
            <a:ext cx="2933740" cy="1380583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A46BC44-B7FD-62CE-5271-17656CF0996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837078" y="260491"/>
            <a:ext cx="7332133" cy="651933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C8ED060-28E3-479E-4ACF-F0FB175D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535978" y="4299699"/>
            <a:ext cx="689044" cy="0"/>
          </a:xfrm>
          <a:prstGeom prst="line">
            <a:avLst/>
          </a:prstGeom>
          <a:ln w="44450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Graphic 10" descr="UKRI Economic and Social Research Council (logo)">
            <a:extLst>
              <a:ext uri="{FF2B5EF4-FFF2-40B4-BE49-F238E27FC236}">
                <a16:creationId xmlns:a16="http://schemas.microsoft.com/office/drawing/2014/main" id="{3B23F2FA-26B1-9A11-905D-2873821924E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5733" y="5744627"/>
            <a:ext cx="2769787" cy="707180"/>
          </a:xfrm>
          <a:prstGeom prst="rect">
            <a:avLst/>
          </a:prstGeom>
        </p:spPr>
      </p:pic>
      <p:pic>
        <p:nvPicPr>
          <p:cNvPr id="12" name="Picture 11" descr="A picture containing symbol, circle, screenshot, graphics&#10;&#10;Description automatically generated">
            <a:extLst>
              <a:ext uri="{FF2B5EF4-FFF2-40B4-BE49-F238E27FC236}">
                <a16:creationId xmlns:a16="http://schemas.microsoft.com/office/drawing/2014/main" id="{16CA8F8B-6F91-63E8-8BD6-BE9333DA98F2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089" y="6068797"/>
            <a:ext cx="936812" cy="32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517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AF84E-C466-4EA4-8E44-5936E8EE4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85261-7C66-4AC7-B60B-832819A54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BA399E8-C9F7-76DD-9DCC-58A8BA235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303791" y="5921881"/>
            <a:ext cx="734536" cy="757631"/>
            <a:chOff x="8477843" y="4441410"/>
            <a:chExt cx="550902" cy="568223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3E3E0AB-4FFD-63A6-884D-A1FC8E9BC834}"/>
                </a:ext>
              </a:extLst>
            </p:cNvPr>
            <p:cNvSpPr/>
            <p:nvPr/>
          </p:nvSpPr>
          <p:spPr>
            <a:xfrm>
              <a:off x="8477843" y="4925907"/>
              <a:ext cx="84235" cy="83726"/>
            </a:xfrm>
            <a:custGeom>
              <a:avLst/>
              <a:gdLst>
                <a:gd name="connsiteX0" fmla="*/ 42118 w 84235"/>
                <a:gd name="connsiteY0" fmla="*/ 0 h 83726"/>
                <a:gd name="connsiteX1" fmla="*/ 0 w 84235"/>
                <a:gd name="connsiteY1" fmla="*/ 41863 h 83726"/>
                <a:gd name="connsiteX2" fmla="*/ 42118 w 84235"/>
                <a:gd name="connsiteY2" fmla="*/ 83727 h 83726"/>
                <a:gd name="connsiteX3" fmla="*/ 84236 w 84235"/>
                <a:gd name="connsiteY3" fmla="*/ 41863 h 83726"/>
                <a:gd name="connsiteX4" fmla="*/ 42118 w 84235"/>
                <a:gd name="connsiteY4" fmla="*/ 0 h 83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35" h="83726">
                  <a:moveTo>
                    <a:pt x="42118" y="0"/>
                  </a:moveTo>
                  <a:cubicBezTo>
                    <a:pt x="19094" y="0"/>
                    <a:pt x="0" y="18420"/>
                    <a:pt x="0" y="41863"/>
                  </a:cubicBezTo>
                  <a:cubicBezTo>
                    <a:pt x="0" y="64749"/>
                    <a:pt x="18532" y="83727"/>
                    <a:pt x="42118" y="83727"/>
                  </a:cubicBezTo>
                  <a:cubicBezTo>
                    <a:pt x="65704" y="83727"/>
                    <a:pt x="84236" y="65307"/>
                    <a:pt x="84236" y="41863"/>
                  </a:cubicBezTo>
                  <a:cubicBezTo>
                    <a:pt x="84236" y="18420"/>
                    <a:pt x="65143" y="0"/>
                    <a:pt x="42118" y="0"/>
                  </a:cubicBezTo>
                  <a:close/>
                </a:path>
              </a:pathLst>
            </a:custGeom>
            <a:solidFill>
              <a:srgbClr val="652C90"/>
            </a:solidFill>
            <a:ln w="5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E881EF9D-898A-D56F-708B-5A0FF4DAB844}"/>
                </a:ext>
              </a:extLst>
            </p:cNvPr>
            <p:cNvSpPr/>
            <p:nvPr/>
          </p:nvSpPr>
          <p:spPr>
            <a:xfrm>
              <a:off x="8513222" y="4441410"/>
              <a:ext cx="399838" cy="397422"/>
            </a:xfrm>
            <a:custGeom>
              <a:avLst/>
              <a:gdLst>
                <a:gd name="connsiteX0" fmla="*/ 389731 w 399838"/>
                <a:gd name="connsiteY0" fmla="*/ 256761 h 397422"/>
                <a:gd name="connsiteX1" fmla="*/ 391415 w 399838"/>
                <a:gd name="connsiteY1" fmla="*/ 256761 h 397422"/>
                <a:gd name="connsiteX2" fmla="*/ 399839 w 399838"/>
                <a:gd name="connsiteY2" fmla="*/ 198711 h 397422"/>
                <a:gd name="connsiteX3" fmla="*/ 199919 w 399838"/>
                <a:gd name="connsiteY3" fmla="*/ 0 h 397422"/>
                <a:gd name="connsiteX4" fmla="*/ 0 w 399838"/>
                <a:gd name="connsiteY4" fmla="*/ 198711 h 397422"/>
                <a:gd name="connsiteX5" fmla="*/ 199919 w 399838"/>
                <a:gd name="connsiteY5" fmla="*/ 397422 h 397422"/>
                <a:gd name="connsiteX6" fmla="*/ 263939 w 399838"/>
                <a:gd name="connsiteY6" fmla="*/ 386817 h 397422"/>
                <a:gd name="connsiteX7" fmla="*/ 263939 w 399838"/>
                <a:gd name="connsiteY7" fmla="*/ 381235 h 397422"/>
                <a:gd name="connsiteX8" fmla="*/ 389731 w 399838"/>
                <a:gd name="connsiteY8" fmla="*/ 256761 h 397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838" h="397422">
                  <a:moveTo>
                    <a:pt x="389731" y="256761"/>
                  </a:moveTo>
                  <a:cubicBezTo>
                    <a:pt x="390292" y="256761"/>
                    <a:pt x="390854" y="256761"/>
                    <a:pt x="391415" y="256761"/>
                  </a:cubicBezTo>
                  <a:cubicBezTo>
                    <a:pt x="397031" y="238342"/>
                    <a:pt x="399839" y="218805"/>
                    <a:pt x="399839" y="198711"/>
                  </a:cubicBezTo>
                  <a:cubicBezTo>
                    <a:pt x="399839" y="89308"/>
                    <a:pt x="310549" y="0"/>
                    <a:pt x="199919" y="0"/>
                  </a:cubicBezTo>
                  <a:cubicBezTo>
                    <a:pt x="89290" y="0"/>
                    <a:pt x="0" y="89308"/>
                    <a:pt x="0" y="198711"/>
                  </a:cubicBezTo>
                  <a:cubicBezTo>
                    <a:pt x="0" y="308672"/>
                    <a:pt x="89852" y="397422"/>
                    <a:pt x="199919" y="397422"/>
                  </a:cubicBezTo>
                  <a:cubicBezTo>
                    <a:pt x="222382" y="397422"/>
                    <a:pt x="243722" y="393515"/>
                    <a:pt x="263939" y="386817"/>
                  </a:cubicBezTo>
                  <a:cubicBezTo>
                    <a:pt x="263939" y="385142"/>
                    <a:pt x="263939" y="382910"/>
                    <a:pt x="263939" y="381235"/>
                  </a:cubicBezTo>
                  <a:cubicBezTo>
                    <a:pt x="263939" y="312579"/>
                    <a:pt x="320096" y="256761"/>
                    <a:pt x="389731" y="256761"/>
                  </a:cubicBezTo>
                  <a:close/>
                </a:path>
              </a:pathLst>
            </a:custGeom>
            <a:solidFill>
              <a:srgbClr val="EC008B"/>
            </a:solidFill>
            <a:ln w="5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DF3E0C38-5FF5-FA40-3CD0-454973B00E67}"/>
                </a:ext>
              </a:extLst>
            </p:cNvPr>
            <p:cNvSpPr/>
            <p:nvPr/>
          </p:nvSpPr>
          <p:spPr>
            <a:xfrm>
              <a:off x="8777161" y="4698171"/>
              <a:ext cx="251584" cy="250063"/>
            </a:xfrm>
            <a:custGeom>
              <a:avLst/>
              <a:gdLst>
                <a:gd name="connsiteX0" fmla="*/ 127477 w 251584"/>
                <a:gd name="connsiteY0" fmla="*/ 0 h 250063"/>
                <a:gd name="connsiteX1" fmla="*/ 0 w 251584"/>
                <a:gd name="connsiteY1" fmla="*/ 130613 h 250063"/>
                <a:gd name="connsiteX2" fmla="*/ 125792 w 251584"/>
                <a:gd name="connsiteY2" fmla="*/ 250063 h 250063"/>
                <a:gd name="connsiteX3" fmla="*/ 251584 w 251584"/>
                <a:gd name="connsiteY3" fmla="*/ 125032 h 250063"/>
                <a:gd name="connsiteX4" fmla="*/ 127477 w 251584"/>
                <a:gd name="connsiteY4" fmla="*/ 0 h 250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584" h="250063">
                  <a:moveTo>
                    <a:pt x="127477" y="0"/>
                  </a:moveTo>
                  <a:cubicBezTo>
                    <a:pt x="108945" y="61399"/>
                    <a:pt x="61211" y="109961"/>
                    <a:pt x="0" y="130613"/>
                  </a:cubicBezTo>
                  <a:cubicBezTo>
                    <a:pt x="2808" y="197037"/>
                    <a:pt x="57842" y="250063"/>
                    <a:pt x="125792" y="250063"/>
                  </a:cubicBezTo>
                  <a:cubicBezTo>
                    <a:pt x="195427" y="250063"/>
                    <a:pt x="251584" y="194246"/>
                    <a:pt x="251584" y="125032"/>
                  </a:cubicBezTo>
                  <a:cubicBezTo>
                    <a:pt x="251584" y="56376"/>
                    <a:pt x="195988" y="1116"/>
                    <a:pt x="127477" y="0"/>
                  </a:cubicBezTo>
                  <a:close/>
                </a:path>
              </a:pathLst>
            </a:custGeom>
            <a:solidFill>
              <a:srgbClr val="00ADEF"/>
            </a:solidFill>
            <a:ln w="5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1E49F9E7-DF11-93AD-9090-127A98648B56}"/>
                </a:ext>
              </a:extLst>
            </p:cNvPr>
            <p:cNvSpPr/>
            <p:nvPr/>
          </p:nvSpPr>
          <p:spPr>
            <a:xfrm>
              <a:off x="8777161" y="4698171"/>
              <a:ext cx="127476" cy="130613"/>
            </a:xfrm>
            <a:custGeom>
              <a:avLst/>
              <a:gdLst>
                <a:gd name="connsiteX0" fmla="*/ 127477 w 127476"/>
                <a:gd name="connsiteY0" fmla="*/ 0 h 130613"/>
                <a:gd name="connsiteX1" fmla="*/ 125792 w 127476"/>
                <a:gd name="connsiteY1" fmla="*/ 0 h 130613"/>
                <a:gd name="connsiteX2" fmla="*/ 0 w 127476"/>
                <a:gd name="connsiteY2" fmla="*/ 125032 h 130613"/>
                <a:gd name="connsiteX3" fmla="*/ 0 w 127476"/>
                <a:gd name="connsiteY3" fmla="*/ 130613 h 130613"/>
                <a:gd name="connsiteX4" fmla="*/ 127477 w 127476"/>
                <a:gd name="connsiteY4" fmla="*/ 0 h 13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476" h="130613">
                  <a:moveTo>
                    <a:pt x="127477" y="0"/>
                  </a:moveTo>
                  <a:cubicBezTo>
                    <a:pt x="126915" y="0"/>
                    <a:pt x="126354" y="0"/>
                    <a:pt x="125792" y="0"/>
                  </a:cubicBezTo>
                  <a:cubicBezTo>
                    <a:pt x="56157" y="0"/>
                    <a:pt x="0" y="55818"/>
                    <a:pt x="0" y="125032"/>
                  </a:cubicBezTo>
                  <a:cubicBezTo>
                    <a:pt x="0" y="126706"/>
                    <a:pt x="0" y="128939"/>
                    <a:pt x="0" y="130613"/>
                  </a:cubicBezTo>
                  <a:cubicBezTo>
                    <a:pt x="60650" y="109961"/>
                    <a:pt x="108383" y="61399"/>
                    <a:pt x="127477" y="0"/>
                  </a:cubicBezTo>
                  <a:close/>
                </a:path>
              </a:pathLst>
            </a:custGeom>
            <a:solidFill>
              <a:srgbClr val="00007C"/>
            </a:solidFill>
            <a:ln w="5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3526804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BDFAF-9EA0-4A6A-A901-942CE5248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4C2BB8-1312-478B-BB62-9991576B0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28E2750-019D-AD2F-424E-A8409C3FE4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303791" y="5921881"/>
            <a:ext cx="734536" cy="757631"/>
            <a:chOff x="8477843" y="4441410"/>
            <a:chExt cx="550902" cy="568223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2D6F40-AC8F-C4C1-2CB5-BEDC3E8083A7}"/>
                </a:ext>
              </a:extLst>
            </p:cNvPr>
            <p:cNvSpPr/>
            <p:nvPr/>
          </p:nvSpPr>
          <p:spPr>
            <a:xfrm>
              <a:off x="8477843" y="4925907"/>
              <a:ext cx="84235" cy="83726"/>
            </a:xfrm>
            <a:custGeom>
              <a:avLst/>
              <a:gdLst>
                <a:gd name="connsiteX0" fmla="*/ 42118 w 84235"/>
                <a:gd name="connsiteY0" fmla="*/ 0 h 83726"/>
                <a:gd name="connsiteX1" fmla="*/ 0 w 84235"/>
                <a:gd name="connsiteY1" fmla="*/ 41863 h 83726"/>
                <a:gd name="connsiteX2" fmla="*/ 42118 w 84235"/>
                <a:gd name="connsiteY2" fmla="*/ 83727 h 83726"/>
                <a:gd name="connsiteX3" fmla="*/ 84236 w 84235"/>
                <a:gd name="connsiteY3" fmla="*/ 41863 h 83726"/>
                <a:gd name="connsiteX4" fmla="*/ 42118 w 84235"/>
                <a:gd name="connsiteY4" fmla="*/ 0 h 83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35" h="83726">
                  <a:moveTo>
                    <a:pt x="42118" y="0"/>
                  </a:moveTo>
                  <a:cubicBezTo>
                    <a:pt x="19094" y="0"/>
                    <a:pt x="0" y="18420"/>
                    <a:pt x="0" y="41863"/>
                  </a:cubicBezTo>
                  <a:cubicBezTo>
                    <a:pt x="0" y="64749"/>
                    <a:pt x="18532" y="83727"/>
                    <a:pt x="42118" y="83727"/>
                  </a:cubicBezTo>
                  <a:cubicBezTo>
                    <a:pt x="65704" y="83727"/>
                    <a:pt x="84236" y="65307"/>
                    <a:pt x="84236" y="41863"/>
                  </a:cubicBezTo>
                  <a:cubicBezTo>
                    <a:pt x="84236" y="18420"/>
                    <a:pt x="65143" y="0"/>
                    <a:pt x="42118" y="0"/>
                  </a:cubicBezTo>
                  <a:close/>
                </a:path>
              </a:pathLst>
            </a:custGeom>
            <a:solidFill>
              <a:srgbClr val="652C90"/>
            </a:solidFill>
            <a:ln w="5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51A8BAD-A266-064A-8830-8A99B79B6B71}"/>
                </a:ext>
              </a:extLst>
            </p:cNvPr>
            <p:cNvSpPr/>
            <p:nvPr/>
          </p:nvSpPr>
          <p:spPr>
            <a:xfrm>
              <a:off x="8513222" y="4441410"/>
              <a:ext cx="399838" cy="397422"/>
            </a:xfrm>
            <a:custGeom>
              <a:avLst/>
              <a:gdLst>
                <a:gd name="connsiteX0" fmla="*/ 389731 w 399838"/>
                <a:gd name="connsiteY0" fmla="*/ 256761 h 397422"/>
                <a:gd name="connsiteX1" fmla="*/ 391415 w 399838"/>
                <a:gd name="connsiteY1" fmla="*/ 256761 h 397422"/>
                <a:gd name="connsiteX2" fmla="*/ 399839 w 399838"/>
                <a:gd name="connsiteY2" fmla="*/ 198711 h 397422"/>
                <a:gd name="connsiteX3" fmla="*/ 199919 w 399838"/>
                <a:gd name="connsiteY3" fmla="*/ 0 h 397422"/>
                <a:gd name="connsiteX4" fmla="*/ 0 w 399838"/>
                <a:gd name="connsiteY4" fmla="*/ 198711 h 397422"/>
                <a:gd name="connsiteX5" fmla="*/ 199919 w 399838"/>
                <a:gd name="connsiteY5" fmla="*/ 397422 h 397422"/>
                <a:gd name="connsiteX6" fmla="*/ 263939 w 399838"/>
                <a:gd name="connsiteY6" fmla="*/ 386817 h 397422"/>
                <a:gd name="connsiteX7" fmla="*/ 263939 w 399838"/>
                <a:gd name="connsiteY7" fmla="*/ 381235 h 397422"/>
                <a:gd name="connsiteX8" fmla="*/ 389731 w 399838"/>
                <a:gd name="connsiteY8" fmla="*/ 256761 h 397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838" h="397422">
                  <a:moveTo>
                    <a:pt x="389731" y="256761"/>
                  </a:moveTo>
                  <a:cubicBezTo>
                    <a:pt x="390292" y="256761"/>
                    <a:pt x="390854" y="256761"/>
                    <a:pt x="391415" y="256761"/>
                  </a:cubicBezTo>
                  <a:cubicBezTo>
                    <a:pt x="397031" y="238342"/>
                    <a:pt x="399839" y="218805"/>
                    <a:pt x="399839" y="198711"/>
                  </a:cubicBezTo>
                  <a:cubicBezTo>
                    <a:pt x="399839" y="89308"/>
                    <a:pt x="310549" y="0"/>
                    <a:pt x="199919" y="0"/>
                  </a:cubicBezTo>
                  <a:cubicBezTo>
                    <a:pt x="89290" y="0"/>
                    <a:pt x="0" y="89308"/>
                    <a:pt x="0" y="198711"/>
                  </a:cubicBezTo>
                  <a:cubicBezTo>
                    <a:pt x="0" y="308672"/>
                    <a:pt x="89852" y="397422"/>
                    <a:pt x="199919" y="397422"/>
                  </a:cubicBezTo>
                  <a:cubicBezTo>
                    <a:pt x="222382" y="397422"/>
                    <a:pt x="243722" y="393515"/>
                    <a:pt x="263939" y="386817"/>
                  </a:cubicBezTo>
                  <a:cubicBezTo>
                    <a:pt x="263939" y="385142"/>
                    <a:pt x="263939" y="382910"/>
                    <a:pt x="263939" y="381235"/>
                  </a:cubicBezTo>
                  <a:cubicBezTo>
                    <a:pt x="263939" y="312579"/>
                    <a:pt x="320096" y="256761"/>
                    <a:pt x="389731" y="256761"/>
                  </a:cubicBezTo>
                  <a:close/>
                </a:path>
              </a:pathLst>
            </a:custGeom>
            <a:solidFill>
              <a:srgbClr val="EC008B"/>
            </a:solidFill>
            <a:ln w="5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FA816EFD-D315-5ACB-B7DC-23C4FD4192D6}"/>
                </a:ext>
              </a:extLst>
            </p:cNvPr>
            <p:cNvSpPr/>
            <p:nvPr/>
          </p:nvSpPr>
          <p:spPr>
            <a:xfrm>
              <a:off x="8777161" y="4698171"/>
              <a:ext cx="251584" cy="250063"/>
            </a:xfrm>
            <a:custGeom>
              <a:avLst/>
              <a:gdLst>
                <a:gd name="connsiteX0" fmla="*/ 127477 w 251584"/>
                <a:gd name="connsiteY0" fmla="*/ 0 h 250063"/>
                <a:gd name="connsiteX1" fmla="*/ 0 w 251584"/>
                <a:gd name="connsiteY1" fmla="*/ 130613 h 250063"/>
                <a:gd name="connsiteX2" fmla="*/ 125792 w 251584"/>
                <a:gd name="connsiteY2" fmla="*/ 250063 h 250063"/>
                <a:gd name="connsiteX3" fmla="*/ 251584 w 251584"/>
                <a:gd name="connsiteY3" fmla="*/ 125032 h 250063"/>
                <a:gd name="connsiteX4" fmla="*/ 127477 w 251584"/>
                <a:gd name="connsiteY4" fmla="*/ 0 h 250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584" h="250063">
                  <a:moveTo>
                    <a:pt x="127477" y="0"/>
                  </a:moveTo>
                  <a:cubicBezTo>
                    <a:pt x="108945" y="61399"/>
                    <a:pt x="61211" y="109961"/>
                    <a:pt x="0" y="130613"/>
                  </a:cubicBezTo>
                  <a:cubicBezTo>
                    <a:pt x="2808" y="197037"/>
                    <a:pt x="57842" y="250063"/>
                    <a:pt x="125792" y="250063"/>
                  </a:cubicBezTo>
                  <a:cubicBezTo>
                    <a:pt x="195427" y="250063"/>
                    <a:pt x="251584" y="194246"/>
                    <a:pt x="251584" y="125032"/>
                  </a:cubicBezTo>
                  <a:cubicBezTo>
                    <a:pt x="251584" y="56376"/>
                    <a:pt x="195988" y="1116"/>
                    <a:pt x="127477" y="0"/>
                  </a:cubicBezTo>
                  <a:close/>
                </a:path>
              </a:pathLst>
            </a:custGeom>
            <a:solidFill>
              <a:srgbClr val="00ADEF"/>
            </a:solidFill>
            <a:ln w="5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C2EF729-0349-1FBB-F929-F56569A21B51}"/>
                </a:ext>
              </a:extLst>
            </p:cNvPr>
            <p:cNvSpPr/>
            <p:nvPr/>
          </p:nvSpPr>
          <p:spPr>
            <a:xfrm>
              <a:off x="8777161" y="4698171"/>
              <a:ext cx="127476" cy="130613"/>
            </a:xfrm>
            <a:custGeom>
              <a:avLst/>
              <a:gdLst>
                <a:gd name="connsiteX0" fmla="*/ 127477 w 127476"/>
                <a:gd name="connsiteY0" fmla="*/ 0 h 130613"/>
                <a:gd name="connsiteX1" fmla="*/ 125792 w 127476"/>
                <a:gd name="connsiteY1" fmla="*/ 0 h 130613"/>
                <a:gd name="connsiteX2" fmla="*/ 0 w 127476"/>
                <a:gd name="connsiteY2" fmla="*/ 125032 h 130613"/>
                <a:gd name="connsiteX3" fmla="*/ 0 w 127476"/>
                <a:gd name="connsiteY3" fmla="*/ 130613 h 130613"/>
                <a:gd name="connsiteX4" fmla="*/ 127477 w 127476"/>
                <a:gd name="connsiteY4" fmla="*/ 0 h 13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476" h="130613">
                  <a:moveTo>
                    <a:pt x="127477" y="0"/>
                  </a:moveTo>
                  <a:cubicBezTo>
                    <a:pt x="126915" y="0"/>
                    <a:pt x="126354" y="0"/>
                    <a:pt x="125792" y="0"/>
                  </a:cubicBezTo>
                  <a:cubicBezTo>
                    <a:pt x="56157" y="0"/>
                    <a:pt x="0" y="55818"/>
                    <a:pt x="0" y="125032"/>
                  </a:cubicBezTo>
                  <a:cubicBezTo>
                    <a:pt x="0" y="126706"/>
                    <a:pt x="0" y="128939"/>
                    <a:pt x="0" y="130613"/>
                  </a:cubicBezTo>
                  <a:cubicBezTo>
                    <a:pt x="60650" y="109961"/>
                    <a:pt x="108383" y="61399"/>
                    <a:pt x="127477" y="0"/>
                  </a:cubicBezTo>
                  <a:close/>
                </a:path>
              </a:pathLst>
            </a:custGeom>
            <a:solidFill>
              <a:srgbClr val="00007C"/>
            </a:solidFill>
            <a:ln w="5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3071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45AA-3D29-4062-90FC-9FF2A0832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1656D-C1A2-405B-B4F8-E626C090D6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C6967A-C821-4E6E-B7D5-97F063C8A6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7763725-B668-AB20-7866-817132D49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303791" y="5921881"/>
            <a:ext cx="734536" cy="757631"/>
            <a:chOff x="8477843" y="4441410"/>
            <a:chExt cx="550902" cy="568223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0F39FBB-CA66-C200-1681-EF40E6DF5097}"/>
                </a:ext>
              </a:extLst>
            </p:cNvPr>
            <p:cNvSpPr/>
            <p:nvPr/>
          </p:nvSpPr>
          <p:spPr>
            <a:xfrm>
              <a:off x="8477843" y="4925907"/>
              <a:ext cx="84235" cy="83726"/>
            </a:xfrm>
            <a:custGeom>
              <a:avLst/>
              <a:gdLst>
                <a:gd name="connsiteX0" fmla="*/ 42118 w 84235"/>
                <a:gd name="connsiteY0" fmla="*/ 0 h 83726"/>
                <a:gd name="connsiteX1" fmla="*/ 0 w 84235"/>
                <a:gd name="connsiteY1" fmla="*/ 41863 h 83726"/>
                <a:gd name="connsiteX2" fmla="*/ 42118 w 84235"/>
                <a:gd name="connsiteY2" fmla="*/ 83727 h 83726"/>
                <a:gd name="connsiteX3" fmla="*/ 84236 w 84235"/>
                <a:gd name="connsiteY3" fmla="*/ 41863 h 83726"/>
                <a:gd name="connsiteX4" fmla="*/ 42118 w 84235"/>
                <a:gd name="connsiteY4" fmla="*/ 0 h 83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35" h="83726">
                  <a:moveTo>
                    <a:pt x="42118" y="0"/>
                  </a:moveTo>
                  <a:cubicBezTo>
                    <a:pt x="19094" y="0"/>
                    <a:pt x="0" y="18420"/>
                    <a:pt x="0" y="41863"/>
                  </a:cubicBezTo>
                  <a:cubicBezTo>
                    <a:pt x="0" y="64749"/>
                    <a:pt x="18532" y="83727"/>
                    <a:pt x="42118" y="83727"/>
                  </a:cubicBezTo>
                  <a:cubicBezTo>
                    <a:pt x="65704" y="83727"/>
                    <a:pt x="84236" y="65307"/>
                    <a:pt x="84236" y="41863"/>
                  </a:cubicBezTo>
                  <a:cubicBezTo>
                    <a:pt x="84236" y="18420"/>
                    <a:pt x="65143" y="0"/>
                    <a:pt x="42118" y="0"/>
                  </a:cubicBezTo>
                  <a:close/>
                </a:path>
              </a:pathLst>
            </a:custGeom>
            <a:solidFill>
              <a:srgbClr val="652C90"/>
            </a:solidFill>
            <a:ln w="5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D2A69956-22D6-AE40-6D2B-30F84204B920}"/>
                </a:ext>
              </a:extLst>
            </p:cNvPr>
            <p:cNvSpPr/>
            <p:nvPr/>
          </p:nvSpPr>
          <p:spPr>
            <a:xfrm>
              <a:off x="8513222" y="4441410"/>
              <a:ext cx="399838" cy="397422"/>
            </a:xfrm>
            <a:custGeom>
              <a:avLst/>
              <a:gdLst>
                <a:gd name="connsiteX0" fmla="*/ 389731 w 399838"/>
                <a:gd name="connsiteY0" fmla="*/ 256761 h 397422"/>
                <a:gd name="connsiteX1" fmla="*/ 391415 w 399838"/>
                <a:gd name="connsiteY1" fmla="*/ 256761 h 397422"/>
                <a:gd name="connsiteX2" fmla="*/ 399839 w 399838"/>
                <a:gd name="connsiteY2" fmla="*/ 198711 h 397422"/>
                <a:gd name="connsiteX3" fmla="*/ 199919 w 399838"/>
                <a:gd name="connsiteY3" fmla="*/ 0 h 397422"/>
                <a:gd name="connsiteX4" fmla="*/ 0 w 399838"/>
                <a:gd name="connsiteY4" fmla="*/ 198711 h 397422"/>
                <a:gd name="connsiteX5" fmla="*/ 199919 w 399838"/>
                <a:gd name="connsiteY5" fmla="*/ 397422 h 397422"/>
                <a:gd name="connsiteX6" fmla="*/ 263939 w 399838"/>
                <a:gd name="connsiteY6" fmla="*/ 386817 h 397422"/>
                <a:gd name="connsiteX7" fmla="*/ 263939 w 399838"/>
                <a:gd name="connsiteY7" fmla="*/ 381235 h 397422"/>
                <a:gd name="connsiteX8" fmla="*/ 389731 w 399838"/>
                <a:gd name="connsiteY8" fmla="*/ 256761 h 397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838" h="397422">
                  <a:moveTo>
                    <a:pt x="389731" y="256761"/>
                  </a:moveTo>
                  <a:cubicBezTo>
                    <a:pt x="390292" y="256761"/>
                    <a:pt x="390854" y="256761"/>
                    <a:pt x="391415" y="256761"/>
                  </a:cubicBezTo>
                  <a:cubicBezTo>
                    <a:pt x="397031" y="238342"/>
                    <a:pt x="399839" y="218805"/>
                    <a:pt x="399839" y="198711"/>
                  </a:cubicBezTo>
                  <a:cubicBezTo>
                    <a:pt x="399839" y="89308"/>
                    <a:pt x="310549" y="0"/>
                    <a:pt x="199919" y="0"/>
                  </a:cubicBezTo>
                  <a:cubicBezTo>
                    <a:pt x="89290" y="0"/>
                    <a:pt x="0" y="89308"/>
                    <a:pt x="0" y="198711"/>
                  </a:cubicBezTo>
                  <a:cubicBezTo>
                    <a:pt x="0" y="308672"/>
                    <a:pt x="89852" y="397422"/>
                    <a:pt x="199919" y="397422"/>
                  </a:cubicBezTo>
                  <a:cubicBezTo>
                    <a:pt x="222382" y="397422"/>
                    <a:pt x="243722" y="393515"/>
                    <a:pt x="263939" y="386817"/>
                  </a:cubicBezTo>
                  <a:cubicBezTo>
                    <a:pt x="263939" y="385142"/>
                    <a:pt x="263939" y="382910"/>
                    <a:pt x="263939" y="381235"/>
                  </a:cubicBezTo>
                  <a:cubicBezTo>
                    <a:pt x="263939" y="312579"/>
                    <a:pt x="320096" y="256761"/>
                    <a:pt x="389731" y="256761"/>
                  </a:cubicBezTo>
                  <a:close/>
                </a:path>
              </a:pathLst>
            </a:custGeom>
            <a:solidFill>
              <a:srgbClr val="EC008B"/>
            </a:solidFill>
            <a:ln w="5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A4844C7-FA82-FF12-20F1-8CC90C89FBC5}"/>
                </a:ext>
              </a:extLst>
            </p:cNvPr>
            <p:cNvSpPr/>
            <p:nvPr/>
          </p:nvSpPr>
          <p:spPr>
            <a:xfrm>
              <a:off x="8777161" y="4698171"/>
              <a:ext cx="251584" cy="250063"/>
            </a:xfrm>
            <a:custGeom>
              <a:avLst/>
              <a:gdLst>
                <a:gd name="connsiteX0" fmla="*/ 127477 w 251584"/>
                <a:gd name="connsiteY0" fmla="*/ 0 h 250063"/>
                <a:gd name="connsiteX1" fmla="*/ 0 w 251584"/>
                <a:gd name="connsiteY1" fmla="*/ 130613 h 250063"/>
                <a:gd name="connsiteX2" fmla="*/ 125792 w 251584"/>
                <a:gd name="connsiteY2" fmla="*/ 250063 h 250063"/>
                <a:gd name="connsiteX3" fmla="*/ 251584 w 251584"/>
                <a:gd name="connsiteY3" fmla="*/ 125032 h 250063"/>
                <a:gd name="connsiteX4" fmla="*/ 127477 w 251584"/>
                <a:gd name="connsiteY4" fmla="*/ 0 h 250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584" h="250063">
                  <a:moveTo>
                    <a:pt x="127477" y="0"/>
                  </a:moveTo>
                  <a:cubicBezTo>
                    <a:pt x="108945" y="61399"/>
                    <a:pt x="61211" y="109961"/>
                    <a:pt x="0" y="130613"/>
                  </a:cubicBezTo>
                  <a:cubicBezTo>
                    <a:pt x="2808" y="197037"/>
                    <a:pt x="57842" y="250063"/>
                    <a:pt x="125792" y="250063"/>
                  </a:cubicBezTo>
                  <a:cubicBezTo>
                    <a:pt x="195427" y="250063"/>
                    <a:pt x="251584" y="194246"/>
                    <a:pt x="251584" y="125032"/>
                  </a:cubicBezTo>
                  <a:cubicBezTo>
                    <a:pt x="251584" y="56376"/>
                    <a:pt x="195988" y="1116"/>
                    <a:pt x="127477" y="0"/>
                  </a:cubicBezTo>
                  <a:close/>
                </a:path>
              </a:pathLst>
            </a:custGeom>
            <a:solidFill>
              <a:srgbClr val="00ADEF"/>
            </a:solidFill>
            <a:ln w="5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FD540AD-1F66-477C-DD44-54FA76344B31}"/>
                </a:ext>
              </a:extLst>
            </p:cNvPr>
            <p:cNvSpPr/>
            <p:nvPr/>
          </p:nvSpPr>
          <p:spPr>
            <a:xfrm>
              <a:off x="8777161" y="4698171"/>
              <a:ext cx="127476" cy="130613"/>
            </a:xfrm>
            <a:custGeom>
              <a:avLst/>
              <a:gdLst>
                <a:gd name="connsiteX0" fmla="*/ 127477 w 127476"/>
                <a:gd name="connsiteY0" fmla="*/ 0 h 130613"/>
                <a:gd name="connsiteX1" fmla="*/ 125792 w 127476"/>
                <a:gd name="connsiteY1" fmla="*/ 0 h 130613"/>
                <a:gd name="connsiteX2" fmla="*/ 0 w 127476"/>
                <a:gd name="connsiteY2" fmla="*/ 125032 h 130613"/>
                <a:gd name="connsiteX3" fmla="*/ 0 w 127476"/>
                <a:gd name="connsiteY3" fmla="*/ 130613 h 130613"/>
                <a:gd name="connsiteX4" fmla="*/ 127477 w 127476"/>
                <a:gd name="connsiteY4" fmla="*/ 0 h 13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476" h="130613">
                  <a:moveTo>
                    <a:pt x="127477" y="0"/>
                  </a:moveTo>
                  <a:cubicBezTo>
                    <a:pt x="126915" y="0"/>
                    <a:pt x="126354" y="0"/>
                    <a:pt x="125792" y="0"/>
                  </a:cubicBezTo>
                  <a:cubicBezTo>
                    <a:pt x="56157" y="0"/>
                    <a:pt x="0" y="55818"/>
                    <a:pt x="0" y="125032"/>
                  </a:cubicBezTo>
                  <a:cubicBezTo>
                    <a:pt x="0" y="126706"/>
                    <a:pt x="0" y="128939"/>
                    <a:pt x="0" y="130613"/>
                  </a:cubicBezTo>
                  <a:cubicBezTo>
                    <a:pt x="60650" y="109961"/>
                    <a:pt x="108383" y="61399"/>
                    <a:pt x="127477" y="0"/>
                  </a:cubicBezTo>
                  <a:close/>
                </a:path>
              </a:pathLst>
            </a:custGeom>
            <a:solidFill>
              <a:srgbClr val="00007C"/>
            </a:solidFill>
            <a:ln w="5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280825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33963-07FE-4D4F-BA7E-0987F44B6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96486-FF52-49F0-B6B4-69BD6D513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9B8C06-3718-40FE-8EAC-612C92EB9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46EAC7-1833-4B16-B5BC-7D0B5FB626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B7B68B-3DBE-41A1-A8CC-19097286CA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4023D5F-92C9-DFA9-1B9D-3AA0E3E08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303791" y="5921881"/>
            <a:ext cx="734536" cy="757631"/>
            <a:chOff x="8477843" y="4441410"/>
            <a:chExt cx="550902" cy="568223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7301202-8371-7728-2B59-BD3B12E4F97E}"/>
                </a:ext>
              </a:extLst>
            </p:cNvPr>
            <p:cNvSpPr/>
            <p:nvPr/>
          </p:nvSpPr>
          <p:spPr>
            <a:xfrm>
              <a:off x="8477843" y="4925907"/>
              <a:ext cx="84235" cy="83726"/>
            </a:xfrm>
            <a:custGeom>
              <a:avLst/>
              <a:gdLst>
                <a:gd name="connsiteX0" fmla="*/ 42118 w 84235"/>
                <a:gd name="connsiteY0" fmla="*/ 0 h 83726"/>
                <a:gd name="connsiteX1" fmla="*/ 0 w 84235"/>
                <a:gd name="connsiteY1" fmla="*/ 41863 h 83726"/>
                <a:gd name="connsiteX2" fmla="*/ 42118 w 84235"/>
                <a:gd name="connsiteY2" fmla="*/ 83727 h 83726"/>
                <a:gd name="connsiteX3" fmla="*/ 84236 w 84235"/>
                <a:gd name="connsiteY3" fmla="*/ 41863 h 83726"/>
                <a:gd name="connsiteX4" fmla="*/ 42118 w 84235"/>
                <a:gd name="connsiteY4" fmla="*/ 0 h 83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35" h="83726">
                  <a:moveTo>
                    <a:pt x="42118" y="0"/>
                  </a:moveTo>
                  <a:cubicBezTo>
                    <a:pt x="19094" y="0"/>
                    <a:pt x="0" y="18420"/>
                    <a:pt x="0" y="41863"/>
                  </a:cubicBezTo>
                  <a:cubicBezTo>
                    <a:pt x="0" y="64749"/>
                    <a:pt x="18532" y="83727"/>
                    <a:pt x="42118" y="83727"/>
                  </a:cubicBezTo>
                  <a:cubicBezTo>
                    <a:pt x="65704" y="83727"/>
                    <a:pt x="84236" y="65307"/>
                    <a:pt x="84236" y="41863"/>
                  </a:cubicBezTo>
                  <a:cubicBezTo>
                    <a:pt x="84236" y="18420"/>
                    <a:pt x="65143" y="0"/>
                    <a:pt x="42118" y="0"/>
                  </a:cubicBezTo>
                  <a:close/>
                </a:path>
              </a:pathLst>
            </a:custGeom>
            <a:solidFill>
              <a:srgbClr val="652C90"/>
            </a:solidFill>
            <a:ln w="5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B48FDAF0-F990-0877-75A2-E13F2EEADE53}"/>
                </a:ext>
              </a:extLst>
            </p:cNvPr>
            <p:cNvSpPr/>
            <p:nvPr/>
          </p:nvSpPr>
          <p:spPr>
            <a:xfrm>
              <a:off x="8513222" y="4441410"/>
              <a:ext cx="399838" cy="397422"/>
            </a:xfrm>
            <a:custGeom>
              <a:avLst/>
              <a:gdLst>
                <a:gd name="connsiteX0" fmla="*/ 389731 w 399838"/>
                <a:gd name="connsiteY0" fmla="*/ 256761 h 397422"/>
                <a:gd name="connsiteX1" fmla="*/ 391415 w 399838"/>
                <a:gd name="connsiteY1" fmla="*/ 256761 h 397422"/>
                <a:gd name="connsiteX2" fmla="*/ 399839 w 399838"/>
                <a:gd name="connsiteY2" fmla="*/ 198711 h 397422"/>
                <a:gd name="connsiteX3" fmla="*/ 199919 w 399838"/>
                <a:gd name="connsiteY3" fmla="*/ 0 h 397422"/>
                <a:gd name="connsiteX4" fmla="*/ 0 w 399838"/>
                <a:gd name="connsiteY4" fmla="*/ 198711 h 397422"/>
                <a:gd name="connsiteX5" fmla="*/ 199919 w 399838"/>
                <a:gd name="connsiteY5" fmla="*/ 397422 h 397422"/>
                <a:gd name="connsiteX6" fmla="*/ 263939 w 399838"/>
                <a:gd name="connsiteY6" fmla="*/ 386817 h 397422"/>
                <a:gd name="connsiteX7" fmla="*/ 263939 w 399838"/>
                <a:gd name="connsiteY7" fmla="*/ 381235 h 397422"/>
                <a:gd name="connsiteX8" fmla="*/ 389731 w 399838"/>
                <a:gd name="connsiteY8" fmla="*/ 256761 h 397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838" h="397422">
                  <a:moveTo>
                    <a:pt x="389731" y="256761"/>
                  </a:moveTo>
                  <a:cubicBezTo>
                    <a:pt x="390292" y="256761"/>
                    <a:pt x="390854" y="256761"/>
                    <a:pt x="391415" y="256761"/>
                  </a:cubicBezTo>
                  <a:cubicBezTo>
                    <a:pt x="397031" y="238342"/>
                    <a:pt x="399839" y="218805"/>
                    <a:pt x="399839" y="198711"/>
                  </a:cubicBezTo>
                  <a:cubicBezTo>
                    <a:pt x="399839" y="89308"/>
                    <a:pt x="310549" y="0"/>
                    <a:pt x="199919" y="0"/>
                  </a:cubicBezTo>
                  <a:cubicBezTo>
                    <a:pt x="89290" y="0"/>
                    <a:pt x="0" y="89308"/>
                    <a:pt x="0" y="198711"/>
                  </a:cubicBezTo>
                  <a:cubicBezTo>
                    <a:pt x="0" y="308672"/>
                    <a:pt x="89852" y="397422"/>
                    <a:pt x="199919" y="397422"/>
                  </a:cubicBezTo>
                  <a:cubicBezTo>
                    <a:pt x="222382" y="397422"/>
                    <a:pt x="243722" y="393515"/>
                    <a:pt x="263939" y="386817"/>
                  </a:cubicBezTo>
                  <a:cubicBezTo>
                    <a:pt x="263939" y="385142"/>
                    <a:pt x="263939" y="382910"/>
                    <a:pt x="263939" y="381235"/>
                  </a:cubicBezTo>
                  <a:cubicBezTo>
                    <a:pt x="263939" y="312579"/>
                    <a:pt x="320096" y="256761"/>
                    <a:pt x="389731" y="256761"/>
                  </a:cubicBezTo>
                  <a:close/>
                </a:path>
              </a:pathLst>
            </a:custGeom>
            <a:solidFill>
              <a:srgbClr val="EC008B"/>
            </a:solidFill>
            <a:ln w="5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E5420AA9-3585-CC08-73EA-22D5F3DE6617}"/>
                </a:ext>
              </a:extLst>
            </p:cNvPr>
            <p:cNvSpPr/>
            <p:nvPr/>
          </p:nvSpPr>
          <p:spPr>
            <a:xfrm>
              <a:off x="8777161" y="4698171"/>
              <a:ext cx="251584" cy="250063"/>
            </a:xfrm>
            <a:custGeom>
              <a:avLst/>
              <a:gdLst>
                <a:gd name="connsiteX0" fmla="*/ 127477 w 251584"/>
                <a:gd name="connsiteY0" fmla="*/ 0 h 250063"/>
                <a:gd name="connsiteX1" fmla="*/ 0 w 251584"/>
                <a:gd name="connsiteY1" fmla="*/ 130613 h 250063"/>
                <a:gd name="connsiteX2" fmla="*/ 125792 w 251584"/>
                <a:gd name="connsiteY2" fmla="*/ 250063 h 250063"/>
                <a:gd name="connsiteX3" fmla="*/ 251584 w 251584"/>
                <a:gd name="connsiteY3" fmla="*/ 125032 h 250063"/>
                <a:gd name="connsiteX4" fmla="*/ 127477 w 251584"/>
                <a:gd name="connsiteY4" fmla="*/ 0 h 250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584" h="250063">
                  <a:moveTo>
                    <a:pt x="127477" y="0"/>
                  </a:moveTo>
                  <a:cubicBezTo>
                    <a:pt x="108945" y="61399"/>
                    <a:pt x="61211" y="109961"/>
                    <a:pt x="0" y="130613"/>
                  </a:cubicBezTo>
                  <a:cubicBezTo>
                    <a:pt x="2808" y="197037"/>
                    <a:pt x="57842" y="250063"/>
                    <a:pt x="125792" y="250063"/>
                  </a:cubicBezTo>
                  <a:cubicBezTo>
                    <a:pt x="195427" y="250063"/>
                    <a:pt x="251584" y="194246"/>
                    <a:pt x="251584" y="125032"/>
                  </a:cubicBezTo>
                  <a:cubicBezTo>
                    <a:pt x="251584" y="56376"/>
                    <a:pt x="195988" y="1116"/>
                    <a:pt x="127477" y="0"/>
                  </a:cubicBezTo>
                  <a:close/>
                </a:path>
              </a:pathLst>
            </a:custGeom>
            <a:solidFill>
              <a:srgbClr val="00ADEF"/>
            </a:solidFill>
            <a:ln w="5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9E228B97-D3FF-8EFD-03C6-2D0F2C22FF8D}"/>
                </a:ext>
              </a:extLst>
            </p:cNvPr>
            <p:cNvSpPr/>
            <p:nvPr/>
          </p:nvSpPr>
          <p:spPr>
            <a:xfrm>
              <a:off x="8777161" y="4698171"/>
              <a:ext cx="127476" cy="130613"/>
            </a:xfrm>
            <a:custGeom>
              <a:avLst/>
              <a:gdLst>
                <a:gd name="connsiteX0" fmla="*/ 127477 w 127476"/>
                <a:gd name="connsiteY0" fmla="*/ 0 h 130613"/>
                <a:gd name="connsiteX1" fmla="*/ 125792 w 127476"/>
                <a:gd name="connsiteY1" fmla="*/ 0 h 130613"/>
                <a:gd name="connsiteX2" fmla="*/ 0 w 127476"/>
                <a:gd name="connsiteY2" fmla="*/ 125032 h 130613"/>
                <a:gd name="connsiteX3" fmla="*/ 0 w 127476"/>
                <a:gd name="connsiteY3" fmla="*/ 130613 h 130613"/>
                <a:gd name="connsiteX4" fmla="*/ 127477 w 127476"/>
                <a:gd name="connsiteY4" fmla="*/ 0 h 13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476" h="130613">
                  <a:moveTo>
                    <a:pt x="127477" y="0"/>
                  </a:moveTo>
                  <a:cubicBezTo>
                    <a:pt x="126915" y="0"/>
                    <a:pt x="126354" y="0"/>
                    <a:pt x="125792" y="0"/>
                  </a:cubicBezTo>
                  <a:cubicBezTo>
                    <a:pt x="56157" y="0"/>
                    <a:pt x="0" y="55818"/>
                    <a:pt x="0" y="125032"/>
                  </a:cubicBezTo>
                  <a:cubicBezTo>
                    <a:pt x="0" y="126706"/>
                    <a:pt x="0" y="128939"/>
                    <a:pt x="0" y="130613"/>
                  </a:cubicBezTo>
                  <a:cubicBezTo>
                    <a:pt x="60650" y="109961"/>
                    <a:pt x="108383" y="61399"/>
                    <a:pt x="127477" y="0"/>
                  </a:cubicBezTo>
                  <a:close/>
                </a:path>
              </a:pathLst>
            </a:custGeom>
            <a:solidFill>
              <a:srgbClr val="00007C"/>
            </a:solidFill>
            <a:ln w="5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965903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A31966B-37CF-BE8F-E3F8-C927E8E1E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303791" y="5921881"/>
            <a:ext cx="734536" cy="757631"/>
            <a:chOff x="8477843" y="4441410"/>
            <a:chExt cx="550902" cy="568223"/>
          </a:xfrm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9E325F02-9F0A-D3F7-85BE-B42198EE7783}"/>
                </a:ext>
              </a:extLst>
            </p:cNvPr>
            <p:cNvSpPr/>
            <p:nvPr/>
          </p:nvSpPr>
          <p:spPr>
            <a:xfrm>
              <a:off x="8477843" y="4925907"/>
              <a:ext cx="84235" cy="83726"/>
            </a:xfrm>
            <a:custGeom>
              <a:avLst/>
              <a:gdLst>
                <a:gd name="connsiteX0" fmla="*/ 42118 w 84235"/>
                <a:gd name="connsiteY0" fmla="*/ 0 h 83726"/>
                <a:gd name="connsiteX1" fmla="*/ 0 w 84235"/>
                <a:gd name="connsiteY1" fmla="*/ 41863 h 83726"/>
                <a:gd name="connsiteX2" fmla="*/ 42118 w 84235"/>
                <a:gd name="connsiteY2" fmla="*/ 83727 h 83726"/>
                <a:gd name="connsiteX3" fmla="*/ 84236 w 84235"/>
                <a:gd name="connsiteY3" fmla="*/ 41863 h 83726"/>
                <a:gd name="connsiteX4" fmla="*/ 42118 w 84235"/>
                <a:gd name="connsiteY4" fmla="*/ 0 h 83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35" h="83726">
                  <a:moveTo>
                    <a:pt x="42118" y="0"/>
                  </a:moveTo>
                  <a:cubicBezTo>
                    <a:pt x="19094" y="0"/>
                    <a:pt x="0" y="18420"/>
                    <a:pt x="0" y="41863"/>
                  </a:cubicBezTo>
                  <a:cubicBezTo>
                    <a:pt x="0" y="64749"/>
                    <a:pt x="18532" y="83727"/>
                    <a:pt x="42118" y="83727"/>
                  </a:cubicBezTo>
                  <a:cubicBezTo>
                    <a:pt x="65704" y="83727"/>
                    <a:pt x="84236" y="65307"/>
                    <a:pt x="84236" y="41863"/>
                  </a:cubicBezTo>
                  <a:cubicBezTo>
                    <a:pt x="84236" y="18420"/>
                    <a:pt x="65143" y="0"/>
                    <a:pt x="42118" y="0"/>
                  </a:cubicBezTo>
                  <a:close/>
                </a:path>
              </a:pathLst>
            </a:custGeom>
            <a:solidFill>
              <a:srgbClr val="652C90"/>
            </a:solidFill>
            <a:ln w="5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D12A4B96-E342-9255-D6C4-7A73F9DB57D2}"/>
                </a:ext>
              </a:extLst>
            </p:cNvPr>
            <p:cNvSpPr/>
            <p:nvPr/>
          </p:nvSpPr>
          <p:spPr>
            <a:xfrm>
              <a:off x="8513222" y="4441410"/>
              <a:ext cx="399838" cy="397422"/>
            </a:xfrm>
            <a:custGeom>
              <a:avLst/>
              <a:gdLst>
                <a:gd name="connsiteX0" fmla="*/ 389731 w 399838"/>
                <a:gd name="connsiteY0" fmla="*/ 256761 h 397422"/>
                <a:gd name="connsiteX1" fmla="*/ 391415 w 399838"/>
                <a:gd name="connsiteY1" fmla="*/ 256761 h 397422"/>
                <a:gd name="connsiteX2" fmla="*/ 399839 w 399838"/>
                <a:gd name="connsiteY2" fmla="*/ 198711 h 397422"/>
                <a:gd name="connsiteX3" fmla="*/ 199919 w 399838"/>
                <a:gd name="connsiteY3" fmla="*/ 0 h 397422"/>
                <a:gd name="connsiteX4" fmla="*/ 0 w 399838"/>
                <a:gd name="connsiteY4" fmla="*/ 198711 h 397422"/>
                <a:gd name="connsiteX5" fmla="*/ 199919 w 399838"/>
                <a:gd name="connsiteY5" fmla="*/ 397422 h 397422"/>
                <a:gd name="connsiteX6" fmla="*/ 263939 w 399838"/>
                <a:gd name="connsiteY6" fmla="*/ 386817 h 397422"/>
                <a:gd name="connsiteX7" fmla="*/ 263939 w 399838"/>
                <a:gd name="connsiteY7" fmla="*/ 381235 h 397422"/>
                <a:gd name="connsiteX8" fmla="*/ 389731 w 399838"/>
                <a:gd name="connsiteY8" fmla="*/ 256761 h 397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838" h="397422">
                  <a:moveTo>
                    <a:pt x="389731" y="256761"/>
                  </a:moveTo>
                  <a:cubicBezTo>
                    <a:pt x="390292" y="256761"/>
                    <a:pt x="390854" y="256761"/>
                    <a:pt x="391415" y="256761"/>
                  </a:cubicBezTo>
                  <a:cubicBezTo>
                    <a:pt x="397031" y="238342"/>
                    <a:pt x="399839" y="218805"/>
                    <a:pt x="399839" y="198711"/>
                  </a:cubicBezTo>
                  <a:cubicBezTo>
                    <a:pt x="399839" y="89308"/>
                    <a:pt x="310549" y="0"/>
                    <a:pt x="199919" y="0"/>
                  </a:cubicBezTo>
                  <a:cubicBezTo>
                    <a:pt x="89290" y="0"/>
                    <a:pt x="0" y="89308"/>
                    <a:pt x="0" y="198711"/>
                  </a:cubicBezTo>
                  <a:cubicBezTo>
                    <a:pt x="0" y="308672"/>
                    <a:pt x="89852" y="397422"/>
                    <a:pt x="199919" y="397422"/>
                  </a:cubicBezTo>
                  <a:cubicBezTo>
                    <a:pt x="222382" y="397422"/>
                    <a:pt x="243722" y="393515"/>
                    <a:pt x="263939" y="386817"/>
                  </a:cubicBezTo>
                  <a:cubicBezTo>
                    <a:pt x="263939" y="385142"/>
                    <a:pt x="263939" y="382910"/>
                    <a:pt x="263939" y="381235"/>
                  </a:cubicBezTo>
                  <a:cubicBezTo>
                    <a:pt x="263939" y="312579"/>
                    <a:pt x="320096" y="256761"/>
                    <a:pt x="389731" y="256761"/>
                  </a:cubicBezTo>
                  <a:close/>
                </a:path>
              </a:pathLst>
            </a:custGeom>
            <a:solidFill>
              <a:srgbClr val="EC008B"/>
            </a:solidFill>
            <a:ln w="5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3D3A06EC-5096-8D36-44AB-43C5B7026858}"/>
                </a:ext>
              </a:extLst>
            </p:cNvPr>
            <p:cNvSpPr/>
            <p:nvPr/>
          </p:nvSpPr>
          <p:spPr>
            <a:xfrm>
              <a:off x="8777161" y="4698171"/>
              <a:ext cx="251584" cy="250063"/>
            </a:xfrm>
            <a:custGeom>
              <a:avLst/>
              <a:gdLst>
                <a:gd name="connsiteX0" fmla="*/ 127477 w 251584"/>
                <a:gd name="connsiteY0" fmla="*/ 0 h 250063"/>
                <a:gd name="connsiteX1" fmla="*/ 0 w 251584"/>
                <a:gd name="connsiteY1" fmla="*/ 130613 h 250063"/>
                <a:gd name="connsiteX2" fmla="*/ 125792 w 251584"/>
                <a:gd name="connsiteY2" fmla="*/ 250063 h 250063"/>
                <a:gd name="connsiteX3" fmla="*/ 251584 w 251584"/>
                <a:gd name="connsiteY3" fmla="*/ 125032 h 250063"/>
                <a:gd name="connsiteX4" fmla="*/ 127477 w 251584"/>
                <a:gd name="connsiteY4" fmla="*/ 0 h 250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584" h="250063">
                  <a:moveTo>
                    <a:pt x="127477" y="0"/>
                  </a:moveTo>
                  <a:cubicBezTo>
                    <a:pt x="108945" y="61399"/>
                    <a:pt x="61211" y="109961"/>
                    <a:pt x="0" y="130613"/>
                  </a:cubicBezTo>
                  <a:cubicBezTo>
                    <a:pt x="2808" y="197037"/>
                    <a:pt x="57842" y="250063"/>
                    <a:pt x="125792" y="250063"/>
                  </a:cubicBezTo>
                  <a:cubicBezTo>
                    <a:pt x="195427" y="250063"/>
                    <a:pt x="251584" y="194246"/>
                    <a:pt x="251584" y="125032"/>
                  </a:cubicBezTo>
                  <a:cubicBezTo>
                    <a:pt x="251584" y="56376"/>
                    <a:pt x="195988" y="1116"/>
                    <a:pt x="127477" y="0"/>
                  </a:cubicBezTo>
                  <a:close/>
                </a:path>
              </a:pathLst>
            </a:custGeom>
            <a:solidFill>
              <a:srgbClr val="00ADEF"/>
            </a:solidFill>
            <a:ln w="5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AEFFE9DC-825E-1E0D-29A7-983BF85A0D4A}"/>
                </a:ext>
              </a:extLst>
            </p:cNvPr>
            <p:cNvSpPr/>
            <p:nvPr/>
          </p:nvSpPr>
          <p:spPr>
            <a:xfrm>
              <a:off x="8777161" y="4698171"/>
              <a:ext cx="127476" cy="130613"/>
            </a:xfrm>
            <a:custGeom>
              <a:avLst/>
              <a:gdLst>
                <a:gd name="connsiteX0" fmla="*/ 127477 w 127476"/>
                <a:gd name="connsiteY0" fmla="*/ 0 h 130613"/>
                <a:gd name="connsiteX1" fmla="*/ 125792 w 127476"/>
                <a:gd name="connsiteY1" fmla="*/ 0 h 130613"/>
                <a:gd name="connsiteX2" fmla="*/ 0 w 127476"/>
                <a:gd name="connsiteY2" fmla="*/ 125032 h 130613"/>
                <a:gd name="connsiteX3" fmla="*/ 0 w 127476"/>
                <a:gd name="connsiteY3" fmla="*/ 130613 h 130613"/>
                <a:gd name="connsiteX4" fmla="*/ 127477 w 127476"/>
                <a:gd name="connsiteY4" fmla="*/ 0 h 13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476" h="130613">
                  <a:moveTo>
                    <a:pt x="127477" y="0"/>
                  </a:moveTo>
                  <a:cubicBezTo>
                    <a:pt x="126915" y="0"/>
                    <a:pt x="126354" y="0"/>
                    <a:pt x="125792" y="0"/>
                  </a:cubicBezTo>
                  <a:cubicBezTo>
                    <a:pt x="56157" y="0"/>
                    <a:pt x="0" y="55818"/>
                    <a:pt x="0" y="125032"/>
                  </a:cubicBezTo>
                  <a:cubicBezTo>
                    <a:pt x="0" y="126706"/>
                    <a:pt x="0" y="128939"/>
                    <a:pt x="0" y="130613"/>
                  </a:cubicBezTo>
                  <a:cubicBezTo>
                    <a:pt x="60650" y="109961"/>
                    <a:pt x="108383" y="61399"/>
                    <a:pt x="127477" y="0"/>
                  </a:cubicBezTo>
                  <a:close/>
                </a:path>
              </a:pathLst>
            </a:custGeom>
            <a:solidFill>
              <a:srgbClr val="00007C"/>
            </a:solidFill>
            <a:ln w="5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1637494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72BF0-ECE6-49F0-9150-B41B3958D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42571-5446-42DF-8B5E-04DBC872D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1C4462-B86F-4AE6-BF82-0626F1314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18BAEE2-F4FB-8653-2C41-6687655C54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303791" y="5921881"/>
            <a:ext cx="734536" cy="757631"/>
            <a:chOff x="8477843" y="4441410"/>
            <a:chExt cx="550902" cy="568223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D9E1B588-AAE0-FC1A-009D-896C9D6E1A11}"/>
                </a:ext>
              </a:extLst>
            </p:cNvPr>
            <p:cNvSpPr/>
            <p:nvPr/>
          </p:nvSpPr>
          <p:spPr>
            <a:xfrm>
              <a:off x="8477843" y="4925907"/>
              <a:ext cx="84235" cy="83726"/>
            </a:xfrm>
            <a:custGeom>
              <a:avLst/>
              <a:gdLst>
                <a:gd name="connsiteX0" fmla="*/ 42118 w 84235"/>
                <a:gd name="connsiteY0" fmla="*/ 0 h 83726"/>
                <a:gd name="connsiteX1" fmla="*/ 0 w 84235"/>
                <a:gd name="connsiteY1" fmla="*/ 41863 h 83726"/>
                <a:gd name="connsiteX2" fmla="*/ 42118 w 84235"/>
                <a:gd name="connsiteY2" fmla="*/ 83727 h 83726"/>
                <a:gd name="connsiteX3" fmla="*/ 84236 w 84235"/>
                <a:gd name="connsiteY3" fmla="*/ 41863 h 83726"/>
                <a:gd name="connsiteX4" fmla="*/ 42118 w 84235"/>
                <a:gd name="connsiteY4" fmla="*/ 0 h 83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235" h="83726">
                  <a:moveTo>
                    <a:pt x="42118" y="0"/>
                  </a:moveTo>
                  <a:cubicBezTo>
                    <a:pt x="19094" y="0"/>
                    <a:pt x="0" y="18420"/>
                    <a:pt x="0" y="41863"/>
                  </a:cubicBezTo>
                  <a:cubicBezTo>
                    <a:pt x="0" y="64749"/>
                    <a:pt x="18532" y="83727"/>
                    <a:pt x="42118" y="83727"/>
                  </a:cubicBezTo>
                  <a:cubicBezTo>
                    <a:pt x="65704" y="83727"/>
                    <a:pt x="84236" y="65307"/>
                    <a:pt x="84236" y="41863"/>
                  </a:cubicBezTo>
                  <a:cubicBezTo>
                    <a:pt x="84236" y="18420"/>
                    <a:pt x="65143" y="0"/>
                    <a:pt x="42118" y="0"/>
                  </a:cubicBezTo>
                  <a:close/>
                </a:path>
              </a:pathLst>
            </a:custGeom>
            <a:solidFill>
              <a:srgbClr val="652C90"/>
            </a:solidFill>
            <a:ln w="5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318FC251-8925-A7BA-82BC-C27A36D98D80}"/>
                </a:ext>
              </a:extLst>
            </p:cNvPr>
            <p:cNvSpPr/>
            <p:nvPr/>
          </p:nvSpPr>
          <p:spPr>
            <a:xfrm>
              <a:off x="8513222" y="4441410"/>
              <a:ext cx="399838" cy="397422"/>
            </a:xfrm>
            <a:custGeom>
              <a:avLst/>
              <a:gdLst>
                <a:gd name="connsiteX0" fmla="*/ 389731 w 399838"/>
                <a:gd name="connsiteY0" fmla="*/ 256761 h 397422"/>
                <a:gd name="connsiteX1" fmla="*/ 391415 w 399838"/>
                <a:gd name="connsiteY1" fmla="*/ 256761 h 397422"/>
                <a:gd name="connsiteX2" fmla="*/ 399839 w 399838"/>
                <a:gd name="connsiteY2" fmla="*/ 198711 h 397422"/>
                <a:gd name="connsiteX3" fmla="*/ 199919 w 399838"/>
                <a:gd name="connsiteY3" fmla="*/ 0 h 397422"/>
                <a:gd name="connsiteX4" fmla="*/ 0 w 399838"/>
                <a:gd name="connsiteY4" fmla="*/ 198711 h 397422"/>
                <a:gd name="connsiteX5" fmla="*/ 199919 w 399838"/>
                <a:gd name="connsiteY5" fmla="*/ 397422 h 397422"/>
                <a:gd name="connsiteX6" fmla="*/ 263939 w 399838"/>
                <a:gd name="connsiteY6" fmla="*/ 386817 h 397422"/>
                <a:gd name="connsiteX7" fmla="*/ 263939 w 399838"/>
                <a:gd name="connsiteY7" fmla="*/ 381235 h 397422"/>
                <a:gd name="connsiteX8" fmla="*/ 389731 w 399838"/>
                <a:gd name="connsiteY8" fmla="*/ 256761 h 397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99838" h="397422">
                  <a:moveTo>
                    <a:pt x="389731" y="256761"/>
                  </a:moveTo>
                  <a:cubicBezTo>
                    <a:pt x="390292" y="256761"/>
                    <a:pt x="390854" y="256761"/>
                    <a:pt x="391415" y="256761"/>
                  </a:cubicBezTo>
                  <a:cubicBezTo>
                    <a:pt x="397031" y="238342"/>
                    <a:pt x="399839" y="218805"/>
                    <a:pt x="399839" y="198711"/>
                  </a:cubicBezTo>
                  <a:cubicBezTo>
                    <a:pt x="399839" y="89308"/>
                    <a:pt x="310549" y="0"/>
                    <a:pt x="199919" y="0"/>
                  </a:cubicBezTo>
                  <a:cubicBezTo>
                    <a:pt x="89290" y="0"/>
                    <a:pt x="0" y="89308"/>
                    <a:pt x="0" y="198711"/>
                  </a:cubicBezTo>
                  <a:cubicBezTo>
                    <a:pt x="0" y="308672"/>
                    <a:pt x="89852" y="397422"/>
                    <a:pt x="199919" y="397422"/>
                  </a:cubicBezTo>
                  <a:cubicBezTo>
                    <a:pt x="222382" y="397422"/>
                    <a:pt x="243722" y="393515"/>
                    <a:pt x="263939" y="386817"/>
                  </a:cubicBezTo>
                  <a:cubicBezTo>
                    <a:pt x="263939" y="385142"/>
                    <a:pt x="263939" y="382910"/>
                    <a:pt x="263939" y="381235"/>
                  </a:cubicBezTo>
                  <a:cubicBezTo>
                    <a:pt x="263939" y="312579"/>
                    <a:pt x="320096" y="256761"/>
                    <a:pt x="389731" y="256761"/>
                  </a:cubicBezTo>
                  <a:close/>
                </a:path>
              </a:pathLst>
            </a:custGeom>
            <a:solidFill>
              <a:srgbClr val="EC008B"/>
            </a:solidFill>
            <a:ln w="5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1A179F1F-1DCA-B5D2-BF96-AA24C86E0B0E}"/>
                </a:ext>
              </a:extLst>
            </p:cNvPr>
            <p:cNvSpPr/>
            <p:nvPr/>
          </p:nvSpPr>
          <p:spPr>
            <a:xfrm>
              <a:off x="8777161" y="4698171"/>
              <a:ext cx="251584" cy="250063"/>
            </a:xfrm>
            <a:custGeom>
              <a:avLst/>
              <a:gdLst>
                <a:gd name="connsiteX0" fmla="*/ 127477 w 251584"/>
                <a:gd name="connsiteY0" fmla="*/ 0 h 250063"/>
                <a:gd name="connsiteX1" fmla="*/ 0 w 251584"/>
                <a:gd name="connsiteY1" fmla="*/ 130613 h 250063"/>
                <a:gd name="connsiteX2" fmla="*/ 125792 w 251584"/>
                <a:gd name="connsiteY2" fmla="*/ 250063 h 250063"/>
                <a:gd name="connsiteX3" fmla="*/ 251584 w 251584"/>
                <a:gd name="connsiteY3" fmla="*/ 125032 h 250063"/>
                <a:gd name="connsiteX4" fmla="*/ 127477 w 251584"/>
                <a:gd name="connsiteY4" fmla="*/ 0 h 250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584" h="250063">
                  <a:moveTo>
                    <a:pt x="127477" y="0"/>
                  </a:moveTo>
                  <a:cubicBezTo>
                    <a:pt x="108945" y="61399"/>
                    <a:pt x="61211" y="109961"/>
                    <a:pt x="0" y="130613"/>
                  </a:cubicBezTo>
                  <a:cubicBezTo>
                    <a:pt x="2808" y="197037"/>
                    <a:pt x="57842" y="250063"/>
                    <a:pt x="125792" y="250063"/>
                  </a:cubicBezTo>
                  <a:cubicBezTo>
                    <a:pt x="195427" y="250063"/>
                    <a:pt x="251584" y="194246"/>
                    <a:pt x="251584" y="125032"/>
                  </a:cubicBezTo>
                  <a:cubicBezTo>
                    <a:pt x="251584" y="56376"/>
                    <a:pt x="195988" y="1116"/>
                    <a:pt x="127477" y="0"/>
                  </a:cubicBezTo>
                  <a:close/>
                </a:path>
              </a:pathLst>
            </a:custGeom>
            <a:solidFill>
              <a:srgbClr val="00ADEF"/>
            </a:solidFill>
            <a:ln w="5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F6A43547-5560-A885-C421-605746BE8861}"/>
                </a:ext>
              </a:extLst>
            </p:cNvPr>
            <p:cNvSpPr/>
            <p:nvPr/>
          </p:nvSpPr>
          <p:spPr>
            <a:xfrm>
              <a:off x="8777161" y="4698171"/>
              <a:ext cx="127476" cy="130613"/>
            </a:xfrm>
            <a:custGeom>
              <a:avLst/>
              <a:gdLst>
                <a:gd name="connsiteX0" fmla="*/ 127477 w 127476"/>
                <a:gd name="connsiteY0" fmla="*/ 0 h 130613"/>
                <a:gd name="connsiteX1" fmla="*/ 125792 w 127476"/>
                <a:gd name="connsiteY1" fmla="*/ 0 h 130613"/>
                <a:gd name="connsiteX2" fmla="*/ 0 w 127476"/>
                <a:gd name="connsiteY2" fmla="*/ 125032 h 130613"/>
                <a:gd name="connsiteX3" fmla="*/ 0 w 127476"/>
                <a:gd name="connsiteY3" fmla="*/ 130613 h 130613"/>
                <a:gd name="connsiteX4" fmla="*/ 127477 w 127476"/>
                <a:gd name="connsiteY4" fmla="*/ 0 h 1306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7476" h="130613">
                  <a:moveTo>
                    <a:pt x="127477" y="0"/>
                  </a:moveTo>
                  <a:cubicBezTo>
                    <a:pt x="126915" y="0"/>
                    <a:pt x="126354" y="0"/>
                    <a:pt x="125792" y="0"/>
                  </a:cubicBezTo>
                  <a:cubicBezTo>
                    <a:pt x="56157" y="0"/>
                    <a:pt x="0" y="55818"/>
                    <a:pt x="0" y="125032"/>
                  </a:cubicBezTo>
                  <a:cubicBezTo>
                    <a:pt x="0" y="126706"/>
                    <a:pt x="0" y="128939"/>
                    <a:pt x="0" y="130613"/>
                  </a:cubicBezTo>
                  <a:cubicBezTo>
                    <a:pt x="60650" y="109961"/>
                    <a:pt x="108383" y="61399"/>
                    <a:pt x="127477" y="0"/>
                  </a:cubicBezTo>
                  <a:close/>
                </a:path>
              </a:pathLst>
            </a:custGeom>
            <a:solidFill>
              <a:srgbClr val="00007C"/>
            </a:solidFill>
            <a:ln w="560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GB" sz="2400"/>
            </a:p>
          </p:txBody>
        </p:sp>
      </p:grpSp>
    </p:spTree>
    <p:extLst>
      <p:ext uri="{BB962C8B-B14F-4D97-AF65-F5344CB8AC3E}">
        <p14:creationId xmlns:p14="http://schemas.microsoft.com/office/powerpoint/2010/main" val="1876442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C4BDD4-349E-4023-8592-1BE3A4577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EEF6E-7D2D-4BE1-86C8-79D50EC60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7775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88583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Aleo" pitchFamily="2" charset="77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leo" pitchFamily="2" charset="77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leo" pitchFamily="2" charset="77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leo" pitchFamily="2" charset="77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leo" pitchFamily="2" charset="77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leo" pitchFamily="2" charset="77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creativecommons.org/licenses/by/4.0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F4AA4-07E8-4347-8FA5-E6B751AC12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nb-NO" sz="4500" dirty="0"/>
              <a:t>Introducing Question and Instrument Structures</a:t>
            </a:r>
            <a:endParaRPr lang="en-US" sz="4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AADD7-3D63-4A29-BC90-6D1FB2DC5B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DDI Alliance Training Library</a:t>
            </a:r>
          </a:p>
          <a:p>
            <a:pPr>
              <a:defRPr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Version 1.0</a:t>
            </a:r>
          </a:p>
          <a:p>
            <a:pPr>
              <a:defRPr/>
            </a:pP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DDI Alliance, DDI Training Working Group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CCC5C899-5BF0-40FE-9722-4CE9BE99F5D0}"/>
              </a:ext>
            </a:extLst>
          </p:cNvPr>
          <p:cNvSpPr/>
          <p:nvPr/>
        </p:nvSpPr>
        <p:spPr bwMode="auto">
          <a:xfrm>
            <a:off x="9569923" y="6380192"/>
            <a:ext cx="24482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de-DE"/>
            </a:defPPr>
            <a:lvl1pPr marL="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This work is licensed under 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Creative Commons Attribution 4.0 International License</a:t>
            </a:r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13">
            <a:extLst>
              <a:ext uri="{FF2B5EF4-FFF2-40B4-BE49-F238E27FC236}">
                <a16:creationId xmlns:a16="http://schemas.microsoft.com/office/drawing/2014/main" id="{FA57D313-0AFA-4485-B6E2-7D86AE6AA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11154099" y="5981523"/>
            <a:ext cx="419100" cy="433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14">
            <a:extLst>
              <a:ext uri="{FF2B5EF4-FFF2-40B4-BE49-F238E27FC236}">
                <a16:creationId xmlns:a16="http://schemas.microsoft.com/office/drawing/2014/main" id="{9B2B6953-2DBE-464B-B902-15560BD750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tretch/>
        </p:blipFill>
        <p:spPr bwMode="auto">
          <a:xfrm>
            <a:off x="11560108" y="5997528"/>
            <a:ext cx="458086" cy="44779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10039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6AC6B-41D6-456A-BD4F-E300D9367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200" dirty="0"/>
              <a:t>DDI Control Construct – Components for Describing Instrument Flow</a:t>
            </a:r>
          </a:p>
        </p:txBody>
      </p:sp>
      <p:sp>
        <p:nvSpPr>
          <p:cNvPr id="30" name="Footer Placeholder 3">
            <a:extLst>
              <a:ext uri="{FF2B5EF4-FFF2-40B4-BE49-F238E27FC236}">
                <a16:creationId xmlns:a16="http://schemas.microsoft.com/office/drawing/2014/main" id="{566DC984-8E16-4BF1-8506-92449D3D3F26}"/>
              </a:ext>
            </a:extLst>
          </p:cNvPr>
          <p:cNvSpPr>
            <a:spLocks noGrp="1"/>
          </p:cNvSpPr>
          <p:nvPr/>
        </p:nvSpPr>
        <p:spPr bwMode="auto">
          <a:xfrm>
            <a:off x="3488590" y="6238000"/>
            <a:ext cx="57710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b-NO"/>
            </a:defPPr>
            <a:lvl1pPr marL="0" algn="ctr" defTabSz="914400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tint val="75000"/>
                  </a:sysClr>
                </a:solidFill>
                <a:effectLst/>
                <a:uLnTx/>
                <a:uFillTx/>
                <a:latin typeface="Calibri"/>
                <a:cs typeface="Arial"/>
              </a:rPr>
              <a:t>Tutorial: ' What can DDI do for you? An Introduction to the DDI' EDDI 2019</a:t>
            </a:r>
            <a:endParaRPr kumimoji="0" lang="nb-NO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tint val="75000"/>
                </a:sysClr>
              </a:solidFill>
              <a:effectLst/>
              <a:uLnTx/>
              <a:uFillTx/>
              <a:latin typeface="Calibri"/>
              <a:cs typeface="Arial"/>
            </a:endParaRPr>
          </a:p>
        </p:txBody>
      </p:sp>
      <p:grpSp>
        <p:nvGrpSpPr>
          <p:cNvPr id="44" name="Group 43" descr="Graphic demonstrates the DDI Control Construct-Components for Describing Instrument Flow: Question Construct, Sequence, Statement Item, and Flow logic: If then else/loop etc.">
            <a:extLst>
              <a:ext uri="{FF2B5EF4-FFF2-40B4-BE49-F238E27FC236}">
                <a16:creationId xmlns:a16="http://schemas.microsoft.com/office/drawing/2014/main" id="{49339728-59B1-4740-8302-B334B23232F1}"/>
              </a:ext>
            </a:extLst>
          </p:cNvPr>
          <p:cNvGrpSpPr/>
          <p:nvPr/>
        </p:nvGrpSpPr>
        <p:grpSpPr>
          <a:xfrm>
            <a:off x="4101397" y="1139668"/>
            <a:ext cx="7848068" cy="4884614"/>
            <a:chOff x="3014879" y="1268760"/>
            <a:chExt cx="6941679" cy="4320480"/>
          </a:xfrm>
        </p:grpSpPr>
        <p:sp>
          <p:nvSpPr>
            <p:cNvPr id="32" name="Avrundet rektangel 2">
              <a:extLst>
                <a:ext uri="{FF2B5EF4-FFF2-40B4-BE49-F238E27FC236}">
                  <a16:creationId xmlns:a16="http://schemas.microsoft.com/office/drawing/2014/main" id="{23C41FCC-182C-45F1-BE2E-8AF186D4566E}"/>
                </a:ext>
              </a:extLst>
            </p:cNvPr>
            <p:cNvSpPr/>
            <p:nvPr/>
          </p:nvSpPr>
          <p:spPr bwMode="auto">
            <a:xfrm>
              <a:off x="3070692" y="1268760"/>
              <a:ext cx="2994330" cy="914400"/>
            </a:xfrm>
            <a:prstGeom prst="roundRect">
              <a:avLst>
                <a:gd name="adj" fmla="val 16667"/>
              </a:avLst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b-NO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Question Construct</a:t>
              </a:r>
            </a:p>
          </p:txBody>
        </p:sp>
        <p:sp>
          <p:nvSpPr>
            <p:cNvPr id="33" name="Avrundet rektangel 4">
              <a:extLst>
                <a:ext uri="{FF2B5EF4-FFF2-40B4-BE49-F238E27FC236}">
                  <a16:creationId xmlns:a16="http://schemas.microsoft.com/office/drawing/2014/main" id="{E84ABD54-3FDF-4DBF-9D69-79087146C393}"/>
                </a:ext>
              </a:extLst>
            </p:cNvPr>
            <p:cNvSpPr/>
            <p:nvPr/>
          </p:nvSpPr>
          <p:spPr bwMode="auto">
            <a:xfrm>
              <a:off x="3045272" y="2465957"/>
              <a:ext cx="3019750" cy="864096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b-NO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Sequence</a:t>
              </a:r>
            </a:p>
          </p:txBody>
        </p:sp>
        <p:sp>
          <p:nvSpPr>
            <p:cNvPr id="34" name="Avrundet rektangel 6">
              <a:extLst>
                <a:ext uri="{FF2B5EF4-FFF2-40B4-BE49-F238E27FC236}">
                  <a16:creationId xmlns:a16="http://schemas.microsoft.com/office/drawing/2014/main" id="{CCEF2015-82A1-4C97-ACF1-E843BA2C2517}"/>
                </a:ext>
              </a:extLst>
            </p:cNvPr>
            <p:cNvSpPr/>
            <p:nvPr/>
          </p:nvSpPr>
          <p:spPr bwMode="auto">
            <a:xfrm>
              <a:off x="3014879" y="3506243"/>
              <a:ext cx="3156721" cy="864096"/>
            </a:xfrm>
            <a:prstGeom prst="roundRect">
              <a:avLst>
                <a:gd name="adj" fmla="val 16667"/>
              </a:avLst>
            </a:prstGeom>
            <a:solidFill>
              <a:srgbClr val="9BBB59">
                <a:lumMod val="50000"/>
              </a:srgbClr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cs typeface="Arial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b-NO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Statement Item</a:t>
              </a:r>
              <a:endParaRPr kumimoji="0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marR="0" lvl="0" indent="-28575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nb-NO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cs typeface="Arial"/>
              </a:endParaRPr>
            </a:p>
          </p:txBody>
        </p:sp>
        <p:sp>
          <p:nvSpPr>
            <p:cNvPr id="35" name="Avrundet rektangel 8">
              <a:extLst>
                <a:ext uri="{FF2B5EF4-FFF2-40B4-BE49-F238E27FC236}">
                  <a16:creationId xmlns:a16="http://schemas.microsoft.com/office/drawing/2014/main" id="{87521F63-6BBA-44E7-8EC4-169038C389DD}"/>
                </a:ext>
              </a:extLst>
            </p:cNvPr>
            <p:cNvSpPr/>
            <p:nvPr/>
          </p:nvSpPr>
          <p:spPr bwMode="auto">
            <a:xfrm>
              <a:off x="3014880" y="4653136"/>
              <a:ext cx="3212534" cy="936104"/>
            </a:xfrm>
            <a:prstGeom prst="roundRect">
              <a:avLst>
                <a:gd name="adj" fmla="val 16667"/>
              </a:avLst>
            </a:prstGeom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cs typeface="Arial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b-NO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Flow logic: If then else/loop etc.</a:t>
              </a:r>
              <a:endParaRPr kumimoji="0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marL="285750" marR="0" lvl="0" indent="-28575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nb-NO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cs typeface="Arial"/>
              </a:endParaRPr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3E5A69E-6A7E-43EC-90A9-4E40A5CE8E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/>
            <a:stretch/>
          </p:blipFill>
          <p:spPr bwMode="auto">
            <a:xfrm>
              <a:off x="6664123" y="2204936"/>
              <a:ext cx="1214910" cy="1296000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3F535DB3-C2E2-4454-998A-EDFBC999FA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 b="54113"/>
            <a:stretch/>
          </p:blipFill>
          <p:spPr bwMode="auto">
            <a:xfrm>
              <a:off x="6664123" y="1395286"/>
              <a:ext cx="1214910" cy="594695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</p:spPr>
        </p:pic>
        <p:sp>
          <p:nvSpPr>
            <p:cNvPr id="38" name="Pil høyre 15">
              <a:extLst>
                <a:ext uri="{FF2B5EF4-FFF2-40B4-BE49-F238E27FC236}">
                  <a16:creationId xmlns:a16="http://schemas.microsoft.com/office/drawing/2014/main" id="{DF8F9EE4-1739-4982-87AB-576C8B58301A}"/>
                </a:ext>
              </a:extLst>
            </p:cNvPr>
            <p:cNvSpPr/>
            <p:nvPr/>
          </p:nvSpPr>
          <p:spPr bwMode="auto">
            <a:xfrm>
              <a:off x="6095143" y="2696585"/>
              <a:ext cx="557922" cy="24231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cs typeface="Arial"/>
              </a:endParaRPr>
            </a:p>
          </p:txBody>
        </p:sp>
        <p:sp>
          <p:nvSpPr>
            <p:cNvPr id="39" name="Pil høyre 16">
              <a:extLst>
                <a:ext uri="{FF2B5EF4-FFF2-40B4-BE49-F238E27FC236}">
                  <a16:creationId xmlns:a16="http://schemas.microsoft.com/office/drawing/2014/main" id="{D0029365-360A-4DD9-8AF5-A7A3B70DDE76}"/>
                </a:ext>
              </a:extLst>
            </p:cNvPr>
            <p:cNvSpPr/>
            <p:nvPr/>
          </p:nvSpPr>
          <p:spPr bwMode="auto">
            <a:xfrm>
              <a:off x="6057909" y="1680881"/>
              <a:ext cx="606213" cy="24231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cs typeface="Arial"/>
              </a:endParaRPr>
            </a:p>
          </p:txBody>
        </p:sp>
        <p:sp>
          <p:nvSpPr>
            <p:cNvPr id="40" name="Pil høyre 17">
              <a:extLst>
                <a:ext uri="{FF2B5EF4-FFF2-40B4-BE49-F238E27FC236}">
                  <a16:creationId xmlns:a16="http://schemas.microsoft.com/office/drawing/2014/main" id="{59927D53-5D56-45C8-9180-B361448BE408}"/>
                </a:ext>
              </a:extLst>
            </p:cNvPr>
            <p:cNvSpPr/>
            <p:nvPr/>
          </p:nvSpPr>
          <p:spPr bwMode="auto">
            <a:xfrm>
              <a:off x="6171601" y="3817133"/>
              <a:ext cx="557922" cy="24231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cs typeface="Arial"/>
              </a:endParaRPr>
            </a:p>
          </p:txBody>
        </p:sp>
        <p:sp>
          <p:nvSpPr>
            <p:cNvPr id="41" name="TekstSylinder 18">
              <a:extLst>
                <a:ext uri="{FF2B5EF4-FFF2-40B4-BE49-F238E27FC236}">
                  <a16:creationId xmlns:a16="http://schemas.microsoft.com/office/drawing/2014/main" id="{902D3D13-8204-41C3-911B-E22B052FC2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767487" y="3791116"/>
              <a:ext cx="3189071" cy="272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b-NO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Here are some questions about media use </a:t>
              </a:r>
              <a:endParaRPr kumimoji="0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Pil høyre 19">
              <a:extLst>
                <a:ext uri="{FF2B5EF4-FFF2-40B4-BE49-F238E27FC236}">
                  <a16:creationId xmlns:a16="http://schemas.microsoft.com/office/drawing/2014/main" id="{93216E97-6C9F-4DEE-9F4F-A7F915E0A3BA}"/>
                </a:ext>
              </a:extLst>
            </p:cNvPr>
            <p:cNvSpPr/>
            <p:nvPr/>
          </p:nvSpPr>
          <p:spPr bwMode="auto">
            <a:xfrm>
              <a:off x="6222448" y="5000030"/>
              <a:ext cx="557922" cy="24231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cs typeface="Arial"/>
              </a:endParaRPr>
            </a:p>
          </p:txBody>
        </p:sp>
        <p:sp>
          <p:nvSpPr>
            <p:cNvPr id="43" name="TekstSylinder 20">
              <a:extLst>
                <a:ext uri="{FF2B5EF4-FFF2-40B4-BE49-F238E27FC236}">
                  <a16:creationId xmlns:a16="http://schemas.microsoft.com/office/drawing/2014/main" id="{EFD34C67-161C-44AC-9515-0F19BCCEF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801073" y="4986794"/>
              <a:ext cx="1328826" cy="2722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b-NO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If A1  = 1 – 7; 88</a:t>
              </a:r>
              <a:endParaRPr kumimoji="0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337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AD55-756E-470B-BB8F-AE2C558E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9882"/>
          </a:xfrm>
        </p:spPr>
        <p:txBody>
          <a:bodyPr anchor="t">
            <a:normAutofit/>
          </a:bodyPr>
          <a:lstStyle/>
          <a:p>
            <a:r>
              <a:rPr lang="en-US" sz="3300" dirty="0"/>
              <a:t>Instrument Control – Question Sequence and Flow</a:t>
            </a:r>
          </a:p>
        </p:txBody>
      </p:sp>
      <p:pic>
        <p:nvPicPr>
          <p:cNvPr id="16" name="Picture 15" descr="Graphic demonstrates the Instrument Control-Question Sequence and Flow. Example shows that if 00 is response to question A1 go to A3. If response is 01-07, 88 Ask A2.">
            <a:extLst>
              <a:ext uri="{FF2B5EF4-FFF2-40B4-BE49-F238E27FC236}">
                <a16:creationId xmlns:a16="http://schemas.microsoft.com/office/drawing/2014/main" id="{8BFB102F-554C-48A0-83A7-42A88C8A8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1685223" y="1479024"/>
            <a:ext cx="4083422" cy="435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17" name="Picture 6" descr="Graphic demonstrates the Instrument Control-Question Sequence and Flow. Example shows that if 00 is response to question A1 go to A3. If response is 01-07, 88 Ask A2.">
            <a:extLst>
              <a:ext uri="{FF2B5EF4-FFF2-40B4-BE49-F238E27FC236}">
                <a16:creationId xmlns:a16="http://schemas.microsoft.com/office/drawing/2014/main" id="{37C75094-4B66-4021-AB17-B3C1DBCC0F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t="4562" r="8346" b="57333"/>
          <a:stretch/>
        </p:blipFill>
        <p:spPr bwMode="auto">
          <a:xfrm>
            <a:off x="5817696" y="1566338"/>
            <a:ext cx="4865046" cy="196216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Pil høyre 11" descr="Arrow pointing to A1 CARD 1 question text: On an average weekday, how much time, in total, do you spend watching television? Please use this card to answer.">
            <a:extLst>
              <a:ext uri="{FF2B5EF4-FFF2-40B4-BE49-F238E27FC236}">
                <a16:creationId xmlns:a16="http://schemas.microsoft.com/office/drawing/2014/main" id="{4AAAC021-C890-4C2E-9E60-462C9AA8C515}"/>
              </a:ext>
            </a:extLst>
          </p:cNvPr>
          <p:cNvSpPr/>
          <p:nvPr/>
        </p:nvSpPr>
        <p:spPr bwMode="auto">
          <a:xfrm rot="10800000">
            <a:off x="4637553" y="1508979"/>
            <a:ext cx="1536227" cy="24231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nb-NO" kern="0">
              <a:solidFill>
                <a:prstClr val="white"/>
              </a:solidFill>
              <a:latin typeface="Calibri"/>
              <a:cs typeface="Arial"/>
            </a:endParaRPr>
          </a:p>
        </p:txBody>
      </p:sp>
      <p:sp>
        <p:nvSpPr>
          <p:cNvPr id="19" name="Pil høyre 13" descr="Arrow pointing to the direction to ASK A2 (question).">
            <a:extLst>
              <a:ext uri="{FF2B5EF4-FFF2-40B4-BE49-F238E27FC236}">
                <a16:creationId xmlns:a16="http://schemas.microsoft.com/office/drawing/2014/main" id="{55F828C0-D4A4-4925-96BB-0A589923AAA0}"/>
              </a:ext>
            </a:extLst>
          </p:cNvPr>
          <p:cNvSpPr/>
          <p:nvPr/>
        </p:nvSpPr>
        <p:spPr bwMode="auto">
          <a:xfrm rot="12329084">
            <a:off x="5160571" y="2946840"/>
            <a:ext cx="1536227" cy="24231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nb-NO" kern="0">
              <a:solidFill>
                <a:prstClr val="white"/>
              </a:solidFill>
              <a:latin typeface="Calibri"/>
              <a:cs typeface="Arial"/>
            </a:endParaRPr>
          </a:p>
        </p:txBody>
      </p:sp>
      <p:sp>
        <p:nvSpPr>
          <p:cNvPr id="20" name="Oval 19" descr="Oval surrounding question A1 and the responses.">
            <a:extLst>
              <a:ext uri="{FF2B5EF4-FFF2-40B4-BE49-F238E27FC236}">
                <a16:creationId xmlns:a16="http://schemas.microsoft.com/office/drawing/2014/main" id="{7A6ECD62-C7A7-4C0F-A1AB-3336EBB44532}"/>
              </a:ext>
            </a:extLst>
          </p:cNvPr>
          <p:cNvSpPr/>
          <p:nvPr/>
        </p:nvSpPr>
        <p:spPr bwMode="auto">
          <a:xfrm>
            <a:off x="1701643" y="1149472"/>
            <a:ext cx="2968897" cy="22914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kern="0">
              <a:solidFill>
                <a:prstClr val="white"/>
              </a:solidFill>
              <a:latin typeface="Calibri"/>
              <a:cs typeface="Arial"/>
            </a:endParaRPr>
          </a:p>
        </p:txBody>
      </p:sp>
      <p:pic>
        <p:nvPicPr>
          <p:cNvPr id="21" name="Picture 6" descr="Image demonstrating the sequence and flow of the question">
            <a:extLst>
              <a:ext uri="{FF2B5EF4-FFF2-40B4-BE49-F238E27FC236}">
                <a16:creationId xmlns:a16="http://schemas.microsoft.com/office/drawing/2014/main" id="{B9B8C405-DBAC-495C-886B-EEFD1831EB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t="1425" r="8346" b="96348"/>
          <a:stretch/>
        </p:blipFill>
        <p:spPr bwMode="auto">
          <a:xfrm>
            <a:off x="5882055" y="1371968"/>
            <a:ext cx="4865046" cy="1146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6" descr="Image demonstrating the sequence and flow of the question">
            <a:extLst>
              <a:ext uri="{FF2B5EF4-FFF2-40B4-BE49-F238E27FC236}">
                <a16:creationId xmlns:a16="http://schemas.microsoft.com/office/drawing/2014/main" id="{CCEBA483-C454-4C32-B52D-AF05DC0777D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t="42504" r="8346" b="40715"/>
          <a:stretch/>
        </p:blipFill>
        <p:spPr bwMode="auto">
          <a:xfrm>
            <a:off x="5928684" y="3515682"/>
            <a:ext cx="4865046" cy="864096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Oval 22" descr="Oval surrounding the direction to ask question A2">
            <a:extLst>
              <a:ext uri="{FF2B5EF4-FFF2-40B4-BE49-F238E27FC236}">
                <a16:creationId xmlns:a16="http://schemas.microsoft.com/office/drawing/2014/main" id="{127232F0-BB8A-412B-8AEF-7FDC70BD72C5}"/>
              </a:ext>
            </a:extLst>
          </p:cNvPr>
          <p:cNvSpPr/>
          <p:nvPr/>
        </p:nvSpPr>
        <p:spPr bwMode="auto">
          <a:xfrm>
            <a:off x="4715536" y="2342029"/>
            <a:ext cx="504056" cy="55436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kern="0">
              <a:solidFill>
                <a:prstClr val="white"/>
              </a:solidFill>
              <a:latin typeface="Calibri"/>
              <a:cs typeface="Arial"/>
            </a:endParaRPr>
          </a:p>
        </p:txBody>
      </p:sp>
      <p:pic>
        <p:nvPicPr>
          <p:cNvPr id="24" name="Picture 6" descr="Image demonstrating the sequence and flow of the question">
            <a:extLst>
              <a:ext uri="{FF2B5EF4-FFF2-40B4-BE49-F238E27FC236}">
                <a16:creationId xmlns:a16="http://schemas.microsoft.com/office/drawing/2014/main" id="{142C2D37-18B4-445E-8CE9-8BD0F6C09E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/>
          <a:srcRect t="57852" r="8346"/>
          <a:stretch/>
        </p:blipFill>
        <p:spPr bwMode="auto">
          <a:xfrm>
            <a:off x="5931251" y="4322525"/>
            <a:ext cx="4865046" cy="2170349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Oval 24" descr="Oval surrounding question A2 and responses">
            <a:extLst>
              <a:ext uri="{FF2B5EF4-FFF2-40B4-BE49-F238E27FC236}">
                <a16:creationId xmlns:a16="http://schemas.microsoft.com/office/drawing/2014/main" id="{1A35F19C-F5B8-4A66-B0AD-D8CA1650369F}"/>
              </a:ext>
            </a:extLst>
          </p:cNvPr>
          <p:cNvSpPr/>
          <p:nvPr/>
        </p:nvSpPr>
        <p:spPr bwMode="auto">
          <a:xfrm>
            <a:off x="1701643" y="3440876"/>
            <a:ext cx="3356833" cy="23941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kern="0">
              <a:solidFill>
                <a:prstClr val="white"/>
              </a:solidFill>
              <a:latin typeface="Calibri"/>
              <a:cs typeface="Arial"/>
            </a:endParaRPr>
          </a:p>
        </p:txBody>
      </p:sp>
      <p:sp>
        <p:nvSpPr>
          <p:cNvPr id="26" name="Pil høyre 12" descr="Arrow pointing at question A2">
            <a:extLst>
              <a:ext uri="{FF2B5EF4-FFF2-40B4-BE49-F238E27FC236}">
                <a16:creationId xmlns:a16="http://schemas.microsoft.com/office/drawing/2014/main" id="{6D9C62D7-814A-49ED-AA39-F36BE15BBCB5}"/>
              </a:ext>
            </a:extLst>
          </p:cNvPr>
          <p:cNvSpPr/>
          <p:nvPr/>
        </p:nvSpPr>
        <p:spPr bwMode="auto">
          <a:xfrm rot="10800000">
            <a:off x="5429643" y="4366958"/>
            <a:ext cx="1536227" cy="242316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nb-NO" kern="0">
              <a:solidFill>
                <a:prstClr val="white"/>
              </a:solidFill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4661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3" grpId="0" animBg="1"/>
      <p:bldP spid="25" grpId="0" animBg="1"/>
      <p:bldP spid="2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AD55-756E-470B-BB8F-AE2C558E7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9882"/>
          </a:xfrm>
        </p:spPr>
        <p:txBody>
          <a:bodyPr anchor="t">
            <a:normAutofit/>
          </a:bodyPr>
          <a:lstStyle/>
          <a:p>
            <a:r>
              <a:rPr lang="en-US" sz="3300" dirty="0"/>
              <a:t>Control Construct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8C1E-92A2-4CA6-991A-980204454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958"/>
            <a:ext cx="10515600" cy="5080781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sz="2300" b="1" dirty="0"/>
              <a:t>Statement Item:</a:t>
            </a:r>
          </a:p>
          <a:p>
            <a:pPr marL="914400" lvl="2" indent="0">
              <a:buNone/>
              <a:defRPr/>
            </a:pPr>
            <a:r>
              <a:rPr lang="en-US" sz="2300" dirty="0"/>
              <a:t>A statement in the instrument</a:t>
            </a:r>
          </a:p>
          <a:p>
            <a:pPr marL="0" indent="0">
              <a:buNone/>
              <a:defRPr/>
            </a:pPr>
            <a:endParaRPr lang="en-US" sz="1200" dirty="0"/>
          </a:p>
          <a:p>
            <a:pPr marL="0" indent="0">
              <a:buNone/>
              <a:defRPr/>
            </a:pPr>
            <a:r>
              <a:rPr lang="en-US" sz="2300" b="1" dirty="0"/>
              <a:t>Question Construct:</a:t>
            </a:r>
          </a:p>
          <a:p>
            <a:pPr marL="0" indent="0">
              <a:buNone/>
              <a:defRPr/>
            </a:pPr>
            <a:r>
              <a:rPr lang="en-US" sz="2300" dirty="0"/>
              <a:t>	The question as in the instrument </a:t>
            </a:r>
          </a:p>
          <a:p>
            <a:pPr marL="0" indent="0">
              <a:buNone/>
              <a:defRPr/>
            </a:pPr>
            <a:endParaRPr lang="en-US" sz="1200" dirty="0"/>
          </a:p>
          <a:p>
            <a:pPr marL="0" indent="0">
              <a:buNone/>
              <a:defRPr/>
            </a:pPr>
            <a:r>
              <a:rPr lang="en-US" sz="2300" b="1" dirty="0"/>
              <a:t>If Then Else:</a:t>
            </a:r>
          </a:p>
          <a:p>
            <a:pPr marL="0" indent="0">
              <a:buNone/>
              <a:defRPr/>
            </a:pPr>
            <a:r>
              <a:rPr lang="en-US" sz="2300" dirty="0"/>
              <a:t>	Specifies the control logic of the instrument</a:t>
            </a:r>
          </a:p>
          <a:p>
            <a:pPr marL="0" indent="0">
              <a:buNone/>
              <a:defRPr/>
            </a:pPr>
            <a:endParaRPr lang="en-US" sz="1200" dirty="0"/>
          </a:p>
          <a:p>
            <a:pPr marL="0" indent="0">
              <a:buNone/>
              <a:defRPr/>
            </a:pPr>
            <a:r>
              <a:rPr lang="en-US" sz="2300" b="1" dirty="0"/>
              <a:t>Loop:</a:t>
            </a:r>
          </a:p>
          <a:p>
            <a:pPr marL="914400" lvl="2" indent="0">
              <a:buNone/>
              <a:defRPr/>
            </a:pPr>
            <a:r>
              <a:rPr lang="en-US" sz="2300" dirty="0"/>
              <a:t>Describes an action which loops until a limiting condition is met.</a:t>
            </a:r>
          </a:p>
          <a:p>
            <a:pPr marL="914400" lvl="2" indent="0">
              <a:buNone/>
              <a:defRPr/>
            </a:pPr>
            <a:endParaRPr lang="en-US" sz="1200" dirty="0"/>
          </a:p>
          <a:p>
            <a:pPr marL="0" indent="0">
              <a:buNone/>
              <a:defRPr/>
            </a:pPr>
            <a:r>
              <a:rPr lang="en-US" sz="2300" b="1" dirty="0"/>
              <a:t>Repeat Until/Repeat While:</a:t>
            </a:r>
          </a:p>
          <a:p>
            <a:pPr marL="0" indent="0">
              <a:buNone/>
              <a:defRPr/>
            </a:pPr>
            <a:r>
              <a:rPr lang="en-US" sz="2300" dirty="0"/>
              <a:t>	Repeats until/while a specific condition is met</a:t>
            </a:r>
          </a:p>
        </p:txBody>
      </p:sp>
    </p:spTree>
    <p:extLst>
      <p:ext uri="{BB962C8B-B14F-4D97-AF65-F5344CB8AC3E}">
        <p14:creationId xmlns:p14="http://schemas.microsoft.com/office/powerpoint/2010/main" val="1571049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AD55-756E-470B-BB8F-AE2C558E7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300" dirty="0"/>
              <a:t>A Question in an Instrument </a:t>
            </a:r>
            <a:r>
              <a:rPr lang="nb-NO" sz="3300" dirty="0">
                <a:latin typeface="Arial" panose="020B0604020202020204" pitchFamily="34" charset="0"/>
                <a:cs typeface="Arial" panose="020B0604020202020204" pitchFamily="34" charset="0"/>
              </a:rPr>
              <a:t>– and in DDI-L</a:t>
            </a:r>
            <a:endParaRPr lang="en-US" sz="3300" dirty="0"/>
          </a:p>
        </p:txBody>
      </p:sp>
      <p:pic>
        <p:nvPicPr>
          <p:cNvPr id="5" name="Picture 2" descr="Graphic demonstrates that a question as in the instrument is composed of a set of components that usefully can be maintained separately.&#10;The basics of a question is the QuestionItem in DDI that contains the more reusable parts of a question like the QuestionText and the ResponseDomain.&#10;Instructions and instrument flow logic are less reusable components belonging on the level of the instrument.&#10;&#10;Response options, here a code list, can usefully be split into valid and  missing values code lists, which allows them to be maintained and reused separately.&#10;&#10;A CodeList consists of codes with a value and a category reference. Categories can be reused in many different response domains, as well as for variables.&#10;A CodeList is one of several types of response domains in DDI. Others are ScaleDomain, NumericDomain, TextDomain, DateTime etc.">
            <a:extLst>
              <a:ext uri="{FF2B5EF4-FFF2-40B4-BE49-F238E27FC236}">
                <a16:creationId xmlns:a16="http://schemas.microsoft.com/office/drawing/2014/main" id="{D41F5BED-0F58-4E35-8756-34221F7BE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tretch/>
        </p:blipFill>
        <p:spPr bwMode="auto">
          <a:xfrm>
            <a:off x="1436671" y="1832897"/>
            <a:ext cx="9138096" cy="4500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Rett pil 9" descr="Arrow pointing to Question text: On an average weekday, how much time, in total, do you spend watching television?">
            <a:extLst>
              <a:ext uri="{FF2B5EF4-FFF2-40B4-BE49-F238E27FC236}">
                <a16:creationId xmlns:a16="http://schemas.microsoft.com/office/drawing/2014/main" id="{30256F44-E30C-463F-875D-9CE8DB589B98}"/>
              </a:ext>
            </a:extLst>
          </p:cNvPr>
          <p:cNvCxnSpPr>
            <a:cxnSpLocks/>
          </p:cNvCxnSpPr>
          <p:nvPr/>
        </p:nvCxnSpPr>
        <p:spPr bwMode="auto">
          <a:xfrm flipV="1">
            <a:off x="2484715" y="2431791"/>
            <a:ext cx="864096" cy="14579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kstSylinder 10">
            <a:extLst>
              <a:ext uri="{FF2B5EF4-FFF2-40B4-BE49-F238E27FC236}">
                <a16:creationId xmlns:a16="http://schemas.microsoft.com/office/drawing/2014/main" id="{BA0D61DF-6F71-4FD4-89AD-3C3E5D1330EA}"/>
              </a:ext>
            </a:extLst>
          </p:cNvPr>
          <p:cNvSpPr>
            <a:spLocks/>
          </p:cNvSpPr>
          <p:nvPr/>
        </p:nvSpPr>
        <p:spPr bwMode="auto">
          <a:xfrm>
            <a:off x="1757496" y="3889743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nb-NO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 text</a:t>
            </a:r>
          </a:p>
        </p:txBody>
      </p:sp>
      <p:sp>
        <p:nvSpPr>
          <p:cNvPr id="8" name="TekstSylinder 12">
            <a:extLst>
              <a:ext uri="{FF2B5EF4-FFF2-40B4-BE49-F238E27FC236}">
                <a16:creationId xmlns:a16="http://schemas.microsoft.com/office/drawing/2014/main" id="{DA2DD22E-14B3-440C-84BD-5095AF2EC077}"/>
              </a:ext>
            </a:extLst>
          </p:cNvPr>
          <p:cNvSpPr>
            <a:spLocks/>
          </p:cNvSpPr>
          <p:nvPr/>
        </p:nvSpPr>
        <p:spPr bwMode="auto">
          <a:xfrm>
            <a:off x="3571983" y="959382"/>
            <a:ext cx="1505540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nb-NO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Instructions</a:t>
            </a:r>
          </a:p>
        </p:txBody>
      </p:sp>
      <p:cxnSp>
        <p:nvCxnSpPr>
          <p:cNvPr id="9" name="Rett pil 13" descr="Arrows pointing at the Instruction: Please use this card to answer.">
            <a:extLst>
              <a:ext uri="{FF2B5EF4-FFF2-40B4-BE49-F238E27FC236}">
                <a16:creationId xmlns:a16="http://schemas.microsoft.com/office/drawing/2014/main" id="{4A074363-72B5-4F66-B192-E290A7AEE9B1}"/>
              </a:ext>
            </a:extLst>
          </p:cNvPr>
          <p:cNvCxnSpPr>
            <a:cxnSpLocks/>
          </p:cNvCxnSpPr>
          <p:nvPr/>
        </p:nvCxnSpPr>
        <p:spPr bwMode="auto">
          <a:xfrm>
            <a:off x="4404979" y="1316882"/>
            <a:ext cx="458383" cy="1009976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Rett pil 18" descr="Arrows pointing at the Instruction: CARD 1">
            <a:extLst>
              <a:ext uri="{FF2B5EF4-FFF2-40B4-BE49-F238E27FC236}">
                <a16:creationId xmlns:a16="http://schemas.microsoft.com/office/drawing/2014/main" id="{A453BBC8-66FA-4BF3-A65F-7D8EBFC493AB}"/>
              </a:ext>
            </a:extLst>
          </p:cNvPr>
          <p:cNvCxnSpPr>
            <a:cxnSpLocks/>
          </p:cNvCxnSpPr>
          <p:nvPr/>
        </p:nvCxnSpPr>
        <p:spPr bwMode="auto">
          <a:xfrm flipH="1">
            <a:off x="2451909" y="1328714"/>
            <a:ext cx="1448149" cy="664030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kstSylinder 22">
            <a:extLst>
              <a:ext uri="{FF2B5EF4-FFF2-40B4-BE49-F238E27FC236}">
                <a16:creationId xmlns:a16="http://schemas.microsoft.com/office/drawing/2014/main" id="{43B6B2CF-C152-41D5-8033-36E06C6F69C6}"/>
              </a:ext>
            </a:extLst>
          </p:cNvPr>
          <p:cNvSpPr>
            <a:spLocks/>
          </p:cNvSpPr>
          <p:nvPr/>
        </p:nvSpPr>
        <p:spPr bwMode="auto">
          <a:xfrm>
            <a:off x="1538271" y="957542"/>
            <a:ext cx="17234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nb-NO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Number/name in instrument</a:t>
            </a:r>
          </a:p>
        </p:txBody>
      </p:sp>
      <p:cxnSp>
        <p:nvCxnSpPr>
          <p:cNvPr id="12" name="Rett pil 23" descr="Arrow pointing to Number/name in instrument: A1">
            <a:extLst>
              <a:ext uri="{FF2B5EF4-FFF2-40B4-BE49-F238E27FC236}">
                <a16:creationId xmlns:a16="http://schemas.microsoft.com/office/drawing/2014/main" id="{CD6D2D0D-FEF0-4AEA-ABF0-5C38DBBA13F2}"/>
              </a:ext>
            </a:extLst>
          </p:cNvPr>
          <p:cNvCxnSpPr>
            <a:cxnSpLocks/>
          </p:cNvCxnSpPr>
          <p:nvPr/>
        </p:nvCxnSpPr>
        <p:spPr bwMode="auto">
          <a:xfrm>
            <a:off x="1682287" y="1615882"/>
            <a:ext cx="0" cy="40069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kstSylinder 25">
            <a:extLst>
              <a:ext uri="{FF2B5EF4-FFF2-40B4-BE49-F238E27FC236}">
                <a16:creationId xmlns:a16="http://schemas.microsoft.com/office/drawing/2014/main" id="{EF0B0B18-D4EF-46F4-9502-48F5274DB5C4}"/>
              </a:ext>
            </a:extLst>
          </p:cNvPr>
          <p:cNvSpPr>
            <a:spLocks/>
          </p:cNvSpPr>
          <p:nvPr/>
        </p:nvSpPr>
        <p:spPr bwMode="auto">
          <a:xfrm>
            <a:off x="8243682" y="1957526"/>
            <a:ext cx="19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nb-NO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instrument</a:t>
            </a:r>
            <a:r>
              <a:rPr lang="nb-NO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b-NO" b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</a:t>
            </a:r>
            <a:r>
              <a:rPr lang="nb-NO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" name="Rett pil 26" descr="Arrow pointing to instrument flow: Go to A3">
            <a:extLst>
              <a:ext uri="{FF2B5EF4-FFF2-40B4-BE49-F238E27FC236}">
                <a16:creationId xmlns:a16="http://schemas.microsoft.com/office/drawing/2014/main" id="{B15CD39E-BE01-41A6-901C-3E6C2CC05B14}"/>
              </a:ext>
            </a:extLst>
          </p:cNvPr>
          <p:cNvCxnSpPr>
            <a:cxnSpLocks/>
          </p:cNvCxnSpPr>
          <p:nvPr/>
        </p:nvCxnSpPr>
        <p:spPr bwMode="auto">
          <a:xfrm flipH="1">
            <a:off x="8688808" y="2278077"/>
            <a:ext cx="288032" cy="432048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tt pil 28" descr="Arrow pointing to instrument flow: Ask A2">
            <a:extLst>
              <a:ext uri="{FF2B5EF4-FFF2-40B4-BE49-F238E27FC236}">
                <a16:creationId xmlns:a16="http://schemas.microsoft.com/office/drawing/2014/main" id="{203499E3-9813-4A3B-A2D7-50434671458D}"/>
              </a:ext>
            </a:extLst>
          </p:cNvPr>
          <p:cNvCxnSpPr>
            <a:cxnSpLocks/>
            <a:stCxn id="13" idx="2"/>
          </p:cNvCxnSpPr>
          <p:nvPr/>
        </p:nvCxnSpPr>
        <p:spPr bwMode="auto">
          <a:xfrm flipH="1">
            <a:off x="8688809" y="2326858"/>
            <a:ext cx="538476" cy="1840058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Sylinder 32" descr="Arrow pointing to Missing values list">
            <a:extLst>
              <a:ext uri="{FF2B5EF4-FFF2-40B4-BE49-F238E27FC236}">
                <a16:creationId xmlns:a16="http://schemas.microsoft.com/office/drawing/2014/main" id="{FF0CA629-8B71-443D-ACCD-24C2D4B057A7}"/>
              </a:ext>
            </a:extLst>
          </p:cNvPr>
          <p:cNvSpPr>
            <a:spLocks/>
          </p:cNvSpPr>
          <p:nvPr/>
        </p:nvSpPr>
        <p:spPr bwMode="auto">
          <a:xfrm>
            <a:off x="4347272" y="6268714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nb-NO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 values list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Rett pil 33" descr="Arrow pointing to Missing values list">
            <a:extLst>
              <a:ext uri="{FF2B5EF4-FFF2-40B4-BE49-F238E27FC236}">
                <a16:creationId xmlns:a16="http://schemas.microsoft.com/office/drawing/2014/main" id="{67DB95E3-E1D6-4C3A-A9B3-73159A1E87BE}"/>
              </a:ext>
            </a:extLst>
          </p:cNvPr>
          <p:cNvCxnSpPr>
            <a:cxnSpLocks/>
          </p:cNvCxnSpPr>
          <p:nvPr/>
        </p:nvCxnSpPr>
        <p:spPr bwMode="auto">
          <a:xfrm flipV="1">
            <a:off x="5714735" y="5726048"/>
            <a:ext cx="639358" cy="6002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36" descr="Oval pointing to Code list">
            <a:extLst>
              <a:ext uri="{FF2B5EF4-FFF2-40B4-BE49-F238E27FC236}">
                <a16:creationId xmlns:a16="http://schemas.microsoft.com/office/drawing/2014/main" id="{7AE22F35-57DA-427A-94F4-5DCCCA6D5B1F}"/>
              </a:ext>
            </a:extLst>
          </p:cNvPr>
          <p:cNvSpPr/>
          <p:nvPr/>
        </p:nvSpPr>
        <p:spPr bwMode="auto">
          <a:xfrm>
            <a:off x="4274574" y="2596306"/>
            <a:ext cx="3816425" cy="273630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nb-NO"/>
          </a:p>
        </p:txBody>
      </p:sp>
      <p:cxnSp>
        <p:nvCxnSpPr>
          <p:cNvPr id="19" name="Rett pil 38" descr="Arrow pointing to code list">
            <a:extLst>
              <a:ext uri="{FF2B5EF4-FFF2-40B4-BE49-F238E27FC236}">
                <a16:creationId xmlns:a16="http://schemas.microsoft.com/office/drawing/2014/main" id="{B35C0E32-488E-4B1D-AC80-819EC19ED880}"/>
              </a:ext>
            </a:extLst>
          </p:cNvPr>
          <p:cNvCxnSpPr>
            <a:cxnSpLocks/>
            <a:stCxn id="20" idx="0"/>
          </p:cNvCxnSpPr>
          <p:nvPr/>
        </p:nvCxnSpPr>
        <p:spPr bwMode="auto">
          <a:xfrm flipV="1">
            <a:off x="2508509" y="4415398"/>
            <a:ext cx="1838763" cy="120306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kstSylinder 41">
            <a:extLst>
              <a:ext uri="{FF2B5EF4-FFF2-40B4-BE49-F238E27FC236}">
                <a16:creationId xmlns:a16="http://schemas.microsoft.com/office/drawing/2014/main" id="{9CF1FFEC-AC66-40D7-8A72-E5317FF77936}"/>
              </a:ext>
            </a:extLst>
          </p:cNvPr>
          <p:cNvSpPr>
            <a:spLocks/>
          </p:cNvSpPr>
          <p:nvPr/>
        </p:nvSpPr>
        <p:spPr bwMode="auto">
          <a:xfrm>
            <a:off x="1967335" y="561845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nb-NO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list</a:t>
            </a:r>
          </a:p>
        </p:txBody>
      </p:sp>
      <p:cxnSp>
        <p:nvCxnSpPr>
          <p:cNvPr id="21" name="Rett pil 45" descr="Arrow pointing to Code values">
            <a:extLst>
              <a:ext uri="{FF2B5EF4-FFF2-40B4-BE49-F238E27FC236}">
                <a16:creationId xmlns:a16="http://schemas.microsoft.com/office/drawing/2014/main" id="{E11D7029-D8E8-488B-AE35-71FC3E1D247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874976" y="4629684"/>
            <a:ext cx="1296143" cy="16965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kstSylinder 47">
            <a:extLst>
              <a:ext uri="{FF2B5EF4-FFF2-40B4-BE49-F238E27FC236}">
                <a16:creationId xmlns:a16="http://schemas.microsoft.com/office/drawing/2014/main" id="{FC8B8BB8-0362-41EE-8B2B-D2E4B825A9BF}"/>
              </a:ext>
            </a:extLst>
          </p:cNvPr>
          <p:cNvSpPr>
            <a:spLocks/>
          </p:cNvSpPr>
          <p:nvPr/>
        </p:nvSpPr>
        <p:spPr bwMode="auto">
          <a:xfrm>
            <a:off x="8688808" y="6321870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nb-NO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values</a:t>
            </a:r>
          </a:p>
        </p:txBody>
      </p:sp>
      <p:cxnSp>
        <p:nvCxnSpPr>
          <p:cNvPr id="23" name="Rett pil 49" descr="Arrow pointing to Categories">
            <a:extLst>
              <a:ext uri="{FF2B5EF4-FFF2-40B4-BE49-F238E27FC236}">
                <a16:creationId xmlns:a16="http://schemas.microsoft.com/office/drawing/2014/main" id="{46A39355-C37A-456B-809B-D1B4AD1F72E8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869324" y="4629684"/>
            <a:ext cx="1155105" cy="16921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kstSylinder 52">
            <a:extLst>
              <a:ext uri="{FF2B5EF4-FFF2-40B4-BE49-F238E27FC236}">
                <a16:creationId xmlns:a16="http://schemas.microsoft.com/office/drawing/2014/main" id="{15EDCB82-0954-4066-BDF5-B10256AEFA99}"/>
              </a:ext>
            </a:extLst>
          </p:cNvPr>
          <p:cNvSpPr>
            <a:spLocks/>
          </p:cNvSpPr>
          <p:nvPr/>
        </p:nvSpPr>
        <p:spPr bwMode="auto">
          <a:xfrm>
            <a:off x="7437473" y="6326262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nb-NO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Categories</a:t>
            </a:r>
          </a:p>
        </p:txBody>
      </p:sp>
      <p:sp>
        <p:nvSpPr>
          <p:cNvPr id="25" name="TekstSylinder 54">
            <a:extLst>
              <a:ext uri="{FF2B5EF4-FFF2-40B4-BE49-F238E27FC236}">
                <a16:creationId xmlns:a16="http://schemas.microsoft.com/office/drawing/2014/main" id="{995ADEC4-2090-40EA-8BA7-7D4D1733D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4130560" y="2278077"/>
            <a:ext cx="2736304" cy="246221"/>
          </a:xfrm>
          <a:prstGeom prst="rect">
            <a:avLst/>
          </a:prstGeom>
          <a:solidFill>
            <a:srgbClr val="92D050">
              <a:alpha val="37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endParaRPr lang="nb-NO" sz="1000" dirty="0">
              <a:solidFill>
                <a:srgbClr val="FF0000"/>
              </a:solidFill>
            </a:endParaRPr>
          </a:p>
        </p:txBody>
      </p:sp>
      <p:sp>
        <p:nvSpPr>
          <p:cNvPr id="26" name="TekstSylinder 55">
            <a:extLst>
              <a:ext uri="{FF2B5EF4-FFF2-40B4-BE49-F238E27FC236}">
                <a16:creationId xmlns:a16="http://schemas.microsoft.com/office/drawing/2014/main" id="{577E5267-779F-43E3-B50C-CEE21AE97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1846126" y="1992744"/>
            <a:ext cx="733810" cy="246221"/>
          </a:xfrm>
          <a:prstGeom prst="rect">
            <a:avLst/>
          </a:prstGeom>
          <a:solidFill>
            <a:srgbClr val="92D050">
              <a:alpha val="37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endParaRPr lang="nb-NO" sz="1000">
              <a:solidFill>
                <a:srgbClr val="FF0000"/>
              </a:solidFill>
            </a:endParaRPr>
          </a:p>
        </p:txBody>
      </p:sp>
      <p:sp>
        <p:nvSpPr>
          <p:cNvPr id="27" name="TekstSylinder 56">
            <a:extLst>
              <a:ext uri="{FF2B5EF4-FFF2-40B4-BE49-F238E27FC236}">
                <a16:creationId xmlns:a16="http://schemas.microsoft.com/office/drawing/2014/main" id="{7B6643C8-8462-4A75-B6BF-B2E7F5F9E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8179667" y="2740322"/>
            <a:ext cx="1169435" cy="246221"/>
          </a:xfrm>
          <a:prstGeom prst="rect">
            <a:avLst/>
          </a:prstGeom>
          <a:solidFill>
            <a:srgbClr val="92D050">
              <a:alpha val="37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endParaRPr lang="nb-NO" sz="1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kstSylinder 57">
            <a:extLst>
              <a:ext uri="{FF2B5EF4-FFF2-40B4-BE49-F238E27FC236}">
                <a16:creationId xmlns:a16="http://schemas.microsoft.com/office/drawing/2014/main" id="{CBDC6B48-5C93-49BC-BF62-569BE03D9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/>
        </p:nvSpPr>
        <p:spPr bwMode="auto">
          <a:xfrm>
            <a:off x="8179667" y="4180482"/>
            <a:ext cx="991452" cy="246221"/>
          </a:xfrm>
          <a:prstGeom prst="rect">
            <a:avLst/>
          </a:prstGeom>
          <a:solidFill>
            <a:srgbClr val="92D050">
              <a:alpha val="37000"/>
            </a:srgbClr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defRPr/>
            </a:pPr>
            <a:endParaRPr lang="nb-NO" sz="1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Ellipse 58" descr="Oval containing the Missing value (Don't know) 88">
            <a:extLst>
              <a:ext uri="{FF2B5EF4-FFF2-40B4-BE49-F238E27FC236}">
                <a16:creationId xmlns:a16="http://schemas.microsoft.com/office/drawing/2014/main" id="{9DE11B9A-B150-455D-802A-67DE2CD9676F}"/>
              </a:ext>
            </a:extLst>
          </p:cNvPr>
          <p:cNvSpPr/>
          <p:nvPr/>
        </p:nvSpPr>
        <p:spPr bwMode="auto">
          <a:xfrm>
            <a:off x="6258471" y="5404618"/>
            <a:ext cx="1221707" cy="4320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nb-NO"/>
          </a:p>
        </p:txBody>
      </p:sp>
      <p:sp>
        <p:nvSpPr>
          <p:cNvPr id="30" name="Ellipse 36" descr="Oval containing the Code list">
            <a:extLst>
              <a:ext uri="{FF2B5EF4-FFF2-40B4-BE49-F238E27FC236}">
                <a16:creationId xmlns:a16="http://schemas.microsoft.com/office/drawing/2014/main" id="{747801ED-140A-45DD-B75D-285EB71879C9}"/>
              </a:ext>
            </a:extLst>
          </p:cNvPr>
          <p:cNvSpPr/>
          <p:nvPr/>
        </p:nvSpPr>
        <p:spPr bwMode="auto">
          <a:xfrm>
            <a:off x="4130560" y="2375639"/>
            <a:ext cx="4846280" cy="383292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nb-NO"/>
          </a:p>
        </p:txBody>
      </p:sp>
      <p:cxnSp>
        <p:nvCxnSpPr>
          <p:cNvPr id="31" name="Rett pil 38" descr="Arrow pointing to Response domain">
            <a:extLst>
              <a:ext uri="{FF2B5EF4-FFF2-40B4-BE49-F238E27FC236}">
                <a16:creationId xmlns:a16="http://schemas.microsoft.com/office/drawing/2014/main" id="{83DB1CBC-067B-44EE-88FE-29586F69B665}"/>
              </a:ext>
            </a:extLst>
          </p:cNvPr>
          <p:cNvCxnSpPr>
            <a:cxnSpLocks/>
          </p:cNvCxnSpPr>
          <p:nvPr/>
        </p:nvCxnSpPr>
        <p:spPr bwMode="auto">
          <a:xfrm flipV="1">
            <a:off x="3077318" y="4166916"/>
            <a:ext cx="1023837" cy="8500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Sylinder 41">
            <a:extLst>
              <a:ext uri="{FF2B5EF4-FFF2-40B4-BE49-F238E27FC236}">
                <a16:creationId xmlns:a16="http://schemas.microsoft.com/office/drawing/2014/main" id="{43524013-A030-40C8-ACD1-76278C33BAE2}"/>
              </a:ext>
            </a:extLst>
          </p:cNvPr>
          <p:cNvSpPr>
            <a:spLocks/>
          </p:cNvSpPr>
          <p:nvPr/>
        </p:nvSpPr>
        <p:spPr bwMode="auto">
          <a:xfrm>
            <a:off x="1578797" y="4978398"/>
            <a:ext cx="2044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nb-NO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 domain</a:t>
            </a:r>
          </a:p>
        </p:txBody>
      </p:sp>
    </p:spTree>
    <p:extLst>
      <p:ext uri="{BB962C8B-B14F-4D97-AF65-F5344CB8AC3E}">
        <p14:creationId xmlns:p14="http://schemas.microsoft.com/office/powerpoint/2010/main" val="324457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3" grpId="0"/>
      <p:bldP spid="16" grpId="0"/>
      <p:bldP spid="18" grpId="0" animBg="1"/>
      <p:bldP spid="20" grpId="0"/>
      <p:bldP spid="22" grpId="0"/>
      <p:bldP spid="24" grpId="0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0" grpId="1" animBg="1"/>
      <p:bldP spid="32" grpId="0"/>
      <p:bldP spid="3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8AD55-756E-470B-BB8F-AE2C558E7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Attributions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38C1E-92A2-4CA6-991A-980204454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Tutorial: ' What can DDI do for you? An Introduction to the DDI' EDDI 2019</a:t>
            </a:r>
            <a:endParaRPr lang="nb-NO" sz="2400" dirty="0"/>
          </a:p>
        </p:txBody>
      </p:sp>
    </p:spTree>
    <p:extLst>
      <p:ext uri="{BB962C8B-B14F-4D97-AF65-F5344CB8AC3E}">
        <p14:creationId xmlns:p14="http://schemas.microsoft.com/office/powerpoint/2010/main" val="1640346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1204-6391-447C-9FE1-1E9ECE0B3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0" lang="en-US" sz="3300" b="0" i="0" u="none" strike="noStrike" kern="120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</a:rPr>
              <a:t>Credits: DDI Training Working Group</a:t>
            </a:r>
            <a:endParaRPr lang="en-US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4C0D4-7293-41FD-8F5C-311FB40238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667250"/>
          </a:xfrm>
        </p:spPr>
        <p:txBody>
          <a:bodyPr>
            <a:normAutofit fontScale="92500" lnSpcReduction="10000"/>
          </a:bodyPr>
          <a:lstStyle/>
          <a:p>
            <a:pPr marL="342900" lvl="1" indent="0" algn="ctr">
              <a:lnSpc>
                <a:spcPct val="150000"/>
              </a:lnSpc>
              <a:spcBef>
                <a:spcPts val="0"/>
              </a:spcBef>
              <a:buSzPts val="1600"/>
              <a:buNone/>
              <a:defRPr/>
            </a:pPr>
            <a:r>
              <a:rPr lang="en-US" sz="2100" dirty="0"/>
              <a:t>Florio </a:t>
            </a:r>
            <a:r>
              <a:rPr lang="en-US" sz="2100" dirty="0" err="1"/>
              <a:t>Orocio</a:t>
            </a:r>
            <a:r>
              <a:rPr lang="en-US" sz="2100" dirty="0"/>
              <a:t> </a:t>
            </a:r>
            <a:r>
              <a:rPr lang="en-US" sz="2100" dirty="0" err="1"/>
              <a:t>Arguillas</a:t>
            </a:r>
            <a:endParaRPr lang="en-US" sz="2100" dirty="0"/>
          </a:p>
          <a:p>
            <a:pPr marL="342900" lvl="1" indent="0" algn="ctr">
              <a:lnSpc>
                <a:spcPct val="150000"/>
              </a:lnSpc>
              <a:spcBef>
                <a:spcPts val="0"/>
              </a:spcBef>
              <a:buSzPts val="1600"/>
              <a:buNone/>
              <a:defRPr/>
            </a:pPr>
            <a:r>
              <a:rPr lang="en-US" sz="2100" dirty="0"/>
              <a:t>Alina </a:t>
            </a:r>
            <a:r>
              <a:rPr lang="en-US" sz="2100" dirty="0" err="1"/>
              <a:t>Danciu</a:t>
            </a:r>
            <a:endParaRPr lang="en-US" sz="2100" dirty="0"/>
          </a:p>
          <a:p>
            <a:pPr marL="342900" lvl="1" indent="0" algn="ctr">
              <a:lnSpc>
                <a:spcPct val="150000"/>
              </a:lnSpc>
              <a:spcBef>
                <a:spcPts val="0"/>
              </a:spcBef>
              <a:buSzPts val="1600"/>
              <a:buNone/>
              <a:defRPr/>
            </a:pPr>
            <a:r>
              <a:rPr lang="en-US" sz="2100" dirty="0"/>
              <a:t>Adrian </a:t>
            </a:r>
            <a:r>
              <a:rPr lang="en-US" sz="2100" dirty="0" err="1"/>
              <a:t>Dusa</a:t>
            </a:r>
            <a:endParaRPr lang="en-US" sz="2100" dirty="0"/>
          </a:p>
          <a:p>
            <a:pPr marL="342900" lvl="1" indent="0" algn="ctr">
              <a:lnSpc>
                <a:spcPct val="150000"/>
              </a:lnSpc>
              <a:spcBef>
                <a:spcPts val="0"/>
              </a:spcBef>
              <a:buSzPts val="1600"/>
              <a:buNone/>
              <a:defRPr/>
            </a:pPr>
            <a:r>
              <a:rPr lang="en-US" sz="2100" dirty="0"/>
              <a:t>Jane Fry</a:t>
            </a:r>
          </a:p>
          <a:p>
            <a:pPr marL="342900" lvl="1" indent="0" algn="ctr">
              <a:lnSpc>
                <a:spcPct val="150000"/>
              </a:lnSpc>
              <a:spcBef>
                <a:spcPts val="0"/>
              </a:spcBef>
              <a:buSzPts val="1600"/>
              <a:buNone/>
              <a:defRPr/>
            </a:pPr>
            <a:r>
              <a:rPr lang="en-US" sz="2100" dirty="0"/>
              <a:t>Martine Gagnon</a:t>
            </a:r>
          </a:p>
          <a:p>
            <a:pPr marL="342900" lvl="1" indent="0" algn="ctr">
              <a:lnSpc>
                <a:spcPct val="150000"/>
              </a:lnSpc>
              <a:spcBef>
                <a:spcPts val="0"/>
              </a:spcBef>
              <a:buSzPts val="1600"/>
              <a:buNone/>
              <a:defRPr/>
            </a:pPr>
            <a:r>
              <a:rPr lang="en-US" sz="2100" dirty="0"/>
              <a:t>Dan Gillman</a:t>
            </a:r>
          </a:p>
          <a:p>
            <a:pPr marL="342900" lvl="1" indent="0" algn="ctr">
              <a:lnSpc>
                <a:spcPct val="150000"/>
              </a:lnSpc>
              <a:spcBef>
                <a:spcPts val="0"/>
              </a:spcBef>
              <a:buSzPts val="1600"/>
              <a:buNone/>
              <a:defRPr/>
            </a:pPr>
            <a:r>
              <a:rPr lang="en-US" sz="2100" dirty="0" err="1"/>
              <a:t>Arofan</a:t>
            </a:r>
            <a:r>
              <a:rPr lang="en-US" sz="2100" dirty="0"/>
              <a:t> Gregory</a:t>
            </a:r>
          </a:p>
          <a:p>
            <a:pPr marL="342900" lvl="1" indent="0" algn="ctr">
              <a:lnSpc>
                <a:spcPct val="150000"/>
              </a:lnSpc>
              <a:spcBef>
                <a:spcPts val="0"/>
              </a:spcBef>
              <a:buSzPts val="1600"/>
              <a:buNone/>
              <a:defRPr/>
            </a:pPr>
            <a:r>
              <a:rPr lang="en-US" sz="2100" dirty="0" err="1"/>
              <a:t>Taras</a:t>
            </a:r>
            <a:r>
              <a:rPr lang="en-US" sz="2100" dirty="0"/>
              <a:t> Günther</a:t>
            </a:r>
          </a:p>
          <a:p>
            <a:pPr marL="342900" lvl="1" indent="0" algn="ctr">
              <a:lnSpc>
                <a:spcPct val="150000"/>
              </a:lnSpc>
              <a:spcBef>
                <a:spcPts val="0"/>
              </a:spcBef>
              <a:buSzPts val="1600"/>
              <a:buNone/>
              <a:defRPr/>
            </a:pPr>
            <a:r>
              <a:rPr lang="en-US" sz="2100" dirty="0"/>
              <a:t>Lea </a:t>
            </a:r>
            <a:r>
              <a:rPr lang="en-US" sz="2100" dirty="0" err="1"/>
              <a:t>Sztuk</a:t>
            </a:r>
            <a:r>
              <a:rPr lang="en-US" sz="2100" dirty="0"/>
              <a:t> Haahr</a:t>
            </a:r>
          </a:p>
          <a:p>
            <a:pPr marL="342900" lvl="1" indent="0" algn="ctr">
              <a:lnSpc>
                <a:spcPct val="150000"/>
              </a:lnSpc>
              <a:spcBef>
                <a:spcPts val="0"/>
              </a:spcBef>
              <a:buSzPts val="1600"/>
              <a:buNone/>
              <a:defRPr/>
            </a:pPr>
            <a:r>
              <a:rPr lang="en-US" sz="2100" dirty="0" err="1"/>
              <a:t>Chifundo</a:t>
            </a:r>
            <a:r>
              <a:rPr lang="en-US" sz="2100" dirty="0"/>
              <a:t> </a:t>
            </a:r>
            <a:r>
              <a:rPr lang="en-US" sz="2100" dirty="0" err="1"/>
              <a:t>Kanjala</a:t>
            </a:r>
            <a:endParaRPr lang="en-US" sz="2100" dirty="0"/>
          </a:p>
          <a:p>
            <a:pPr marL="342900" lvl="1" indent="0" algn="ctr">
              <a:lnSpc>
                <a:spcPct val="150000"/>
              </a:lnSpc>
              <a:spcBef>
                <a:spcPts val="0"/>
              </a:spcBef>
              <a:buSzPts val="1600"/>
              <a:buNone/>
              <a:defRPr/>
            </a:pPr>
            <a:r>
              <a:rPr lang="en-US" sz="2100" dirty="0"/>
              <a:t>Kaia </a:t>
            </a:r>
            <a:r>
              <a:rPr lang="en-US" sz="2100" dirty="0" err="1"/>
              <a:t>Kulla</a:t>
            </a:r>
            <a:endParaRPr lang="en-US" sz="21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BFBF7-0875-4451-89EB-4A2F21A2C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667250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600"/>
              <a:buNone/>
              <a:defRPr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Kathryn Lavender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600"/>
              <a:buNone/>
              <a:defRPr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Amber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Leahey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600"/>
              <a:buNone/>
              <a:defRPr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Marta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Limmert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600"/>
              <a:buNone/>
              <a:defRPr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Jared Lyle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600"/>
              <a:buNone/>
              <a:defRPr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Alexandre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Mairot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600"/>
              <a:buNone/>
              <a:defRPr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Lucie Marie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600"/>
              <a:buNone/>
              <a:defRPr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Hayley Mills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600"/>
              <a:buNone/>
              <a:defRPr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Laura Molloy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600"/>
              <a:buNone/>
              <a:defRPr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Hilde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Orten</a:t>
            </a:r>
            <a:endParaRPr lang="en-US" sz="2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600"/>
              <a:buNone/>
              <a:defRPr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Anja Perry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ts val="1600"/>
              <a:buNone/>
              <a:defRPr/>
            </a:pPr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Knut </a:t>
            </a:r>
            <a:r>
              <a:rPr lang="en-US" sz="2100" dirty="0" err="1">
                <a:latin typeface="Arial" panose="020B0604020202020204" pitchFamily="34" charset="0"/>
                <a:cs typeface="Arial" panose="020B0604020202020204" pitchFamily="34" charset="0"/>
              </a:rPr>
              <a:t>Wenzig</a:t>
            </a:r>
            <a:endParaRPr lang="en-US" sz="2100" dirty="0"/>
          </a:p>
        </p:txBody>
      </p:sp>
      <p:cxnSp>
        <p:nvCxnSpPr>
          <p:cNvPr id="5" name="Google Shape;301;p31">
            <a:extLst>
              <a:ext uri="{FF2B5EF4-FFF2-40B4-BE49-F238E27FC236}">
                <a16:creationId xmlns:a16="http://schemas.microsoft.com/office/drawing/2014/main" id="{2273477E-CBEE-4860-9D17-AEB0FBE36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auto">
          <a:xfrm rot="10800000" flipH="1">
            <a:off x="2099733" y="1598511"/>
            <a:ext cx="7965440" cy="13546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30457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94577-91EA-428D-A067-0CC696957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CE9CF-8171-470F-9658-22AC3AAA9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DDI-Lifecycle and the Instrument</a:t>
            </a:r>
          </a:p>
          <a:p>
            <a:r>
              <a:rPr lang="en-US" dirty="0"/>
              <a:t>DDI Question Item</a:t>
            </a:r>
          </a:p>
          <a:p>
            <a:r>
              <a:rPr lang="en-US" dirty="0"/>
              <a:t>Response Domain Types</a:t>
            </a:r>
          </a:p>
          <a:p>
            <a:r>
              <a:rPr lang="en-US" dirty="0"/>
              <a:t>Question Types</a:t>
            </a:r>
          </a:p>
          <a:p>
            <a:r>
              <a:rPr lang="en-US" dirty="0"/>
              <a:t>Reuse of a Question</a:t>
            </a:r>
          </a:p>
          <a:p>
            <a:r>
              <a:rPr lang="en-US" dirty="0"/>
              <a:t>The Question in the Instrument</a:t>
            </a:r>
          </a:p>
          <a:p>
            <a:r>
              <a:rPr lang="en-US" dirty="0"/>
              <a:t>DDI Control Constructs/Question Flow</a:t>
            </a:r>
          </a:p>
        </p:txBody>
      </p:sp>
    </p:spTree>
    <p:extLst>
      <p:ext uri="{BB962C8B-B14F-4D97-AF65-F5344CB8AC3E}">
        <p14:creationId xmlns:p14="http://schemas.microsoft.com/office/powerpoint/2010/main" val="3894847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33127-D549-417F-BAA6-719B8E5BD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b-NO" sz="3300" dirty="0"/>
              <a:t>DDI-Lifecycle and the Instrument</a:t>
            </a:r>
            <a:endParaRPr lang="en-US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93C41-645C-40FD-A675-EA195DE04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DDI-L allows you to develop and maintain instrument components separately (i.e., individual questions and response options)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This allows for reuse of components within or between instrument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Control construct components allows you to add instrument related details and define the instrument flow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325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0B963-B32A-42DE-830C-C9FC7B9B2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5775"/>
          </a:xfrm>
        </p:spPr>
        <p:txBody>
          <a:bodyPr anchor="t">
            <a:normAutofit/>
          </a:bodyPr>
          <a:lstStyle/>
          <a:p>
            <a:r>
              <a:rPr lang="nb-NO" sz="3200" dirty="0"/>
              <a:t>DDI Question Item – the Reusable Parts of the Question</a:t>
            </a:r>
            <a:endParaRPr lang="en-US" sz="3200" dirty="0"/>
          </a:p>
        </p:txBody>
      </p:sp>
      <p:grpSp>
        <p:nvGrpSpPr>
          <p:cNvPr id="17" name="Group 16" descr="Graphic demonstrating that the Question Text, the Code List, and the Missing Value Representations are reusable parts of the question.">
            <a:extLst>
              <a:ext uri="{FF2B5EF4-FFF2-40B4-BE49-F238E27FC236}">
                <a16:creationId xmlns:a16="http://schemas.microsoft.com/office/drawing/2014/main" id="{95CA43A7-7908-4053-A4DB-5AEB0D628582}"/>
              </a:ext>
            </a:extLst>
          </p:cNvPr>
          <p:cNvGrpSpPr/>
          <p:nvPr/>
        </p:nvGrpSpPr>
        <p:grpSpPr>
          <a:xfrm>
            <a:off x="1819962" y="1030900"/>
            <a:ext cx="8552076" cy="5250536"/>
            <a:chOff x="823244" y="1211207"/>
            <a:chExt cx="8069236" cy="4954097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47BC100C-DD48-4C12-836E-3F4F70CC7C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 t="8680" b="10375"/>
            <a:stretch/>
          </p:blipFill>
          <p:spPr bwMode="auto">
            <a:xfrm>
              <a:off x="5582270" y="3284984"/>
              <a:ext cx="2130832" cy="147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19" name="Picture 3">
              <a:extLst>
                <a:ext uri="{FF2B5EF4-FFF2-40B4-BE49-F238E27FC236}">
                  <a16:creationId xmlns:a16="http://schemas.microsoft.com/office/drawing/2014/main" id="{4CC9B757-0A9A-41AD-B9C8-7B0414DAB3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tretch/>
          </p:blipFill>
          <p:spPr bwMode="auto">
            <a:xfrm>
              <a:off x="5787927" y="5277631"/>
              <a:ext cx="1152128" cy="1747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20" name="TekstSylinder 10">
              <a:extLst>
                <a:ext uri="{FF2B5EF4-FFF2-40B4-BE49-F238E27FC236}">
                  <a16:creationId xmlns:a16="http://schemas.microsoft.com/office/drawing/2014/main" id="{421AD561-EE4B-4DCF-B2D9-E9068A520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3244" y="2785471"/>
              <a:ext cx="4347964" cy="551759"/>
            </a:xfrm>
            <a:prstGeom prst="rect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nb-NO" sz="1600" dirty="0">
                  <a:latin typeface="Arial" panose="020B0604020202020204" pitchFamily="34" charset="0"/>
                  <a:cs typeface="Arial" panose="020B0604020202020204" pitchFamily="34" charset="0"/>
                </a:rPr>
                <a:t>On an average weekday, how much time, in total, do you spend watching television?</a:t>
              </a:r>
              <a:endParaRPr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Pil høyre 15">
              <a:extLst>
                <a:ext uri="{FF2B5EF4-FFF2-40B4-BE49-F238E27FC236}">
                  <a16:creationId xmlns:a16="http://schemas.microsoft.com/office/drawing/2014/main" id="{273AC1A2-C46E-4814-8BCB-970978F2B3AD}"/>
                </a:ext>
              </a:extLst>
            </p:cNvPr>
            <p:cNvSpPr/>
            <p:nvPr/>
          </p:nvSpPr>
          <p:spPr bwMode="auto">
            <a:xfrm rot="5400000">
              <a:off x="3602898" y="2274210"/>
              <a:ext cx="587486" cy="290280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nb-NO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13">
              <a:extLst>
                <a:ext uri="{FF2B5EF4-FFF2-40B4-BE49-F238E27FC236}">
                  <a16:creationId xmlns:a16="http://schemas.microsoft.com/office/drawing/2014/main" id="{80662CD0-28EF-4D46-A40E-9815549A28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47903" y="2428858"/>
              <a:ext cx="1501368" cy="348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Question Text</a:t>
              </a:r>
              <a:endParaRPr lang="nb-NO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4">
              <a:extLst>
                <a:ext uri="{FF2B5EF4-FFF2-40B4-BE49-F238E27FC236}">
                  <a16:creationId xmlns:a16="http://schemas.microsoft.com/office/drawing/2014/main" id="{75692F18-EA3C-415C-8954-CD550A17E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2210" y="1717114"/>
              <a:ext cx="1965039" cy="348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Response Domain</a:t>
              </a:r>
              <a:endParaRPr lang="nb-NO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TextBox 14">
              <a:extLst>
                <a:ext uri="{FF2B5EF4-FFF2-40B4-BE49-F238E27FC236}">
                  <a16:creationId xmlns:a16="http://schemas.microsoft.com/office/drawing/2014/main" id="{5FF65F2A-71F2-441B-84A1-4AE9C9236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0439" y="2909197"/>
              <a:ext cx="2424839" cy="348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Code List – valid codes</a:t>
              </a:r>
              <a:endParaRPr lang="nb-NO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TextBox 26">
              <a:extLst>
                <a:ext uri="{FF2B5EF4-FFF2-40B4-BE49-F238E27FC236}">
                  <a16:creationId xmlns:a16="http://schemas.microsoft.com/office/drawing/2014/main" id="{54FF34CF-B24B-492B-AF8C-4EA4E3CB4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30015" y="4892015"/>
              <a:ext cx="3267785" cy="3484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Missing Values Representations</a:t>
              </a:r>
              <a:endParaRPr lang="nb-NO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Ellipse 16">
              <a:extLst>
                <a:ext uri="{FF2B5EF4-FFF2-40B4-BE49-F238E27FC236}">
                  <a16:creationId xmlns:a16="http://schemas.microsoft.com/office/drawing/2014/main" id="{CC9A9775-35A9-495E-B6CC-586E133A98AE}"/>
                </a:ext>
              </a:extLst>
            </p:cNvPr>
            <p:cNvSpPr/>
            <p:nvPr/>
          </p:nvSpPr>
          <p:spPr bwMode="auto">
            <a:xfrm>
              <a:off x="5119654" y="2125607"/>
              <a:ext cx="3772826" cy="4039697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nb-NO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Pil høyre 15">
              <a:extLst>
                <a:ext uri="{FF2B5EF4-FFF2-40B4-BE49-F238E27FC236}">
                  <a16:creationId xmlns:a16="http://schemas.microsoft.com/office/drawing/2014/main" id="{BC520182-DF1C-4711-A992-21EE4D2F0302}"/>
                </a:ext>
              </a:extLst>
            </p:cNvPr>
            <p:cNvSpPr/>
            <p:nvPr/>
          </p:nvSpPr>
          <p:spPr bwMode="auto">
            <a:xfrm rot="2719868">
              <a:off x="4740615" y="2161052"/>
              <a:ext cx="1096661" cy="290280"/>
            </a:xfrm>
            <a:prstGeom prst="rightArrow">
              <a:avLst>
                <a:gd name="adj1" fmla="val 50000"/>
                <a:gd name="adj2" fmla="val 50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nb-NO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Avrundet rektangel 3">
              <a:extLst>
                <a:ext uri="{FF2B5EF4-FFF2-40B4-BE49-F238E27FC236}">
                  <a16:creationId xmlns:a16="http://schemas.microsoft.com/office/drawing/2014/main" id="{438AF3D5-E96A-4162-997C-749AFF2765E0}"/>
                </a:ext>
              </a:extLst>
            </p:cNvPr>
            <p:cNvSpPr/>
            <p:nvPr/>
          </p:nvSpPr>
          <p:spPr bwMode="auto">
            <a:xfrm>
              <a:off x="2673629" y="1211207"/>
              <a:ext cx="2736304" cy="914400"/>
            </a:xfrm>
            <a:prstGeom prst="roundRect">
              <a:avLst>
                <a:gd name="adj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nb-NO" sz="2000" b="1" dirty="0">
                  <a:latin typeface="Arial" panose="020B0604020202020204" pitchFamily="34" charset="0"/>
                  <a:cs typeface="Arial" panose="020B0604020202020204" pitchFamily="34" charset="0"/>
                </a:rPr>
                <a:t>Question Item</a:t>
              </a:r>
              <a:endParaRPr sz="20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4965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6C185-1DD1-49FF-84C5-A9D4023DA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Response Domain Types</a:t>
            </a:r>
            <a:endParaRPr lang="en-US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61EF3-F425-4167-9B38-302D11A1E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b="1" dirty="0"/>
              <a:t>Code list:</a:t>
            </a:r>
          </a:p>
          <a:p>
            <a:pPr marL="457200" lvl="1" indent="0">
              <a:buNone/>
              <a:defRPr/>
            </a:pPr>
            <a:r>
              <a:rPr lang="en-US" dirty="0"/>
              <a:t>Has codes with a set of related categories</a:t>
            </a:r>
          </a:p>
          <a:p>
            <a:pPr marL="0" indent="0">
              <a:buNone/>
              <a:defRPr/>
            </a:pPr>
            <a:endParaRPr lang="en-US" sz="2000" dirty="0"/>
          </a:p>
          <a:p>
            <a:pPr marL="0" indent="0">
              <a:buNone/>
              <a:defRPr/>
            </a:pPr>
            <a:r>
              <a:rPr lang="en-US" b="1" dirty="0"/>
              <a:t>Managed representations: </a:t>
            </a:r>
          </a:p>
          <a:p>
            <a:pPr marL="457200" lvl="1" indent="0">
              <a:buNone/>
              <a:defRPr/>
            </a:pPr>
            <a:r>
              <a:rPr lang="en-US" dirty="0"/>
              <a:t>Scale - For scales. Can have multiple label anchor-points </a:t>
            </a:r>
          </a:p>
          <a:p>
            <a:pPr marL="457200" lvl="1" indent="0">
              <a:buNone/>
              <a:defRPr/>
            </a:pPr>
            <a:endParaRPr lang="en-US" dirty="0"/>
          </a:p>
          <a:p>
            <a:pPr marL="457200" lvl="1" indent="0">
              <a:buNone/>
              <a:defRPr/>
            </a:pPr>
            <a:r>
              <a:rPr lang="en-US" dirty="0"/>
              <a:t>Numeric  - Specifies the numeric format and range</a:t>
            </a:r>
          </a:p>
          <a:p>
            <a:pPr marL="457200" lvl="1" indent="0">
              <a:buNone/>
              <a:defRPr/>
            </a:pPr>
            <a:endParaRPr lang="en-US" dirty="0"/>
          </a:p>
          <a:p>
            <a:pPr marL="457200" lvl="1" indent="0">
              <a:buNone/>
              <a:defRPr/>
            </a:pPr>
            <a:r>
              <a:rPr lang="en-US" dirty="0"/>
              <a:t>Text - Specifies format and text range</a:t>
            </a:r>
          </a:p>
          <a:p>
            <a:pPr marL="457200" lvl="1" indent="0">
              <a:buNone/>
              <a:defRPr/>
            </a:pPr>
            <a:endParaRPr lang="en-US" dirty="0"/>
          </a:p>
          <a:p>
            <a:pPr marL="457200" lvl="1" indent="0">
              <a:buNone/>
              <a:defRPr/>
            </a:pPr>
            <a:r>
              <a:rPr lang="en-US" dirty="0" err="1"/>
              <a:t>DateTime</a:t>
            </a:r>
            <a:r>
              <a:rPr lang="en-US" dirty="0"/>
              <a:t> -  Specifies date time according to ISO specifications</a:t>
            </a:r>
          </a:p>
        </p:txBody>
      </p:sp>
    </p:spTree>
    <p:extLst>
      <p:ext uri="{BB962C8B-B14F-4D97-AF65-F5344CB8AC3E}">
        <p14:creationId xmlns:p14="http://schemas.microsoft.com/office/powerpoint/2010/main" val="335235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152D-FE71-4797-96C5-98FA3DCA7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9882"/>
          </a:xfrm>
        </p:spPr>
        <p:txBody>
          <a:bodyPr anchor="t">
            <a:normAutofit/>
          </a:bodyPr>
          <a:lstStyle/>
          <a:p>
            <a:r>
              <a:rPr lang="en-US" sz="3300" dirty="0">
                <a:latin typeface="Arial" panose="020B0604020202020204" pitchFamily="34" charset="0"/>
                <a:cs typeface="Arial" panose="020B0604020202020204" pitchFamily="34" charset="0"/>
              </a:rPr>
              <a:t>Question Types</a:t>
            </a:r>
            <a:endParaRPr lang="en-US" sz="33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C36FC-99D7-4143-AD92-457F15242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6072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  <a:defRPr/>
            </a:pPr>
            <a:r>
              <a:rPr lang="en-US" sz="2400" b="1" dirty="0" err="1"/>
              <a:t>QuestionItem</a:t>
            </a:r>
            <a:r>
              <a:rPr lang="en-US" sz="2400" b="1" dirty="0"/>
              <a:t>:</a:t>
            </a:r>
          </a:p>
          <a:p>
            <a:pPr marL="457200" lvl="1" indent="0">
              <a:buNone/>
              <a:defRPr/>
            </a:pPr>
            <a:r>
              <a:rPr lang="en-US" dirty="0"/>
              <a:t>Contains the reusable part of an individual question like the question text and the response domain.</a:t>
            </a:r>
          </a:p>
          <a:p>
            <a:pPr marL="0" indent="0">
              <a:buNone/>
              <a:defRPr/>
            </a:pPr>
            <a:endParaRPr lang="en-US" sz="2000" dirty="0"/>
          </a:p>
          <a:p>
            <a:pPr marL="0" indent="0">
              <a:buNone/>
              <a:defRPr/>
            </a:pPr>
            <a:r>
              <a:rPr lang="en-US" sz="2400" b="1" dirty="0" err="1"/>
              <a:t>QuestionGrid</a:t>
            </a:r>
            <a:r>
              <a:rPr lang="en-US" sz="2400" b="1" dirty="0"/>
              <a:t>:</a:t>
            </a:r>
          </a:p>
          <a:p>
            <a:pPr marL="0" indent="0">
              <a:buNone/>
              <a:tabLst>
                <a:tab pos="452438" algn="l"/>
              </a:tabLst>
              <a:defRPr/>
            </a:pPr>
            <a:r>
              <a:rPr lang="en-US" sz="2400" dirty="0"/>
              <a:t>	Cube-like structure for entering questions from forms or question 	batteries.</a:t>
            </a:r>
          </a:p>
          <a:p>
            <a:pPr marL="0" indent="0">
              <a:buNone/>
              <a:defRPr/>
            </a:pPr>
            <a:endParaRPr lang="en-US" sz="2000" dirty="0"/>
          </a:p>
          <a:p>
            <a:pPr marL="0" indent="0">
              <a:buNone/>
              <a:defRPr/>
            </a:pPr>
            <a:r>
              <a:rPr lang="en-US" sz="2400" b="1" dirty="0" err="1"/>
              <a:t>QuestionBlock</a:t>
            </a:r>
            <a:r>
              <a:rPr lang="en-US" sz="2400" b="1" dirty="0"/>
              <a:t>:</a:t>
            </a:r>
          </a:p>
          <a:p>
            <a:pPr marL="0" indent="0" defTabSz="452438">
              <a:buNone/>
              <a:defRPr/>
            </a:pPr>
            <a:r>
              <a:rPr lang="en-US" sz="2400" b="1" dirty="0"/>
              <a:t>	</a:t>
            </a:r>
            <a:r>
              <a:rPr lang="en-US" sz="2400" dirty="0"/>
              <a:t>Used in testing where an object (Stimulus Material) is provided, and a set 	of questions are asked regarding the object.</a:t>
            </a:r>
          </a:p>
        </p:txBody>
      </p:sp>
    </p:spTree>
    <p:extLst>
      <p:ext uri="{BB962C8B-B14F-4D97-AF65-F5344CB8AC3E}">
        <p14:creationId xmlns:p14="http://schemas.microsoft.com/office/powerpoint/2010/main" val="4264883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FC436-A690-4818-B22F-2E54DEE81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0790"/>
          </a:xfrm>
        </p:spPr>
        <p:txBody>
          <a:bodyPr anchor="t">
            <a:normAutofit/>
          </a:bodyPr>
          <a:lstStyle/>
          <a:p>
            <a:r>
              <a:rPr lang="en-US" sz="3300" dirty="0"/>
              <a:t>Reuse of a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6F974-F854-476E-AE4F-BA3F517C1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378" y="965009"/>
            <a:ext cx="10515600" cy="57079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sz="2000" dirty="0"/>
              <a:t>in a different waves/rounds/sweeps of a survey and across surveys</a:t>
            </a:r>
          </a:p>
        </p:txBody>
      </p:sp>
      <p:grpSp>
        <p:nvGrpSpPr>
          <p:cNvPr id="11" name="Group 10" descr="Graphic demonstrating that the same Question can be used in multiple surveys across different waves/rounds/sweeps.">
            <a:extLst>
              <a:ext uri="{FF2B5EF4-FFF2-40B4-BE49-F238E27FC236}">
                <a16:creationId xmlns:a16="http://schemas.microsoft.com/office/drawing/2014/main" id="{70456634-9E31-4ACF-9529-49D48B811024}"/>
              </a:ext>
            </a:extLst>
          </p:cNvPr>
          <p:cNvGrpSpPr/>
          <p:nvPr/>
        </p:nvGrpSpPr>
        <p:grpSpPr>
          <a:xfrm>
            <a:off x="1510164" y="1564892"/>
            <a:ext cx="8548235" cy="5008030"/>
            <a:chOff x="1510164" y="1564892"/>
            <a:chExt cx="8548235" cy="5008030"/>
          </a:xfrm>
        </p:grpSpPr>
        <p:pic>
          <p:nvPicPr>
            <p:cNvPr id="5" name="Google Shape;48;p10">
              <a:extLst>
                <a:ext uri="{FF2B5EF4-FFF2-40B4-BE49-F238E27FC236}">
                  <a16:creationId xmlns:a16="http://schemas.microsoft.com/office/drawing/2014/main" id="{6E976F82-BE5A-4EBE-99ED-B0205A4C3FA4}"/>
                </a:ext>
              </a:extLst>
            </p:cNvPr>
            <p:cNvPicPr/>
            <p:nvPr/>
          </p:nvPicPr>
          <p:blipFill>
            <a:blip r:embed="rId3">
              <a:alphaModFix/>
            </a:blip>
            <a:stretch/>
          </p:blipFill>
          <p:spPr bwMode="auto">
            <a:xfrm>
              <a:off x="2739776" y="1564892"/>
              <a:ext cx="7318623" cy="215473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49;p10">
              <a:extLst>
                <a:ext uri="{FF2B5EF4-FFF2-40B4-BE49-F238E27FC236}">
                  <a16:creationId xmlns:a16="http://schemas.microsoft.com/office/drawing/2014/main" id="{8871682C-2277-4B1C-B84D-F44012963F45}"/>
                </a:ext>
              </a:extLst>
            </p:cNvPr>
            <p:cNvPicPr/>
            <p:nvPr/>
          </p:nvPicPr>
          <p:blipFill>
            <a:blip r:embed="rId4">
              <a:alphaModFix/>
            </a:blip>
            <a:stretch/>
          </p:blipFill>
          <p:spPr bwMode="auto">
            <a:xfrm>
              <a:off x="3264664" y="3718488"/>
              <a:ext cx="6025932" cy="28488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50;p10">
              <a:extLst>
                <a:ext uri="{FF2B5EF4-FFF2-40B4-BE49-F238E27FC236}">
                  <a16:creationId xmlns:a16="http://schemas.microsoft.com/office/drawing/2014/main" id="{055A683A-1720-4891-B95F-308B7EECAE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66255" y="3719627"/>
              <a:ext cx="6035171" cy="2853295"/>
            </a:xfrm>
            <a:prstGeom prst="rect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4EC202C-2D04-49AF-B1A0-EE5AA1195F47}"/>
                </a:ext>
              </a:extLst>
            </p:cNvPr>
            <p:cNvSpPr txBox="1"/>
            <p:nvPr/>
          </p:nvSpPr>
          <p:spPr>
            <a:xfrm>
              <a:off x="1514593" y="1598479"/>
              <a:ext cx="1082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Surveys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20A1F26-02A0-4E58-B0DC-36B1DC12C7AC}"/>
                </a:ext>
              </a:extLst>
            </p:cNvPr>
            <p:cNvSpPr txBox="1"/>
            <p:nvPr/>
          </p:nvSpPr>
          <p:spPr>
            <a:xfrm flipH="1">
              <a:off x="1510164" y="2677468"/>
              <a:ext cx="13805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Waves (W)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4645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FC436-A690-4818-B22F-2E54DEE81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0790"/>
          </a:xfrm>
        </p:spPr>
        <p:txBody>
          <a:bodyPr anchor="t">
            <a:normAutofit/>
          </a:bodyPr>
          <a:lstStyle/>
          <a:p>
            <a:r>
              <a:rPr lang="en-US" sz="3300" dirty="0"/>
              <a:t>Reuse of a Scale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6F974-F854-476E-AE4F-BA3F517C1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474" y="965008"/>
            <a:ext cx="10515600" cy="756215"/>
          </a:xfrm>
        </p:spPr>
        <p:txBody>
          <a:bodyPr>
            <a:normAutofit/>
          </a:bodyPr>
          <a:lstStyle/>
          <a:p>
            <a:pPr marL="0" lvl="1" indent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pPr>
            <a:r>
              <a:rPr lang="en-US" sz="2000" dirty="0"/>
              <a:t>A managed scale representation can for example be reused by reference by many different question items within one survey.</a:t>
            </a:r>
          </a:p>
        </p:txBody>
      </p:sp>
      <p:grpSp>
        <p:nvGrpSpPr>
          <p:cNvPr id="4" name="Group 3" descr="Graphic demonstrating that a scale such as 0=Strongly agree to 10=Strongly disagree can be reused by different questions in one survey.">
            <a:extLst>
              <a:ext uri="{FF2B5EF4-FFF2-40B4-BE49-F238E27FC236}">
                <a16:creationId xmlns:a16="http://schemas.microsoft.com/office/drawing/2014/main" id="{254181C0-9A9C-4D53-B43B-B0405953EBDD}"/>
              </a:ext>
            </a:extLst>
          </p:cNvPr>
          <p:cNvGrpSpPr/>
          <p:nvPr/>
        </p:nvGrpSpPr>
        <p:grpSpPr>
          <a:xfrm>
            <a:off x="537569" y="1950873"/>
            <a:ext cx="11116861" cy="3675375"/>
            <a:chOff x="1899178" y="2038723"/>
            <a:chExt cx="8393643" cy="2775045"/>
          </a:xfrm>
        </p:grpSpPr>
        <p:cxnSp>
          <p:nvCxnSpPr>
            <p:cNvPr id="12" name="Google Shape;86;p13">
              <a:extLst>
                <a:ext uri="{FF2B5EF4-FFF2-40B4-BE49-F238E27FC236}">
                  <a16:creationId xmlns:a16="http://schemas.microsoft.com/office/drawing/2014/main" id="{A4559616-748D-44B9-9D89-76780964220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179038" y="3177788"/>
              <a:ext cx="0" cy="740425"/>
            </a:xfrm>
            <a:prstGeom prst="straightConnector1">
              <a:avLst/>
            </a:prstGeom>
            <a:noFill/>
            <a:ln w="47625" cap="flat" cmpd="sng">
              <a:solidFill>
                <a:srgbClr val="054E7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3" name="Google Shape;87;p13">
              <a:extLst>
                <a:ext uri="{FF2B5EF4-FFF2-40B4-BE49-F238E27FC236}">
                  <a16:creationId xmlns:a16="http://schemas.microsoft.com/office/drawing/2014/main" id="{72226F62-6EBA-4772-9110-E34D8B92DB7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876857" y="3158874"/>
              <a:ext cx="0" cy="740425"/>
            </a:xfrm>
            <a:prstGeom prst="straightConnector1">
              <a:avLst/>
            </a:prstGeom>
            <a:noFill/>
            <a:ln w="47625" cap="flat" cmpd="sng">
              <a:solidFill>
                <a:srgbClr val="007682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cxnSp>
          <p:nvCxnSpPr>
            <p:cNvPr id="14" name="Google Shape;88;p13">
              <a:extLst>
                <a:ext uri="{FF2B5EF4-FFF2-40B4-BE49-F238E27FC236}">
                  <a16:creationId xmlns:a16="http://schemas.microsoft.com/office/drawing/2014/main" id="{FBB000BA-736A-4CF0-B33C-D0C678E1481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7899803" y="3183673"/>
              <a:ext cx="0" cy="740425"/>
            </a:xfrm>
            <a:prstGeom prst="straightConnector1">
              <a:avLst/>
            </a:prstGeom>
            <a:noFill/>
            <a:ln w="47625" cap="flat" cmpd="sng">
              <a:solidFill>
                <a:srgbClr val="7B9C3E"/>
              </a:solidFill>
              <a:prstDash val="solid"/>
              <a:miter lim="800000"/>
              <a:headEnd type="none" w="sm" len="sm"/>
              <a:tailEnd type="triangle" w="med" len="med"/>
            </a:ln>
          </p:spPr>
        </p:cxnSp>
        <p:sp>
          <p:nvSpPr>
            <p:cNvPr id="15" name="Google Shape;89;p13">
              <a:extLst>
                <a:ext uri="{FF2B5EF4-FFF2-40B4-BE49-F238E27FC236}">
                  <a16:creationId xmlns:a16="http://schemas.microsoft.com/office/drawing/2014/main" id="{46FF5A81-FD7C-4802-B285-CC0DB875B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5758" y="2038723"/>
              <a:ext cx="847063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2000" b="1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Q3, </a:t>
              </a:r>
              <a:r>
                <a:rPr sz="1600" b="1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V4</a:t>
              </a:r>
            </a:p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2000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endParaRPr>
            </a:p>
          </p:txBody>
        </p:sp>
        <p:sp>
          <p:nvSpPr>
            <p:cNvPr id="16" name="Google Shape;90;p13">
              <a:extLst>
                <a:ext uri="{FF2B5EF4-FFF2-40B4-BE49-F238E27FC236}">
                  <a16:creationId xmlns:a16="http://schemas.microsoft.com/office/drawing/2014/main" id="{6F415337-3B6F-4981-92CD-A23B47706F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540" y="2044232"/>
              <a:ext cx="798641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2000" b="1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Q1, </a:t>
              </a:r>
              <a:r>
                <a:rPr sz="1600" b="1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V3</a:t>
              </a:r>
            </a:p>
          </p:txBody>
        </p:sp>
        <p:sp>
          <p:nvSpPr>
            <p:cNvPr id="17" name="Google Shape;91;p13">
              <a:extLst>
                <a:ext uri="{FF2B5EF4-FFF2-40B4-BE49-F238E27FC236}">
                  <a16:creationId xmlns:a16="http://schemas.microsoft.com/office/drawing/2014/main" id="{C4A5521F-AF4E-4D8D-8AEA-D85865BE9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0090" y="2054982"/>
              <a:ext cx="114973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2000" b="1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Q2, </a:t>
              </a:r>
              <a:r>
                <a:rPr sz="1600" b="1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V1</a:t>
              </a:r>
            </a:p>
          </p:txBody>
        </p:sp>
        <p:sp>
          <p:nvSpPr>
            <p:cNvPr id="18" name="Google Shape;92;p13">
              <a:extLst>
                <a:ext uri="{FF2B5EF4-FFF2-40B4-BE49-F238E27FC236}">
                  <a16:creationId xmlns:a16="http://schemas.microsoft.com/office/drawing/2014/main" id="{E8DC2023-27D1-45FD-81DC-E90993F6E3AF}"/>
                </a:ext>
              </a:extLst>
            </p:cNvPr>
            <p:cNvSpPr/>
            <p:nvPr/>
          </p:nvSpPr>
          <p:spPr bwMode="auto">
            <a:xfrm>
              <a:off x="3950818" y="3899368"/>
              <a:ext cx="4879147" cy="914400"/>
            </a:xfrm>
            <a:prstGeom prst="roundRect">
              <a:avLst>
                <a:gd name="adj" fmla="val 16667"/>
              </a:avLst>
            </a:prstGeom>
            <a:solidFill>
              <a:srgbClr val="4B8E3C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1700" b="1" dirty="0">
                  <a:solidFill>
                    <a:schemeClr val="lt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 Strongly agree                                             Strongly disagree</a:t>
              </a:r>
              <a:endParaRPr sz="1700" dirty="0">
                <a:solidFill>
                  <a:schemeClr val="lt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endParaRPr>
            </a:p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1700" b="1" dirty="0">
                  <a:solidFill>
                    <a:schemeClr val="lt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               </a:t>
              </a:r>
              <a:r>
                <a:rPr sz="1700" dirty="0">
                  <a:solidFill>
                    <a:schemeClr val="lt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0    1     2     3     4     5     6     7     8     9     10</a:t>
              </a:r>
              <a:endParaRPr sz="17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Google Shape;93;p13">
              <a:extLst>
                <a:ext uri="{FF2B5EF4-FFF2-40B4-BE49-F238E27FC236}">
                  <a16:creationId xmlns:a16="http://schemas.microsoft.com/office/drawing/2014/main" id="{811F60F7-5FFC-4587-99DB-A6B5DFF82E8D}"/>
                </a:ext>
              </a:extLst>
            </p:cNvPr>
            <p:cNvSpPr/>
            <p:nvPr/>
          </p:nvSpPr>
          <p:spPr bwMode="auto">
            <a:xfrm>
              <a:off x="1899178" y="2348067"/>
              <a:ext cx="2593039" cy="835606"/>
            </a:xfrm>
            <a:prstGeom prst="roundRect">
              <a:avLst>
                <a:gd name="adj" fmla="val 16667"/>
              </a:avLst>
            </a:prstGeom>
            <a:solidFill>
              <a:srgbClr val="054E7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1600" b="1" dirty="0">
                  <a:solidFill>
                    <a:schemeClr val="lt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 People in general should care more about the environment</a:t>
              </a:r>
            </a:p>
          </p:txBody>
        </p:sp>
        <p:sp>
          <p:nvSpPr>
            <p:cNvPr id="20" name="Google Shape;94;p13">
              <a:extLst>
                <a:ext uri="{FF2B5EF4-FFF2-40B4-BE49-F238E27FC236}">
                  <a16:creationId xmlns:a16="http://schemas.microsoft.com/office/drawing/2014/main" id="{4E23DB12-6212-4E63-B55A-CA07AAAA9965}"/>
                </a:ext>
              </a:extLst>
            </p:cNvPr>
            <p:cNvSpPr/>
            <p:nvPr/>
          </p:nvSpPr>
          <p:spPr bwMode="auto">
            <a:xfrm>
              <a:off x="7409500" y="2294004"/>
              <a:ext cx="2775134" cy="882896"/>
            </a:xfrm>
            <a:prstGeom prst="roundRect">
              <a:avLst>
                <a:gd name="adj" fmla="val 16667"/>
              </a:avLst>
            </a:prstGeom>
            <a:solidFill>
              <a:srgbClr val="7B9C3E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1600" b="1" dirty="0">
                  <a:solidFill>
                    <a:schemeClr val="lt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There is nothing I can do to prevent global temp</a:t>
              </a:r>
              <a:r>
                <a:rPr sz="2000" b="1" dirty="0">
                  <a:solidFill>
                    <a:schemeClr val="lt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e</a:t>
              </a:r>
              <a:r>
                <a:rPr sz="1600" b="1" dirty="0">
                  <a:solidFill>
                    <a:schemeClr val="lt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rature rise</a:t>
              </a:r>
              <a:endParaRPr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Google Shape;95;p13">
              <a:extLst>
                <a:ext uri="{FF2B5EF4-FFF2-40B4-BE49-F238E27FC236}">
                  <a16:creationId xmlns:a16="http://schemas.microsoft.com/office/drawing/2014/main" id="{2F695DD9-9B3D-4718-B926-64644F134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07875" y="3553882"/>
              <a:ext cx="1437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600" b="1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R1, v</a:t>
              </a:r>
              <a:r>
                <a:rPr sz="1600" b="1" dirty="0">
                  <a:solidFill>
                    <a:schemeClr val="dk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22" name="Google Shape;96;p13">
              <a:extLst>
                <a:ext uri="{FF2B5EF4-FFF2-40B4-BE49-F238E27FC236}">
                  <a16:creationId xmlns:a16="http://schemas.microsoft.com/office/drawing/2014/main" id="{F1834F27-E6EC-4D12-9674-3417F5B2DF98}"/>
                </a:ext>
              </a:extLst>
            </p:cNvPr>
            <p:cNvSpPr/>
            <p:nvPr/>
          </p:nvSpPr>
          <p:spPr bwMode="auto">
            <a:xfrm>
              <a:off x="4683018" y="2348067"/>
              <a:ext cx="2593039" cy="810807"/>
            </a:xfrm>
            <a:prstGeom prst="roundRect">
              <a:avLst>
                <a:gd name="adj" fmla="val 16667"/>
              </a:avLst>
            </a:prstGeom>
            <a:solidFill>
              <a:srgbClr val="00768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sz="1600" b="1" dirty="0">
                  <a:solidFill>
                    <a:schemeClr val="lt1"/>
                  </a:solidFill>
                  <a:latin typeface="Arial" panose="020B0604020202020204" pitchFamily="34" charset="0"/>
                  <a:ea typeface="Calibri"/>
                  <a:cs typeface="Arial" panose="020B0604020202020204" pitchFamily="34" charset="0"/>
                </a:rPr>
                <a:t>Climate change is caused by human activity alone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4804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265E2-6C8F-4639-954F-3EB583406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943"/>
          </a:xfrm>
        </p:spPr>
        <p:txBody>
          <a:bodyPr anchor="t">
            <a:normAutofit fontScale="90000"/>
          </a:bodyPr>
          <a:lstStyle/>
          <a:p>
            <a:r>
              <a:rPr lang="en-US" sz="3200" dirty="0"/>
              <a:t>DDI Question Construct – the Question in the Instrument</a:t>
            </a:r>
          </a:p>
        </p:txBody>
      </p:sp>
      <p:grpSp>
        <p:nvGrpSpPr>
          <p:cNvPr id="34" name="Group 33" descr="Graphic demonstrates the different parts that make up a question: Question Item including question text and responses, Instructions, Universe, and an External aid such as a card with the responses.">
            <a:extLst>
              <a:ext uri="{FF2B5EF4-FFF2-40B4-BE49-F238E27FC236}">
                <a16:creationId xmlns:a16="http://schemas.microsoft.com/office/drawing/2014/main" id="{C9469BC7-6603-40D8-949B-F7ACEAC97A61}"/>
              </a:ext>
            </a:extLst>
          </p:cNvPr>
          <p:cNvGrpSpPr/>
          <p:nvPr/>
        </p:nvGrpSpPr>
        <p:grpSpPr>
          <a:xfrm>
            <a:off x="677731" y="1152086"/>
            <a:ext cx="11306287" cy="5271393"/>
            <a:chOff x="1586945" y="1396077"/>
            <a:chExt cx="9224908" cy="4300980"/>
          </a:xfrm>
        </p:grpSpPr>
        <p:sp>
          <p:nvSpPr>
            <p:cNvPr id="19" name="Avrundet rektangel 3">
              <a:extLst>
                <a:ext uri="{FF2B5EF4-FFF2-40B4-BE49-F238E27FC236}">
                  <a16:creationId xmlns:a16="http://schemas.microsoft.com/office/drawing/2014/main" id="{50DC28E8-4358-4FF0-9512-718A15D80F21}"/>
                </a:ext>
              </a:extLst>
            </p:cNvPr>
            <p:cNvSpPr/>
            <p:nvPr/>
          </p:nvSpPr>
          <p:spPr bwMode="auto">
            <a:xfrm>
              <a:off x="1896734" y="1396077"/>
              <a:ext cx="2736304" cy="914400"/>
            </a:xfrm>
            <a:prstGeom prst="roundRect">
              <a:avLst>
                <a:gd name="adj" fmla="val 16667"/>
              </a:avLst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b-NO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Question Item</a:t>
              </a:r>
              <a:endParaRPr kumimoji="0" sz="18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Avrundet rektangel 6">
              <a:extLst>
                <a:ext uri="{FF2B5EF4-FFF2-40B4-BE49-F238E27FC236}">
                  <a16:creationId xmlns:a16="http://schemas.microsoft.com/office/drawing/2014/main" id="{3879169A-699E-4907-A2A5-419CE76E6B85}"/>
                </a:ext>
              </a:extLst>
            </p:cNvPr>
            <p:cNvSpPr/>
            <p:nvPr/>
          </p:nvSpPr>
          <p:spPr bwMode="auto">
            <a:xfrm>
              <a:off x="4893696" y="1430864"/>
              <a:ext cx="2664295" cy="844827"/>
            </a:xfrm>
            <a:prstGeom prst="roundRect">
              <a:avLst>
                <a:gd name="adj" fmla="val 16667"/>
              </a:avLst>
            </a:prstGeom>
            <a:solidFill>
              <a:srgbClr val="9BBB59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cs typeface="Arial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b-NO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Instructions</a:t>
              </a:r>
            </a:p>
            <a:p>
              <a:pPr marL="285750" marR="0" lvl="0" indent="-28575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nb-NO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cs typeface="Arial"/>
              </a:endParaRPr>
            </a:p>
          </p:txBody>
        </p:sp>
        <p:sp>
          <p:nvSpPr>
            <p:cNvPr id="21" name="Avrundet rektangel 8">
              <a:extLst>
                <a:ext uri="{FF2B5EF4-FFF2-40B4-BE49-F238E27FC236}">
                  <a16:creationId xmlns:a16="http://schemas.microsoft.com/office/drawing/2014/main" id="{E0449FC5-C94E-4AAA-8093-B31879EACA78}"/>
                </a:ext>
              </a:extLst>
            </p:cNvPr>
            <p:cNvSpPr/>
            <p:nvPr/>
          </p:nvSpPr>
          <p:spPr bwMode="auto">
            <a:xfrm>
              <a:off x="4923059" y="2572050"/>
              <a:ext cx="2568297" cy="819472"/>
            </a:xfrm>
            <a:prstGeom prst="roundRect">
              <a:avLst>
                <a:gd name="adj" fmla="val 16667"/>
              </a:avLst>
            </a:prstGeom>
            <a:solidFill>
              <a:srgbClr val="00B050"/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b-NO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Universe</a:t>
              </a: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D8876F6-31C9-4991-856C-E328F9F37B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 t="8680" b="10375"/>
            <a:stretch/>
          </p:blipFill>
          <p:spPr bwMode="auto">
            <a:xfrm>
              <a:off x="1640566" y="3790161"/>
              <a:ext cx="2130832" cy="147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Pil høyre 7">
              <a:extLst>
                <a:ext uri="{FF2B5EF4-FFF2-40B4-BE49-F238E27FC236}">
                  <a16:creationId xmlns:a16="http://schemas.microsoft.com/office/drawing/2014/main" id="{034C828C-0012-4052-BF5B-66FECF414FF6}"/>
                </a:ext>
              </a:extLst>
            </p:cNvPr>
            <p:cNvSpPr/>
            <p:nvPr/>
          </p:nvSpPr>
          <p:spPr bwMode="auto">
            <a:xfrm>
              <a:off x="7557992" y="1812638"/>
              <a:ext cx="978408" cy="24231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cs typeface="Arial"/>
              </a:endParaRP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0F24CDE4-F29B-4EEA-AE15-01489FA320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tretch/>
          </p:blipFill>
          <p:spPr bwMode="auto">
            <a:xfrm>
              <a:off x="2648678" y="5266161"/>
              <a:ext cx="1152128" cy="17476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" name="Pil høyre 12">
              <a:extLst>
                <a:ext uri="{FF2B5EF4-FFF2-40B4-BE49-F238E27FC236}">
                  <a16:creationId xmlns:a16="http://schemas.microsoft.com/office/drawing/2014/main" id="{87F5BDC4-995C-411B-8DE9-D7554AE5D8F5}"/>
                </a:ext>
              </a:extLst>
            </p:cNvPr>
            <p:cNvSpPr/>
            <p:nvPr/>
          </p:nvSpPr>
          <p:spPr bwMode="auto">
            <a:xfrm>
              <a:off x="7491356" y="2811751"/>
              <a:ext cx="978408" cy="24231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cs typeface="Arial"/>
              </a:endParaRPr>
            </a:p>
          </p:txBody>
        </p:sp>
        <p:sp>
          <p:nvSpPr>
            <p:cNvPr id="26" name="TekstSylinder 10">
              <a:extLst>
                <a:ext uri="{FF2B5EF4-FFF2-40B4-BE49-F238E27FC236}">
                  <a16:creationId xmlns:a16="http://schemas.microsoft.com/office/drawing/2014/main" id="{2390D307-7E32-462E-AAE9-A1E6DF1B1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6945" y="3176079"/>
              <a:ext cx="2775323" cy="4017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b-NO" sz="13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On an average weekday, how much time, in total, do you spend watching television?</a:t>
              </a:r>
              <a:endParaRPr kumimoji="0" sz="1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Pil høyre 15">
              <a:extLst>
                <a:ext uri="{FF2B5EF4-FFF2-40B4-BE49-F238E27FC236}">
                  <a16:creationId xmlns:a16="http://schemas.microsoft.com/office/drawing/2014/main" id="{DFD79C11-9F12-4274-91D0-CB4DC4A060E4}"/>
                </a:ext>
              </a:extLst>
            </p:cNvPr>
            <p:cNvSpPr/>
            <p:nvPr/>
          </p:nvSpPr>
          <p:spPr bwMode="auto">
            <a:xfrm rot="5400000">
              <a:off x="2844351" y="2457466"/>
              <a:ext cx="587486" cy="29028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cs typeface="Arial"/>
              </a:endParaRPr>
            </a:p>
          </p:txBody>
        </p:sp>
        <p:sp>
          <p:nvSpPr>
            <p:cNvPr id="28" name="Avrundet rektangel 17">
              <a:extLst>
                <a:ext uri="{FF2B5EF4-FFF2-40B4-BE49-F238E27FC236}">
                  <a16:creationId xmlns:a16="http://schemas.microsoft.com/office/drawing/2014/main" id="{D5F258F4-1AF2-4730-A744-11641AD091D7}"/>
                </a:ext>
              </a:extLst>
            </p:cNvPr>
            <p:cNvSpPr/>
            <p:nvPr/>
          </p:nvSpPr>
          <p:spPr bwMode="auto">
            <a:xfrm>
              <a:off x="4941303" y="3680135"/>
              <a:ext cx="2664295" cy="819472"/>
            </a:xfrm>
            <a:prstGeom prst="roundRect">
              <a:avLst>
                <a:gd name="adj" fmla="val 16667"/>
              </a:avLst>
            </a:prstGeom>
            <a:solidFill>
              <a:srgbClr val="9BBB59">
                <a:lumMod val="50000"/>
              </a:srgbClr>
            </a:solidFill>
            <a:ln w="25400" cap="flat" cmpd="sng" algn="ctr">
              <a:solidFill>
                <a:srgbClr val="9BBB5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cs typeface="Arial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b-NO" sz="1800" b="1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External aid</a:t>
              </a:r>
            </a:p>
            <a:p>
              <a:pPr marL="285750" marR="0" lvl="0" indent="-28575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Char char="-"/>
                <a:tabLst/>
                <a:defRPr/>
              </a:pPr>
              <a:endParaRPr kumimoji="0" lang="nb-NO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cs typeface="Arial"/>
              </a:endParaRPr>
            </a:p>
          </p:txBody>
        </p:sp>
        <p:sp>
          <p:nvSpPr>
            <p:cNvPr id="29" name="TekstSylinder 18">
              <a:extLst>
                <a:ext uri="{FF2B5EF4-FFF2-40B4-BE49-F238E27FC236}">
                  <a16:creationId xmlns:a16="http://schemas.microsoft.com/office/drawing/2014/main" id="{CAD2B675-4077-4948-86CA-3495EAB16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64159" y="2792457"/>
              <a:ext cx="1495495" cy="238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b-NO" sz="13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ALL RESPONDENTS</a:t>
              </a:r>
              <a:endParaRPr kumimoji="0" sz="1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kstSylinder 19">
              <a:extLst>
                <a:ext uri="{FF2B5EF4-FFF2-40B4-BE49-F238E27FC236}">
                  <a16:creationId xmlns:a16="http://schemas.microsoft.com/office/drawing/2014/main" id="{97E03192-3016-4D0D-8C92-84C19DE532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5342" y="1604730"/>
              <a:ext cx="1310996" cy="238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b-NO" sz="13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CARD 1</a:t>
              </a:r>
              <a:endParaRPr kumimoji="0" sz="13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TekstSylinder 21">
              <a:extLst>
                <a:ext uri="{FF2B5EF4-FFF2-40B4-BE49-F238E27FC236}">
                  <a16:creationId xmlns:a16="http://schemas.microsoft.com/office/drawing/2014/main" id="{494BF0AD-C08B-4F69-B4E1-10BA36A86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5085" y="1918298"/>
              <a:ext cx="2146768" cy="2385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b-NO" sz="13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rPr>
                <a:t>Please use this card to answer</a:t>
              </a:r>
            </a:p>
          </p:txBody>
        </p:sp>
        <p:sp>
          <p:nvSpPr>
            <p:cNvPr id="32" name="Pil høyre 22">
              <a:extLst>
                <a:ext uri="{FF2B5EF4-FFF2-40B4-BE49-F238E27FC236}">
                  <a16:creationId xmlns:a16="http://schemas.microsoft.com/office/drawing/2014/main" id="{8A43DE80-5E87-473C-90F9-EC9DAA625088}"/>
                </a:ext>
              </a:extLst>
            </p:cNvPr>
            <p:cNvSpPr/>
            <p:nvPr/>
          </p:nvSpPr>
          <p:spPr bwMode="auto">
            <a:xfrm>
              <a:off x="7617230" y="3900871"/>
              <a:ext cx="978408" cy="242316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9BBB59">
                <a:lumMod val="75000"/>
              </a:srgbClr>
            </a:solidFill>
            <a:ln w="25400" cap="flat" cmpd="sng" algn="ctr">
              <a:solidFill>
                <a:srgbClr val="9BBB59">
                  <a:lumMod val="75000"/>
                </a:srgbClr>
              </a:solidFill>
              <a:prstDash val="solid"/>
            </a:ln>
            <a:effectLst/>
          </p:spPr>
          <p:txBody>
            <a:bodyPr rtlCol="0" anchor="ctr"/>
            <a:lstStyle>
              <a:defPPr>
                <a:defRPr lang="nb-NO"/>
              </a:defPPr>
              <a:lvl1pPr marL="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>
                <a:defRPr sz="18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b-NO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cs typeface="Arial"/>
              </a:endParaRP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ADBE0F85-BE04-4EB4-91EF-341F3E60E4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 l="17462" t="1916" r="6274" b="-1915"/>
            <a:stretch/>
          </p:blipFill>
          <p:spPr bwMode="auto">
            <a:xfrm>
              <a:off x="8665085" y="3213259"/>
              <a:ext cx="1848342" cy="2483798"/>
            </a:xfrm>
            <a:prstGeom prst="rect">
              <a:avLst/>
            </a:prstGeom>
            <a:noFill/>
            <a:ln>
              <a:solidFill>
                <a:sysClr val="windowText" lastClr="000000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815650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939</Words>
  <Application>Microsoft Macintosh PowerPoint</Application>
  <PresentationFormat>Widescreen</PresentationFormat>
  <Paragraphs>159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Aleo</vt:lpstr>
      <vt:lpstr>Arial</vt:lpstr>
      <vt:lpstr>Calibri</vt:lpstr>
      <vt:lpstr>Office Theme</vt:lpstr>
      <vt:lpstr>Introducing Question and Instrument Structures</vt:lpstr>
      <vt:lpstr>Contents</vt:lpstr>
      <vt:lpstr>DDI-Lifecycle and the Instrument</vt:lpstr>
      <vt:lpstr>DDI Question Item – the Reusable Parts of the Question</vt:lpstr>
      <vt:lpstr>Response Domain Types</vt:lpstr>
      <vt:lpstr>Question Types</vt:lpstr>
      <vt:lpstr>Reuse of a Question</vt:lpstr>
      <vt:lpstr>Reuse of a Scale Representation</vt:lpstr>
      <vt:lpstr>DDI Question Construct – the Question in the Instrument</vt:lpstr>
      <vt:lpstr>DDI Control Construct – Components for Describing Instrument Flow</vt:lpstr>
      <vt:lpstr>Instrument Control – Question Sequence and Flow</vt:lpstr>
      <vt:lpstr>Control Construct Types</vt:lpstr>
      <vt:lpstr>A Question in an Instrument – and in DDI-L</vt:lpstr>
      <vt:lpstr>Attributions</vt:lpstr>
      <vt:lpstr>Credits: DDI Training Working Group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DDI Alliance</dc:creator>
  <cp:lastModifiedBy>Johnson, Jon</cp:lastModifiedBy>
  <cp:revision>56</cp:revision>
  <dcterms:created xsi:type="dcterms:W3CDTF">2021-04-06T16:09:37Z</dcterms:created>
  <dcterms:modified xsi:type="dcterms:W3CDTF">2025-02-25T16:32:28Z</dcterms:modified>
</cp:coreProperties>
</file>