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6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F8AC-139D-84DE-FB9B-4107668A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FFAD1-F246-C1AE-2AF6-4D7417009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3080E-2D50-5AFF-EE40-88525466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Wednesday, April 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CF7A-EC42-6A83-DB13-707FACBB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D116-24CE-7821-D720-A591ED8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9A69-3D4F-61B8-0CF0-414D6184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9294D-F7F1-0041-1E79-ADE236C9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18861-2C27-0DA8-E53F-D1D4CFE0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Wednesday, April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B5A0-805F-D4B7-91C3-C15A14DD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54561-B4E3-28CE-F55E-C6EF40BB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A194E-8474-FB21-6788-E80E21975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79A0E-6EC6-F5F0-81BC-EBB7D062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2594-E334-AA17-EDC7-5F890022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Wednesday, April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12F7-4866-6A6C-BD7C-B187D97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BCB8-AD11-0EB3-9C6A-5B504F10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9DA-EAC5-EA5C-8E5B-F1F983DE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71E4-CEB8-C643-2F20-93E15D318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5DA9-0AEF-9FEA-5BB6-55730DDF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April 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C87A-928C-F041-0027-311166D0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357C-6FA2-9869-D2C0-7D71AFF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9ED6-13E9-70AF-259C-7F8013AF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693D0-5144-96C7-4D69-E8C06AB2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C836-9917-D502-0A93-84B52958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Wednesday, April 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CBD2-1B9E-FB48-C423-5CF55760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840AB-B60B-05D9-E2B2-F4760013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2BA-D780-0ABB-969B-BD29B92D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C7BF-C737-B1D6-A161-24CBC0F3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01FF2-43D6-93A7-214A-54748E248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34DDA-A4E5-6BEC-133C-AF3DC76F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Wednesday, April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8C58-D501-33F2-A3E9-CC487F5A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8011C-E34A-F729-DB0B-1A7A4C68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EAB0-0716-E3CC-D9D3-B4F77CFB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4F317-90DC-2B88-45FF-C235DC59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23FA-7617-6625-D4A7-6FC6C780D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ADD25-FEC3-8741-FA69-6E7EEE483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250A9-D7B5-1A6A-EFC8-6307C5297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03058-F39D-E564-4712-5E575924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Wednesday, April 3,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04860-7697-E8C6-04AC-77BFA6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7A032-164E-2C79-04B2-A9936780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8422-AE41-6189-B8FA-4627A4F8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DBDD3-8679-C607-6BD4-2BA3FE59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Wednesday, April 3,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45902-C46B-6C2D-54B0-19660912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EF51E-04F9-33F9-86BF-27FD5217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7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E47E6-4D2C-0BA7-4154-874F4F3A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Wednesday, April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F558E-E7D9-5E2A-B684-583579C5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9692A-E530-4D24-B962-8FC0B68C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168-F005-3304-B27C-A77A62BA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B513-91E1-3595-6484-AB52742C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1CCEC-B6CB-8A8A-06B1-735DDEC9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DF55-77CF-DB1F-A42D-326FD84F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Wednesday, April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E2D6-A05C-1569-1733-F6CB633B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6FDA-460F-3121-FE41-13063681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8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04C7-06C1-96FD-CAFE-093A5689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222CA-D30B-F1C9-2D35-94946BE03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EBC78-1424-F5DE-F3EE-4822EADD9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248BC-7715-74C4-2E28-9CACCFEA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Wednesday, April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B388-9D24-5104-96E2-DB9F7532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9AEDD-0F75-99F4-779C-7873E050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2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235D6-4A6C-F79D-EDB2-98E72CC9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9935C-CAB7-F77F-435A-15115F6A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5A93-73DD-50CF-A950-3DDA7239E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CDC665-7415-4DAF-AE09-B9BBC1907393}" type="datetime2">
              <a:rPr lang="en-US" smtClean="0"/>
              <a:t>Wednesday, April 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FB11-7C4A-C58D-DCB6-22CE6E302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B725-0381-DC7B-430F-45751E4C0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9A65CF8-B84D-0C97-FECA-3C83F9BA4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2636477"/>
            <a:ext cx="5357229" cy="1585046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Data Loading in Azure </a:t>
            </a:r>
            <a:endParaRPr lang="en-IN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46E4965E-5865-9A0C-64CE-6C6DE857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19" r="26680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D8B436-C98A-24CB-FB59-61F9D24818D0}"/>
              </a:ext>
            </a:extLst>
          </p:cNvPr>
          <p:cNvSpPr txBox="1"/>
          <p:nvPr/>
        </p:nvSpPr>
        <p:spPr>
          <a:xfrm>
            <a:off x="9423964" y="5802923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Aakash Sukre</a:t>
            </a:r>
          </a:p>
        </p:txBody>
      </p:sp>
    </p:spTree>
    <p:extLst>
      <p:ext uri="{BB962C8B-B14F-4D97-AF65-F5344CB8AC3E}">
        <p14:creationId xmlns:p14="http://schemas.microsoft.com/office/powerpoint/2010/main" val="188561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403BCA3-E898-6ED3-CEC2-5021547D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6" y="64930"/>
            <a:ext cx="11826353" cy="662782"/>
          </a:xfrm>
        </p:spPr>
        <p:txBody>
          <a:bodyPr>
            <a:normAutofit/>
          </a:bodyPr>
          <a:lstStyle/>
          <a:p>
            <a:r>
              <a:rPr lang="en-IN" sz="4000" dirty="0"/>
              <a:t>Dynamic Data Loading through config tables in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D8E7-0052-7CB0-2267-73AC7CE3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CAF4D-CD97-A44C-6574-632F55C83352}"/>
              </a:ext>
            </a:extLst>
          </p:cNvPr>
          <p:cNvSpPr/>
          <p:nvPr/>
        </p:nvSpPr>
        <p:spPr>
          <a:xfrm>
            <a:off x="277876" y="828259"/>
            <a:ext cx="11668342" cy="8977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IN" sz="1200" b="1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Existing solutions:</a:t>
            </a:r>
            <a:r>
              <a:rPr kumimoji="1" lang="en-IN" sz="12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 Existing approaches for data ingestion loads the data once they arrive at landing area and separate pipelines are required to process different types of file sources.</a:t>
            </a:r>
          </a:p>
          <a:p>
            <a:r>
              <a:rPr kumimoji="1" lang="en-IN" sz="1200" b="1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Proposed Solution:</a:t>
            </a:r>
            <a:r>
              <a:rPr kumimoji="1" lang="en-IN" sz="120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 Proposed solution is to automate the data loading and movement of files from the on-premise to cloud and to dynamically ingest the files based on the type of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FA273-08C4-1A39-EB0C-D4675712CB82}"/>
              </a:ext>
            </a:extLst>
          </p:cNvPr>
          <p:cNvSpPr/>
          <p:nvPr/>
        </p:nvSpPr>
        <p:spPr>
          <a:xfrm>
            <a:off x="6513059" y="1829788"/>
            <a:ext cx="5433159" cy="4764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 sz="1200" dirty="0">
              <a:solidFill>
                <a:srgbClr val="000000"/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C3C43-8F46-6973-04BA-39A10987D8C0}"/>
              </a:ext>
            </a:extLst>
          </p:cNvPr>
          <p:cNvSpPr txBox="1"/>
          <p:nvPr/>
        </p:nvSpPr>
        <p:spPr>
          <a:xfrm>
            <a:off x="6497145" y="1827389"/>
            <a:ext cx="129875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Segoe UI"/>
                <a:ea typeface="Meiryo UI"/>
                <a:cs typeface="Segoe UI"/>
              </a:rPr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36290-C888-7E83-F1E5-7571C5A58BD1}"/>
              </a:ext>
            </a:extLst>
          </p:cNvPr>
          <p:cNvSpPr/>
          <p:nvPr/>
        </p:nvSpPr>
        <p:spPr>
          <a:xfrm>
            <a:off x="277876" y="2873275"/>
            <a:ext cx="6183929" cy="1891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 sz="1200" dirty="0">
              <a:solidFill>
                <a:srgbClr val="000000"/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BC1BD-1BC0-AF50-2625-922692A7E7AB}"/>
              </a:ext>
            </a:extLst>
          </p:cNvPr>
          <p:cNvSpPr txBox="1"/>
          <p:nvPr/>
        </p:nvSpPr>
        <p:spPr>
          <a:xfrm>
            <a:off x="309043" y="2827762"/>
            <a:ext cx="179575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Segoe UI"/>
                <a:ea typeface="Meiryo UI"/>
                <a:cs typeface="Segoe UI"/>
              </a:rPr>
              <a:t>Challenges</a:t>
            </a:r>
            <a:endParaRPr lang="en-IN" sz="2200" b="1" dirty="0">
              <a:solidFill>
                <a:srgbClr val="000000"/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60BBD-5BEF-3AE2-4C1B-3CB5F6473628}"/>
              </a:ext>
            </a:extLst>
          </p:cNvPr>
          <p:cNvSpPr/>
          <p:nvPr/>
        </p:nvSpPr>
        <p:spPr>
          <a:xfrm>
            <a:off x="447348" y="3258649"/>
            <a:ext cx="5882843" cy="1419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A</a:t>
            </a:r>
            <a:r>
              <a:rPr lang="en-IN" sz="1200" dirty="0" err="1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uto</a:t>
            </a:r>
            <a:r>
              <a:rPr lang="en-IN" sz="12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 pickup of files from on premise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Load files from Email attachment.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Creation of Metadata storage for implementing dynamic data 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Serverless programming(Logic Apps) to manage flow of data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Implementation of mechanism to pick up file based on any type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000000"/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0DFB6F-CD7E-A64F-555D-0C8B6DC5C822}"/>
              </a:ext>
            </a:extLst>
          </p:cNvPr>
          <p:cNvSpPr/>
          <p:nvPr/>
        </p:nvSpPr>
        <p:spPr>
          <a:xfrm>
            <a:off x="277876" y="1838574"/>
            <a:ext cx="6176578" cy="937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 sz="1200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00FF"/>
              </a:highlight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18F714-2A25-EB0B-C12D-A1A9DDA495EB}"/>
              </a:ext>
            </a:extLst>
          </p:cNvPr>
          <p:cNvSpPr/>
          <p:nvPr/>
        </p:nvSpPr>
        <p:spPr>
          <a:xfrm>
            <a:off x="458413" y="2211622"/>
            <a:ext cx="5843641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Automation of 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sz="14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Dynamic ETL ingestion </a:t>
            </a:r>
            <a:endParaRPr kumimoji="1" lang="en-IN" sz="1400" dirty="0">
              <a:solidFill>
                <a:srgbClr val="000000"/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06204-5A7E-ED36-9F56-D10557B0615E}"/>
              </a:ext>
            </a:extLst>
          </p:cNvPr>
          <p:cNvSpPr txBox="1"/>
          <p:nvPr/>
        </p:nvSpPr>
        <p:spPr>
          <a:xfrm>
            <a:off x="306013" y="1773144"/>
            <a:ext cx="179575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Segoe UI"/>
                <a:ea typeface="Meiryo UI"/>
                <a:cs typeface="Segoe UI"/>
              </a:rPr>
              <a:t>Case</a:t>
            </a:r>
            <a:endParaRPr lang="en-IN" sz="2200" b="1" dirty="0">
              <a:solidFill>
                <a:srgbClr val="000000"/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B24CC-291D-72C8-600B-E7A4A9638079}"/>
              </a:ext>
            </a:extLst>
          </p:cNvPr>
          <p:cNvSpPr txBox="1"/>
          <p:nvPr/>
        </p:nvSpPr>
        <p:spPr>
          <a:xfrm>
            <a:off x="6776276" y="2388600"/>
            <a:ext cx="4868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IN" sz="14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Dynamic pickup of files based on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IN" sz="14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Load Files through attachment or pick from on premise.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IN" sz="14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Metadata driven approach to pickup and load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IN" sz="14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Dynamic Loading of data based on any type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IN" sz="14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Incremental loading of data dynamically.</a:t>
            </a:r>
          </a:p>
          <a:p>
            <a:endParaRPr kumimoji="1" lang="en-IN" sz="1400" dirty="0">
              <a:solidFill>
                <a:srgbClr val="000000"/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C3A3E-8A26-D3C5-A511-2FA770293776}"/>
              </a:ext>
            </a:extLst>
          </p:cNvPr>
          <p:cNvSpPr/>
          <p:nvPr/>
        </p:nvSpPr>
        <p:spPr>
          <a:xfrm>
            <a:off x="296720" y="4861184"/>
            <a:ext cx="6176578" cy="1732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 sz="1200" dirty="0">
              <a:solidFill>
                <a:srgbClr val="000000"/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13E9E-DF6A-7C05-3652-F2966B80BF50}"/>
              </a:ext>
            </a:extLst>
          </p:cNvPr>
          <p:cNvSpPr/>
          <p:nvPr/>
        </p:nvSpPr>
        <p:spPr>
          <a:xfrm>
            <a:off x="466948" y="5479889"/>
            <a:ext cx="5843641" cy="4952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IN" sz="1400" dirty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For POC, it will demonstrated using personal machine as data source and sample type of different data such as csv, txt &amp; Parquets.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5D0AD-DE9A-3F5F-94CA-E64184678FCC}"/>
              </a:ext>
            </a:extLst>
          </p:cNvPr>
          <p:cNvSpPr txBox="1"/>
          <p:nvPr/>
        </p:nvSpPr>
        <p:spPr>
          <a:xfrm>
            <a:off x="410648" y="5013932"/>
            <a:ext cx="179575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Segoe UI"/>
                <a:ea typeface="Meiryo UI"/>
                <a:cs typeface="Segoe UI"/>
              </a:rPr>
              <a:t>Data</a:t>
            </a:r>
            <a:endParaRPr lang="en-IN" sz="2200" b="1" dirty="0">
              <a:solidFill>
                <a:srgbClr val="000000"/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5D4F85-4F5F-75E0-EB08-C435160B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42" y="3893994"/>
            <a:ext cx="4551998" cy="24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32823-8EB5-0215-2548-D0C1864F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3936EE-E0B0-1C80-549F-5E1FB20A6DA0}"/>
              </a:ext>
            </a:extLst>
          </p:cNvPr>
          <p:cNvSpPr txBox="1">
            <a:spLocks/>
          </p:cNvSpPr>
          <p:nvPr/>
        </p:nvSpPr>
        <p:spPr>
          <a:xfrm>
            <a:off x="249540" y="186530"/>
            <a:ext cx="11841480" cy="722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Azure Services Load Diagram</a:t>
            </a:r>
            <a:endParaRPr lang="en-IN" sz="4000" dirty="0">
              <a:solidFill>
                <a:schemeClr val="tx2"/>
              </a:solidFill>
            </a:endParaRPr>
          </a:p>
        </p:txBody>
      </p:sp>
      <p:pic>
        <p:nvPicPr>
          <p:cNvPr id="6" name="Content Placeholder 3" descr="A picture containing design&#10;&#10;Description automatically generated with medium confidence">
            <a:extLst>
              <a:ext uri="{FF2B5EF4-FFF2-40B4-BE49-F238E27FC236}">
                <a16:creationId xmlns:a16="http://schemas.microsoft.com/office/drawing/2014/main" id="{8F598679-C4A0-5559-867E-FA63D5BB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47" y="3746312"/>
            <a:ext cx="1537127" cy="1600010"/>
          </a:xfrm>
          <a:prstGeom prst="rect">
            <a:avLst/>
          </a:prstGeom>
        </p:spPr>
      </p:pic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488FAA0E-762F-200E-51CF-FFAB164D602D}"/>
              </a:ext>
            </a:extLst>
          </p:cNvPr>
          <p:cNvSpPr/>
          <p:nvPr/>
        </p:nvSpPr>
        <p:spPr>
          <a:xfrm>
            <a:off x="1163955" y="2082800"/>
            <a:ext cx="2062480" cy="94488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Files available in On-premise</a:t>
            </a:r>
            <a:endParaRPr lang="en-IN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8739A72E-43C5-D29C-6CC2-F9131560E461}"/>
              </a:ext>
            </a:extLst>
          </p:cNvPr>
          <p:cNvSpPr/>
          <p:nvPr/>
        </p:nvSpPr>
        <p:spPr>
          <a:xfrm>
            <a:off x="3521206" y="1364168"/>
            <a:ext cx="6362149" cy="48981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1A614-E492-F58C-CEC7-05B350B7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79" y="1969770"/>
            <a:ext cx="1161401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271E41-7783-7380-C18A-D21D93448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357" y="3746312"/>
            <a:ext cx="2146686" cy="128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BBDC5-CE4B-6D6F-669F-BD79085FB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053" y="3915803"/>
            <a:ext cx="1199184" cy="12862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B2876DA-0508-A149-C4C0-550B32F2E2F0}"/>
              </a:ext>
            </a:extLst>
          </p:cNvPr>
          <p:cNvSpPr/>
          <p:nvPr/>
        </p:nvSpPr>
        <p:spPr>
          <a:xfrm>
            <a:off x="2032635" y="1059368"/>
            <a:ext cx="32512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07EEA7-3FEC-4737-16D1-0838EFC7C41D}"/>
              </a:ext>
            </a:extLst>
          </p:cNvPr>
          <p:cNvCxnSpPr>
            <a:cxnSpLocks/>
          </p:cNvCxnSpPr>
          <p:nvPr/>
        </p:nvCxnSpPr>
        <p:spPr>
          <a:xfrm>
            <a:off x="2849257" y="4408956"/>
            <a:ext cx="2291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AB11BD-0CC9-FC6B-BF18-CE825B257957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>
            <a:off x="2195195" y="1364168"/>
            <a:ext cx="0" cy="7186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567123-E632-426E-88D6-FFD0C32CEC0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056511" y="3093720"/>
            <a:ext cx="12091" cy="6525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E4515F-206D-ADDB-F4E0-AEFEAD41CC96}"/>
              </a:ext>
            </a:extLst>
          </p:cNvPr>
          <p:cNvCxnSpPr/>
          <p:nvPr/>
        </p:nvCxnSpPr>
        <p:spPr>
          <a:xfrm>
            <a:off x="6096000" y="2423103"/>
            <a:ext cx="1635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478CC8-84EA-5895-3E5B-D5A04CF672F6}"/>
              </a:ext>
            </a:extLst>
          </p:cNvPr>
          <p:cNvCxnSpPr>
            <a:cxnSpLocks/>
          </p:cNvCxnSpPr>
          <p:nvPr/>
        </p:nvCxnSpPr>
        <p:spPr>
          <a:xfrm>
            <a:off x="8281045" y="3093720"/>
            <a:ext cx="0" cy="7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3DD6EE-F486-4AF9-C085-3DA53A963537}"/>
              </a:ext>
            </a:extLst>
          </p:cNvPr>
          <p:cNvCxnSpPr>
            <a:cxnSpLocks/>
          </p:cNvCxnSpPr>
          <p:nvPr/>
        </p:nvCxnSpPr>
        <p:spPr>
          <a:xfrm flipV="1">
            <a:off x="5660700" y="3027680"/>
            <a:ext cx="0" cy="71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D6BE9E-7D72-1508-FC6D-B10713ADB059}"/>
              </a:ext>
            </a:extLst>
          </p:cNvPr>
          <p:cNvSpPr txBox="1"/>
          <p:nvPr/>
        </p:nvSpPr>
        <p:spPr>
          <a:xfrm>
            <a:off x="4971580" y="3389622"/>
            <a:ext cx="176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Triggers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A4F92A-9A54-E884-5D24-B300D68CA588}"/>
              </a:ext>
            </a:extLst>
          </p:cNvPr>
          <p:cNvSpPr txBox="1"/>
          <p:nvPr/>
        </p:nvSpPr>
        <p:spPr>
          <a:xfrm>
            <a:off x="7674494" y="3244270"/>
            <a:ext cx="77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Stores Data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A5C5E6-1F1C-6E24-A019-D1079BE71567}"/>
              </a:ext>
            </a:extLst>
          </p:cNvPr>
          <p:cNvSpPr txBox="1"/>
          <p:nvPr/>
        </p:nvSpPr>
        <p:spPr>
          <a:xfrm>
            <a:off x="8853869" y="3317304"/>
            <a:ext cx="87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Read/update Metadata</a:t>
            </a:r>
            <a:endParaRPr lang="en-IN" sz="9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F896FA-C89D-B24E-3BB8-9F60BB9AD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098" y="814542"/>
            <a:ext cx="1762463" cy="3972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0DF3EA-EBC9-DFA1-0DE4-EE4122E48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4802" y="1780003"/>
            <a:ext cx="1432359" cy="12862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1B440B-AD0B-D10D-DFE1-33FD490308FF}"/>
              </a:ext>
            </a:extLst>
          </p:cNvPr>
          <p:cNvCxnSpPr>
            <a:cxnSpLocks/>
          </p:cNvCxnSpPr>
          <p:nvPr/>
        </p:nvCxnSpPr>
        <p:spPr>
          <a:xfrm flipV="1">
            <a:off x="8829685" y="3093720"/>
            <a:ext cx="0" cy="7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FCA9A9-DFCD-7C41-188F-CCDA94131939}"/>
              </a:ext>
            </a:extLst>
          </p:cNvPr>
          <p:cNvSpPr txBox="1"/>
          <p:nvPr/>
        </p:nvSpPr>
        <p:spPr>
          <a:xfrm>
            <a:off x="6510741" y="2146063"/>
            <a:ext cx="771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Triggers</a:t>
            </a:r>
            <a:endParaRPr lang="en-IN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B504EA-F797-995C-47D6-1D8EFA4C2EB9}"/>
              </a:ext>
            </a:extLst>
          </p:cNvPr>
          <p:cNvSpPr txBox="1"/>
          <p:nvPr/>
        </p:nvSpPr>
        <p:spPr>
          <a:xfrm>
            <a:off x="8145422" y="1557644"/>
            <a:ext cx="77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Databricks Notebook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6068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81FDCA-B62A-E5A1-2681-11908595ABBA}"/>
              </a:ext>
            </a:extLst>
          </p:cNvPr>
          <p:cNvSpPr txBox="1">
            <a:spLocks/>
          </p:cNvSpPr>
          <p:nvPr/>
        </p:nvSpPr>
        <p:spPr>
          <a:xfrm>
            <a:off x="1535915" y="242355"/>
            <a:ext cx="4077362" cy="1303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>
                <a:solidFill>
                  <a:schemeClr val="tx2"/>
                </a:solidFill>
              </a:rPr>
              <a:t>Flow Diagram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F220-AD4E-814E-24DA-B1757D3C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4</a:t>
            </a:fld>
            <a:endParaRPr lang="en-US" sz="12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A626957-67E8-C62F-C381-FD6C9525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29" y="1967951"/>
            <a:ext cx="8910333" cy="39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89C3-2306-0A77-F21C-84660A3F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16075D-400A-0B19-1F49-ADF9CFFF8629}"/>
              </a:ext>
            </a:extLst>
          </p:cNvPr>
          <p:cNvSpPr txBox="1">
            <a:spLocks/>
          </p:cNvSpPr>
          <p:nvPr/>
        </p:nvSpPr>
        <p:spPr>
          <a:xfrm>
            <a:off x="612648" y="374960"/>
            <a:ext cx="9437663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Sample Dataset</a:t>
            </a:r>
            <a:endParaRPr lang="en-IN" sz="4800" dirty="0">
              <a:solidFill>
                <a:schemeClr val="tx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625DC8-A136-8BE5-A4CA-0A4C39A8A508}"/>
              </a:ext>
            </a:extLst>
          </p:cNvPr>
          <p:cNvSpPr txBox="1">
            <a:spLocks/>
          </p:cNvSpPr>
          <p:nvPr/>
        </p:nvSpPr>
        <p:spPr>
          <a:xfrm>
            <a:off x="612648" y="1069848"/>
            <a:ext cx="5239512" cy="4990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/>
              <a:t>This dataset contains information about used cars listed on different websites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/>
              <a:t>This data can be used for a lot of purposes such as price prediction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The columns in the given dataset are as follows:</a:t>
            </a:r>
          </a:p>
          <a:p>
            <a:pPr lvl="1">
              <a:buFont typeface="+mj-lt"/>
              <a:buAutoNum type="arabicPeriod"/>
            </a:pPr>
            <a:r>
              <a:rPr lang="en-IN" sz="1400" dirty="0"/>
              <a:t>name</a:t>
            </a:r>
          </a:p>
          <a:p>
            <a:pPr lvl="1">
              <a:buFont typeface="+mj-lt"/>
              <a:buAutoNum type="arabicPeriod"/>
            </a:pPr>
            <a:r>
              <a:rPr lang="en-IN" sz="1400" dirty="0"/>
              <a:t>year</a:t>
            </a:r>
          </a:p>
          <a:p>
            <a:pPr lvl="1">
              <a:buFont typeface="+mj-lt"/>
              <a:buAutoNum type="arabicPeriod"/>
            </a:pPr>
            <a:r>
              <a:rPr lang="en-IN" sz="1400" dirty="0" err="1"/>
              <a:t>selling_price</a:t>
            </a:r>
            <a:endParaRPr lang="en-IN" sz="1400" dirty="0"/>
          </a:p>
          <a:p>
            <a:pPr lvl="1">
              <a:buFont typeface="+mj-lt"/>
              <a:buAutoNum type="arabicPeriod"/>
            </a:pPr>
            <a:r>
              <a:rPr lang="en-IN" sz="1400" dirty="0" err="1"/>
              <a:t>km_driven</a:t>
            </a:r>
            <a:endParaRPr lang="en-IN" sz="1400" dirty="0"/>
          </a:p>
          <a:p>
            <a:pPr lvl="1">
              <a:buFont typeface="+mj-lt"/>
              <a:buAutoNum type="arabicPeriod"/>
            </a:pPr>
            <a:r>
              <a:rPr lang="en-IN" sz="1400" dirty="0"/>
              <a:t>fuel</a:t>
            </a:r>
          </a:p>
          <a:p>
            <a:pPr lvl="1">
              <a:buFont typeface="+mj-lt"/>
              <a:buAutoNum type="arabicPeriod"/>
            </a:pPr>
            <a:r>
              <a:rPr lang="en-IN" sz="1400" dirty="0" err="1"/>
              <a:t>seller_type</a:t>
            </a:r>
            <a:endParaRPr lang="en-IN" sz="1400" dirty="0"/>
          </a:p>
          <a:p>
            <a:pPr lvl="1">
              <a:buFont typeface="+mj-lt"/>
              <a:buAutoNum type="arabicPeriod"/>
            </a:pPr>
            <a:r>
              <a:rPr lang="en-IN" sz="1400" dirty="0"/>
              <a:t>transmission</a:t>
            </a:r>
          </a:p>
          <a:p>
            <a:pPr lvl="1">
              <a:buFont typeface="+mj-lt"/>
              <a:buAutoNum type="arabicPeriod"/>
            </a:pPr>
            <a:r>
              <a:rPr lang="en-IN" sz="1400" dirty="0"/>
              <a:t>Owner</a:t>
            </a:r>
          </a:p>
          <a:p>
            <a:pPr lvl="1">
              <a:buFont typeface="+mj-lt"/>
              <a:buAutoNum type="arabicPeriod"/>
            </a:pPr>
            <a:endParaRPr lang="en-IN" sz="1400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files to be used as source input such as CSV, TXT, Excel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having different columns.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9FA69-6D1A-6C88-B4FB-C0A3E6FF583F}"/>
              </a:ext>
            </a:extLst>
          </p:cNvPr>
          <p:cNvSpPr txBox="1"/>
          <p:nvPr/>
        </p:nvSpPr>
        <p:spPr>
          <a:xfrm>
            <a:off x="5984240" y="1248910"/>
            <a:ext cx="26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  Dataset: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E19BEA-FE13-25DF-D5FB-0EDF44DB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1732548"/>
            <a:ext cx="5740695" cy="34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67B163-0C0C-73FE-544F-88E786349A53}"/>
              </a:ext>
            </a:extLst>
          </p:cNvPr>
          <p:cNvSpPr txBox="1">
            <a:spLocks/>
          </p:cNvSpPr>
          <p:nvPr/>
        </p:nvSpPr>
        <p:spPr>
          <a:xfrm>
            <a:off x="1478319" y="-822887"/>
            <a:ext cx="3932532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</a:rPr>
              <a:t>Metadata Table/File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5439-1D19-2655-40FE-1541CECC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DCF133C-6196-2B45-24FC-8274499D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44" y="2584488"/>
            <a:ext cx="9617525" cy="31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6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6987-8287-1043-3115-72FC0608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D14186D-F67A-753E-652B-5D1260D42B14}"/>
              </a:ext>
            </a:extLst>
          </p:cNvPr>
          <p:cNvSpPr txBox="1">
            <a:spLocks/>
          </p:cNvSpPr>
          <p:nvPr/>
        </p:nvSpPr>
        <p:spPr>
          <a:xfrm>
            <a:off x="514101" y="807486"/>
            <a:ext cx="11841480" cy="722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Set of Activities to be accomplished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CC385-7D15-81FD-8E68-837292E585CE}"/>
              </a:ext>
            </a:extLst>
          </p:cNvPr>
          <p:cNvSpPr txBox="1"/>
          <p:nvPr/>
        </p:nvSpPr>
        <p:spPr>
          <a:xfrm>
            <a:off x="531568" y="2135946"/>
            <a:ext cx="113144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1600" dirty="0">
                <a:solidFill>
                  <a:schemeClr val="tx1">
                    <a:tint val="75000"/>
                  </a:schemeClr>
                </a:solidFill>
              </a:rPr>
              <a:t>Triggering Email to activate the Logic App call.</a:t>
            </a:r>
          </a:p>
          <a:p>
            <a:pPr marL="514350" indent="-514350">
              <a:buFont typeface="+mj-lt"/>
              <a:buAutoNum type="romanUcPeriod"/>
            </a:pPr>
            <a:endParaRPr lang="en-IN" sz="1600" dirty="0">
              <a:solidFill>
                <a:schemeClr val="tx1">
                  <a:tint val="7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1600" dirty="0">
                <a:solidFill>
                  <a:schemeClr val="tx1">
                    <a:tint val="75000"/>
                  </a:schemeClr>
                </a:solidFill>
              </a:rPr>
              <a:t>Logic App Logic to check if email has attachment. If email has an attachment, it should load the attachment into </a:t>
            </a:r>
            <a:r>
              <a:rPr lang="en-IN" sz="1600" dirty="0" err="1">
                <a:solidFill>
                  <a:schemeClr val="tx1">
                    <a:tint val="75000"/>
                  </a:schemeClr>
                </a:solidFill>
              </a:rPr>
              <a:t>DataLake</a:t>
            </a:r>
            <a:r>
              <a:rPr lang="en-IN" sz="16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endParaRPr lang="en-IN" sz="1600" dirty="0">
              <a:solidFill>
                <a:schemeClr val="tx1">
                  <a:tint val="7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1600" dirty="0">
                <a:solidFill>
                  <a:schemeClr val="tx1">
                    <a:tint val="75000"/>
                  </a:schemeClr>
                </a:solidFill>
              </a:rPr>
              <a:t>Calling Azure Data Factory(ADF) through Logic App. Trigger Databricks Notebook through ADF.</a:t>
            </a:r>
          </a:p>
          <a:p>
            <a:pPr marL="514350" indent="-514350">
              <a:buFont typeface="+mj-lt"/>
              <a:buAutoNum type="romanUcPeriod"/>
            </a:pPr>
            <a:endParaRPr lang="en-IN" sz="1600" dirty="0">
              <a:solidFill>
                <a:schemeClr val="tx1">
                  <a:tint val="7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1600" dirty="0">
                <a:solidFill>
                  <a:schemeClr val="tx1">
                    <a:tint val="75000"/>
                  </a:schemeClr>
                </a:solidFill>
              </a:rPr>
              <a:t>Implementation of metadata tables in the database.</a:t>
            </a:r>
          </a:p>
          <a:p>
            <a:pPr marL="514350" indent="-514350">
              <a:buFont typeface="+mj-lt"/>
              <a:buAutoNum type="romanUcPeriod"/>
            </a:pPr>
            <a:endParaRPr lang="en-IN" sz="1600" dirty="0">
              <a:solidFill>
                <a:schemeClr val="tx1">
                  <a:tint val="7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1600" dirty="0">
                <a:solidFill>
                  <a:schemeClr val="tx1">
                    <a:tint val="75000"/>
                  </a:schemeClr>
                </a:solidFill>
              </a:rPr>
              <a:t>ADF logic to pick up files from on-premise server based on metadata table.</a:t>
            </a:r>
          </a:p>
          <a:p>
            <a:pPr marL="514350" indent="-514350">
              <a:buFont typeface="+mj-lt"/>
              <a:buAutoNum type="romanUcPeriod"/>
            </a:pPr>
            <a:endParaRPr lang="en-IN" sz="1600" dirty="0">
              <a:solidFill>
                <a:schemeClr val="tx1">
                  <a:tint val="7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1600" dirty="0">
                <a:solidFill>
                  <a:schemeClr val="tx1">
                    <a:tint val="75000"/>
                  </a:schemeClr>
                </a:solidFill>
              </a:rPr>
              <a:t>Logic to identify the file type in ADF. Logic to vary based on file type. *Dynamic load*</a:t>
            </a:r>
          </a:p>
          <a:p>
            <a:pPr marL="514350" indent="-514350">
              <a:buFont typeface="+mj-lt"/>
              <a:buAutoNum type="romanUcPeriod"/>
            </a:pPr>
            <a:endParaRPr lang="en-IN" sz="1600" dirty="0">
              <a:solidFill>
                <a:schemeClr val="tx1">
                  <a:tint val="7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IN" sz="1600" dirty="0">
                <a:solidFill>
                  <a:schemeClr val="tx1">
                    <a:tint val="75000"/>
                  </a:schemeClr>
                </a:solidFill>
              </a:rPr>
              <a:t>Logic to identify the file columns and store in database tables through ADF.</a:t>
            </a:r>
          </a:p>
        </p:txBody>
      </p:sp>
    </p:spTree>
    <p:extLst>
      <p:ext uri="{BB962C8B-B14F-4D97-AF65-F5344CB8AC3E}">
        <p14:creationId xmlns:p14="http://schemas.microsoft.com/office/powerpoint/2010/main" val="76632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21EA-A446-3F09-D758-CA7F6B1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3F5E86-79C1-8590-A900-DBE183742EC7}"/>
              </a:ext>
            </a:extLst>
          </p:cNvPr>
          <p:cNvSpPr txBox="1">
            <a:spLocks/>
          </p:cNvSpPr>
          <p:nvPr/>
        </p:nvSpPr>
        <p:spPr>
          <a:xfrm>
            <a:off x="1041162" y="667512"/>
            <a:ext cx="7890217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Cost and Efforts Estimation</a:t>
            </a:r>
            <a:endParaRPr lang="en-IN" sz="4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761739-2EEF-6216-0476-D48AB73F3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59685"/>
              </p:ext>
            </p:extLst>
          </p:nvPr>
        </p:nvGraphicFramePr>
        <p:xfrm>
          <a:off x="6936236" y="2223014"/>
          <a:ext cx="3246471" cy="2743200"/>
        </p:xfrm>
        <a:graphic>
          <a:graphicData uri="http://schemas.openxmlformats.org/drawingml/2006/table">
            <a:tbl>
              <a:tblPr/>
              <a:tblGrid>
                <a:gridCol w="1876392">
                  <a:extLst>
                    <a:ext uri="{9D8B030D-6E8A-4147-A177-3AD203B41FA5}">
                      <a16:colId xmlns:a16="http://schemas.microsoft.com/office/drawing/2014/main" val="130770040"/>
                    </a:ext>
                  </a:extLst>
                </a:gridCol>
                <a:gridCol w="1370079">
                  <a:extLst>
                    <a:ext uri="{9D8B030D-6E8A-4147-A177-3AD203B41FA5}">
                      <a16:colId xmlns:a16="http://schemas.microsoft.com/office/drawing/2014/main" val="3520198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Phases​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8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Setup​ and Data Prep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4337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, Data ingestion &amp;Transformation​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592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9796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algn="l" defTabSz="609555" rtl="0" eaLnBrk="1" fontAlgn="base" latinLnBrk="0" hangingPunct="1"/>
                      <a:r>
                        <a:rPr kumimoji="1"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55" rtl="0" eaLnBrk="1" fontAlgn="base" latinLnBrk="0" hangingPunct="1"/>
                      <a:r>
                        <a:rPr kumimoji="1"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23174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Effort estimation​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days​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919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2674A9-6DA1-5B15-1F1E-5663C368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0869"/>
              </p:ext>
            </p:extLst>
          </p:nvPr>
        </p:nvGraphicFramePr>
        <p:xfrm>
          <a:off x="1215250" y="2271533"/>
          <a:ext cx="3653790" cy="2694681"/>
        </p:xfrm>
        <a:graphic>
          <a:graphicData uri="http://schemas.openxmlformats.org/drawingml/2006/table">
            <a:tbl>
              <a:tblPr/>
              <a:tblGrid>
                <a:gridCol w="1735839">
                  <a:extLst>
                    <a:ext uri="{9D8B030D-6E8A-4147-A177-3AD203B41FA5}">
                      <a16:colId xmlns:a16="http://schemas.microsoft.com/office/drawing/2014/main" val="3305045230"/>
                    </a:ext>
                  </a:extLst>
                </a:gridCol>
                <a:gridCol w="1917951">
                  <a:extLst>
                    <a:ext uri="{9D8B030D-6E8A-4147-A177-3AD203B41FA5}">
                      <a16:colId xmlns:a16="http://schemas.microsoft.com/office/drawing/2014/main" val="1909568124"/>
                    </a:ext>
                  </a:extLst>
                </a:gridCol>
              </a:tblGrid>
              <a:tr h="477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Azure Service​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Estimated  Cost (USD)​ based on 100 hours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14010"/>
                  </a:ext>
                </a:extLst>
              </a:tr>
              <a:tr h="23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Blob Storage​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$2.00​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44892"/>
                  </a:ext>
                </a:extLst>
              </a:tr>
              <a:tr h="23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 App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$8.00​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23811"/>
                  </a:ext>
                </a:extLst>
              </a:tr>
              <a:tr h="23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Factory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57351"/>
                  </a:ext>
                </a:extLst>
              </a:tr>
              <a:tr h="2357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database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$14.00​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08637"/>
                  </a:ext>
                </a:extLst>
              </a:tr>
              <a:tr h="4714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BI Desktop​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81512"/>
                  </a:ext>
                </a:extLst>
              </a:tr>
              <a:tr h="8026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Estimated Cost​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$42.00​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88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9135B-3047-FA19-A8CE-5DC32EC6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2057B-06FC-013C-2656-C320E2BD7192}"/>
              </a:ext>
            </a:extLst>
          </p:cNvPr>
          <p:cNvSpPr txBox="1"/>
          <p:nvPr/>
        </p:nvSpPr>
        <p:spPr>
          <a:xfrm>
            <a:off x="4683369" y="2921168"/>
            <a:ext cx="2825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1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501</Words>
  <Application>Microsoft Macintosh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Segoe UI</vt:lpstr>
      <vt:lpstr>Wingdings</vt:lpstr>
      <vt:lpstr>Office Theme</vt:lpstr>
      <vt:lpstr>Dynamic Data Loading in Azure </vt:lpstr>
      <vt:lpstr>Dynamic Data Loading through config tables in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Data Loading in Azure </dc:title>
  <dc:creator>Aakash Sukre</dc:creator>
  <cp:lastModifiedBy>Aakash Sukre</cp:lastModifiedBy>
  <cp:revision>6</cp:revision>
  <dcterms:created xsi:type="dcterms:W3CDTF">2024-04-03T21:49:57Z</dcterms:created>
  <dcterms:modified xsi:type="dcterms:W3CDTF">2024-04-03T22:26:30Z</dcterms:modified>
</cp:coreProperties>
</file>