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3" r:id="rId6"/>
    <p:sldId id="284" r:id="rId7"/>
    <p:sldId id="260" r:id="rId8"/>
    <p:sldId id="273" r:id="rId9"/>
    <p:sldId id="274" r:id="rId10"/>
    <p:sldId id="262" r:id="rId11"/>
    <p:sldId id="275" r:id="rId12"/>
    <p:sldId id="276" r:id="rId13"/>
    <p:sldId id="285" r:id="rId14"/>
    <p:sldId id="264" r:id="rId15"/>
    <p:sldId id="265" r:id="rId16"/>
    <p:sldId id="266" r:id="rId17"/>
    <p:sldId id="279" r:id="rId18"/>
    <p:sldId id="277" r:id="rId19"/>
    <p:sldId id="280" r:id="rId20"/>
    <p:sldId id="282" r:id="rId21"/>
    <p:sldId id="278" r:id="rId22"/>
    <p:sldId id="281" r:id="rId23"/>
    <p:sldId id="286" r:id="rId24"/>
    <p:sldId id="268" r:id="rId25"/>
    <p:sldId id="271" r:id="rId26"/>
    <p:sldId id="272" r:id="rId27"/>
    <p:sldId id="287" r:id="rId28"/>
    <p:sldId id="288" r:id="rId29"/>
  </p:sldIdLst>
  <p:sldSz cx="9144000" cy="5143500" type="screen16x9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CB35A2-E53E-41A4-8D18-FD70D748C25C}">
  <a:tblStyle styleId="{C7CB35A2-E53E-41A4-8D18-FD70D748C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2dd80790d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2dd80790d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2dd8079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2dd8079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2dd8079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2dd8079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2dd80790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2dd80790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dd80790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dd80790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2dd80790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2dd80790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dd80790d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dd80790d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2dd80790d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2dd80790d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2dd80790d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2dd80790d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D8E1-234D-12FB-D7E3-94F29FC6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CF4E2-035F-614F-6F61-1A0EF6B26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3D67-5CEC-D247-1902-CB139C8F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0459-D033-7D4A-D844-D3F9552C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26F6-74DF-4EC9-528B-4058A716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4786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773A-0782-CF3A-06C3-6B7E31D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1D328-757E-5D42-C291-115FE5D18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9812-B4C4-ADBD-73EC-DE6AE856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3D1B-F5DE-2725-26DE-C7533950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88C13-F99D-7558-D13B-C219C8E2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71957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52216-7A44-751D-85F5-5B4E6A1D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4326A-604E-D403-B60E-7664EC138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4AE9-42AE-0C99-E3BF-04B05B49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ECED-7D04-A632-752D-554316AB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46337-AA38-3297-B2C3-032C2AE3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61948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166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34B2-FF67-6C3A-75D6-80B867E9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963D-21D3-D054-DFE7-DF5A48EAE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8BF1F-B830-3F7E-291D-3CED9FD6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DF4A6-2C55-93E0-6114-820FFFB9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69FC-496C-F10F-73F2-472C1B87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58134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FB30-CE68-347B-9887-5702A36F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42FE-3960-A982-7B62-0145EF13E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3EC44-5917-ED13-FA5C-CA985BEB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DB395-AD45-275A-4E31-463B2F9B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D504-F36C-0D5F-1580-47037D3B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75286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36E4-8B4F-5907-5A0B-7DEE9419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7BCB-05AF-0251-2B86-F8BFC8E23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5085A-D5B2-90A2-3F2F-0C243EC26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2A4C6-A508-439C-92B0-C4107D6F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3888C-143D-EA69-665E-83FD9206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1C9F4-4D53-94C4-5854-AABA31EF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01796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1146-0142-B5F7-E3A0-F07909C1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9448-06CF-DFD6-BD47-6399B47D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5EE6D-E555-DC49-1817-94EDAFAA7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47594-0DF4-369A-5671-EB80F3C92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99981-EC6A-32BB-0FA9-BFBA95D1D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6590A-F3F8-C336-AB5C-A0699A26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52577-6AAA-5054-F459-81917254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C6F3F-63F1-6994-7E5D-564E8A13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81282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C45B-A526-47E6-CB25-72E589E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02599-B0D6-A14E-25E9-F6D4AAEE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2EE1-D45D-0BDD-577D-8942E48A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AE80D-0D13-71F2-8EC2-86C3DB0B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31357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1367F-6E8E-DA4F-3A35-E61CDC0F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09C45-BF73-76D4-A105-C66F1AE4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46280-425B-4D1D-F086-5A6660B7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2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5BA9-7AB4-0387-4DE2-2CCC0901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E6B6-9877-9F76-4302-DB545CEC9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BD626-8F37-A226-D866-87CD7CBB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27AE6-7FF5-0FA8-DE4D-3EAB461A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A73C2-197E-9EA9-FCAF-19144CAB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36F68-43E2-CA51-7CFD-BD2B9F65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27447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4AA6-B1AE-9556-C688-CE4ECCEB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BDF53-3006-1926-DE61-FF7477852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C59E2-8915-E372-66FE-78FC8CA3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842BA-191A-6DB6-C3C2-AE0246ED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77411-6C01-CA63-5F71-ED3F7B12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84D4A-244F-E139-B0D6-45F8D97B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1225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27E60-89A7-7986-3CDF-5EB87CBE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620FE-2EE1-F3B0-AD6F-9C3C65F42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3EEB-0409-2E14-5DB0-209567DC9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BA67-6097-F3BD-F33F-5DDFF6841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D5FE-65ED-5150-F634-F2A81568C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939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in Industry - Loss Function Optimization for Clipping Function in the SMLE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Regularization 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MSE Base Loss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Pseudo Hill climbing approach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Lambda values analyzed within the range (0.02 ; 0.00010)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More robust than Lasso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Best Lambda values around 0.0007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Weak regularization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Partial and weak improvements for Interpolation &amp; Extrapolation compared to the MSE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Ridge Graphics – Mean Square Error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5A2176-C09C-6599-A54A-0AF7558DA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40594"/>
            <a:ext cx="6366535" cy="3929062"/>
          </a:xfrm>
        </p:spPr>
      </p:pic>
    </p:spTree>
    <p:extLst>
      <p:ext uri="{BB962C8B-B14F-4D97-AF65-F5344CB8AC3E}">
        <p14:creationId xmlns:p14="http://schemas.microsoft.com/office/powerpoint/2010/main" val="190127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Ridge Graphics – Mean Square Error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DEB1B7-A42B-A65D-08EC-D0070A563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757646"/>
            <a:ext cx="6662978" cy="4112010"/>
          </a:xfrm>
        </p:spPr>
      </p:pic>
    </p:spTree>
    <p:extLst>
      <p:ext uri="{BB962C8B-B14F-4D97-AF65-F5344CB8AC3E}">
        <p14:creationId xmlns:p14="http://schemas.microsoft.com/office/powerpoint/2010/main" val="419118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Comparison 1 – Mean Square Error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BB5C06-0AB3-9BE4-05CF-5C7955A6D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940594"/>
            <a:ext cx="6366535" cy="3929062"/>
          </a:xfrm>
        </p:spPr>
      </p:pic>
    </p:spTree>
    <p:extLst>
      <p:ext uri="{BB962C8B-B14F-4D97-AF65-F5344CB8AC3E}">
        <p14:creationId xmlns:p14="http://schemas.microsoft.com/office/powerpoint/2010/main" val="160090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Regularization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Hyperparameter Optimization via Gradient Descent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both Lasso and Ridge starting values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this approach be used for fine-tuning or starting point for researchers?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Unfortunately, the model wasn’t able to actually optimize Lambda through Gradient Descent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Regularization</a:t>
            </a:r>
            <a:endParaRPr/>
          </a:p>
        </p:txBody>
      </p:sp>
      <p:graphicFrame>
        <p:nvGraphicFramePr>
          <p:cNvPr id="109" name="Google Shape;109;p22"/>
          <p:cNvGraphicFramePr/>
          <p:nvPr/>
        </p:nvGraphicFramePr>
        <p:xfrm>
          <a:off x="952500" y="1495975"/>
          <a:ext cx="7239000" cy="2822622"/>
        </p:xfrm>
        <a:graphic>
          <a:graphicData uri="http://schemas.openxmlformats.org/drawingml/2006/table">
            <a:tbl>
              <a:tblPr>
                <a:noFill/>
                <a:tableStyleId>{C7CB35A2-E53E-41A4-8D18-FD70D748C25C}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Regularization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Lambda Start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Lambda End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0.00011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0.000110000000859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0.009999999776482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0.004999999888241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0.000799999979790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0.100000001490116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0.050000000745058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Net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MSE Base Lose</a:t>
            </a:r>
          </a:p>
          <a:p>
            <a:r>
              <a:rPr lang="en-GB" dirty="0"/>
              <a:t>S</a:t>
            </a:r>
            <a:r>
              <a:rPr lang="en" dirty="0"/>
              <a:t>hared Lambda value, high alpha </a:t>
            </a:r>
            <a:r>
              <a:rPr lang="en" dirty="0">
                <a:sym typeface="Wingdings" pitchFamily="2" charset="2"/>
              </a:rPr>
              <a:t> lasso, low alpha  ridge</a:t>
            </a:r>
          </a:p>
          <a:p>
            <a:r>
              <a:rPr lang="en" dirty="0"/>
              <a:t>Heat map analysis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Somewhat Unstable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Lamba within the range (0.001;0.0001)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Alpha values for (0.9, 0.75, 0.5, 0.25, 0.1)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Weaker penalization generally better performance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Better performance if it’s weighted towards either Ridge or Lasso Regularization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Weak improvements achieved over MSE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Elastic Net –  Distribution Mean Square Error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1E6ABC-556C-F543-9578-77BCAE16A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40594"/>
            <a:ext cx="6366535" cy="3929062"/>
          </a:xfrm>
        </p:spPr>
      </p:pic>
    </p:spTree>
    <p:extLst>
      <p:ext uri="{BB962C8B-B14F-4D97-AF65-F5344CB8AC3E}">
        <p14:creationId xmlns:p14="http://schemas.microsoft.com/office/powerpoint/2010/main" val="357286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Elastic Net –  Interpolation Mean Square Error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9F3AA6-715A-F467-B55E-2FDB73B0E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40594"/>
            <a:ext cx="6366535" cy="3929062"/>
          </a:xfrm>
        </p:spPr>
      </p:pic>
    </p:spTree>
    <p:extLst>
      <p:ext uri="{BB962C8B-B14F-4D97-AF65-F5344CB8AC3E}">
        <p14:creationId xmlns:p14="http://schemas.microsoft.com/office/powerpoint/2010/main" val="103824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Elastic Net –  Extrapolation Mean Square Error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2E4D5F-80CA-6871-EDFD-7EBC7F72A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40594"/>
            <a:ext cx="6366535" cy="3929062"/>
          </a:xfrm>
        </p:spPr>
      </p:pic>
    </p:spTree>
    <p:extLst>
      <p:ext uri="{BB962C8B-B14F-4D97-AF65-F5344CB8AC3E}">
        <p14:creationId xmlns:p14="http://schemas.microsoft.com/office/powerpoint/2010/main" val="145001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Problem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SMLE framework utilizes clipping functions to bound it’s estimates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/>
              <a:t>Focus Here: </a:t>
            </a:r>
            <a:r>
              <a:rPr lang="en" dirty="0"/>
              <a:t>the clipping functions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Only</a:t>
            </a:r>
            <a:r>
              <a:rPr lang="de-DE" dirty="0"/>
              <a:t> Regression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Goal: Optimize the Clipping Box for the SMLE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Currently, the MSE is used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 main Questions: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the Loss function be improved in General?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Is there a Regularization type / Loss function dominating all others?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Are there important takeaways, guidelines for future applications? 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Elastic Net –  Distribution R</a:t>
            </a:r>
            <a:r>
              <a:rPr lang="en" baseline="30000" dirty="0"/>
              <a:t>2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43C49D-0E2C-5854-F1E6-8BEFFD812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40593"/>
            <a:ext cx="6373041" cy="3933077"/>
          </a:xfrm>
        </p:spPr>
      </p:pic>
    </p:spTree>
    <p:extLst>
      <p:ext uri="{BB962C8B-B14F-4D97-AF65-F5344CB8AC3E}">
        <p14:creationId xmlns:p14="http://schemas.microsoft.com/office/powerpoint/2010/main" val="701430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Elastic Net –  Interpolation R</a:t>
            </a:r>
            <a:r>
              <a:rPr lang="en" baseline="30000" dirty="0"/>
              <a:t>2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FDAB17-886B-8237-DD36-448FC689B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40594"/>
            <a:ext cx="6366535" cy="3929062"/>
          </a:xfrm>
        </p:spPr>
      </p:pic>
    </p:spTree>
    <p:extLst>
      <p:ext uri="{BB962C8B-B14F-4D97-AF65-F5344CB8AC3E}">
        <p14:creationId xmlns:p14="http://schemas.microsoft.com/office/powerpoint/2010/main" val="3704847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Elastic Net –  Extrapolation R</a:t>
            </a:r>
            <a:r>
              <a:rPr lang="en" baseline="30000" dirty="0"/>
              <a:t>2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27D3B3-323E-B8A0-9610-52ECE689E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40594"/>
            <a:ext cx="6366535" cy="3929062"/>
          </a:xfrm>
        </p:spPr>
      </p:pic>
    </p:spTree>
    <p:extLst>
      <p:ext uri="{BB962C8B-B14F-4D97-AF65-F5344CB8AC3E}">
        <p14:creationId xmlns:p14="http://schemas.microsoft.com/office/powerpoint/2010/main" val="261159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Comparison 2 – Mean Square Error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991F95-9DC2-4690-372A-C3AC11A3A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40594"/>
            <a:ext cx="6366535" cy="3929062"/>
          </a:xfrm>
        </p:spPr>
      </p:pic>
    </p:spTree>
    <p:extLst>
      <p:ext uri="{BB962C8B-B14F-4D97-AF65-F5344CB8AC3E}">
        <p14:creationId xmlns:p14="http://schemas.microsoft.com/office/powerpoint/2010/main" val="3737714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L0 &amp; Ridge - Regularization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L0 - Regularization - penalizes non zero parameters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Alternative approach to dropping parameters / weights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Hard to optimize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this plausible way to deal large number of parameters / weights?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Lambda = 0.0008, l0-pen (0.1, 1, 5, 10, 20, 100, 200, 500)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Best for around l0-pen = 10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Robust for large l0-penalization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Performs better for extrapolation, worse than distribution than MSE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L0-Ridge Graphics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29D10-DF5C-5A05-5BA2-921050B03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757646"/>
            <a:ext cx="6662979" cy="4112010"/>
          </a:xfrm>
        </p:spPr>
      </p:pic>
    </p:spTree>
    <p:extLst>
      <p:ext uri="{BB962C8B-B14F-4D97-AF65-F5344CB8AC3E}">
        <p14:creationId xmlns:p14="http://schemas.microsoft.com/office/powerpoint/2010/main" val="468105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L0-Ridge Graphics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282AB8-5BBB-FE49-1482-B202151EE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40594"/>
            <a:ext cx="6366535" cy="3929062"/>
          </a:xfrm>
        </p:spPr>
      </p:pic>
    </p:spTree>
    <p:extLst>
      <p:ext uri="{BB962C8B-B14F-4D97-AF65-F5344CB8AC3E}">
        <p14:creationId xmlns:p14="http://schemas.microsoft.com/office/powerpoint/2010/main" val="135425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Comparison 3 – Mean Square Error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EFBCE6-C606-21F2-CD10-5055F3694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757646"/>
            <a:ext cx="6662978" cy="4112010"/>
          </a:xfrm>
        </p:spPr>
      </p:pic>
    </p:spTree>
    <p:extLst>
      <p:ext uri="{BB962C8B-B14F-4D97-AF65-F5344CB8AC3E}">
        <p14:creationId xmlns:p14="http://schemas.microsoft.com/office/powerpoint/2010/main" val="2084598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CBBA-0145-FDD4-3AC0-1F362C28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0F1E-DAFE-0959-3E50-B2467D27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3457066"/>
          </a:xfrm>
        </p:spPr>
        <p:txBody>
          <a:bodyPr>
            <a:normAutofit lnSpcReduction="10000"/>
          </a:bodyPr>
          <a:lstStyle/>
          <a:p>
            <a:pPr marL="596900" indent="-342900">
              <a:spcBef>
                <a:spcPts val="0"/>
              </a:spcBef>
              <a:buSzPts val="1400"/>
            </a:pPr>
            <a:r>
              <a:rPr lang="en-GB" dirty="0"/>
              <a:t>Can the Loss function be improved in General?</a:t>
            </a:r>
          </a:p>
          <a:p>
            <a:pPr marL="939800" lvl="1" indent="-342900">
              <a:spcBef>
                <a:spcPts val="0"/>
              </a:spcBef>
              <a:buSzPts val="1400"/>
            </a:pPr>
            <a:r>
              <a:rPr lang="en-GB" dirty="0"/>
              <a:t>Yes! Multiple approaches can result in improvement!</a:t>
            </a:r>
          </a:p>
          <a:p>
            <a:pPr marL="596900" indent="-342900">
              <a:spcBef>
                <a:spcPts val="0"/>
              </a:spcBef>
              <a:buSzPts val="1400"/>
            </a:pPr>
            <a:r>
              <a:rPr lang="en-GB" dirty="0"/>
              <a:t>Is there a Regularization type / Loss function dominating all others?</a:t>
            </a:r>
          </a:p>
          <a:p>
            <a:pPr marL="939800" lvl="1" indent="-342900">
              <a:spcBef>
                <a:spcPts val="0"/>
              </a:spcBef>
              <a:buSzPts val="1400"/>
            </a:pPr>
            <a:r>
              <a:rPr lang="en-GB" dirty="0"/>
              <a:t>Somewhat. The MAE performs best for Distribution &amp; Interpolation</a:t>
            </a:r>
          </a:p>
          <a:p>
            <a:pPr marL="939800" lvl="1" indent="-342900">
              <a:spcBef>
                <a:spcPts val="0"/>
              </a:spcBef>
              <a:buSzPts val="1400"/>
            </a:pPr>
            <a:r>
              <a:rPr lang="en-GB" dirty="0"/>
              <a:t>For Extrapolation, the more complicated regularization approaches can achieve better performance</a:t>
            </a:r>
          </a:p>
          <a:p>
            <a:pPr marL="596900" indent="-342900">
              <a:spcBef>
                <a:spcPts val="0"/>
              </a:spcBef>
              <a:buSzPts val="1400"/>
            </a:pPr>
            <a:r>
              <a:rPr lang="en-GB" dirty="0"/>
              <a:t>Are there important takeaways, guidelines for future applications?  </a:t>
            </a:r>
          </a:p>
          <a:p>
            <a:pPr marL="939800" lvl="1" indent="-342900">
              <a:spcBef>
                <a:spcPts val="0"/>
              </a:spcBef>
              <a:buSzPts val="1400"/>
            </a:pPr>
            <a:r>
              <a:rPr lang="en-GB" dirty="0"/>
              <a:t>The MAE should be considered</a:t>
            </a:r>
          </a:p>
          <a:p>
            <a:pPr marL="939800" lvl="1" indent="-342900">
              <a:spcBef>
                <a:spcPts val="0"/>
              </a:spcBef>
              <a:buSzPts val="1400"/>
            </a:pPr>
            <a:r>
              <a:rPr lang="en-GB" dirty="0"/>
              <a:t>Weak regularization best for Ridge &amp; Lambda</a:t>
            </a:r>
          </a:p>
          <a:p>
            <a:pPr marL="939800" lvl="1" indent="-342900">
              <a:spcBef>
                <a:spcPts val="0"/>
              </a:spcBef>
              <a:buSzPts val="1400"/>
            </a:pPr>
            <a:r>
              <a:rPr lang="en-GB" dirty="0"/>
              <a:t>The Elastic Net is best when it isn’t balanced</a:t>
            </a:r>
          </a:p>
          <a:p>
            <a:pPr marL="939800" lvl="1" indent="-342900">
              <a:spcBef>
                <a:spcPts val="0"/>
              </a:spcBef>
              <a:buSzPts val="1400"/>
            </a:pPr>
            <a:r>
              <a:rPr lang="en-GB" dirty="0"/>
              <a:t>L0 &amp; ridge combined Regularization can be a useful approach to deal with high variable / parameter 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4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Reduction of the model to just the clipping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Selection of loss function and regularization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Absolute Error (MAE)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Lasso regularization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Ridge regularization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Elastic 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L0 regularization in combination with ridge regularization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different parameter values to see the behaviour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the penalization parameter be updated through Gradient Descent as well?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Regularization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MSE is already very good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MAE has slight improvements in all modelling results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MAE requires longer training time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training time is negligible → performance improvement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No Regularization – Mean Square Error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6D8CC6-0EE5-3401-D449-5892F1047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40594"/>
            <a:ext cx="6366535" cy="3929062"/>
          </a:xfrm>
        </p:spPr>
      </p:pic>
    </p:spTree>
    <p:extLst>
      <p:ext uri="{BB962C8B-B14F-4D97-AF65-F5344CB8AC3E}">
        <p14:creationId xmlns:p14="http://schemas.microsoft.com/office/powerpoint/2010/main" val="99576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No Regularization – R</a:t>
            </a:r>
            <a:r>
              <a:rPr lang="en" baseline="30000" dirty="0"/>
              <a:t>2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B1C7E0-89C1-BCD1-0B3F-92970F2D6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40594"/>
            <a:ext cx="6366535" cy="3929062"/>
          </a:xfrm>
        </p:spPr>
      </p:pic>
    </p:spTree>
    <p:extLst>
      <p:ext uri="{BB962C8B-B14F-4D97-AF65-F5344CB8AC3E}">
        <p14:creationId xmlns:p14="http://schemas.microsoft.com/office/powerpoint/2010/main" val="317433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Regularization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MSE Base Loss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Pseudo Hill climbing approach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Lambda values analyzed within  the range (0.01 ; 0.0005)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Lambda = 0.01 → Worse than the optimum constant (arithmetic mean)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Best Lambda values around 0.00011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statistics: considered to be very small / weak regularization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partial &amp; weak improvements could be observed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Lasso Graphics – Mean Square Error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AD4AF2-35AC-32C9-6AD4-014A25CAE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40594"/>
            <a:ext cx="6366535" cy="3929062"/>
          </a:xfrm>
        </p:spPr>
      </p:pic>
    </p:spTree>
    <p:extLst>
      <p:ext uri="{BB962C8B-B14F-4D97-AF65-F5344CB8AC3E}">
        <p14:creationId xmlns:p14="http://schemas.microsoft.com/office/powerpoint/2010/main" val="167408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99B-6892-8837-B9BA-0519D56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18664" cy="483802"/>
          </a:xfrm>
        </p:spPr>
        <p:txBody>
          <a:bodyPr>
            <a:normAutofit fontScale="90000"/>
          </a:bodyPr>
          <a:lstStyle/>
          <a:p>
            <a:r>
              <a:rPr lang="en" dirty="0"/>
              <a:t>Lasso Graphics – R</a:t>
            </a:r>
            <a:r>
              <a:rPr lang="en" baseline="30000" dirty="0"/>
              <a:t>2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D333D0-3379-A1B2-55F2-E29609D19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40594"/>
            <a:ext cx="6366535" cy="3929062"/>
          </a:xfrm>
        </p:spPr>
      </p:pic>
    </p:spTree>
    <p:extLst>
      <p:ext uri="{BB962C8B-B14F-4D97-AF65-F5344CB8AC3E}">
        <p14:creationId xmlns:p14="http://schemas.microsoft.com/office/powerpoint/2010/main" val="378047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670</Words>
  <Application>Microsoft Macintosh PowerPoint</Application>
  <PresentationFormat>On-screen Show (16:9)</PresentationFormat>
  <Paragraphs>116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AI in Industry - Loss Function Optimization for Clipping Function in the SMLE </vt:lpstr>
      <vt:lpstr>Core - Problem </vt:lpstr>
      <vt:lpstr>Approach</vt:lpstr>
      <vt:lpstr>No Regularization</vt:lpstr>
      <vt:lpstr>No Regularization – Mean Square Error</vt:lpstr>
      <vt:lpstr>No Regularization – R2</vt:lpstr>
      <vt:lpstr>Lasso Regularization</vt:lpstr>
      <vt:lpstr>Lasso Graphics – Mean Square Error</vt:lpstr>
      <vt:lpstr>Lasso Graphics – R2</vt:lpstr>
      <vt:lpstr>Ridge Regularization </vt:lpstr>
      <vt:lpstr>Ridge Graphics – Mean Square Error</vt:lpstr>
      <vt:lpstr>Ridge Graphics – Mean Square Error</vt:lpstr>
      <vt:lpstr>Comparison 1 – Mean Square Error</vt:lpstr>
      <vt:lpstr>Dynamic Regularization</vt:lpstr>
      <vt:lpstr>Dynamic Regularization</vt:lpstr>
      <vt:lpstr>Elastic Net</vt:lpstr>
      <vt:lpstr>Elastic Net –  Distribution Mean Square Error</vt:lpstr>
      <vt:lpstr>Elastic Net –  Interpolation Mean Square Error</vt:lpstr>
      <vt:lpstr>Elastic Net –  Extrapolation Mean Square Error</vt:lpstr>
      <vt:lpstr>Elastic Net –  Distribution R2</vt:lpstr>
      <vt:lpstr>Elastic Net –  Interpolation R2</vt:lpstr>
      <vt:lpstr>Elastic Net –  Extrapolation R2</vt:lpstr>
      <vt:lpstr>Comparison 2 – Mean Square Error</vt:lpstr>
      <vt:lpstr>L0 &amp; Ridge - Regularization</vt:lpstr>
      <vt:lpstr>L0-Ridge Graphics</vt:lpstr>
      <vt:lpstr>L0-Ridge Graphics</vt:lpstr>
      <vt:lpstr>Comparison 3 – Mean Square Error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Industry - Loss Function Optimization</dc:title>
  <cp:lastModifiedBy>Colin Linke</cp:lastModifiedBy>
  <cp:revision>5</cp:revision>
  <dcterms:modified xsi:type="dcterms:W3CDTF">2025-03-24T13:31:41Z</dcterms:modified>
</cp:coreProperties>
</file>