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85" r:id="rId2"/>
  </p:sldMasterIdLst>
  <p:sldIdLst>
    <p:sldId id="259" r:id="rId3"/>
    <p:sldId id="265" r:id="rId4"/>
    <p:sldId id="266" r:id="rId5"/>
    <p:sldId id="274" r:id="rId6"/>
    <p:sldId id="292" r:id="rId7"/>
    <p:sldId id="267" r:id="rId8"/>
    <p:sldId id="288" r:id="rId9"/>
    <p:sldId id="268" r:id="rId10"/>
    <p:sldId id="277" r:id="rId11"/>
    <p:sldId id="289" r:id="rId12"/>
    <p:sldId id="269" r:id="rId13"/>
    <p:sldId id="281" r:id="rId14"/>
    <p:sldId id="298" r:id="rId15"/>
    <p:sldId id="294" r:id="rId16"/>
    <p:sldId id="300" r:id="rId17"/>
    <p:sldId id="301" r:id="rId18"/>
    <p:sldId id="299" r:id="rId19"/>
    <p:sldId id="295" r:id="rId20"/>
    <p:sldId id="302" r:id="rId21"/>
    <p:sldId id="296" r:id="rId22"/>
    <p:sldId id="270" r:id="rId23"/>
    <p:sldId id="287" r:id="rId24"/>
    <p:sldId id="297" r:id="rId25"/>
    <p:sldId id="272" r:id="rId26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4088" userDrawn="1">
          <p15:clr>
            <a:srgbClr val="A4A3A4"/>
          </p15:clr>
        </p15:guide>
        <p15:guide id="5" pos="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303" autoAdjust="0"/>
  </p:normalViewPr>
  <p:slideViewPr>
    <p:cSldViewPr snapToGrid="0" snapToObjects="1">
      <p:cViewPr varScale="1">
        <p:scale>
          <a:sx n="50" d="100"/>
          <a:sy n="50" d="100"/>
        </p:scale>
        <p:origin x="-96" y="-298"/>
      </p:cViewPr>
      <p:guideLst>
        <p:guide orient="horz" pos="2160"/>
        <p:guide orient="horz" pos="232"/>
        <p:guide orient="horz" pos="4088"/>
        <p:guide pos="3840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45655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6209886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78207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6583663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744495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4693649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51909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 Light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 Light"/>
                <a:cs typeface="Segoe UI Light"/>
              </a:rPr>
              <a:t>OfficePLUS</a:t>
            </a:r>
            <a:endParaRPr lang="zh-CN" altLang="en-US" sz="1000" dirty="0">
              <a:solidFill>
                <a:prstClr val="black">
                  <a:lumMod val="75000"/>
                  <a:lumOff val="25000"/>
                </a:prstClr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46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72364496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0897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5007559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08101870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75327413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170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09218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79" r:id="rId3"/>
    <p:sldLayoutId id="2147483680" r:id="rId4"/>
    <p:sldLayoutId id="2147483681" r:id="rId5"/>
    <p:sldLayoutId id="2147483682" r:id="rId6"/>
    <p:sldLayoutId id="2147483662" r:id="rId7"/>
    <p:sldLayoutId id="2147483664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72233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98583" y="1717450"/>
            <a:ext cx="51090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金融经济学计算器</a:t>
            </a:r>
            <a:endParaRPr lang="en-US" altLang="zh-CN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94658" y="4060956"/>
            <a:ext cx="4316938" cy="184858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+mn-ea"/>
              </a:rPr>
              <a:t>报告人</a:t>
            </a:r>
            <a:endParaRPr lang="en-US" altLang="zh-CN" sz="2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+mn-ea"/>
              </a:rPr>
              <a:t>朱智慧   周逸菲   宋运翔</a:t>
            </a:r>
            <a:endParaRPr lang="en-US" altLang="zh-CN" sz="2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+mn-ea"/>
              </a:rPr>
              <a:t>李 越   卢敏敏</a:t>
            </a:r>
            <a:endParaRPr lang="en-US" altLang="zh-CN" sz="28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775" y="-14289"/>
            <a:ext cx="1419225" cy="14192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678392" y="2619805"/>
            <a:ext cx="27494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微</a:t>
            </a:r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信小程序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81233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68830" t="39363" r="20020" b="39553"/>
          <a:stretch/>
        </p:blipFill>
        <p:spPr>
          <a:xfrm>
            <a:off x="8719854" y="1368423"/>
            <a:ext cx="2534710" cy="2534710"/>
          </a:xfrm>
          <a:prstGeom prst="ellipse">
            <a:avLst/>
          </a:prstGeom>
        </p:spPr>
      </p:pic>
      <p:grpSp>
        <p:nvGrpSpPr>
          <p:cNvPr id="33" name="Group 32"/>
          <p:cNvGrpSpPr>
            <a:grpSpLocks noChangeAspect="1"/>
          </p:cNvGrpSpPr>
          <p:nvPr/>
        </p:nvGrpSpPr>
        <p:grpSpPr bwMode="auto">
          <a:xfrm>
            <a:off x="9565129" y="2329751"/>
            <a:ext cx="907980" cy="644666"/>
            <a:chOff x="4354" y="1098"/>
            <a:chExt cx="800" cy="56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40" name="图片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775" y="-1"/>
            <a:ext cx="1419225" cy="1419225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0" y="60523"/>
            <a:ext cx="2001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THREE </a:t>
            </a:r>
            <a:r>
              <a:rPr lang="zh-CN" altLang="en-US" sz="1400" b="1" dirty="0"/>
              <a:t>设计关键</a:t>
            </a:r>
          </a:p>
        </p:txBody>
      </p:sp>
      <p:sp>
        <p:nvSpPr>
          <p:cNvPr id="42" name="椭圆 41"/>
          <p:cNvSpPr/>
          <p:nvPr/>
        </p:nvSpPr>
        <p:spPr>
          <a:xfrm>
            <a:off x="1953525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43" name="矩形 42"/>
          <p:cNvSpPr/>
          <p:nvPr/>
        </p:nvSpPr>
        <p:spPr>
          <a:xfrm>
            <a:off x="9206926" y="4064028"/>
            <a:ext cx="16754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/>
              <a:t>使用</a:t>
            </a:r>
            <a:r>
              <a:rPr lang="en-US" altLang="zh-CN" sz="3200" b="1" dirty="0" smtClean="0"/>
              <a:t>API</a:t>
            </a:r>
            <a:endParaRPr lang="zh-CN" altLang="en-US" sz="3200" b="1" dirty="0"/>
          </a:p>
        </p:txBody>
      </p:sp>
      <p:sp>
        <p:nvSpPr>
          <p:cNvPr id="44" name="矩形 43"/>
          <p:cNvSpPr/>
          <p:nvPr/>
        </p:nvSpPr>
        <p:spPr>
          <a:xfrm>
            <a:off x="1000562" y="1521087"/>
            <a:ext cx="731144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       微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信开发者工具提供丰富的原生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API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，可以方便的调起微信提供的能力，而无需理解内部工作的细节。本小程序中也使用了的一些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API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，比如实现页面的跳转：</a:t>
            </a:r>
          </a:p>
          <a:p>
            <a:pPr lvl="0" algn="ctr">
              <a:lnSpc>
                <a:spcPct val="130000"/>
              </a:lnSpc>
            </a:pPr>
            <a:r>
              <a:rPr lang="en-US" altLang="zh-CN" sz="2000" dirty="0" err="1">
                <a:solidFill>
                  <a:srgbClr val="FF0000"/>
                </a:solidFill>
                <a:latin typeface="微软雅黑" charset="0"/>
                <a:ea typeface="微软雅黑" charset="0"/>
              </a:rPr>
              <a:t>wx.navigateTo</a:t>
            </a:r>
            <a:r>
              <a:rPr lang="en-US" altLang="zh-CN" sz="20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({</a:t>
            </a:r>
          </a:p>
          <a:p>
            <a:pPr lvl="0" algn="ctr">
              <a:lnSpc>
                <a:spcPct val="13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url: '</a:t>
            </a:r>
            <a:r>
              <a:rPr lang="en-US" altLang="zh-CN" sz="2000" dirty="0" err="1">
                <a:solidFill>
                  <a:srgbClr val="FF0000"/>
                </a:solidFill>
                <a:latin typeface="微软雅黑" charset="0"/>
                <a:ea typeface="微软雅黑" charset="0"/>
              </a:rPr>
              <a:t>test?id</a:t>
            </a:r>
            <a:r>
              <a:rPr lang="en-US" altLang="zh-CN" sz="20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=1'</a:t>
            </a:r>
          </a:p>
          <a:p>
            <a:pPr lvl="0" algn="ctr">
              <a:lnSpc>
                <a:spcPct val="13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})</a:t>
            </a:r>
          </a:p>
          <a:p>
            <a:pPr lvl="0" algn="just"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       '</a:t>
            </a:r>
            <a:r>
              <a:rPr lang="en-US" altLang="zh-CN" sz="2000" dirty="0" err="1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test?id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=1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'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指向跳转页面目录，该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API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既可以实现从一个界面跳转到另一界面，同时还自动生成了返回按钮。</a:t>
            </a:r>
          </a:p>
        </p:txBody>
      </p:sp>
    </p:spTree>
    <p:extLst>
      <p:ext uri="{BB962C8B-B14F-4D97-AF65-F5344CB8AC3E}">
        <p14:creationId xmlns="" xmlns:p14="http://schemas.microsoft.com/office/powerpoint/2010/main" val="21980455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 FOUR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66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charset="0"/>
              </a:rPr>
              <a:t>实现过程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</p:spTree>
    <p:extLst>
      <p:ext uri="{BB962C8B-B14F-4D97-AF65-F5344CB8AC3E}">
        <p14:creationId xmlns="" xmlns:p14="http://schemas.microsoft.com/office/powerpoint/2010/main" val="1978603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93305" y="98527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金融公式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11226" y="898396"/>
            <a:ext cx="1303338" cy="509896"/>
            <a:chOff x="888096" y="1000203"/>
            <a:chExt cx="4259825" cy="944066"/>
          </a:xfrm>
        </p:grpSpPr>
        <p:sp>
          <p:nvSpPr>
            <p:cNvPr id="8" name="矩形 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775" y="-1"/>
            <a:ext cx="1419225" cy="141922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60523"/>
            <a:ext cx="19241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FOUR </a:t>
            </a:r>
            <a:r>
              <a:rPr lang="zh-CN" altLang="en-US" sz="1400" b="1" dirty="0"/>
              <a:t>实现过程</a:t>
            </a:r>
          </a:p>
        </p:txBody>
      </p:sp>
      <p:sp>
        <p:nvSpPr>
          <p:cNvPr id="18" name="椭圆 17"/>
          <p:cNvSpPr/>
          <p:nvPr/>
        </p:nvSpPr>
        <p:spPr>
          <a:xfrm>
            <a:off x="1886619" y="157740"/>
            <a:ext cx="130917" cy="11334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44" y="1824846"/>
            <a:ext cx="7553260" cy="3404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44" y="2041449"/>
            <a:ext cx="8143814" cy="2752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922" y="368300"/>
            <a:ext cx="3319165" cy="59007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820" y="368300"/>
            <a:ext cx="3319165" cy="59007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819" y="368300"/>
            <a:ext cx="3319166" cy="590073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789724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93305" y="98527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金融公式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11226" y="898396"/>
            <a:ext cx="1303338" cy="509896"/>
            <a:chOff x="888096" y="1000203"/>
            <a:chExt cx="4259825" cy="944066"/>
          </a:xfrm>
        </p:grpSpPr>
        <p:sp>
          <p:nvSpPr>
            <p:cNvPr id="8" name="矩形 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775" y="-1"/>
            <a:ext cx="1419225" cy="141922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60523"/>
            <a:ext cx="19241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FOUR </a:t>
            </a:r>
            <a:r>
              <a:rPr lang="zh-CN" altLang="en-US" sz="1400" b="1" dirty="0"/>
              <a:t>实现过程</a:t>
            </a:r>
          </a:p>
        </p:txBody>
      </p:sp>
      <p:sp>
        <p:nvSpPr>
          <p:cNvPr id="18" name="椭圆 17"/>
          <p:cNvSpPr/>
          <p:nvPr/>
        </p:nvSpPr>
        <p:spPr>
          <a:xfrm>
            <a:off x="1886619" y="157740"/>
            <a:ext cx="130917" cy="11334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1" y="1461979"/>
            <a:ext cx="8094032" cy="539602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10" y="1648264"/>
            <a:ext cx="7535174" cy="5023449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2214564" y="1051307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其他公式列举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40616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93305" y="98527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房</a:t>
            </a:r>
            <a:r>
              <a:rPr lang="zh-CN" altLang="en-US" dirty="0" smtClean="0"/>
              <a:t>贷计算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911226" y="898396"/>
            <a:ext cx="1303338" cy="509896"/>
            <a:chOff x="888096" y="1000203"/>
            <a:chExt cx="4259825" cy="944066"/>
          </a:xfrm>
        </p:grpSpPr>
        <p:sp>
          <p:nvSpPr>
            <p:cNvPr id="8" name="矩形 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911225" y="2114466"/>
            <a:ext cx="7193779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775" y="-1"/>
            <a:ext cx="1419225" cy="141922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60523"/>
            <a:ext cx="19241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FOUR </a:t>
            </a:r>
            <a:r>
              <a:rPr lang="zh-CN" altLang="en-US" sz="1400" b="1" dirty="0"/>
              <a:t>实现过程</a:t>
            </a:r>
          </a:p>
        </p:txBody>
      </p:sp>
      <p:sp>
        <p:nvSpPr>
          <p:cNvPr id="18" name="椭圆 17"/>
          <p:cNvSpPr/>
          <p:nvPr/>
        </p:nvSpPr>
        <p:spPr>
          <a:xfrm>
            <a:off x="1886619" y="157740"/>
            <a:ext cx="130917" cy="11334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15" name="矩形 14"/>
          <p:cNvSpPr/>
          <p:nvPr/>
        </p:nvSpPr>
        <p:spPr>
          <a:xfrm>
            <a:off x="911225" y="2067969"/>
            <a:ext cx="6835873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分类：</a:t>
            </a:r>
            <a:endParaRPr lang="en-US" altLang="zh-CN" sz="2000" b="1" dirty="0" smtClean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（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）商业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贷款   （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2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）公积金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贷款  （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3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）组合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贷款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endParaRPr lang="en-US" altLang="zh-CN" sz="2000" b="1" dirty="0" smtClean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背景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介绍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：</a:t>
            </a:r>
            <a:endParaRPr lang="en-US" altLang="zh-CN" sz="2000" b="1" dirty="0" smtClean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     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商业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贷款和公积金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贷款计算，是通过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贷款利率、贷款年限帮助用户计算出还款总额、总利息以及月供，其中用户可选择等额本息和等额本金还款。而组合贷款则是贷款额部分选择商业贷款部分选择公积金贷款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14564" y="1051307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整体框架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设计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12151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93305" y="98527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房</a:t>
            </a:r>
            <a:r>
              <a:rPr lang="zh-CN" altLang="en-US" dirty="0" smtClean="0"/>
              <a:t>贷计算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11225" y="1533420"/>
            <a:ext cx="7193779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11226" y="898396"/>
            <a:ext cx="1303338" cy="509896"/>
            <a:chOff x="888096" y="1000203"/>
            <a:chExt cx="4259825" cy="944066"/>
          </a:xfrm>
        </p:grpSpPr>
        <p:sp>
          <p:nvSpPr>
            <p:cNvPr id="8" name="矩形 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775" y="-1"/>
            <a:ext cx="1419225" cy="141922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60523"/>
            <a:ext cx="19241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FOUR </a:t>
            </a:r>
            <a:r>
              <a:rPr lang="zh-CN" altLang="en-US" sz="1400" b="1" dirty="0"/>
              <a:t>实现过程</a:t>
            </a:r>
          </a:p>
        </p:txBody>
      </p:sp>
      <p:sp>
        <p:nvSpPr>
          <p:cNvPr id="18" name="椭圆 17"/>
          <p:cNvSpPr/>
          <p:nvPr/>
        </p:nvSpPr>
        <p:spPr>
          <a:xfrm>
            <a:off x="1886619" y="157740"/>
            <a:ext cx="130917" cy="11334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15" name="矩形 14"/>
          <p:cNvSpPr/>
          <p:nvPr/>
        </p:nvSpPr>
        <p:spPr>
          <a:xfrm>
            <a:off x="868361" y="1533420"/>
            <a:ext cx="6975477" cy="305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（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）房贷计算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Mortgage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模块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主要实现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“房贷计算”页面，以及原始参数的设置，获取用户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的输入数据。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在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showDetail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（）方法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中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对参数赋值，其中包括贷款额、月利率和总月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数，最后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再通过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wx.navigateTo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将参数传递到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detail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模块进行计算。</a:t>
            </a:r>
          </a:p>
        </p:txBody>
      </p:sp>
      <p:sp>
        <p:nvSpPr>
          <p:cNvPr id="19" name="矩形 18"/>
          <p:cNvSpPr/>
          <p:nvPr/>
        </p:nvSpPr>
        <p:spPr>
          <a:xfrm>
            <a:off x="2214564" y="1051307"/>
            <a:ext cx="2031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逻辑层的设计和算法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06" y="4786213"/>
            <a:ext cx="7943632" cy="1385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838" y="368300"/>
            <a:ext cx="2737366" cy="48664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941487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93305" y="98527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房</a:t>
            </a:r>
            <a:r>
              <a:rPr lang="zh-CN" altLang="en-US" dirty="0" smtClean="0"/>
              <a:t>贷计算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11225" y="1533420"/>
            <a:ext cx="7193779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11226" y="898396"/>
            <a:ext cx="1303338" cy="509896"/>
            <a:chOff x="888096" y="1000203"/>
            <a:chExt cx="4259825" cy="944066"/>
          </a:xfrm>
        </p:grpSpPr>
        <p:sp>
          <p:nvSpPr>
            <p:cNvPr id="8" name="矩形 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775" y="-1"/>
            <a:ext cx="1419225" cy="141922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60523"/>
            <a:ext cx="19241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FOUR </a:t>
            </a:r>
            <a:r>
              <a:rPr lang="zh-CN" altLang="en-US" sz="1400" b="1" dirty="0"/>
              <a:t>实现过程</a:t>
            </a:r>
          </a:p>
        </p:txBody>
      </p:sp>
      <p:sp>
        <p:nvSpPr>
          <p:cNvPr id="18" name="椭圆 17"/>
          <p:cNvSpPr/>
          <p:nvPr/>
        </p:nvSpPr>
        <p:spPr>
          <a:xfrm>
            <a:off x="1886619" y="157740"/>
            <a:ext cx="130917" cy="11334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15" name="矩形 14"/>
          <p:cNvSpPr/>
          <p:nvPr/>
        </p:nvSpPr>
        <p:spPr>
          <a:xfrm>
            <a:off x="918303" y="1533420"/>
            <a:ext cx="7387497" cy="4653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（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2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）房贷详情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detail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模块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有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三个内容实现，分别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是：等额本息、等额本金、本息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/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本金。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调用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calculatorForHouseLoan.js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中的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函数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const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calculate = function (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loanTotal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,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interestRatePerMou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,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totalMouths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)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进行计算，其中三个参数分别为：贷款总额、月利率和总月数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为用户返回贷款总额、还款总额、总利息和月供，还可选择明细查看各期的具体还款信息。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14564" y="1051307"/>
            <a:ext cx="2031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逻辑层的设计和算法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1051307"/>
            <a:ext cx="2647474" cy="47066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677288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93305" y="98527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房</a:t>
            </a:r>
            <a:r>
              <a:rPr lang="zh-CN" altLang="en-US" dirty="0" smtClean="0"/>
              <a:t>贷计算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11225" y="1533420"/>
            <a:ext cx="7193779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11226" y="898396"/>
            <a:ext cx="1303338" cy="509896"/>
            <a:chOff x="888096" y="1000203"/>
            <a:chExt cx="4259825" cy="944066"/>
          </a:xfrm>
        </p:grpSpPr>
        <p:sp>
          <p:nvSpPr>
            <p:cNvPr id="8" name="矩形 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911225" y="2114466"/>
            <a:ext cx="7193779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775" y="-1"/>
            <a:ext cx="1419225" cy="141922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60523"/>
            <a:ext cx="19241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FOUR </a:t>
            </a:r>
            <a:r>
              <a:rPr lang="zh-CN" altLang="en-US" sz="1400" b="1" dirty="0"/>
              <a:t>实现过程</a:t>
            </a:r>
          </a:p>
        </p:txBody>
      </p:sp>
      <p:sp>
        <p:nvSpPr>
          <p:cNvPr id="18" name="椭圆 17"/>
          <p:cNvSpPr/>
          <p:nvPr/>
        </p:nvSpPr>
        <p:spPr>
          <a:xfrm>
            <a:off x="1886619" y="157740"/>
            <a:ext cx="130917" cy="11334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15" name="矩形 14"/>
          <p:cNvSpPr/>
          <p:nvPr/>
        </p:nvSpPr>
        <p:spPr>
          <a:xfrm>
            <a:off x="911225" y="1601176"/>
            <a:ext cx="7806055" cy="674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（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3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）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calculate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方法的实现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zh-CN" sz="20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等额</a:t>
            </a:r>
            <a:r>
              <a:rPr lang="zh-CN" altLang="zh-CN" sz="20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本息还款</a:t>
            </a:r>
            <a:r>
              <a:rPr lang="zh-CN" altLang="zh-CN" sz="20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法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：</a:t>
            </a:r>
            <a:r>
              <a:rPr lang="zh-CN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指</a:t>
            </a:r>
            <a:r>
              <a:rPr lang="zh-CN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借款人每月以相等的金额偿还贷款本息</a:t>
            </a:r>
            <a:r>
              <a:rPr lang="zh-CN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。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en-US" altLang="zh-CN" sz="1400" b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zh-CN" altLang="zh-CN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每月</a:t>
            </a:r>
            <a:r>
              <a:rPr lang="zh-CN" altLang="zh-CN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应还款额</a:t>
            </a:r>
            <a:r>
              <a:rPr lang="zh-CN" altLang="zh-CN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＝借款</a:t>
            </a:r>
            <a:r>
              <a:rPr lang="zh-CN" altLang="zh-CN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本金×月利率×（</a:t>
            </a:r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1</a:t>
            </a:r>
            <a:r>
              <a:rPr lang="zh-CN" altLang="zh-CN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＋月利率）</a:t>
            </a:r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^</a:t>
            </a:r>
            <a:r>
              <a:rPr lang="zh-CN" altLang="zh-CN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还款月数</a:t>
            </a:r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/[</a:t>
            </a:r>
            <a:r>
              <a:rPr lang="zh-CN" altLang="zh-CN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（</a:t>
            </a:r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1</a:t>
            </a:r>
            <a:r>
              <a:rPr lang="zh-CN" altLang="zh-CN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＋月利率）</a:t>
            </a:r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^</a:t>
            </a:r>
            <a:r>
              <a:rPr lang="zh-CN" altLang="zh-CN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还款月数－</a:t>
            </a:r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1]</a:t>
            </a:r>
            <a:endParaRPr lang="zh-CN" altLang="zh-CN" sz="1400" b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zh-CN" altLang="zh-CN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总还款额</a:t>
            </a:r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=</a:t>
            </a:r>
            <a:r>
              <a:rPr lang="zh-CN" altLang="zh-CN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每期还款额</a:t>
            </a:r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*</a:t>
            </a:r>
            <a:r>
              <a:rPr lang="zh-CN" altLang="zh-CN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还款月</a:t>
            </a:r>
            <a:r>
              <a:rPr lang="zh-CN" altLang="zh-CN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数</a:t>
            </a:r>
            <a:endParaRPr lang="en-US" altLang="zh-CN" sz="1400" b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en-US" altLang="zh-CN" sz="2000" b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zh-CN" sz="20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等额本金还款法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：</a:t>
            </a:r>
            <a:r>
              <a:rPr lang="zh-CN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借款人每月等额偿还本金，贷款利息逐月递减。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zh-CN" sz="1400" b="1" dirty="0" smtClean="0">
                <a:solidFill>
                  <a:schemeClr val="bg1">
                    <a:lumMod val="50000"/>
                  </a:schemeClr>
                </a:solidFill>
              </a:rPr>
              <a:t>每月</a:t>
            </a:r>
            <a:r>
              <a:rPr lang="zh-CN" altLang="zh-CN" sz="1400" b="1" dirty="0" smtClean="0">
                <a:solidFill>
                  <a:schemeClr val="bg1">
                    <a:lumMod val="50000"/>
                  </a:schemeClr>
                </a:solidFill>
              </a:rPr>
              <a:t>还款额</a:t>
            </a:r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zh-CN" altLang="zh-CN" sz="1400" b="1" dirty="0" smtClean="0">
                <a:solidFill>
                  <a:schemeClr val="bg1">
                    <a:lumMod val="50000"/>
                  </a:schemeClr>
                </a:solidFill>
              </a:rPr>
              <a:t>每月还款本金</a:t>
            </a:r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r>
              <a:rPr lang="zh-CN" altLang="zh-CN" sz="1400" b="1" dirty="0" smtClean="0">
                <a:solidFill>
                  <a:schemeClr val="bg1">
                    <a:lumMod val="50000"/>
                  </a:schemeClr>
                </a:solidFill>
              </a:rPr>
              <a:t>每月还款利息；</a:t>
            </a:r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zh-CN" altLang="zh-CN" sz="1400" b="1" dirty="0" smtClean="0">
                <a:solidFill>
                  <a:schemeClr val="bg1">
                    <a:lumMod val="50000"/>
                  </a:schemeClr>
                </a:solidFill>
              </a:rPr>
              <a:t>每月还款本金</a:t>
            </a:r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zh-CN" altLang="zh-CN" sz="1400" b="1" dirty="0" smtClean="0">
                <a:solidFill>
                  <a:schemeClr val="bg1">
                    <a:lumMod val="50000"/>
                  </a:schemeClr>
                </a:solidFill>
              </a:rPr>
              <a:t>贷款总额</a:t>
            </a:r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zh-CN" altLang="zh-CN" sz="1400" b="1" dirty="0" smtClean="0">
                <a:solidFill>
                  <a:schemeClr val="bg1">
                    <a:lumMod val="50000"/>
                  </a:schemeClr>
                </a:solidFill>
              </a:rPr>
              <a:t>贷款月数 ；</a:t>
            </a:r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zh-CN" altLang="zh-CN" sz="1400" b="1" dirty="0" smtClean="0">
                <a:solidFill>
                  <a:schemeClr val="bg1">
                    <a:lumMod val="50000"/>
                  </a:schemeClr>
                </a:solidFill>
              </a:rPr>
              <a:t>每月还款利息</a:t>
            </a:r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zh-CN" altLang="zh-CN" sz="1400" b="1" dirty="0" smtClean="0">
                <a:solidFill>
                  <a:schemeClr val="bg1">
                    <a:lumMod val="50000"/>
                  </a:schemeClr>
                </a:solidFill>
              </a:rPr>
              <a:t>贷款本金余额</a:t>
            </a:r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zh-CN" altLang="zh-CN" sz="1400" b="1" dirty="0" smtClean="0">
                <a:solidFill>
                  <a:schemeClr val="bg1">
                    <a:lumMod val="50000"/>
                  </a:schemeClr>
                </a:solidFill>
              </a:rPr>
              <a:t>贷款月利率（ 贷款月利率</a:t>
            </a:r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zh-CN" altLang="zh-CN" sz="1400" b="1" dirty="0" smtClean="0">
                <a:solidFill>
                  <a:schemeClr val="bg1">
                    <a:lumMod val="50000"/>
                  </a:schemeClr>
                </a:solidFill>
              </a:rPr>
              <a:t>年利率</a:t>
            </a:r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</a:rPr>
              <a:t>/12</a:t>
            </a:r>
            <a:r>
              <a:rPr lang="zh-CN" altLang="zh-CN" sz="1400" b="1" dirty="0" smtClean="0">
                <a:solidFill>
                  <a:schemeClr val="bg1">
                    <a:lumMod val="50000"/>
                  </a:schemeClr>
                </a:solidFill>
              </a:rPr>
              <a:t>）；</a:t>
            </a:r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zh-CN" altLang="zh-CN" sz="1400" b="1" dirty="0" smtClean="0">
                <a:solidFill>
                  <a:schemeClr val="bg1">
                    <a:lumMod val="50000"/>
                  </a:schemeClr>
                </a:solidFill>
              </a:rPr>
              <a:t>贷款本金余额</a:t>
            </a:r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zh-CN" altLang="zh-CN" sz="1400" b="1" dirty="0" smtClean="0">
                <a:solidFill>
                  <a:schemeClr val="bg1">
                    <a:lumMod val="50000"/>
                  </a:schemeClr>
                </a:solidFill>
              </a:rPr>
              <a:t>贷款总额</a:t>
            </a:r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zh-CN" altLang="zh-CN" sz="1400" b="1" dirty="0" smtClean="0">
                <a:solidFill>
                  <a:schemeClr val="bg1">
                    <a:lumMod val="50000"/>
                  </a:schemeClr>
                </a:solidFill>
              </a:rPr>
              <a:t>已还款月数</a:t>
            </a:r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zh-CN" altLang="zh-CN" sz="1400" b="1" dirty="0" smtClean="0">
                <a:solidFill>
                  <a:schemeClr val="bg1">
                    <a:lumMod val="50000"/>
                  </a:schemeClr>
                </a:solidFill>
              </a:rPr>
              <a:t>每月还款本金。</a:t>
            </a:r>
          </a:p>
          <a:p>
            <a:endParaRPr lang="zh-CN" altLang="zh-CN" sz="1400" b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14564" y="1051307"/>
            <a:ext cx="2031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逻辑层的设计和算法</a:t>
            </a:r>
          </a:p>
        </p:txBody>
      </p:sp>
    </p:spTree>
    <p:extLst>
      <p:ext uri="{BB962C8B-B14F-4D97-AF65-F5344CB8AC3E}">
        <p14:creationId xmlns="" xmlns:p14="http://schemas.microsoft.com/office/powerpoint/2010/main" val="39905683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90407" y="98467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dirty="0"/>
              <a:t>五险一金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11225" y="1633436"/>
            <a:ext cx="734695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五险一金是指用人单位给予劳动者的几种保障性待遇的合称，包括养老保险、医疗保险、失业保险、工伤保险和生育保险，及住房公积金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五险一金缴费基数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(1)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公积金基数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根据现行规定，职工个人住房公积金缴存基数为职工本人上一年度月平均工资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(2)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社保基数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社保基数，是指职工在一个社保年度的社会保险缴费基数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11226" y="898396"/>
            <a:ext cx="1303338" cy="509896"/>
            <a:chOff x="888096" y="1000203"/>
            <a:chExt cx="4259825" cy="944066"/>
          </a:xfrm>
        </p:grpSpPr>
        <p:sp>
          <p:nvSpPr>
            <p:cNvPr id="8" name="矩形 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775" y="-1"/>
            <a:ext cx="1419225" cy="141922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60523"/>
            <a:ext cx="19241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FOUR </a:t>
            </a:r>
            <a:r>
              <a:rPr lang="zh-CN" altLang="en-US" sz="1400" b="1" dirty="0"/>
              <a:t>实现过程</a:t>
            </a:r>
          </a:p>
        </p:txBody>
      </p:sp>
      <p:sp>
        <p:nvSpPr>
          <p:cNvPr id="18" name="椭圆 17"/>
          <p:cNvSpPr/>
          <p:nvPr/>
        </p:nvSpPr>
        <p:spPr>
          <a:xfrm>
            <a:off x="1886619" y="157740"/>
            <a:ext cx="130917" cy="11334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</p:spTree>
    <p:extLst>
      <p:ext uri="{BB962C8B-B14F-4D97-AF65-F5344CB8AC3E}">
        <p14:creationId xmlns="" xmlns:p14="http://schemas.microsoft.com/office/powerpoint/2010/main" val="4438461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90407" y="98467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dirty="0"/>
              <a:t>五险一金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11225" y="1790604"/>
            <a:ext cx="734695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公式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：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企业各项社会保险费的月缴费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金额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=Σ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（职工各险种月缴费基数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×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各险种单位缴费比例＋职工各险种月缴费基数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×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各险种个人缴费比例）</a:t>
            </a:r>
          </a:p>
          <a:p>
            <a:pPr>
              <a:lnSpc>
                <a:spcPct val="130000"/>
              </a:lnSpc>
            </a:pP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缴费金额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计算通过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wxyj.js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里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calculate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()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实现。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11226" y="898396"/>
            <a:ext cx="1303338" cy="509896"/>
            <a:chOff x="888096" y="1000203"/>
            <a:chExt cx="4259825" cy="944066"/>
          </a:xfrm>
        </p:grpSpPr>
        <p:sp>
          <p:nvSpPr>
            <p:cNvPr id="8" name="矩形 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775" y="-1"/>
            <a:ext cx="1419225" cy="141922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60523"/>
            <a:ext cx="19241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FOUR </a:t>
            </a:r>
            <a:r>
              <a:rPr lang="zh-CN" altLang="en-US" sz="1400" b="1" dirty="0"/>
              <a:t>实现过程</a:t>
            </a:r>
          </a:p>
        </p:txBody>
      </p:sp>
      <p:sp>
        <p:nvSpPr>
          <p:cNvPr id="18" name="椭圆 17"/>
          <p:cNvSpPr/>
          <p:nvPr/>
        </p:nvSpPr>
        <p:spPr>
          <a:xfrm>
            <a:off x="1886619" y="157740"/>
            <a:ext cx="130917" cy="11334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23" y="327738"/>
            <a:ext cx="3568303" cy="63436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679" y="327738"/>
            <a:ext cx="3583730" cy="63710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766692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234224" y="965935"/>
            <a:ext cx="172354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 smtClean="0">
                <a:latin typeface="+mj-lt"/>
              </a:rPr>
              <a:t>目录</a:t>
            </a:r>
            <a:endParaRPr lang="en-US" altLang="zh-CN" sz="6000" dirty="0" smtClean="0">
              <a:latin typeface="+mj-lt"/>
            </a:endParaRPr>
          </a:p>
          <a:p>
            <a:pPr algn="ctr"/>
            <a:r>
              <a:rPr lang="en-US" altLang="zh-CN" sz="2400" dirty="0" smtClean="0">
                <a:latin typeface="+mj-lt"/>
              </a:rPr>
              <a:t>CONTENT</a:t>
            </a:r>
            <a:endParaRPr lang="en-US" altLang="zh-CN" sz="2400" dirty="0">
              <a:latin typeface="+mj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9417" y="3862040"/>
            <a:ext cx="146119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 smtClean="0">
                <a:latin typeface="+mj-lt"/>
                <a:ea typeface="微软雅黑" charset="0"/>
              </a:rPr>
              <a:t>ONE</a:t>
            </a:r>
            <a:endParaRPr lang="zh-CN" altLang="en-US" dirty="0">
              <a:latin typeface="+mj-lt"/>
              <a:ea typeface="微软雅黑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327961" y="3862040"/>
            <a:ext cx="1587032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 smtClean="0">
                <a:latin typeface="+mj-lt"/>
                <a:ea typeface="微软雅黑" charset="0"/>
              </a:rPr>
              <a:t>TWO</a:t>
            </a:r>
            <a:endParaRPr lang="zh-CN" altLang="en-US" dirty="0">
              <a:latin typeface="+mj-lt"/>
              <a:ea typeface="微软雅黑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151767" y="3862040"/>
            <a:ext cx="171216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 smtClean="0">
                <a:latin typeface="+mj-lt"/>
                <a:ea typeface="微软雅黑" charset="0"/>
              </a:rPr>
              <a:t>THREE</a:t>
            </a:r>
            <a:endParaRPr lang="zh-CN" altLang="en-US" dirty="0">
              <a:latin typeface="+mj-lt"/>
              <a:ea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185845" y="3862040"/>
            <a:ext cx="140510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 smtClean="0">
                <a:latin typeface="+mj-lt"/>
                <a:ea typeface="微软雅黑" charset="0"/>
              </a:rPr>
              <a:t>FOUR</a:t>
            </a:r>
            <a:endParaRPr kumimoji="1" lang="zh-CN" altLang="en-US" dirty="0">
              <a:latin typeface="+mj-lt"/>
              <a:ea typeface="微软雅黑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181605" y="3862040"/>
            <a:ext cx="1214679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 smtClean="0">
                <a:latin typeface="+mj-lt"/>
                <a:ea typeface="微软雅黑" charset="0"/>
              </a:rPr>
              <a:t>PART</a:t>
            </a:r>
            <a:r>
              <a:rPr lang="zh-CN" altLang="en-US" dirty="0" smtClean="0">
                <a:latin typeface="+mj-lt"/>
                <a:ea typeface="微软雅黑" charset="0"/>
              </a:rPr>
              <a:t> </a:t>
            </a:r>
            <a:r>
              <a:rPr lang="en-US" altLang="zh-CN" dirty="0" smtClean="0">
                <a:latin typeface="+mj-lt"/>
                <a:ea typeface="微软雅黑" charset="0"/>
              </a:rPr>
              <a:t>FIVE</a:t>
            </a:r>
            <a:endParaRPr kumimoji="1" lang="zh-CN" altLang="en-US" dirty="0">
              <a:latin typeface="+mj-lt"/>
              <a:ea typeface="微软雅黑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24117" y="3397283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charset="0"/>
              </a:rPr>
              <a:t>项目</a:t>
            </a:r>
            <a:r>
              <a:rPr lang="zh-CN" altLang="en-US" sz="2800" b="1" dirty="0" smtClean="0">
                <a:latin typeface="+mj-lt"/>
                <a:ea typeface="微软雅黑" charset="0"/>
              </a:rPr>
              <a:t>背景</a:t>
            </a:r>
            <a:endParaRPr lang="zh-CN" altLang="en-US" sz="2800" b="1" dirty="0">
              <a:latin typeface="+mj-lt"/>
              <a:ea typeface="微软雅黑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223564" y="3397283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charset="0"/>
              </a:rPr>
              <a:t>文件</a:t>
            </a:r>
            <a:r>
              <a:rPr lang="zh-CN" altLang="en-US" sz="2800" b="1" dirty="0" smtClean="0">
                <a:latin typeface="+mj-lt"/>
                <a:ea typeface="微软雅黑" charset="0"/>
              </a:rPr>
              <a:t>结构</a:t>
            </a:r>
            <a:endParaRPr lang="zh-CN" altLang="en-US" sz="2800" b="1" dirty="0">
              <a:latin typeface="+mj-lt"/>
              <a:ea typeface="微软雅黑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127408" y="3397283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charset="0"/>
              </a:rPr>
              <a:t>设计关键</a:t>
            </a:r>
            <a:endParaRPr lang="zh-CN" altLang="en-US" sz="2800" b="1" dirty="0">
              <a:latin typeface="+mj-lt"/>
              <a:ea typeface="微软雅黑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974504" y="3397283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charset="0"/>
              </a:rPr>
              <a:t>实现过程</a:t>
            </a:r>
            <a:endParaRPr kumimoji="1" lang="zh-CN" altLang="en-US" sz="2800" b="1" dirty="0">
              <a:latin typeface="+mj-lt"/>
              <a:ea typeface="微软雅黑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722894" y="3397283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kumimoji="1" lang="zh-CN" altLang="en-US" sz="2800" b="1" dirty="0" smtClean="0">
                <a:latin typeface="+mj-lt"/>
                <a:ea typeface="微软雅黑" charset="0"/>
              </a:rPr>
              <a:t>项目总结</a:t>
            </a:r>
            <a:endParaRPr kumimoji="1" lang="zh-CN" altLang="en-US" sz="2800" b="1" dirty="0">
              <a:latin typeface="+mj-lt"/>
              <a:ea typeface="微软雅黑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04528" y="4337324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365078" y="4337324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225628" y="4337324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088002" y="4337324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836392" y="4337324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988156" y="3862040"/>
            <a:ext cx="1221273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 smtClean="0">
                <a:latin typeface="+mj-lt"/>
                <a:ea typeface="微软雅黑" charset="0"/>
              </a:rPr>
              <a:t>SIX</a:t>
            </a:r>
            <a:endParaRPr kumimoji="1" lang="zh-CN" altLang="en-US" dirty="0">
              <a:latin typeface="+mj-lt"/>
              <a:ea typeface="微软雅黑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927737" y="3369583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charset="0"/>
              </a:rPr>
              <a:t>项目展示</a:t>
            </a:r>
            <a:endParaRPr kumimoji="1" lang="zh-CN" altLang="en-US" sz="2800" b="1" dirty="0">
              <a:latin typeface="+mj-lt"/>
              <a:ea typeface="微软雅黑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969795" y="4337324"/>
            <a:ext cx="1638300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616607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 smtClean="0">
                <a:solidFill>
                  <a:prstClr val="black"/>
                </a:solidFill>
              </a:rPr>
              <a:t>项目展示</a:t>
            </a:r>
            <a:endParaRPr lang="zh-CN" altLang="en-US" sz="6000" dirty="0">
              <a:solidFill>
                <a:prstClr val="black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prstClr val="white"/>
              </a:solidFill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4294927" y="3376582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 FIVE</a:t>
            </a:r>
          </a:p>
        </p:txBody>
      </p:sp>
    </p:spTree>
    <p:extLst>
      <p:ext uri="{BB962C8B-B14F-4D97-AF65-F5344CB8AC3E}">
        <p14:creationId xmlns="" xmlns:p14="http://schemas.microsoft.com/office/powerpoint/2010/main" val="3232111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charset="0"/>
              </a:rPr>
              <a:t>项目总结</a:t>
            </a:r>
            <a:endParaRPr lang="zh-CN" altLang="en-US" sz="6000" dirty="0">
              <a:latin typeface="+mj-lt"/>
              <a:ea typeface="微软雅黑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solidFill>
                  <a:prstClr val="black"/>
                </a:solidFill>
              </a:rPr>
              <a:t>PART SIX</a:t>
            </a:r>
          </a:p>
        </p:txBody>
      </p:sp>
    </p:spTree>
    <p:extLst>
      <p:ext uri="{BB962C8B-B14F-4D97-AF65-F5344CB8AC3E}">
        <p14:creationId xmlns="" xmlns:p14="http://schemas.microsoft.com/office/powerpoint/2010/main" val="1604843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7222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SIX </a:t>
            </a:r>
            <a:r>
              <a:rPr lang="zh-CN" altLang="en-US" sz="1400" b="1" dirty="0"/>
              <a:t>项目总结</a:t>
            </a:r>
          </a:p>
        </p:txBody>
      </p:sp>
      <p:sp>
        <p:nvSpPr>
          <p:cNvPr id="3" name="椭圆 2"/>
          <p:cNvSpPr/>
          <p:nvPr/>
        </p:nvSpPr>
        <p:spPr>
          <a:xfrm>
            <a:off x="1696235" y="157740"/>
            <a:ext cx="130917" cy="1133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54115" t="14479" r="4250" b="12370"/>
          <a:stretch/>
        </p:blipFill>
        <p:spPr>
          <a:xfrm>
            <a:off x="3848772" y="1363132"/>
            <a:ext cx="4587588" cy="4262632"/>
          </a:xfrm>
          <a:prstGeom prst="rect">
            <a:avLst/>
          </a:prstGeom>
        </p:spPr>
      </p:pic>
      <p:sp>
        <p:nvSpPr>
          <p:cNvPr id="6" name="菱形 5"/>
          <p:cNvSpPr/>
          <p:nvPr/>
        </p:nvSpPr>
        <p:spPr>
          <a:xfrm>
            <a:off x="4083050" y="1416050"/>
            <a:ext cx="4025900" cy="4025900"/>
          </a:xfrm>
          <a:prstGeom prst="diamond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3000"/>
                </a:schemeClr>
              </a:gs>
              <a:gs pos="83000">
                <a:schemeClr val="accent3">
                  <a:lumMod val="45000"/>
                  <a:lumOff val="55000"/>
                  <a:alpha val="57000"/>
                </a:schemeClr>
              </a:gs>
              <a:gs pos="100000">
                <a:schemeClr val="accent3">
                  <a:lumMod val="30000"/>
                  <a:lumOff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改进之处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088593" y="1487746"/>
            <a:ext cx="3393339" cy="509896"/>
            <a:chOff x="888096" y="1000203"/>
            <a:chExt cx="4259825" cy="944066"/>
          </a:xfrm>
        </p:grpSpPr>
        <p:sp>
          <p:nvSpPr>
            <p:cNvPr id="8" name="矩形 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1162351" y="1563122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/>
              <a:t>计算方式仍然可以拓展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1137421" y="2039830"/>
            <a:ext cx="2945629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计算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公式在单位上仍是采用统一的方式，应当实现客户输入自己选择的单位，比如利率、期数的单位。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355294" y="4256370"/>
            <a:ext cx="2777785" cy="509896"/>
            <a:chOff x="888096" y="1000203"/>
            <a:chExt cx="4259825" cy="944066"/>
          </a:xfrm>
        </p:grpSpPr>
        <p:sp>
          <p:nvSpPr>
            <p:cNvPr id="16" name="矩形 1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1429051" y="4331746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/>
              <a:t>前端界面有待优化</a:t>
            </a:r>
            <a:endParaRPr lang="zh-CN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1842271" y="4808454"/>
            <a:ext cx="2945629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界面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相对于已经商业化的成品还较为粗犷，基本没有美工，仍有改进的空间，因此该版本仍为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alpha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465427" y="2573596"/>
            <a:ext cx="3393339" cy="509896"/>
            <a:chOff x="888096" y="1000203"/>
            <a:chExt cx="4259825" cy="944066"/>
          </a:xfrm>
        </p:grpSpPr>
        <p:sp>
          <p:nvSpPr>
            <p:cNvPr id="24" name="矩形 23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8539184" y="2648972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/>
              <a:t>数据无法做到实时更新</a:t>
            </a:r>
            <a:endParaRPr lang="zh-CN" altLang="en-US" sz="2400" dirty="0"/>
          </a:p>
        </p:txBody>
      </p:sp>
      <p:sp>
        <p:nvSpPr>
          <p:cNvPr id="30" name="矩形 29"/>
          <p:cNvSpPr/>
          <p:nvPr/>
        </p:nvSpPr>
        <p:spPr>
          <a:xfrm>
            <a:off x="8436361" y="3205284"/>
            <a:ext cx="3546128" cy="225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计算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时的数据除了输入数据外，基本都是事先定义好的，但是实际情况是金融市场上的利率、价格是随时变动的，也就是在没有数据库的支持下计算会造成很大误差。</a:t>
            </a:r>
          </a:p>
        </p:txBody>
      </p:sp>
    </p:spTree>
    <p:extLst>
      <p:ext uri="{BB962C8B-B14F-4D97-AF65-F5344CB8AC3E}">
        <p14:creationId xmlns="" xmlns:p14="http://schemas.microsoft.com/office/powerpoint/2010/main" val="41495971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1" grpId="0"/>
      <p:bldP spid="22" grpId="0"/>
      <p:bldP spid="29" grpId="0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7222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SIX </a:t>
            </a:r>
            <a:r>
              <a:rPr lang="zh-CN" altLang="en-US" sz="1400" b="1" dirty="0"/>
              <a:t>项目总结</a:t>
            </a:r>
          </a:p>
        </p:txBody>
      </p:sp>
      <p:sp>
        <p:nvSpPr>
          <p:cNvPr id="3" name="椭圆 2"/>
          <p:cNvSpPr/>
          <p:nvPr/>
        </p:nvSpPr>
        <p:spPr>
          <a:xfrm>
            <a:off x="1696235" y="157740"/>
            <a:ext cx="130917" cy="1133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54115" t="14479" r="4250" b="12370"/>
          <a:stretch/>
        </p:blipFill>
        <p:spPr>
          <a:xfrm>
            <a:off x="3848772" y="1363132"/>
            <a:ext cx="4587588" cy="4262632"/>
          </a:xfrm>
          <a:prstGeom prst="rect">
            <a:avLst/>
          </a:prstGeom>
        </p:spPr>
      </p:pic>
      <p:sp>
        <p:nvSpPr>
          <p:cNvPr id="6" name="菱形 5"/>
          <p:cNvSpPr/>
          <p:nvPr/>
        </p:nvSpPr>
        <p:spPr>
          <a:xfrm>
            <a:off x="4083050" y="1416050"/>
            <a:ext cx="4025900" cy="4025900"/>
          </a:xfrm>
          <a:prstGeom prst="diamond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3000"/>
                </a:schemeClr>
              </a:gs>
              <a:gs pos="83000">
                <a:schemeClr val="accent3">
                  <a:lumMod val="45000"/>
                  <a:lumOff val="55000"/>
                  <a:alpha val="57000"/>
                </a:schemeClr>
              </a:gs>
              <a:gs pos="100000">
                <a:schemeClr val="accent3">
                  <a:lumMod val="30000"/>
                  <a:lumOff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心得体会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174927" y="3033692"/>
            <a:ext cx="1372166" cy="762439"/>
            <a:chOff x="888096" y="1000203"/>
            <a:chExt cx="4259825" cy="944066"/>
          </a:xfrm>
        </p:grpSpPr>
        <p:sp>
          <p:nvSpPr>
            <p:cNvPr id="8" name="矩形 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2219625" y="3026691"/>
            <a:ext cx="13131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/>
              <a:t>困难</a:t>
            </a:r>
            <a:endParaRPr lang="zh-CN" altLang="en-US" sz="4400" dirty="0"/>
          </a:p>
        </p:txBody>
      </p:sp>
      <p:grpSp>
        <p:nvGrpSpPr>
          <p:cNvPr id="31" name="组合 30"/>
          <p:cNvGrpSpPr/>
          <p:nvPr/>
        </p:nvGrpSpPr>
        <p:grpSpPr>
          <a:xfrm>
            <a:off x="8670977" y="3098937"/>
            <a:ext cx="1372166" cy="762439"/>
            <a:chOff x="888096" y="1000203"/>
            <a:chExt cx="4259825" cy="944066"/>
          </a:xfrm>
        </p:grpSpPr>
        <p:sp>
          <p:nvSpPr>
            <p:cNvPr id="32" name="矩形 3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8715675" y="3091936"/>
            <a:ext cx="13131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/>
              <a:t>收获</a:t>
            </a:r>
          </a:p>
        </p:txBody>
      </p:sp>
    </p:spTree>
    <p:extLst>
      <p:ext uri="{BB962C8B-B14F-4D97-AF65-F5344CB8AC3E}">
        <p14:creationId xmlns="" xmlns:p14="http://schemas.microsoft.com/office/powerpoint/2010/main" val="14695539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93700" y="2360410"/>
            <a:ext cx="86046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dirty="0"/>
              <a:t>THANK </a:t>
            </a:r>
            <a:r>
              <a:rPr lang="en-US" altLang="zh-CN" sz="4800" b="1" dirty="0" smtClean="0"/>
              <a:t>YOU FOR </a:t>
            </a:r>
            <a:r>
              <a:rPr lang="en-US" altLang="zh-CN" sz="4800" b="1" dirty="0"/>
              <a:t>WATCHING</a:t>
            </a:r>
          </a:p>
        </p:txBody>
      </p:sp>
    </p:spTree>
    <p:extLst>
      <p:ext uri="{BB962C8B-B14F-4D97-AF65-F5344CB8AC3E}">
        <p14:creationId xmlns="" xmlns:p14="http://schemas.microsoft.com/office/powerpoint/2010/main" val="1929351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</a:t>
            </a:r>
            <a:r>
              <a:rPr lang="zh-CN" altLang="en-US" sz="4400" b="1" dirty="0">
                <a:latin typeface="+mj-lt"/>
                <a:ea typeface="微软雅黑" charset="0"/>
              </a:rPr>
              <a:t> </a:t>
            </a:r>
            <a:r>
              <a:rPr lang="en-US" altLang="zh-CN" sz="4400" b="1" dirty="0" smtClean="0">
                <a:latin typeface="+mj-lt"/>
                <a:ea typeface="微软雅黑" charset="0"/>
              </a:rPr>
              <a:t>ONE</a:t>
            </a:r>
            <a:endParaRPr lang="zh-CN" altLang="en-US" sz="4400" b="1" dirty="0">
              <a:latin typeface="+mj-lt"/>
              <a:ea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charset="0"/>
              </a:rPr>
              <a:t>项目</a:t>
            </a:r>
            <a:r>
              <a:rPr lang="zh-CN" altLang="en-US" sz="6000" dirty="0" smtClean="0">
                <a:latin typeface="+mj-lt"/>
                <a:ea typeface="微软雅黑" charset="0"/>
              </a:rPr>
              <a:t>背景</a:t>
            </a:r>
            <a:endParaRPr lang="zh-CN" altLang="en-US" sz="6000" dirty="0">
              <a:latin typeface="+mj-lt"/>
              <a:ea typeface="微软雅黑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</p:spTree>
    <p:extLst>
      <p:ext uri="{BB962C8B-B14F-4D97-AF65-F5344CB8AC3E}">
        <p14:creationId xmlns="" xmlns:p14="http://schemas.microsoft.com/office/powerpoint/2010/main" val="3831360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215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</a:t>
            </a:r>
            <a:r>
              <a:rPr lang="en-US" altLang="zh-CN" sz="1400" b="1" dirty="0" smtClean="0"/>
              <a:t>ONE </a:t>
            </a:r>
            <a:r>
              <a:rPr lang="zh-CN" altLang="en-US" sz="1400" b="1" dirty="0"/>
              <a:t>项目</a:t>
            </a:r>
            <a:r>
              <a:rPr lang="zh-CN" altLang="en-US" sz="1400" b="1" dirty="0" smtClean="0"/>
              <a:t>背景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757150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6" name="矩形 5"/>
          <p:cNvSpPr/>
          <p:nvPr/>
        </p:nvSpPr>
        <p:spPr>
          <a:xfrm>
            <a:off x="910794" y="896004"/>
            <a:ext cx="2010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1  </a:t>
            </a:r>
            <a:r>
              <a:rPr lang="zh-CN" altLang="en-US" sz="2800" dirty="0" smtClean="0"/>
              <a:t>问题发现</a:t>
            </a:r>
            <a:endParaRPr lang="zh-CN" altLang="en-US" sz="28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775" y="-1"/>
            <a:ext cx="1419225" cy="1419225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710503" y="2045760"/>
            <a:ext cx="7448551" cy="2924175"/>
            <a:chOff x="3776" y="4381"/>
            <a:chExt cx="13260" cy="4837"/>
          </a:xfrm>
        </p:grpSpPr>
        <p:sp useBgFill="1">
          <p:nvSpPr>
            <p:cNvPr id="12" name="折角形 11"/>
            <p:cNvSpPr/>
            <p:nvPr/>
          </p:nvSpPr>
          <p:spPr>
            <a:xfrm>
              <a:off x="9675" y="4381"/>
              <a:ext cx="2639" cy="1164"/>
            </a:xfrm>
            <a:prstGeom prst="foldedCorner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日常生活中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 2050"/>
            <p:cNvSpPr/>
            <p:nvPr/>
          </p:nvSpPr>
          <p:spPr bwMode="auto">
            <a:xfrm>
              <a:off x="3776" y="7162"/>
              <a:ext cx="1631" cy="2056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accent1">
                <a:lumMod val="75000"/>
                <a:alpha val="47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5128" y="5545"/>
              <a:ext cx="4276" cy="1617"/>
              <a:chOff x="13404" y="2299"/>
              <a:chExt cx="4276" cy="1617"/>
            </a:xfrm>
          </p:grpSpPr>
          <p:sp>
            <p:nvSpPr>
              <p:cNvPr id="17" name=" 275"/>
              <p:cNvSpPr/>
              <p:nvPr/>
            </p:nvSpPr>
            <p:spPr>
              <a:xfrm>
                <a:off x="13404" y="3796"/>
                <a:ext cx="142" cy="120"/>
              </a:xfrm>
              <a:prstGeom prst="ellipse">
                <a:avLst/>
              </a:prstGeom>
              <a:solidFill>
                <a:schemeClr val="accent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 useBgFill="1">
            <p:nvSpPr>
              <p:cNvPr id="18" name=" 275"/>
              <p:cNvSpPr/>
              <p:nvPr/>
            </p:nvSpPr>
            <p:spPr>
              <a:xfrm>
                <a:off x="13683" y="2299"/>
                <a:ext cx="3997" cy="1617"/>
              </a:xfrm>
              <a:prstGeom prst="ellipse">
                <a:avLst/>
              </a:prstGeom>
              <a:ln w="28575" cmpd="sng">
                <a:solidFill>
                  <a:schemeClr val="accent1">
                    <a:shade val="50000"/>
                    <a:alpha val="4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用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普通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计算器好难计算这些金融公式呀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 275"/>
              <p:cNvSpPr/>
              <p:nvPr/>
            </p:nvSpPr>
            <p:spPr>
              <a:xfrm>
                <a:off x="13546" y="3676"/>
                <a:ext cx="142" cy="120"/>
              </a:xfrm>
              <a:prstGeom prst="ellipse">
                <a:avLst/>
              </a:prstGeom>
              <a:solidFill>
                <a:schemeClr val="accent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0" name=" 275"/>
              <p:cNvSpPr/>
              <p:nvPr/>
            </p:nvSpPr>
            <p:spPr>
              <a:xfrm>
                <a:off x="13688" y="3586"/>
                <a:ext cx="142" cy="120"/>
              </a:xfrm>
              <a:prstGeom prst="ellipse">
                <a:avLst/>
              </a:prstGeom>
              <a:solidFill>
                <a:schemeClr val="accent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5" name=" 2050"/>
            <p:cNvSpPr/>
            <p:nvPr/>
          </p:nvSpPr>
          <p:spPr bwMode="auto">
            <a:xfrm>
              <a:off x="14336" y="6930"/>
              <a:ext cx="1631" cy="2056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accent1">
                <a:lumMod val="75000"/>
                <a:alpha val="47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 useBgFill="1">
          <p:nvSpPr>
            <p:cNvPr id="16" name=" 284"/>
            <p:cNvSpPr/>
            <p:nvPr/>
          </p:nvSpPr>
          <p:spPr>
            <a:xfrm>
              <a:off x="13268" y="5416"/>
              <a:ext cx="3768" cy="1118"/>
            </a:xfrm>
            <a:prstGeom prst="roundRect">
              <a:avLst/>
            </a:prstGeom>
            <a:ln w="12700" cmpd="sng">
              <a:solidFill>
                <a:schemeClr val="accent1">
                  <a:lumMod val="75000"/>
                  <a:alpha val="54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solidFill>
                    <a:schemeClr val="tx1"/>
                  </a:solidFill>
                </a:rPr>
                <a:t>贷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100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万房贷，利息多少？月供多少？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9766825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215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</a:t>
            </a:r>
            <a:r>
              <a:rPr lang="en-US" altLang="zh-CN" sz="1400" b="1" dirty="0" smtClean="0"/>
              <a:t>ONE </a:t>
            </a:r>
            <a:r>
              <a:rPr lang="zh-CN" altLang="en-US" sz="1400" b="1" dirty="0"/>
              <a:t>项目</a:t>
            </a:r>
            <a:r>
              <a:rPr lang="zh-CN" altLang="en-US" sz="1400" b="1" dirty="0" smtClean="0"/>
              <a:t>背景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757150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6" name="矩形 5"/>
          <p:cNvSpPr/>
          <p:nvPr/>
        </p:nvSpPr>
        <p:spPr>
          <a:xfrm>
            <a:off x="910794" y="896004"/>
            <a:ext cx="2010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2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项目介绍</a:t>
            </a:r>
            <a:endParaRPr lang="zh-CN" altLang="en-US" sz="28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775" y="-1"/>
            <a:ext cx="1419225" cy="1419225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025092" y="2226494"/>
            <a:ext cx="6604431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       金融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计算器是针对银行、证券、保险、房地产、投资以及商业等相关行业的特点开发的专业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计算器。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lvl="0" algn="just">
              <a:lnSpc>
                <a:spcPct val="13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     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利用该微信小程序，我们能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轻松地将标准财务函数功能和高级函数功能融合在一起，使各种金融、财务计算变的更加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便捷，随时随地即可计算。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45723" y="1783789"/>
            <a:ext cx="2594406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2000" dirty="0" smtClean="0"/>
              <a:t>金融经济学计算器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685" y="271081"/>
            <a:ext cx="3586163" cy="63754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505127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 TWO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charset="0"/>
              </a:rPr>
              <a:t>文件</a:t>
            </a:r>
            <a:r>
              <a:rPr lang="zh-CN" altLang="en-US" sz="6000" dirty="0" smtClean="0">
                <a:latin typeface="+mj-lt"/>
                <a:ea typeface="微软雅黑" charset="0"/>
              </a:rPr>
              <a:t>结构</a:t>
            </a:r>
            <a:endParaRPr lang="zh-CN" altLang="en-US" sz="6000" dirty="0">
              <a:latin typeface="+mj-lt"/>
              <a:ea typeface="微软雅黑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</p:spTree>
    <p:extLst>
      <p:ext uri="{BB962C8B-B14F-4D97-AF65-F5344CB8AC3E}">
        <p14:creationId xmlns="" xmlns:p14="http://schemas.microsoft.com/office/powerpoint/2010/main" val="3952825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4749373" y="1040651"/>
            <a:ext cx="1560496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prstClr val="white"/>
                </a:solidFill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4964944" y="1116027"/>
            <a:ext cx="1002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finance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749372" y="1952756"/>
            <a:ext cx="1560497" cy="509896"/>
            <a:chOff x="888096" y="1000203"/>
            <a:chExt cx="4259825" cy="944066"/>
          </a:xfrm>
        </p:grpSpPr>
        <p:sp>
          <p:nvSpPr>
            <p:cNvPr id="20" name="矩形 19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prstClr val="white"/>
                </a:solidFill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4880279" y="2028132"/>
            <a:ext cx="13041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mortgage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749372" y="2859295"/>
            <a:ext cx="1560497" cy="509896"/>
            <a:chOff x="888096" y="1000203"/>
            <a:chExt cx="4259825" cy="944066"/>
          </a:xfrm>
        </p:grpSpPr>
        <p:sp>
          <p:nvSpPr>
            <p:cNvPr id="28" name="矩形 2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prstClr val="white"/>
                </a:solidFill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4778681" y="2934671"/>
            <a:ext cx="1531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 smtClean="0"/>
              <a:t>wuxian-yijin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749373" y="3737534"/>
            <a:ext cx="1560496" cy="509896"/>
            <a:chOff x="888096" y="1000203"/>
            <a:chExt cx="4259825" cy="944066"/>
          </a:xfrm>
        </p:grpSpPr>
        <p:sp>
          <p:nvSpPr>
            <p:cNvPr id="36" name="矩形 3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prstClr val="white"/>
                </a:solidFill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5185073" y="3812910"/>
            <a:ext cx="6511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 smtClean="0"/>
              <a:t>utils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775" y="-1"/>
            <a:ext cx="1419225" cy="1419225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>
            <a:off x="0" y="60523"/>
            <a:ext cx="18748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TWO </a:t>
            </a:r>
            <a:r>
              <a:rPr lang="zh-CN" altLang="en-US" sz="1400" b="1" dirty="0" smtClean="0"/>
              <a:t>文件结构</a:t>
            </a:r>
            <a:endParaRPr lang="zh-CN" altLang="en-US" sz="1400" b="1" dirty="0"/>
          </a:p>
        </p:txBody>
      </p:sp>
      <p:sp>
        <p:nvSpPr>
          <p:cNvPr id="45" name="椭圆 44"/>
          <p:cNvSpPr/>
          <p:nvPr/>
        </p:nvSpPr>
        <p:spPr>
          <a:xfrm>
            <a:off x="1822608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48" y="788572"/>
            <a:ext cx="3726160" cy="513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矩形 45"/>
          <p:cNvSpPr/>
          <p:nvPr/>
        </p:nvSpPr>
        <p:spPr>
          <a:xfrm>
            <a:off x="6032022" y="950933"/>
            <a:ext cx="2594406" cy="597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zh-CN" sz="2800" dirty="0"/>
              <a:t>金融公式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4733491" y="4651935"/>
            <a:ext cx="1576378" cy="509896"/>
            <a:chOff x="888096" y="1000203"/>
            <a:chExt cx="4259825" cy="944066"/>
          </a:xfrm>
        </p:grpSpPr>
        <p:sp>
          <p:nvSpPr>
            <p:cNvPr id="48" name="矩形 4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prstClr val="white"/>
                </a:solidFill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5169191" y="4727311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style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032022" y="1873497"/>
            <a:ext cx="2594406" cy="59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2800" dirty="0"/>
              <a:t>房贷计算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032022" y="2820376"/>
            <a:ext cx="2594406" cy="597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zh-CN" sz="2800" dirty="0" smtClean="0"/>
              <a:t>五险一金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448497" y="3686722"/>
            <a:ext cx="2864842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zh-CN" sz="2800" dirty="0"/>
              <a:t>计算的实现方法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516220" y="4660047"/>
            <a:ext cx="2881779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zh-CN" sz="2800" dirty="0"/>
              <a:t>样式文件夹，包括样式库</a:t>
            </a:r>
            <a:r>
              <a:rPr lang="en-US" altLang="zh-CN" sz="2800" dirty="0" err="1" smtClean="0"/>
              <a:t>WeUI</a:t>
            </a:r>
            <a:r>
              <a:rPr lang="zh-CN" altLang="zh-CN" sz="2800" dirty="0"/>
              <a:t>等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89351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75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5" grpId="0"/>
      <p:bldP spid="33" grpId="0"/>
      <p:bldP spid="41" grpId="0"/>
      <p:bldP spid="46" grpId="0"/>
      <p:bldP spid="53" grpId="0"/>
      <p:bldP spid="54" grpId="0"/>
      <p:bldP spid="55" grpId="0"/>
      <p:bldP spid="56" grpId="0"/>
      <p:bldP spid="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</a:t>
            </a:r>
            <a:r>
              <a:rPr lang="zh-CN" altLang="en-US" sz="4400" b="1" dirty="0">
                <a:latin typeface="+mj-lt"/>
                <a:ea typeface="微软雅黑" charset="0"/>
              </a:rPr>
              <a:t> </a:t>
            </a:r>
            <a:r>
              <a:rPr lang="en-US" altLang="zh-CN" sz="4400" b="1" dirty="0">
                <a:latin typeface="+mj-lt"/>
                <a:ea typeface="微软雅黑" charset="0"/>
              </a:rPr>
              <a:t>THREE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66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charset="0"/>
              </a:rPr>
              <a:t>设计关键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</p:spTree>
    <p:extLst>
      <p:ext uri="{BB962C8B-B14F-4D97-AF65-F5344CB8AC3E}">
        <p14:creationId xmlns="" xmlns:p14="http://schemas.microsoft.com/office/powerpoint/2010/main" val="1550049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68830" t="39363" r="20020" b="39553"/>
          <a:stretch/>
        </p:blipFill>
        <p:spPr>
          <a:xfrm>
            <a:off x="937436" y="1368423"/>
            <a:ext cx="2534710" cy="2534710"/>
          </a:xfrm>
          <a:prstGeom prst="ellipse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92403" y="4064029"/>
            <a:ext cx="32866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/>
              <a:t>使用样式库</a:t>
            </a:r>
            <a:r>
              <a:rPr lang="en-US" altLang="zh-CN" sz="3200" b="1" dirty="0" err="1"/>
              <a:t>WeUI</a:t>
            </a:r>
            <a:endParaRPr lang="zh-CN" altLang="en-US" sz="3200" b="1" dirty="0"/>
          </a:p>
        </p:txBody>
      </p:sp>
      <p:sp>
        <p:nvSpPr>
          <p:cNvPr id="9" name="矩形 8"/>
          <p:cNvSpPr/>
          <p:nvPr/>
        </p:nvSpPr>
        <p:spPr>
          <a:xfrm>
            <a:off x="4170947" y="1452075"/>
            <a:ext cx="731144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      </a:t>
            </a:r>
            <a:r>
              <a:rPr lang="en-US" altLang="zh-CN" sz="2000" dirty="0" err="1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WeUI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是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一套同微信原生视觉体验一致的基础样式库，由微信官方设计团队为微信内网页和微信小程序量身设计，令用户的使用感知更加统一。包含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button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、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cell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、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dialog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、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progress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、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toast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、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article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、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actionsheet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、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icon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等各式元素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lvl="0" algn="just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      使用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时通过在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app.wxss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中导入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weui.wxss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来导入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WeUI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的样式：</a:t>
            </a:r>
          </a:p>
          <a:p>
            <a:pPr lvl="0" algn="ctr">
              <a:lnSpc>
                <a:spcPct val="13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@import "style/</a:t>
            </a:r>
            <a:r>
              <a:rPr lang="en-US" altLang="zh-CN" sz="2000" dirty="0" err="1">
                <a:solidFill>
                  <a:srgbClr val="FF0000"/>
                </a:solidFill>
                <a:latin typeface="微软雅黑" charset="0"/>
                <a:ea typeface="微软雅黑" charset="0"/>
              </a:rPr>
              <a:t>weui.wxss</a:t>
            </a:r>
            <a:r>
              <a:rPr lang="en-US" altLang="zh-CN" sz="20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"</a:t>
            </a:r>
            <a:r>
              <a:rPr lang="zh-CN" altLang="en-US" sz="20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；</a:t>
            </a:r>
          </a:p>
          <a:p>
            <a:pPr lvl="0" algn="just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      这样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就可以在小程序的各个地方使用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WeUI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中定义的样式了，小程序中大量使用了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WeUI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样式库，比如计算金融公式界面为九宫格界面，即使用了样式库中的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weui_grids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23" name="Group 121"/>
          <p:cNvGrpSpPr>
            <a:grpSpLocks noChangeAspect="1"/>
          </p:cNvGrpSpPr>
          <p:nvPr/>
        </p:nvGrpSpPr>
        <p:grpSpPr bwMode="auto">
          <a:xfrm>
            <a:off x="1822608" y="2391040"/>
            <a:ext cx="754758" cy="642396"/>
            <a:chOff x="515" y="3088"/>
            <a:chExt cx="665" cy="56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4" name="Freeform 122"/>
            <p:cNvSpPr>
              <a:spLocks/>
            </p:cNvSpPr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Freeform 124"/>
            <p:cNvSpPr>
              <a:spLocks/>
            </p:cNvSpPr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Freeform 125"/>
            <p:cNvSpPr>
              <a:spLocks/>
            </p:cNvSpPr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Freeform 126"/>
            <p:cNvSpPr>
              <a:spLocks/>
            </p:cNvSpPr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Freeform 127"/>
            <p:cNvSpPr>
              <a:spLocks/>
            </p:cNvSpPr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Freeform 128"/>
            <p:cNvSpPr>
              <a:spLocks/>
            </p:cNvSpPr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Freeform 129"/>
            <p:cNvSpPr>
              <a:spLocks/>
            </p:cNvSpPr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Freeform 130"/>
            <p:cNvSpPr>
              <a:spLocks/>
            </p:cNvSpPr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40" name="图片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775" y="-1"/>
            <a:ext cx="1419225" cy="1419225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0" y="60523"/>
            <a:ext cx="2001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THREE </a:t>
            </a:r>
            <a:r>
              <a:rPr lang="zh-CN" altLang="en-US" sz="1400" b="1" dirty="0"/>
              <a:t>设计关键</a:t>
            </a:r>
          </a:p>
        </p:txBody>
      </p:sp>
      <p:sp>
        <p:nvSpPr>
          <p:cNvPr id="42" name="椭圆 41"/>
          <p:cNvSpPr/>
          <p:nvPr/>
        </p:nvSpPr>
        <p:spPr>
          <a:xfrm>
            <a:off x="1953525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</p:spTree>
    <p:extLst>
      <p:ext uri="{BB962C8B-B14F-4D97-AF65-F5344CB8AC3E}">
        <p14:creationId xmlns="" xmlns:p14="http://schemas.microsoft.com/office/powerpoint/2010/main" val="42676988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theme1.xml><?xml version="1.0" encoding="utf-8"?>
<a:theme xmlns:a="http://schemas.openxmlformats.org/drawingml/2006/main" name="清风素材 https://12sc.taobao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清风素材 https://12sc.taobao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656</TotalTime>
  <Words>1131</Words>
  <Application>Microsoft Office PowerPoint</Application>
  <PresentationFormat>自定义</PresentationFormat>
  <Paragraphs>140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26" baseType="lpstr">
      <vt:lpstr>清风素材 https://12sc.taobao.com</vt:lpstr>
      <vt:lpstr>1_清风素材 https://12sc.taobao.com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12sc.taobao.com</dc:subject>
  <dc:creator>清风素材; 12sc.taobao.com</dc:creator>
  <cp:keywords>12sc.taobao.com</cp:keywords>
  <dc:description>12sc.taobao.com</dc:description>
  <cp:lastModifiedBy>Windows 用户</cp:lastModifiedBy>
  <cp:revision>119</cp:revision>
  <dcterms:created xsi:type="dcterms:W3CDTF">2015-08-18T02:51:41Z</dcterms:created>
  <dcterms:modified xsi:type="dcterms:W3CDTF">2018-06-14T13:45:22Z</dcterms:modified>
  <cp:category>12sc.taobao.com</cp:category>
  <cp:contentStatus>12sc.taobao.com</cp:contentStatus>
</cp:coreProperties>
</file>