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460" r:id="rId3"/>
    <p:sldId id="462" r:id="rId5"/>
    <p:sldId id="463" r:id="rId6"/>
    <p:sldId id="461" r:id="rId7"/>
    <p:sldId id="464" r:id="rId8"/>
    <p:sldId id="465" r:id="rId9"/>
    <p:sldId id="472" r:id="rId10"/>
    <p:sldId id="467" r:id="rId11"/>
    <p:sldId id="468" r:id="rId12"/>
    <p:sldId id="469" r:id="rId13"/>
    <p:sldId id="470" r:id="rId14"/>
    <p:sldId id="443" r:id="rId15"/>
    <p:sldId id="454" r:id="rId16"/>
    <p:sldId id="456" r:id="rId17"/>
    <p:sldId id="458" r:id="rId18"/>
    <p:sldId id="473" r:id="rId19"/>
  </p:sldIdLst>
  <p:sldSz cx="12192000" cy="6858000"/>
  <p:notesSz cx="6858000" cy="9144000"/>
  <p:custDataLst>
    <p:tags r:id="rId2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80" userDrawn="1">
          <p15:clr>
            <a:srgbClr val="A4A3A4"/>
          </p15:clr>
        </p15:guide>
        <p15:guide id="2" pos="3882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LT20" initials="C" lastIdx="1" clrIdx="0"/>
  <p:cmAuthor id="2" name="fjygo" initials="f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280"/>
        <p:guide pos="3882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4" Type="http://schemas.openxmlformats.org/officeDocument/2006/relationships/tags" Target="tags/tag100.xml"/><Relationship Id="rId23" Type="http://schemas.openxmlformats.org/officeDocument/2006/relationships/commentAuthors" Target="commentAuthors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1F8186-C1CE-4A2F-8AB6-489C8DBB56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/>
              <a:t>序列分解，多周期</a:t>
            </a:r>
            <a:r>
              <a:rPr lang="zh-CN" altLang="en-US"/>
              <a:t>分析</a:t>
            </a:r>
            <a:endParaRPr lang="zh-CN" altLang="en-US"/>
          </a:p>
          <a:p>
            <a:r>
              <a:rPr lang="en-US" altLang="zh-CN">
                <a:sym typeface="+mn-ea"/>
              </a:rPr>
              <a:t>1)</a:t>
            </a:r>
            <a:r>
              <a:rPr lang="zh-CN" altLang="en-US">
                <a:sym typeface="+mn-ea"/>
              </a:rPr>
              <a:t>时间序列在不同的采样尺度上呈现出不同的模式。</a:t>
            </a:r>
            <a:endParaRPr lang="zh-CN" altLang="en-US"/>
          </a:p>
          <a:p>
            <a:r>
              <a:rPr lang="zh-CN" altLang="en-US">
                <a:sym typeface="+mn-ea"/>
              </a:rPr>
              <a:t>微观信息和宏观信息分别反映在细尺度和粗尺度上</a:t>
            </a:r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2)</a:t>
            </a:r>
            <a:r>
              <a:rPr lang="zh-CN" altLang="en-US">
                <a:sym typeface="+mn-ea"/>
              </a:rPr>
              <a:t>同一个时间序列，用不同的频率来采样它，得到的新的序列所蕴含的时域信息是不同的。</a:t>
            </a:r>
            <a:endParaRPr lang="zh-CN" altLang="en-US">
              <a:sym typeface="+mn-ea"/>
            </a:endParaRPr>
          </a:p>
          <a:p>
            <a:r>
              <a:rPr lang="zh-CN" altLang="en-US"/>
              <a:t>未来的变化是由多个尺度的变化共同决定</a:t>
            </a:r>
            <a:r>
              <a:rPr lang="zh-CN" altLang="en-US"/>
              <a:t>的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/>
              <a:t>多尺度混合</a:t>
            </a:r>
            <a:r>
              <a:rPr lang="zh-CN" altLang="en-US"/>
              <a:t>观点</a:t>
            </a:r>
            <a:endParaRPr lang="zh-CN" altLang="en-US"/>
          </a:p>
          <a:p>
            <a:r>
              <a:rPr lang="en-US" altLang="zh-CN">
                <a:sym typeface="+mn-ea"/>
              </a:rPr>
              <a:t>2)</a:t>
            </a:r>
            <a:r>
              <a:rPr lang="zh-CN" altLang="en-US">
                <a:sym typeface="+mn-ea"/>
              </a:rPr>
              <a:t>同一个时间序列，用不同的频率来采样它，得到的新的序列所蕴含的时域信息是不同的。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纯</a:t>
            </a:r>
            <a:r>
              <a:rPr lang="en-US" altLang="zh-CN"/>
              <a:t>MLP</a:t>
            </a:r>
            <a:r>
              <a:rPr lang="zh-CN" altLang="en-US"/>
              <a:t>框架</a:t>
            </a:r>
            <a:endParaRPr lang="zh-CN" altLang="en-US"/>
          </a:p>
          <a:p>
            <a:r>
              <a:rPr lang="zh-CN" altLang="en-US"/>
              <a:t>过去分解混合</a:t>
            </a:r>
            <a:r>
              <a:rPr lang="en-US" altLang="zh-CN"/>
              <a:t>+</a:t>
            </a:r>
            <a:r>
              <a:rPr lang="zh-CN" altLang="en-US"/>
              <a:t>未来预测</a:t>
            </a:r>
            <a:r>
              <a:rPr lang="zh-CN" altLang="en-US"/>
              <a:t>混合</a:t>
            </a:r>
            <a:endParaRPr lang="zh-CN" altLang="en-US"/>
          </a:p>
          <a:p>
            <a:r>
              <a:rPr lang="zh-CN" altLang="en-US"/>
              <a:t>平均池化，</a:t>
            </a:r>
            <a:r>
              <a:rPr lang="en-US" altLang="zh-CN"/>
              <a:t>PDM</a:t>
            </a:r>
            <a:r>
              <a:rPr lang="zh-CN" altLang="en-US"/>
              <a:t>提取不同尺度的趋势项和</a:t>
            </a:r>
            <a:r>
              <a:rPr lang="zh-CN" altLang="en-US"/>
              <a:t>季节性</a:t>
            </a:r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en-US" altLang="zh-CN"/>
              <a:t>pdm</a:t>
            </a:r>
            <a:r>
              <a:rPr lang="zh-CN" altLang="en-US"/>
              <a:t>提取过去的信息并将不同尺度上的季节性和趋势项</a:t>
            </a:r>
            <a:r>
              <a:rPr lang="zh-CN" altLang="en-US"/>
              <a:t>混合</a:t>
            </a:r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/>
              <a:t>将复杂的时序变化分解为季节和趋势</a:t>
            </a:r>
            <a:r>
              <a:rPr lang="zh-CN" altLang="en-US"/>
              <a:t>分量</a:t>
            </a:r>
            <a:endParaRPr lang="zh-CN" altLang="en-US"/>
          </a:p>
          <a:p>
            <a:r>
              <a:rPr lang="zh-CN" altLang="en-US"/>
              <a:t>纳入低层次细尺度的时序信息可以为粗尺度的补充</a:t>
            </a:r>
            <a:r>
              <a:rPr lang="zh-CN" altLang="en-US"/>
              <a:t>信息</a:t>
            </a:r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/>
              <a:t>对于趋势项，细尺度的详细变化可能会引入噪声，影响宏观</a:t>
            </a:r>
            <a:r>
              <a:rPr lang="zh-CN" altLang="en-US"/>
              <a:t>趋势</a:t>
            </a:r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/>
              <a:t>趋势项合并，用多个预测头（线性</a:t>
            </a:r>
            <a:r>
              <a:rPr lang="zh-CN" altLang="en-US"/>
              <a:t>全连接）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自定义版式">
    <p:bg bwMode="auto"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3341793" y="838199"/>
            <a:ext cx="6824980" cy="1016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b="1" noProof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3" name="图片 1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0650"/>
            <a:ext cx="3341688" cy="819150"/>
          </a:xfrm>
          <a:prstGeom prst="rect">
            <a:avLst/>
          </a:prstGeom>
          <a:pattFill prst="pct5">
            <a:fgClr>
              <a:schemeClr val="accent2"/>
            </a:fgClr>
            <a:bgClr>
              <a:schemeClr val="bg1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单圆角矩形 1"/>
          <p:cNvSpPr/>
          <p:nvPr userDrawn="1"/>
        </p:nvSpPr>
        <p:spPr>
          <a:xfrm>
            <a:off x="8535988" y="6653213"/>
            <a:ext cx="3656012" cy="204787"/>
          </a:xfrm>
          <a:prstGeom prst="round1Rect">
            <a:avLst/>
          </a:prstGeom>
          <a:gradFill>
            <a:gsLst>
              <a:gs pos="0">
                <a:schemeClr val="accent6">
                  <a:alpha val="29000"/>
                </a:schemeClr>
              </a:gs>
              <a:gs pos="80000">
                <a:schemeClr val="accent6"/>
              </a:gs>
              <a:gs pos="100000">
                <a:schemeClr val="accent6"/>
              </a:gs>
            </a:gsLst>
            <a:lin ang="16200000" scaled="0"/>
          </a:gradFill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endParaRPr lang="en-US" altLang="en-US" noProof="1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5" name="文本框 2"/>
          <p:cNvSpPr txBox="1">
            <a:spLocks noChangeArrowheads="1"/>
          </p:cNvSpPr>
          <p:nvPr userDrawn="1"/>
        </p:nvSpPr>
        <p:spPr bwMode="auto">
          <a:xfrm>
            <a:off x="3362325" y="1852613"/>
            <a:ext cx="2960688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zh-CN" altLang="en-US" sz="3600" b="1">
              <a:solidFill>
                <a:srgbClr val="00487E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0CCC26-1E07-4B9A-8CBF-81ACF1F7318A}" type="slidenum">
              <a:rPr lang="zh-CN" altLang="en-US" smtClean="0"/>
            </a:fld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3607724" y="332509"/>
            <a:ext cx="8592589" cy="474028"/>
          </a:xfrm>
          <a:prstGeom prst="rect">
            <a:avLst/>
          </a:prstGeom>
        </p:spPr>
        <p:txBody>
          <a:bodyPr/>
          <a:lstStyle>
            <a:lvl1pPr>
              <a:defRPr sz="2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kern="0" dirty="0"/>
              <a:t>单击此处编辑母版标题样式</a:t>
            </a:r>
            <a:endParaRPr lang="zh-CN" altLang="en-US" kern="0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1" hasCustomPrompt="1"/>
          </p:nvPr>
        </p:nvSpPr>
        <p:spPr>
          <a:xfrm>
            <a:off x="315913" y="6296402"/>
            <a:ext cx="11304587" cy="561598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1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zh-CN" altLang="en-US" dirty="0"/>
              <a:t>引用论文</a:t>
            </a:r>
            <a:endParaRPr lang="en-US" altLang="zh-CN" dirty="0"/>
          </a:p>
          <a:p>
            <a:pPr lvl="0"/>
            <a:r>
              <a:rPr lang="zh-CN" altLang="en-US" dirty="0"/>
              <a:t>以及出处</a:t>
            </a:r>
            <a:endParaRPr lang="zh-CN" altLang="en-US" dirty="0"/>
          </a:p>
        </p:txBody>
      </p:sp>
      <p:sp>
        <p:nvSpPr>
          <p:cNvPr id="13" name="文本框 12"/>
          <p:cNvSpPr txBox="1"/>
          <p:nvPr userDrawn="1"/>
        </p:nvSpPr>
        <p:spPr>
          <a:xfrm>
            <a:off x="885825" y="5459095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isometricLeftDown"/>
              <a:lightRig rig="threePt" dir="t"/>
            </a:scene3d>
          </a:bodyPr>
          <a:p>
            <a:r>
              <a:rPr lang="zh-CN" altLang="en-US">
                <a:ln>
                  <a:solidFill>
                    <a:sysClr val="windowText" lastClr="000000"/>
                  </a:solidFill>
                </a:ln>
                <a:effectLst/>
              </a:rPr>
              <a:t>https://github.com/CLTNB666</a:t>
            </a:r>
            <a:endParaRPr lang="zh-CN" altLang="en-US">
              <a:ln>
                <a:solidFill>
                  <a:sysClr val="windowText" lastClr="000000"/>
                </a:solidFill>
              </a:ln>
              <a:effectLst/>
            </a:endParaRPr>
          </a:p>
        </p:txBody>
      </p:sp>
      <p:sp>
        <p:nvSpPr>
          <p:cNvPr id="14" name="文本框 13"/>
          <p:cNvSpPr txBox="1"/>
          <p:nvPr userDrawn="1"/>
        </p:nvSpPr>
        <p:spPr>
          <a:xfrm>
            <a:off x="7103745" y="1346200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isometricLeftDown"/>
              <a:lightRig rig="threePt" dir="t"/>
            </a:scene3d>
          </a:bodyPr>
          <a:p>
            <a:r>
              <a:rPr lang="zh-CN" altLang="en-US">
                <a:ln>
                  <a:solidFill>
                    <a:sysClr val="windowText" lastClr="000000"/>
                  </a:solidFill>
                </a:ln>
                <a:effectLst/>
              </a:rPr>
              <a:t>https://github.com/CLTNB666</a:t>
            </a:r>
            <a:endParaRPr lang="zh-CN" altLang="en-US">
              <a:ln>
                <a:solidFill>
                  <a:sysClr val="windowText" lastClr="000000"/>
                </a:solidFill>
              </a:ln>
              <a:effectLst/>
            </a:endParaRPr>
          </a:p>
        </p:txBody>
      </p:sp>
      <p:sp>
        <p:nvSpPr>
          <p:cNvPr id="15" name="文本框 14"/>
          <p:cNvSpPr txBox="1"/>
          <p:nvPr userDrawn="1"/>
        </p:nvSpPr>
        <p:spPr>
          <a:xfrm>
            <a:off x="2933700" y="3187700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isometricLeftDown"/>
              <a:lightRig rig="threePt" dir="t"/>
            </a:scene3d>
          </a:bodyPr>
          <a:p>
            <a:r>
              <a:rPr lang="zh-CN" altLang="en-US">
                <a:ln>
                  <a:solidFill>
                    <a:sysClr val="windowText" lastClr="000000"/>
                  </a:solidFill>
                </a:ln>
                <a:effectLst/>
              </a:rPr>
              <a:t>https://github.com/CLTNB666</a:t>
            </a:r>
            <a:endParaRPr lang="zh-CN" altLang="en-US">
              <a:ln>
                <a:solidFill>
                  <a:sysClr val="windowText" lastClr="000000"/>
                </a:solidFill>
              </a:ln>
              <a:effectLst/>
            </a:endParaRPr>
          </a:p>
        </p:txBody>
      </p:sp>
      <p:sp>
        <p:nvSpPr>
          <p:cNvPr id="16" name="文本框 15"/>
          <p:cNvSpPr txBox="1"/>
          <p:nvPr userDrawn="1"/>
        </p:nvSpPr>
        <p:spPr>
          <a:xfrm>
            <a:off x="5524500" y="4920615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isometricLeftDown"/>
              <a:lightRig rig="threePt" dir="t"/>
            </a:scene3d>
          </a:bodyPr>
          <a:p>
            <a:r>
              <a:rPr lang="zh-CN" altLang="en-US">
                <a:ln>
                  <a:solidFill>
                    <a:sysClr val="windowText" lastClr="000000"/>
                  </a:solidFill>
                </a:ln>
                <a:effectLst/>
              </a:rPr>
              <a:t>https://github.com/CLTNB666</a:t>
            </a:r>
            <a:endParaRPr lang="zh-CN" altLang="en-US">
              <a:ln>
                <a:solidFill>
                  <a:sysClr val="windowText" lastClr="000000"/>
                </a:solidFill>
              </a:ln>
              <a:effectLst/>
            </a:endParaRPr>
          </a:p>
        </p:txBody>
      </p:sp>
    </p:spTree>
  </p:cSld>
  <p:clrMapOvr>
    <a:masterClrMapping/>
  </p:clrMapOvr>
  <p:transition spd="med">
    <p:blinds dir="vert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341793" y="838199"/>
            <a:ext cx="6824980" cy="1016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b="1" noProof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5" name="图片 1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0650"/>
            <a:ext cx="3341688" cy="819150"/>
          </a:xfrm>
          <a:prstGeom prst="rect">
            <a:avLst/>
          </a:prstGeom>
          <a:pattFill prst="pct5">
            <a:fgClr>
              <a:schemeClr val="accent2"/>
            </a:fgClr>
            <a:bgClr>
              <a:schemeClr val="bg1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单圆角矩形 1"/>
          <p:cNvSpPr/>
          <p:nvPr userDrawn="1"/>
        </p:nvSpPr>
        <p:spPr>
          <a:xfrm>
            <a:off x="8535988" y="6653213"/>
            <a:ext cx="3656012" cy="204787"/>
          </a:xfrm>
          <a:prstGeom prst="round1Rect">
            <a:avLst/>
          </a:prstGeom>
          <a:gradFill>
            <a:gsLst>
              <a:gs pos="0">
                <a:schemeClr val="accent6">
                  <a:alpha val="29000"/>
                </a:schemeClr>
              </a:gs>
              <a:gs pos="80000">
                <a:schemeClr val="accent6"/>
              </a:gs>
              <a:gs pos="100000">
                <a:schemeClr val="accent6"/>
              </a:gs>
            </a:gsLst>
            <a:lin ang="16200000" scaled="0"/>
          </a:gradFill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endParaRPr lang="en-US" altLang="en-US" noProof="1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/>
              <a:t>单击以编辑母版副标题样式</a:t>
            </a:r>
            <a:endParaRPr lang="en-US" noProof="1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0CCC26-1E07-4B9A-8CBF-81ACF1F7318A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06339" y="338811"/>
            <a:ext cx="7424651" cy="468921"/>
          </a:xfrm>
          <a:prstGeom prst="rect">
            <a:avLst/>
          </a:prstGeom>
        </p:spPr>
        <p:txBody>
          <a:bodyPr/>
          <a:lstStyle>
            <a:lvl1pPr>
              <a:defRPr sz="2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ransition spd="med">
    <p:blinds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0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9" Type="http://schemas.openxmlformats.org/officeDocument/2006/relationships/tags" Target="../tags/tag62.xml"/><Relationship Id="rId18" Type="http://schemas.openxmlformats.org/officeDocument/2006/relationships/tags" Target="../tags/tag61.xml"/><Relationship Id="rId17" Type="http://schemas.openxmlformats.org/officeDocument/2006/relationships/tags" Target="../tags/tag60.xml"/><Relationship Id="rId16" Type="http://schemas.openxmlformats.org/officeDocument/2006/relationships/tags" Target="../tags/tag59.xml"/><Relationship Id="rId15" Type="http://schemas.openxmlformats.org/officeDocument/2006/relationships/tags" Target="../tags/tag58.xml"/><Relationship Id="rId14" Type="http://schemas.openxmlformats.org/officeDocument/2006/relationships/tags" Target="../tags/tag57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5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6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7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8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3.xml"/><Relationship Id="rId2" Type="http://schemas.openxmlformats.org/officeDocument/2006/relationships/tags" Target="../tags/tag63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6.xml"/><Relationship Id="rId7" Type="http://schemas.openxmlformats.org/officeDocument/2006/relationships/slideLayout" Target="../slideLayouts/slideLayout12.xml"/><Relationship Id="rId6" Type="http://schemas.openxmlformats.org/officeDocument/2006/relationships/image" Target="../media/image23.png"/><Relationship Id="rId5" Type="http://schemas.openxmlformats.org/officeDocument/2006/relationships/image" Target="../media/image33.png"/><Relationship Id="rId4" Type="http://schemas.openxmlformats.org/officeDocument/2006/relationships/image" Target="../media/image22.png"/><Relationship Id="rId3" Type="http://schemas.openxmlformats.org/officeDocument/2006/relationships/image" Target="../media/image32.png"/><Relationship Id="rId2" Type="http://schemas.openxmlformats.org/officeDocument/2006/relationships/image" Target="../media/image30.png"/><Relationship Id="rId1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7.xml"/><Relationship Id="rId8" Type="http://schemas.openxmlformats.org/officeDocument/2006/relationships/slideLayout" Target="../slideLayouts/slideLayout12.xml"/><Relationship Id="rId7" Type="http://schemas.openxmlformats.org/officeDocument/2006/relationships/image" Target="../media/image40.png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image" Target="../media/image3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4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43.png"/><Relationship Id="rId1" Type="http://schemas.openxmlformats.org/officeDocument/2006/relationships/image" Target="../media/image4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4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46.png"/><Relationship Id="rId1" Type="http://schemas.openxmlformats.org/officeDocument/2006/relationships/image" Target="../media/image4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48.png"/><Relationship Id="rId1" Type="http://schemas.openxmlformats.org/officeDocument/2006/relationships/image" Target="../media/image4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70.xml"/><Relationship Id="rId8" Type="http://schemas.openxmlformats.org/officeDocument/2006/relationships/tags" Target="../tags/tag69.xml"/><Relationship Id="rId7" Type="http://schemas.openxmlformats.org/officeDocument/2006/relationships/tags" Target="../tags/tag68.xml"/><Relationship Id="rId6" Type="http://schemas.openxmlformats.org/officeDocument/2006/relationships/tags" Target="../tags/tag67.xml"/><Relationship Id="rId5" Type="http://schemas.openxmlformats.org/officeDocument/2006/relationships/tags" Target="../tags/tag66.xml"/><Relationship Id="rId4" Type="http://schemas.openxmlformats.org/officeDocument/2006/relationships/image" Target="../media/image7.emf"/><Relationship Id="rId34" Type="http://schemas.openxmlformats.org/officeDocument/2006/relationships/notesSlide" Target="../notesSlides/notesSlide2.xml"/><Relationship Id="rId33" Type="http://schemas.openxmlformats.org/officeDocument/2006/relationships/slideLayout" Target="../slideLayouts/slideLayout12.xml"/><Relationship Id="rId32" Type="http://schemas.openxmlformats.org/officeDocument/2006/relationships/image" Target="../media/image9.png"/><Relationship Id="rId31" Type="http://schemas.openxmlformats.org/officeDocument/2006/relationships/tags" Target="../tags/tag91.xml"/><Relationship Id="rId30" Type="http://schemas.openxmlformats.org/officeDocument/2006/relationships/tags" Target="../tags/tag90.xml"/><Relationship Id="rId3" Type="http://schemas.openxmlformats.org/officeDocument/2006/relationships/tags" Target="../tags/tag65.xml"/><Relationship Id="rId29" Type="http://schemas.openxmlformats.org/officeDocument/2006/relationships/tags" Target="../tags/tag89.xml"/><Relationship Id="rId28" Type="http://schemas.openxmlformats.org/officeDocument/2006/relationships/tags" Target="../tags/tag88.xml"/><Relationship Id="rId27" Type="http://schemas.openxmlformats.org/officeDocument/2006/relationships/tags" Target="../tags/tag87.xml"/><Relationship Id="rId26" Type="http://schemas.openxmlformats.org/officeDocument/2006/relationships/tags" Target="../tags/tag86.xml"/><Relationship Id="rId25" Type="http://schemas.openxmlformats.org/officeDocument/2006/relationships/tags" Target="../tags/tag85.xml"/><Relationship Id="rId24" Type="http://schemas.openxmlformats.org/officeDocument/2006/relationships/tags" Target="../tags/tag84.xml"/><Relationship Id="rId23" Type="http://schemas.openxmlformats.org/officeDocument/2006/relationships/tags" Target="../tags/tag83.xml"/><Relationship Id="rId22" Type="http://schemas.openxmlformats.org/officeDocument/2006/relationships/tags" Target="../tags/tag82.xml"/><Relationship Id="rId21" Type="http://schemas.openxmlformats.org/officeDocument/2006/relationships/tags" Target="../tags/tag81.xml"/><Relationship Id="rId20" Type="http://schemas.openxmlformats.org/officeDocument/2006/relationships/tags" Target="../tags/tag80.xml"/><Relationship Id="rId2" Type="http://schemas.openxmlformats.org/officeDocument/2006/relationships/tags" Target="../tags/tag64.xml"/><Relationship Id="rId19" Type="http://schemas.openxmlformats.org/officeDocument/2006/relationships/tags" Target="../tags/tag79.xml"/><Relationship Id="rId18" Type="http://schemas.openxmlformats.org/officeDocument/2006/relationships/tags" Target="../tags/tag78.xml"/><Relationship Id="rId17" Type="http://schemas.openxmlformats.org/officeDocument/2006/relationships/tags" Target="../tags/tag77.xml"/><Relationship Id="rId16" Type="http://schemas.openxmlformats.org/officeDocument/2006/relationships/tags" Target="../tags/tag76.xml"/><Relationship Id="rId15" Type="http://schemas.openxmlformats.org/officeDocument/2006/relationships/image" Target="../media/image8.emf"/><Relationship Id="rId14" Type="http://schemas.openxmlformats.org/officeDocument/2006/relationships/tags" Target="../tags/tag75.xml"/><Relationship Id="rId13" Type="http://schemas.openxmlformats.org/officeDocument/2006/relationships/tags" Target="../tags/tag74.xml"/><Relationship Id="rId12" Type="http://schemas.openxmlformats.org/officeDocument/2006/relationships/tags" Target="../tags/tag73.xml"/><Relationship Id="rId11" Type="http://schemas.openxmlformats.org/officeDocument/2006/relationships/tags" Target="../tags/tag72.xml"/><Relationship Id="rId10" Type="http://schemas.openxmlformats.org/officeDocument/2006/relationships/tags" Target="../tags/tag71.xml"/><Relationship Id="rId1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2.xml"/><Relationship Id="rId2" Type="http://schemas.openxmlformats.org/officeDocument/2006/relationships/tags" Target="../tags/tag92.xml"/><Relationship Id="rId1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2.xml"/><Relationship Id="rId8" Type="http://schemas.openxmlformats.org/officeDocument/2006/relationships/image" Target="../media/image18.png"/><Relationship Id="rId7" Type="http://schemas.openxmlformats.org/officeDocument/2006/relationships/image" Target="../media/image17.png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2.xml"/><Relationship Id="rId4" Type="http://schemas.openxmlformats.org/officeDocument/2006/relationships/image" Target="../media/image20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4.xml"/><Relationship Id="rId8" Type="http://schemas.openxmlformats.org/officeDocument/2006/relationships/slideLayout" Target="../slideLayouts/slideLayout12.xml"/><Relationship Id="rId7" Type="http://schemas.openxmlformats.org/officeDocument/2006/relationships/image" Target="../media/image26.png"/><Relationship Id="rId6" Type="http://schemas.openxmlformats.org/officeDocument/2006/relationships/image" Target="../media/image25.png"/><Relationship Id="rId5" Type="http://schemas.openxmlformats.org/officeDocument/2006/relationships/image" Target="../media/image14.png"/><Relationship Id="rId4" Type="http://schemas.openxmlformats.org/officeDocument/2006/relationships/image" Target="../media/image24.png"/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image" Target="../media/image30.png"/><Relationship Id="rId8" Type="http://schemas.openxmlformats.org/officeDocument/2006/relationships/tags" Target="../tags/tag97.xml"/><Relationship Id="rId7" Type="http://schemas.openxmlformats.org/officeDocument/2006/relationships/tags" Target="../tags/tag96.xml"/><Relationship Id="rId6" Type="http://schemas.openxmlformats.org/officeDocument/2006/relationships/image" Target="../media/image29.png"/><Relationship Id="rId5" Type="http://schemas.openxmlformats.org/officeDocument/2006/relationships/tags" Target="../tags/tag95.xml"/><Relationship Id="rId4" Type="http://schemas.openxmlformats.org/officeDocument/2006/relationships/image" Target="../media/image28.png"/><Relationship Id="rId3" Type="http://schemas.openxmlformats.org/officeDocument/2006/relationships/tags" Target="../tags/tag94.xml"/><Relationship Id="rId2" Type="http://schemas.openxmlformats.org/officeDocument/2006/relationships/image" Target="../media/image27.png"/><Relationship Id="rId15" Type="http://schemas.openxmlformats.org/officeDocument/2006/relationships/notesSlide" Target="../notesSlides/notesSlide5.xml"/><Relationship Id="rId14" Type="http://schemas.openxmlformats.org/officeDocument/2006/relationships/slideLayout" Target="../slideLayouts/slideLayout12.xml"/><Relationship Id="rId13" Type="http://schemas.openxmlformats.org/officeDocument/2006/relationships/image" Target="../media/image31.png"/><Relationship Id="rId12" Type="http://schemas.openxmlformats.org/officeDocument/2006/relationships/image" Target="../media/image21.png"/><Relationship Id="rId11" Type="http://schemas.openxmlformats.org/officeDocument/2006/relationships/tags" Target="../tags/tag99.xml"/><Relationship Id="rId10" Type="http://schemas.openxmlformats.org/officeDocument/2006/relationships/tags" Target="../tags/tag98.xml"/><Relationship Id="rId1" Type="http://schemas.openxmlformats.org/officeDocument/2006/relationships/tags" Target="../tags/tag9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标题 1"/>
          <p:cNvSpPr>
            <a:spLocks noGrp="1" noChangeArrowheads="1"/>
          </p:cNvSpPr>
          <p:nvPr>
            <p:ph type="ctrTitle"/>
          </p:nvPr>
        </p:nvSpPr>
        <p:spPr bwMode="auto">
          <a:xfrm>
            <a:off x="1034896" y="1240702"/>
            <a:ext cx="10750858" cy="171218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normAutofit/>
          </a:bodyPr>
          <a:lstStyle/>
          <a:p>
            <a:pPr algn="l">
              <a:buClrTx/>
              <a:buSzTx/>
              <a:buNone/>
            </a:pPr>
            <a:r>
              <a:rPr lang="zh-CN" altLang="en-US" sz="2800" spc="0">
                <a:solidFill>
                  <a:schemeClr val="tx1"/>
                </a:solidFill>
                <a:latin typeface="+mn-lt"/>
                <a:ea typeface="+mn-ea"/>
                <a:cs typeface="+mn-cs"/>
                <a:sym typeface="+mn-ea"/>
              </a:rPr>
              <a:t>《TimeMixer: Decomposable Multiscale Mixing for Time Series Forecasting》</a:t>
            </a:r>
            <a:br>
              <a:rPr lang="zh-CN" altLang="en-US" sz="2800" spc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zh-CN" altLang="en-US" sz="2800" spc="0">
                <a:solidFill>
                  <a:schemeClr val="tx1"/>
                </a:solidFill>
                <a:latin typeface="+mn-lt"/>
                <a:ea typeface="+mn-ea"/>
                <a:cs typeface="+mn-cs"/>
                <a:sym typeface="+mn-ea"/>
              </a:rPr>
              <a:t>ICLR，2024</a:t>
            </a:r>
            <a:r>
              <a:rPr lang="en-US" altLang="zh-CN" sz="2800" spc="0">
                <a:solidFill>
                  <a:schemeClr val="tx1"/>
                </a:solidFill>
                <a:latin typeface="+mn-lt"/>
                <a:ea typeface="+mn-ea"/>
                <a:cs typeface="+mn-cs"/>
                <a:sym typeface="+mn-ea"/>
              </a:rPr>
              <a:t>\</a:t>
            </a:r>
            <a:r>
              <a:rPr lang="zh-CN" altLang="en-US" sz="2800" spc="0">
                <a:solidFill>
                  <a:schemeClr val="tx1"/>
                </a:solidFill>
                <a:latin typeface="+mn-lt"/>
                <a:ea typeface="+mn-ea"/>
                <a:cs typeface="+mn-cs"/>
                <a:sym typeface="+mn-ea"/>
              </a:rPr>
              <a:t>3，清华软院thuml</a:t>
            </a:r>
            <a:endParaRPr lang="zh-CN" altLang="en-US" sz="2800" spc="0">
              <a:solidFill>
                <a:schemeClr val="tx1"/>
              </a:solidFill>
              <a:latin typeface="+mn-lt"/>
              <a:ea typeface="+mn-ea"/>
              <a:cs typeface="+mn-cs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  <p:transition spd="med">
    <p:blinds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0CCC26-1E07-4B9A-8CBF-81ACF1F7318A}" type="slidenum">
              <a:rPr lang="zh-CN" altLang="en-US" smtClean="0"/>
            </a:fld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5852795" y="2705735"/>
            <a:ext cx="4064000" cy="914400"/>
          </a:xfrm>
          <a:prstGeom prst="rect">
            <a:avLst/>
          </a:prstGeom>
        </p:spPr>
        <p:txBody>
          <a:bodyPr wrap="square"/>
          <a:p>
            <a:pPr algn="l"/>
            <a:endParaRPr lang="zh-CN" altLang="en-US" kern="0" spc="600" noProof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935605" y="559435"/>
            <a:ext cx="4064000" cy="914400"/>
          </a:xfrm>
          <a:prstGeom prst="rect">
            <a:avLst/>
          </a:prstGeom>
        </p:spPr>
        <p:txBody>
          <a:bodyPr wrap="square"/>
          <a:p>
            <a:pPr algn="l"/>
            <a:endParaRPr lang="zh-CN" altLang="en-US" kern="0" spc="600" noProof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412365" y="588645"/>
            <a:ext cx="4064000" cy="914400"/>
          </a:xfrm>
          <a:prstGeom prst="rect">
            <a:avLst/>
          </a:prstGeom>
        </p:spPr>
        <p:txBody>
          <a:bodyPr wrap="square"/>
          <a:p>
            <a:pPr algn="l"/>
            <a:endParaRPr lang="zh-CN" altLang="en-US" kern="0" spc="600" noProof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51135" y="1161415"/>
            <a:ext cx="714375" cy="342900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6168390" y="120396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输入</a:t>
            </a:r>
            <a:endParaRPr lang="zh-CN" altLang="en-US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6240" y="1169670"/>
            <a:ext cx="495300" cy="333375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9796780" y="113093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输出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655" y="1938020"/>
            <a:ext cx="7181850" cy="5524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3533775" y="330835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Trend Mixing</a:t>
            </a:r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1395" y="1389380"/>
            <a:ext cx="2143125" cy="33337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3130" y="3268345"/>
            <a:ext cx="4623435" cy="3496310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273050" y="1066800"/>
            <a:ext cx="11304905" cy="2201545"/>
          </a:xfrm>
          <a:prstGeom prst="rect">
            <a:avLst/>
          </a:prstGeom>
          <a:noFill/>
          <a:ln w="19050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8128000" y="2003425"/>
            <a:ext cx="40640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nn.linear(48,</a:t>
            </a:r>
            <a:r>
              <a:rPr lang="en-US" altLang="zh-CN">
                <a:sym typeface="+mn-ea"/>
              </a:rPr>
              <a:t>96</a:t>
            </a:r>
            <a:r>
              <a:rPr lang="en-US" altLang="zh-CN"/>
              <a:t>)</a:t>
            </a:r>
            <a:endParaRPr lang="en-US" altLang="zh-CN"/>
          </a:p>
          <a:p>
            <a:r>
              <a:rPr lang="en-US" altLang="zh-CN"/>
              <a:t>nn.gelu()</a:t>
            </a:r>
            <a:endParaRPr lang="en-US" altLang="zh-CN"/>
          </a:p>
          <a:p>
            <a:r>
              <a:rPr lang="en-US" altLang="zh-CN"/>
              <a:t>nn.linear(96.96)</a:t>
            </a:r>
            <a:endParaRPr lang="en-US" altLang="zh-CN"/>
          </a:p>
        </p:txBody>
      </p:sp>
      <p:cxnSp>
        <p:nvCxnSpPr>
          <p:cNvPr id="10" name="直接箭头连接符 9"/>
          <p:cNvCxnSpPr/>
          <p:nvPr/>
        </p:nvCxnSpPr>
        <p:spPr>
          <a:xfrm>
            <a:off x="7132320" y="1475105"/>
            <a:ext cx="823595" cy="5137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V="1">
            <a:off x="9622790" y="1581785"/>
            <a:ext cx="417195" cy="4165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pic>
        <p:nvPicPr>
          <p:cNvPr id="19" name="图片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10605" y="3583940"/>
            <a:ext cx="4954905" cy="2712720"/>
          </a:xfrm>
          <a:prstGeom prst="rect">
            <a:avLst/>
          </a:prstGeom>
        </p:spPr>
      </p:pic>
    </p:spTree>
  </p:cSld>
  <p:clrMapOvr>
    <a:masterClrMapping/>
  </p:clrMapOvr>
  <p:transition spd="med">
    <p:blinds dir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0CCC26-1E07-4B9A-8CBF-81ACF1F7318A}" type="slidenum">
              <a:rPr lang="zh-CN" altLang="en-US" smtClean="0"/>
            </a:fld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5852795" y="2705735"/>
            <a:ext cx="4064000" cy="914400"/>
          </a:xfrm>
          <a:prstGeom prst="rect">
            <a:avLst/>
          </a:prstGeom>
        </p:spPr>
        <p:txBody>
          <a:bodyPr wrap="square"/>
          <a:p>
            <a:pPr algn="l"/>
            <a:endParaRPr lang="zh-CN" altLang="en-US" kern="0" spc="600" noProof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935605" y="559435"/>
            <a:ext cx="4064000" cy="914400"/>
          </a:xfrm>
          <a:prstGeom prst="rect">
            <a:avLst/>
          </a:prstGeom>
        </p:spPr>
        <p:txBody>
          <a:bodyPr wrap="square"/>
          <a:p>
            <a:pPr algn="l"/>
            <a:endParaRPr lang="zh-CN" altLang="en-US" kern="0" spc="600" noProof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412365" y="588645"/>
            <a:ext cx="4064000" cy="914400"/>
          </a:xfrm>
          <a:prstGeom prst="rect">
            <a:avLst/>
          </a:prstGeom>
        </p:spPr>
        <p:txBody>
          <a:bodyPr wrap="square"/>
          <a:p>
            <a:pPr algn="l"/>
            <a:endParaRPr lang="zh-CN" altLang="en-US" kern="0" spc="600" noProof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464560" y="385445"/>
            <a:ext cx="68719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FMM-FUTURE MULTIPREDICTOR MIXING</a:t>
            </a:r>
            <a:r>
              <a:rPr lang="zh-CN" altLang="en-US"/>
              <a:t>多预测器</a:t>
            </a:r>
            <a:r>
              <a:rPr lang="zh-CN" altLang="en-US"/>
              <a:t>混合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5795" y="1270635"/>
            <a:ext cx="2495550" cy="43815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795" y="1896745"/>
            <a:ext cx="6534150" cy="94297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820" y="3027680"/>
            <a:ext cx="1400175" cy="3429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423285"/>
            <a:ext cx="4051935" cy="320802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7600950" y="1251585"/>
            <a:ext cx="609600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不同尺度的序列呈现出不同的主导变化，</a:t>
            </a:r>
            <a:endParaRPr lang="zh-CN" altLang="en-US"/>
          </a:p>
          <a:p>
            <a:r>
              <a:rPr lang="zh-CN" altLang="en-US"/>
              <a:t>它们的预测也表现出不同的能力。</a:t>
            </a:r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38220" y="1318260"/>
            <a:ext cx="1704340" cy="399415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273050" y="1066800"/>
            <a:ext cx="11367770" cy="2455545"/>
          </a:xfrm>
          <a:prstGeom prst="rect">
            <a:avLst/>
          </a:prstGeom>
          <a:noFill/>
          <a:ln w="19050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80485" y="4206875"/>
            <a:ext cx="4807585" cy="200025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75115" y="3620135"/>
            <a:ext cx="2703830" cy="2996565"/>
          </a:xfrm>
          <a:prstGeom prst="rect">
            <a:avLst/>
          </a:prstGeom>
        </p:spPr>
      </p:pic>
      <p:cxnSp>
        <p:nvCxnSpPr>
          <p:cNvPr id="16" name="直接箭头连接符 15"/>
          <p:cNvCxnSpPr/>
          <p:nvPr/>
        </p:nvCxnSpPr>
        <p:spPr>
          <a:xfrm flipV="1">
            <a:off x="2974340" y="5293995"/>
            <a:ext cx="1017905" cy="673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13" idx="3"/>
          </p:cNvCxnSpPr>
          <p:nvPr/>
        </p:nvCxnSpPr>
        <p:spPr>
          <a:xfrm flipV="1">
            <a:off x="8688070" y="5003165"/>
            <a:ext cx="459740" cy="2038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blinds dir="vert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0CCC26-1E07-4B9A-8CBF-81ACF1F7318A}" type="slidenum">
              <a:rPr lang="zh-CN" altLang="en-US" smtClean="0"/>
            </a:fld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5852795" y="2705735"/>
            <a:ext cx="4064000" cy="914400"/>
          </a:xfrm>
          <a:prstGeom prst="rect">
            <a:avLst/>
          </a:prstGeom>
        </p:spPr>
        <p:txBody>
          <a:bodyPr wrap="square"/>
          <a:p>
            <a:pPr algn="l"/>
            <a:endParaRPr lang="zh-CN" altLang="en-US" kern="0" spc="600" noProof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935605" y="559435"/>
            <a:ext cx="4064000" cy="914400"/>
          </a:xfrm>
          <a:prstGeom prst="rect">
            <a:avLst/>
          </a:prstGeom>
        </p:spPr>
        <p:txBody>
          <a:bodyPr wrap="square"/>
          <a:p>
            <a:pPr algn="l"/>
            <a:endParaRPr lang="zh-CN" altLang="en-US" kern="0" spc="600" noProof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412365" y="588645"/>
            <a:ext cx="4064000" cy="914400"/>
          </a:xfrm>
          <a:prstGeom prst="rect">
            <a:avLst/>
          </a:prstGeom>
        </p:spPr>
        <p:txBody>
          <a:bodyPr wrap="square"/>
          <a:p>
            <a:pPr algn="l"/>
            <a:endParaRPr lang="zh-CN" altLang="en-US" kern="0" spc="600" noProof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232650" y="2148205"/>
            <a:ext cx="4598670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ym typeface="+mn-ea"/>
              </a:rPr>
              <a:t>2</a:t>
            </a:r>
            <a:r>
              <a:rPr lang="zh-CN" altLang="en-US">
                <a:sym typeface="+mn-ea"/>
              </a:rPr>
              <a:t>）Forecastability可预测指数（</a:t>
            </a:r>
            <a:r>
              <a:rPr lang="en-US" altLang="zh-CN">
                <a:sym typeface="+mn-ea"/>
              </a:rPr>
              <a:t>2013ForeCA</a:t>
            </a:r>
            <a:r>
              <a:rPr lang="zh-CN" altLang="en-US">
                <a:sym typeface="+mn-ea"/>
              </a:rPr>
              <a:t>算法）</a:t>
            </a:r>
            <a:endParaRPr lang="zh-CN" altLang="en-US">
              <a:sym typeface="+mn-ea"/>
            </a:endParaRPr>
          </a:p>
          <a:p>
            <a:endParaRPr lang="en-US" altLang="zh-CN"/>
          </a:p>
          <a:p>
            <a:r>
              <a:rPr lang="zh-CN" altLang="en-US"/>
              <a:t>谱熵</a:t>
            </a:r>
            <a:r>
              <a:rPr lang="en-US" altLang="zh-CN"/>
              <a:t>--反映</a:t>
            </a:r>
            <a:r>
              <a:rPr lang="zh-CN" altLang="en-US"/>
              <a:t>数据</a:t>
            </a:r>
            <a:r>
              <a:rPr lang="en-US" altLang="zh-CN"/>
              <a:t>在频域中的不确定性</a:t>
            </a:r>
            <a:r>
              <a:rPr lang="zh-CN" altLang="en-US"/>
              <a:t>，度量数据集混乱程度的指标，熵值越高，时间序列趋势越复杂，越难以</a:t>
            </a:r>
            <a:r>
              <a:rPr lang="zh-CN" altLang="en-US"/>
              <a:t>预测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Forecastability：（</a:t>
            </a:r>
            <a:r>
              <a:rPr lang="en-US" altLang="zh-CN"/>
              <a:t>1—</a:t>
            </a:r>
            <a:r>
              <a:rPr lang="zh-CN" altLang="en-US"/>
              <a:t>熵值）越大，可预测性越</a:t>
            </a:r>
            <a:r>
              <a:rPr lang="zh-CN" altLang="en-US"/>
              <a:t>强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7180580" y="1105535"/>
            <a:ext cx="42570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</a:t>
            </a:r>
            <a:r>
              <a:rPr lang="zh-CN" altLang="en-US"/>
              <a:t>）因</a:t>
            </a:r>
            <a:r>
              <a:rPr lang="en-US" altLang="zh-CN"/>
              <a:t>PDM</a:t>
            </a:r>
            <a:r>
              <a:rPr lang="zh-CN" altLang="en-US"/>
              <a:t>模型进行了序列分解，假定了数据是有强周期性</a:t>
            </a:r>
            <a:r>
              <a:rPr lang="zh-CN" altLang="en-US"/>
              <a:t>的</a:t>
            </a:r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4790" y="1337945"/>
            <a:ext cx="6861810" cy="418211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3945890" y="46736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鲁棒性</a:t>
            </a:r>
            <a:r>
              <a:rPr lang="zh-CN" altLang="en-US"/>
              <a:t>分析</a:t>
            </a:r>
            <a:endParaRPr lang="zh-CN" altLang="en-US"/>
          </a:p>
        </p:txBody>
      </p:sp>
    </p:spTree>
  </p:cSld>
  <p:clrMapOvr>
    <a:masterClrMapping/>
  </p:clrMapOvr>
  <p:transition spd="med">
    <p:blinds dir="vert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0CCC26-1E07-4B9A-8CBF-81ACF1F7318A}" type="slidenum">
              <a:rPr lang="zh-CN" altLang="en-US" smtClean="0"/>
            </a:fld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5852795" y="2705735"/>
            <a:ext cx="4064000" cy="914400"/>
          </a:xfrm>
          <a:prstGeom prst="rect">
            <a:avLst/>
          </a:prstGeom>
        </p:spPr>
        <p:txBody>
          <a:bodyPr wrap="square"/>
          <a:p>
            <a:pPr algn="l"/>
            <a:endParaRPr lang="zh-CN" altLang="en-US" kern="0" spc="600" noProof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935605" y="559435"/>
            <a:ext cx="4064000" cy="914400"/>
          </a:xfrm>
          <a:prstGeom prst="rect">
            <a:avLst/>
          </a:prstGeom>
        </p:spPr>
        <p:txBody>
          <a:bodyPr wrap="square"/>
          <a:p>
            <a:pPr algn="l"/>
            <a:endParaRPr lang="zh-CN" altLang="en-US" kern="0" spc="600" noProof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412365" y="588645"/>
            <a:ext cx="4064000" cy="914400"/>
          </a:xfrm>
          <a:prstGeom prst="rect">
            <a:avLst/>
          </a:prstGeom>
        </p:spPr>
        <p:txBody>
          <a:bodyPr wrap="square"/>
          <a:p>
            <a:pPr algn="l"/>
            <a:endParaRPr lang="zh-CN" altLang="en-US" kern="0" spc="600" noProof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523615" y="412115"/>
            <a:ext cx="48685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预测长度</a:t>
            </a:r>
            <a:r>
              <a:rPr lang="en-US" altLang="zh-CN"/>
              <a:t>96{96</a:t>
            </a:r>
            <a:r>
              <a:rPr lang="zh-CN" altLang="en-US"/>
              <a:t>，</a:t>
            </a:r>
            <a:r>
              <a:rPr lang="en-US" altLang="zh-CN"/>
              <a:t>192</a:t>
            </a:r>
            <a:r>
              <a:rPr lang="zh-CN" altLang="en-US"/>
              <a:t>，</a:t>
            </a:r>
            <a:r>
              <a:rPr lang="en-US" altLang="zh-CN"/>
              <a:t>336</a:t>
            </a:r>
            <a:r>
              <a:rPr lang="zh-CN" altLang="en-US"/>
              <a:t>，</a:t>
            </a:r>
            <a:r>
              <a:rPr lang="en-US" altLang="zh-CN"/>
              <a:t>720}</a:t>
            </a:r>
            <a:r>
              <a:rPr lang="zh-CN" altLang="en-US"/>
              <a:t>求</a:t>
            </a:r>
            <a:r>
              <a:rPr lang="zh-CN" altLang="en-US"/>
              <a:t>平均</a:t>
            </a:r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1505" y="3215005"/>
            <a:ext cx="7815580" cy="299974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05" y="1385570"/>
            <a:ext cx="7972425" cy="71437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073785" y="247332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OWA</a:t>
            </a:r>
            <a:r>
              <a:rPr lang="zh-CN" altLang="en-US"/>
              <a:t>是</a:t>
            </a:r>
            <a:r>
              <a:rPr lang="en-US" altLang="zh-CN"/>
              <a:t>Kaggle</a:t>
            </a:r>
            <a:r>
              <a:rPr lang="zh-CN" altLang="en-US"/>
              <a:t>竞赛用的</a:t>
            </a:r>
            <a:r>
              <a:rPr lang="zh-CN" altLang="en-US"/>
              <a:t>指标</a:t>
            </a:r>
            <a:endParaRPr lang="zh-CN" altLang="en-US"/>
          </a:p>
        </p:txBody>
      </p:sp>
    </p:spTree>
  </p:cSld>
  <p:clrMapOvr>
    <a:masterClrMapping/>
  </p:clrMapOvr>
  <p:transition spd="med">
    <p:blinds dir="vert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0CCC26-1E07-4B9A-8CBF-81ACF1F7318A}" type="slidenum">
              <a:rPr lang="zh-CN" altLang="en-US" smtClean="0"/>
            </a:fld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5852795" y="2705735"/>
            <a:ext cx="4064000" cy="914400"/>
          </a:xfrm>
          <a:prstGeom prst="rect">
            <a:avLst/>
          </a:prstGeom>
        </p:spPr>
        <p:txBody>
          <a:bodyPr wrap="square"/>
          <a:p>
            <a:pPr algn="l"/>
            <a:endParaRPr lang="zh-CN" altLang="en-US" kern="0" spc="600" noProof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935605" y="559435"/>
            <a:ext cx="4064000" cy="914400"/>
          </a:xfrm>
          <a:prstGeom prst="rect">
            <a:avLst/>
          </a:prstGeom>
        </p:spPr>
        <p:txBody>
          <a:bodyPr wrap="square"/>
          <a:p>
            <a:pPr algn="l"/>
            <a:endParaRPr lang="zh-CN" altLang="en-US" kern="0" spc="600" noProof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412365" y="588645"/>
            <a:ext cx="4064000" cy="914400"/>
          </a:xfrm>
          <a:prstGeom prst="rect">
            <a:avLst/>
          </a:prstGeom>
        </p:spPr>
        <p:txBody>
          <a:bodyPr wrap="square"/>
          <a:p>
            <a:pPr algn="l"/>
            <a:endParaRPr lang="zh-CN" altLang="en-US" kern="0" spc="600" noProof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6225" y="1208405"/>
            <a:ext cx="9991725" cy="425767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17855" y="5594350"/>
            <a:ext cx="562229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</a:t>
            </a:r>
            <a:r>
              <a:rPr lang="zh-CN" altLang="en-US"/>
              <a:t>）说明</a:t>
            </a:r>
            <a:r>
              <a:rPr lang="en-US" altLang="zh-CN"/>
              <a:t>FMM</a:t>
            </a:r>
            <a:r>
              <a:rPr lang="zh-CN" altLang="en-US"/>
              <a:t>有效</a:t>
            </a:r>
            <a:endParaRPr lang="zh-CN" altLang="en-US"/>
          </a:p>
          <a:p>
            <a:r>
              <a:rPr lang="en-US" altLang="zh-CN"/>
              <a:t>3</a:t>
            </a:r>
            <a:r>
              <a:rPr lang="zh-CN" altLang="en-US"/>
              <a:t>）</a:t>
            </a:r>
            <a:r>
              <a:rPr lang="en-US" altLang="zh-CN"/>
              <a:t>4</a:t>
            </a:r>
            <a:r>
              <a:rPr lang="zh-CN" altLang="en-US"/>
              <a:t>）说明序列混合</a:t>
            </a:r>
            <a:r>
              <a:rPr lang="zh-CN" altLang="en-US"/>
              <a:t>策略有效</a:t>
            </a:r>
            <a:endParaRPr lang="zh-CN" altLang="en-US"/>
          </a:p>
          <a:p>
            <a:r>
              <a:rPr lang="en-US" altLang="zh-CN"/>
              <a:t>5</a:t>
            </a:r>
            <a:r>
              <a:rPr lang="zh-CN" altLang="en-US"/>
              <a:t>）</a:t>
            </a:r>
            <a:r>
              <a:rPr lang="en-US" altLang="zh-CN"/>
              <a:t>6</a:t>
            </a:r>
            <a:r>
              <a:rPr lang="zh-CN" altLang="en-US"/>
              <a:t>）</a:t>
            </a:r>
            <a:r>
              <a:rPr lang="en-US" altLang="zh-CN"/>
              <a:t>7</a:t>
            </a:r>
            <a:r>
              <a:rPr lang="zh-CN" altLang="en-US"/>
              <a:t>）说明不同的趋势项适合不同的混合</a:t>
            </a:r>
            <a:r>
              <a:rPr lang="zh-CN" altLang="en-US"/>
              <a:t>方式</a:t>
            </a:r>
            <a:endParaRPr lang="zh-CN" altLang="en-US"/>
          </a:p>
          <a:p>
            <a:r>
              <a:rPr lang="en-US" altLang="zh-CN"/>
              <a:t>8</a:t>
            </a:r>
            <a:r>
              <a:rPr lang="zh-CN" altLang="en-US"/>
              <a:t>）</a:t>
            </a:r>
            <a:r>
              <a:rPr lang="en-US" altLang="zh-CN"/>
              <a:t>9</a:t>
            </a:r>
            <a:r>
              <a:rPr lang="zh-CN" altLang="en-US"/>
              <a:t>）</a:t>
            </a:r>
            <a:r>
              <a:rPr lang="en-US" altLang="zh-CN"/>
              <a:t>10</a:t>
            </a:r>
            <a:r>
              <a:rPr lang="zh-CN" altLang="en-US"/>
              <a:t>）说明序列分解策略</a:t>
            </a:r>
            <a:r>
              <a:rPr lang="zh-CN" altLang="en-US"/>
              <a:t>有效</a:t>
            </a:r>
            <a:endParaRPr lang="zh-CN" altLang="en-US"/>
          </a:p>
        </p:txBody>
      </p:sp>
    </p:spTree>
  </p:cSld>
  <p:clrMapOvr>
    <a:masterClrMapping/>
  </p:clrMapOvr>
  <p:transition spd="med">
    <p:blinds dir="vert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0CCC26-1E07-4B9A-8CBF-81ACF1F7318A}" type="slidenum">
              <a:rPr lang="zh-CN" altLang="en-US" smtClean="0"/>
            </a:fld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5852795" y="2705735"/>
            <a:ext cx="4064000" cy="914400"/>
          </a:xfrm>
          <a:prstGeom prst="rect">
            <a:avLst/>
          </a:prstGeom>
        </p:spPr>
        <p:txBody>
          <a:bodyPr wrap="square"/>
          <a:p>
            <a:pPr algn="l"/>
            <a:endParaRPr lang="zh-CN" altLang="en-US" kern="0" spc="600" noProof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935605" y="559435"/>
            <a:ext cx="4064000" cy="914400"/>
          </a:xfrm>
          <a:prstGeom prst="rect">
            <a:avLst/>
          </a:prstGeom>
        </p:spPr>
        <p:txBody>
          <a:bodyPr wrap="square"/>
          <a:p>
            <a:pPr algn="l"/>
            <a:endParaRPr lang="zh-CN" altLang="en-US" kern="0" spc="600" noProof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412365" y="588645"/>
            <a:ext cx="4064000" cy="914400"/>
          </a:xfrm>
          <a:prstGeom prst="rect">
            <a:avLst/>
          </a:prstGeom>
        </p:spPr>
        <p:txBody>
          <a:bodyPr wrap="square"/>
          <a:p>
            <a:pPr algn="l"/>
            <a:endParaRPr lang="zh-CN" altLang="en-US" kern="0" spc="600" noProof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4075" y="998855"/>
            <a:ext cx="5483225" cy="270446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075" y="3785235"/>
            <a:ext cx="8305800" cy="276288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7188835" y="1618615"/>
            <a:ext cx="40640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</a:t>
            </a:r>
            <a:r>
              <a:rPr lang="zh-CN" altLang="en-US"/>
              <a:t>）细尺度序列能够准确反映微观数值</a:t>
            </a:r>
            <a:r>
              <a:rPr lang="zh-CN" altLang="en-US"/>
              <a:t>范围，但容易受噪声</a:t>
            </a:r>
            <a:r>
              <a:rPr lang="zh-CN" altLang="en-US"/>
              <a:t>干扰</a:t>
            </a:r>
            <a:endParaRPr lang="zh-CN" altLang="en-US"/>
          </a:p>
          <a:p>
            <a:r>
              <a:rPr lang="en-US" altLang="zh-CN"/>
              <a:t>2</a:t>
            </a:r>
            <a:r>
              <a:rPr lang="zh-CN" altLang="en-US"/>
              <a:t>）粗尺度数据反映宏观趋势进行</a:t>
            </a:r>
            <a:r>
              <a:rPr lang="zh-CN" altLang="en-US"/>
              <a:t>指导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3703955" y="42735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不同尺度序列预测</a:t>
            </a:r>
            <a:r>
              <a:rPr lang="zh-CN" altLang="en-US"/>
              <a:t>概览</a:t>
            </a:r>
            <a:endParaRPr lang="zh-CN" altLang="en-US"/>
          </a:p>
        </p:txBody>
      </p:sp>
    </p:spTree>
  </p:cSld>
  <p:clrMapOvr>
    <a:masterClrMapping/>
  </p:clrMapOvr>
  <p:transition spd="med">
    <p:blinds dir="vert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BB0CCC26-1E07-4B9A-8CBF-81ACF1F7318A}" type="slidenum">
              <a:rPr lang="zh-CN" altLang="en-US" sz="2000" smtClean="0"/>
            </a:fld>
            <a:endParaRPr lang="zh-CN" altLang="en-US" sz="2000" smtClean="0"/>
          </a:p>
        </p:txBody>
      </p:sp>
      <p:sp>
        <p:nvSpPr>
          <p:cNvPr id="2" name="文本框 1"/>
          <p:cNvSpPr txBox="1"/>
          <p:nvPr/>
        </p:nvSpPr>
        <p:spPr>
          <a:xfrm>
            <a:off x="5852795" y="2705735"/>
            <a:ext cx="4064000" cy="914400"/>
          </a:xfrm>
          <a:prstGeom prst="rect">
            <a:avLst/>
          </a:prstGeom>
        </p:spPr>
        <p:txBody>
          <a:bodyPr wrap="square"/>
          <a:p>
            <a:pPr algn="l"/>
            <a:endParaRPr lang="zh-CN" altLang="en-US" kern="0" spc="600" noProof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935605" y="559435"/>
            <a:ext cx="4064000" cy="914400"/>
          </a:xfrm>
          <a:prstGeom prst="rect">
            <a:avLst/>
          </a:prstGeom>
        </p:spPr>
        <p:txBody>
          <a:bodyPr wrap="square"/>
          <a:p>
            <a:pPr algn="l"/>
            <a:endParaRPr lang="zh-CN" altLang="en-US" kern="0" spc="600" noProof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412365" y="588645"/>
            <a:ext cx="4064000" cy="914400"/>
          </a:xfrm>
          <a:prstGeom prst="rect">
            <a:avLst/>
          </a:prstGeom>
        </p:spPr>
        <p:txBody>
          <a:bodyPr wrap="square"/>
          <a:p>
            <a:pPr algn="l"/>
            <a:endParaRPr lang="zh-CN" altLang="en-US" kern="0" spc="600" noProof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96540" y="1503045"/>
            <a:ext cx="8181975" cy="174307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1185" y="4443095"/>
            <a:ext cx="7791450" cy="171450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425450" y="1718310"/>
            <a:ext cx="4064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</a:t>
            </a:r>
            <a:r>
              <a:rPr lang="zh-CN" altLang="en-US"/>
              <a:t>）不同的降采样</a:t>
            </a:r>
            <a:r>
              <a:rPr lang="zh-CN" altLang="en-US"/>
              <a:t>方法</a:t>
            </a:r>
            <a:endParaRPr lang="zh-CN" altLang="en-US"/>
          </a:p>
          <a:p>
            <a:r>
              <a:rPr lang="en-US" altLang="zh-CN"/>
              <a:t>1D</a:t>
            </a:r>
            <a:r>
              <a:rPr lang="zh-CN" altLang="en-US"/>
              <a:t>卷积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425450" y="4443095"/>
            <a:ext cx="4064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</a:t>
            </a:r>
            <a:r>
              <a:rPr lang="zh-CN" altLang="en-US"/>
              <a:t>）计算损失的</a:t>
            </a:r>
            <a:r>
              <a:rPr lang="zh-CN" altLang="en-US"/>
              <a:t>策略</a:t>
            </a:r>
            <a:endParaRPr lang="zh-CN" altLang="en-US"/>
          </a:p>
          <a:p>
            <a:r>
              <a:rPr lang="zh-CN" altLang="en-US"/>
              <a:t>差别</a:t>
            </a:r>
            <a:r>
              <a:rPr lang="zh-CN" altLang="en-US"/>
              <a:t>不大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3564255" y="37020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小修补充</a:t>
            </a:r>
            <a:endParaRPr lang="zh-CN" altLang="en-US"/>
          </a:p>
        </p:txBody>
      </p:sp>
    </p:spTree>
  </p:cSld>
  <p:clrMapOvr>
    <a:masterClrMapping/>
  </p:clrMapOvr>
  <p:transition spd="med">
    <p:blinds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0CCC26-1E07-4B9A-8CBF-81ACF1F7318A}" type="slidenum">
              <a:rPr lang="zh-CN" altLang="en-US" smtClean="0"/>
            </a:fld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5852795" y="2705735"/>
            <a:ext cx="4064000" cy="914400"/>
          </a:xfrm>
          <a:prstGeom prst="rect">
            <a:avLst/>
          </a:prstGeom>
        </p:spPr>
        <p:txBody>
          <a:bodyPr wrap="square"/>
          <a:p>
            <a:pPr algn="l"/>
            <a:endParaRPr lang="zh-CN" altLang="en-US" kern="0" spc="600" noProof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935605" y="559435"/>
            <a:ext cx="4064000" cy="914400"/>
          </a:xfrm>
          <a:prstGeom prst="rect">
            <a:avLst/>
          </a:prstGeom>
        </p:spPr>
        <p:txBody>
          <a:bodyPr wrap="square"/>
          <a:p>
            <a:pPr algn="l"/>
            <a:endParaRPr lang="zh-CN" altLang="en-US" kern="0" spc="600" noProof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412365" y="588645"/>
            <a:ext cx="4064000" cy="914400"/>
          </a:xfrm>
          <a:prstGeom prst="rect">
            <a:avLst/>
          </a:prstGeom>
        </p:spPr>
        <p:txBody>
          <a:bodyPr wrap="square"/>
          <a:p>
            <a:pPr algn="l"/>
            <a:endParaRPr lang="zh-CN" altLang="en-US" kern="0" spc="600" noProof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72590" y="1181735"/>
            <a:ext cx="8019415" cy="443039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3596005" y="184785"/>
            <a:ext cx="609600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单个时间点通常无法提供足够的语义信息进行分析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p:transition spd="med">
    <p:blinds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0CCC26-1E07-4B9A-8CBF-81ACF1F7318A}" type="slidenum">
              <a:rPr lang="zh-CN" altLang="en-US" smtClean="0"/>
            </a:fld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5852795" y="2705735"/>
            <a:ext cx="4064000" cy="914400"/>
          </a:xfrm>
          <a:prstGeom prst="rect">
            <a:avLst/>
          </a:prstGeom>
        </p:spPr>
        <p:txBody>
          <a:bodyPr wrap="square"/>
          <a:p>
            <a:pPr algn="l"/>
            <a:endParaRPr lang="zh-CN" altLang="en-US" kern="0" spc="600" noProof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935605" y="559435"/>
            <a:ext cx="4064000" cy="914400"/>
          </a:xfrm>
          <a:prstGeom prst="rect">
            <a:avLst/>
          </a:prstGeom>
        </p:spPr>
        <p:txBody>
          <a:bodyPr wrap="square"/>
          <a:p>
            <a:pPr algn="l"/>
            <a:endParaRPr lang="zh-CN" altLang="en-US" kern="0" spc="600" noProof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479165" y="394970"/>
            <a:ext cx="4064000" cy="914400"/>
          </a:xfrm>
          <a:prstGeom prst="rect">
            <a:avLst/>
          </a:prstGeom>
        </p:spPr>
        <p:txBody>
          <a:bodyPr wrap="square"/>
          <a:p>
            <a:pPr algn="l"/>
            <a:r>
              <a:rPr lang="zh-CN" altLang="en-US">
                <a:sym typeface="+mn-ea"/>
              </a:rPr>
              <a:t>时间变化信息量更大</a:t>
            </a:r>
            <a:endParaRPr lang="zh-CN" altLang="en-US" kern="0" spc="600" noProof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2890" y="1473835"/>
            <a:ext cx="4860290" cy="268160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781300" y="4658995"/>
            <a:ext cx="64376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ym typeface="+mn-ea"/>
              </a:rPr>
              <a:t>更能反映时间序列的连续性、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周期性</a:t>
            </a:r>
            <a:r>
              <a:rPr lang="zh-CN" altLang="en-US">
                <a:sym typeface="+mn-ea"/>
              </a:rPr>
              <a:t>、趋势性等固有属性。</a:t>
            </a:r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7530" y="1445895"/>
            <a:ext cx="5048250" cy="2709545"/>
          </a:xfrm>
          <a:prstGeom prst="rect">
            <a:avLst/>
          </a:prstGeom>
        </p:spPr>
      </p:pic>
    </p:spTree>
  </p:cSld>
  <p:clrMapOvr>
    <a:masterClrMapping/>
  </p:clrMapOvr>
  <p:transition spd="med">
    <p:blinds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0CCC26-1E07-4B9A-8CBF-81ACF1F7318A}" type="slidenum">
              <a:rPr lang="zh-CN" altLang="en-US" smtClean="0"/>
            </a:fld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5852795" y="2705735"/>
            <a:ext cx="4064000" cy="914400"/>
          </a:xfrm>
          <a:prstGeom prst="rect">
            <a:avLst/>
          </a:prstGeom>
        </p:spPr>
        <p:txBody>
          <a:bodyPr wrap="square"/>
          <a:p>
            <a:endParaRPr lang="zh-CN" altLang="en-US" kern="0" spc="600" noProof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935605" y="559435"/>
            <a:ext cx="4064000" cy="914400"/>
          </a:xfrm>
          <a:prstGeom prst="rect">
            <a:avLst/>
          </a:prstGeom>
        </p:spPr>
        <p:txBody>
          <a:bodyPr wrap="square"/>
          <a:p>
            <a:endParaRPr lang="zh-CN" altLang="en-US" kern="0" spc="600" noProof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412365" y="588645"/>
            <a:ext cx="4064000" cy="914400"/>
          </a:xfrm>
          <a:prstGeom prst="rect">
            <a:avLst/>
          </a:prstGeom>
        </p:spPr>
        <p:txBody>
          <a:bodyPr wrap="square"/>
          <a:p>
            <a:endParaRPr lang="zh-CN" altLang="en-US" kern="0" spc="600" noProof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pic>
        <p:nvPicPr>
          <p:cNvPr id="100" name="图片 99"/>
          <p:cNvPicPr/>
          <p:nvPr/>
        </p:nvPicPr>
        <p:blipFill>
          <a:blip r:embed="rId1"/>
          <a:stretch>
            <a:fillRect/>
          </a:stretch>
        </p:blipFill>
        <p:spPr>
          <a:xfrm>
            <a:off x="-2119485863" y="-2128491433"/>
            <a:ext cx="2147011200" cy="21470112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1" name="图片 100"/>
          <p:cNvPicPr/>
          <p:nvPr>
            <p:custDataLst>
              <p:tags r:id="rId2"/>
            </p:custDataLst>
          </p:nvPr>
        </p:nvPicPr>
        <p:blipFill>
          <a:blip r:embed="rId1"/>
          <a:stretch>
            <a:fillRect/>
          </a:stretch>
        </p:blipFill>
        <p:spPr>
          <a:xfrm>
            <a:off x="9450705" y="2350135"/>
            <a:ext cx="1270000" cy="1270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2" name="图片 1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497840" y="2611755"/>
            <a:ext cx="5234940" cy="3928110"/>
          </a:xfrm>
          <a:prstGeom prst="rect">
            <a:avLst/>
          </a:prstGeom>
        </p:spPr>
      </p:pic>
      <p:cxnSp>
        <p:nvCxnSpPr>
          <p:cNvPr id="14" name="直接箭头连接符 13"/>
          <p:cNvCxnSpPr/>
          <p:nvPr>
            <p:custDataLst>
              <p:tags r:id="rId5"/>
            </p:custDataLst>
          </p:nvPr>
        </p:nvCxnSpPr>
        <p:spPr>
          <a:xfrm>
            <a:off x="2353310" y="4013200"/>
            <a:ext cx="403860" cy="0"/>
          </a:xfrm>
          <a:prstGeom prst="straightConnector1">
            <a:avLst/>
          </a:prstGeom>
          <a:ln>
            <a:solidFill>
              <a:schemeClr val="accent6"/>
            </a:solidFill>
            <a:headEnd type="arrow" w="med" len="med"/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>
            <p:custDataLst>
              <p:tags r:id="rId6"/>
            </p:custDataLst>
          </p:nvPr>
        </p:nvCxnSpPr>
        <p:spPr>
          <a:xfrm flipH="1">
            <a:off x="2312670" y="4094480"/>
            <a:ext cx="90805" cy="1807845"/>
          </a:xfrm>
          <a:prstGeom prst="line">
            <a:avLst/>
          </a:prstGeom>
          <a:ln w="12700" cap="flat" cmpd="sng" algn="ctr">
            <a:gradFill>
              <a:gsLst>
                <a:gs pos="50000">
                  <a:schemeClr val="accent6"/>
                </a:gs>
                <a:gs pos="0">
                  <a:schemeClr val="accent6">
                    <a:lumMod val="25000"/>
                    <a:lumOff val="75000"/>
                  </a:schemeClr>
                </a:gs>
                <a:gs pos="100000">
                  <a:schemeClr val="accent6">
                    <a:lumMod val="85000"/>
                  </a:schemeClr>
                </a:gs>
              </a:gsLst>
              <a:lin ang="5400000" scaled="0"/>
            </a:gradFill>
            <a:prstDash val="dash"/>
            <a:miter lim="800000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>
            <p:custDataLst>
              <p:tags r:id="rId7"/>
            </p:custDataLst>
          </p:nvPr>
        </p:nvCxnSpPr>
        <p:spPr>
          <a:xfrm flipH="1">
            <a:off x="2706370" y="4104640"/>
            <a:ext cx="10160" cy="1646555"/>
          </a:xfrm>
          <a:prstGeom prst="line">
            <a:avLst/>
          </a:prstGeom>
          <a:ln w="12700" cap="flat" cmpd="sng" algn="ctr">
            <a:solidFill>
              <a:schemeClr val="accent6"/>
            </a:solidFill>
            <a:prstDash val="dash"/>
            <a:miter lim="800000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>
            <p:custDataLst>
              <p:tags r:id="rId8"/>
            </p:custDataLst>
          </p:nvPr>
        </p:nvCxnSpPr>
        <p:spPr>
          <a:xfrm>
            <a:off x="2927350" y="3296920"/>
            <a:ext cx="403860" cy="0"/>
          </a:xfrm>
          <a:prstGeom prst="straightConnector1">
            <a:avLst/>
          </a:prstGeom>
          <a:ln>
            <a:solidFill>
              <a:schemeClr val="accent6"/>
            </a:solidFill>
            <a:headEnd type="arrow" w="med" len="med"/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>
            <p:custDataLst>
              <p:tags r:id="rId9"/>
            </p:custDataLst>
          </p:nvPr>
        </p:nvCxnSpPr>
        <p:spPr>
          <a:xfrm flipH="1">
            <a:off x="2886710" y="3378200"/>
            <a:ext cx="90805" cy="1807845"/>
          </a:xfrm>
          <a:prstGeom prst="line">
            <a:avLst/>
          </a:prstGeom>
          <a:ln w="12700" cap="flat" cmpd="sng" algn="ctr">
            <a:gradFill>
              <a:gsLst>
                <a:gs pos="50000">
                  <a:schemeClr val="accent6"/>
                </a:gs>
                <a:gs pos="0">
                  <a:schemeClr val="accent6">
                    <a:lumMod val="25000"/>
                    <a:lumOff val="75000"/>
                  </a:schemeClr>
                </a:gs>
                <a:gs pos="100000">
                  <a:schemeClr val="accent6">
                    <a:lumMod val="85000"/>
                  </a:schemeClr>
                </a:gs>
              </a:gsLst>
              <a:lin ang="5400000" scaled="0"/>
            </a:gradFill>
            <a:prstDash val="dash"/>
            <a:miter lim="800000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>
            <p:custDataLst>
              <p:tags r:id="rId10"/>
            </p:custDataLst>
          </p:nvPr>
        </p:nvCxnSpPr>
        <p:spPr>
          <a:xfrm flipH="1">
            <a:off x="3280410" y="3388360"/>
            <a:ext cx="10160" cy="1646555"/>
          </a:xfrm>
          <a:prstGeom prst="line">
            <a:avLst/>
          </a:prstGeom>
          <a:ln w="12700" cap="flat" cmpd="sng" algn="ctr">
            <a:solidFill>
              <a:schemeClr val="accent6"/>
            </a:solidFill>
            <a:prstDash val="dash"/>
            <a:miter lim="800000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>
            <p:custDataLst>
              <p:tags r:id="rId11"/>
            </p:custDataLst>
          </p:nvPr>
        </p:nvCxnSpPr>
        <p:spPr>
          <a:xfrm>
            <a:off x="3536950" y="3429000"/>
            <a:ext cx="403860" cy="0"/>
          </a:xfrm>
          <a:prstGeom prst="straightConnector1">
            <a:avLst/>
          </a:prstGeom>
          <a:ln>
            <a:solidFill>
              <a:schemeClr val="accent6"/>
            </a:solidFill>
            <a:headEnd type="arrow" w="med" len="med"/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>
            <p:custDataLst>
              <p:tags r:id="rId12"/>
            </p:custDataLst>
          </p:nvPr>
        </p:nvCxnSpPr>
        <p:spPr>
          <a:xfrm flipH="1">
            <a:off x="3496310" y="3510280"/>
            <a:ext cx="90805" cy="1807845"/>
          </a:xfrm>
          <a:prstGeom prst="line">
            <a:avLst/>
          </a:prstGeom>
          <a:ln w="12700" cap="flat" cmpd="sng" algn="ctr">
            <a:gradFill>
              <a:gsLst>
                <a:gs pos="50000">
                  <a:schemeClr val="accent6"/>
                </a:gs>
                <a:gs pos="0">
                  <a:schemeClr val="accent6">
                    <a:lumMod val="25000"/>
                    <a:lumOff val="75000"/>
                  </a:schemeClr>
                </a:gs>
                <a:gs pos="100000">
                  <a:schemeClr val="accent6">
                    <a:lumMod val="85000"/>
                  </a:schemeClr>
                </a:gs>
              </a:gsLst>
              <a:lin ang="5400000" scaled="0"/>
            </a:gradFill>
            <a:prstDash val="dash"/>
            <a:miter lim="800000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>
            <p:custDataLst>
              <p:tags r:id="rId13"/>
            </p:custDataLst>
          </p:nvPr>
        </p:nvCxnSpPr>
        <p:spPr>
          <a:xfrm flipH="1">
            <a:off x="3890010" y="3520440"/>
            <a:ext cx="10160" cy="1646555"/>
          </a:xfrm>
          <a:prstGeom prst="line">
            <a:avLst/>
          </a:prstGeom>
          <a:ln w="12700" cap="flat" cmpd="sng" algn="ctr">
            <a:solidFill>
              <a:schemeClr val="accent6"/>
            </a:solidFill>
            <a:prstDash val="dash"/>
            <a:miter lim="800000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pic>
        <p:nvPicPr>
          <p:cNvPr id="25" name="图片 24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6306185" y="3025140"/>
            <a:ext cx="4686300" cy="3516630"/>
          </a:xfrm>
          <a:prstGeom prst="rect">
            <a:avLst/>
          </a:prstGeom>
        </p:spPr>
      </p:pic>
      <p:cxnSp>
        <p:nvCxnSpPr>
          <p:cNvPr id="27" name="直接箭头连接符 26"/>
          <p:cNvCxnSpPr/>
          <p:nvPr>
            <p:custDataLst>
              <p:tags r:id="rId16"/>
            </p:custDataLst>
          </p:nvPr>
        </p:nvCxnSpPr>
        <p:spPr>
          <a:xfrm flipV="1">
            <a:off x="7066915" y="3599180"/>
            <a:ext cx="1659890" cy="20955"/>
          </a:xfrm>
          <a:prstGeom prst="straightConnector1">
            <a:avLst/>
          </a:prstGeom>
          <a:ln>
            <a:solidFill>
              <a:schemeClr val="accent6"/>
            </a:solidFill>
            <a:headEnd type="arrow" w="med" len="med"/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>
            <p:custDataLst>
              <p:tags r:id="rId17"/>
            </p:custDataLst>
          </p:nvPr>
        </p:nvCxnSpPr>
        <p:spPr>
          <a:xfrm flipH="1">
            <a:off x="7004050" y="3599180"/>
            <a:ext cx="90805" cy="1807845"/>
          </a:xfrm>
          <a:prstGeom prst="line">
            <a:avLst/>
          </a:prstGeom>
          <a:ln w="12700" cap="flat" cmpd="sng" algn="ctr">
            <a:gradFill>
              <a:gsLst>
                <a:gs pos="50000">
                  <a:schemeClr val="accent6"/>
                </a:gs>
                <a:gs pos="0">
                  <a:schemeClr val="accent6">
                    <a:lumMod val="25000"/>
                    <a:lumOff val="75000"/>
                  </a:schemeClr>
                </a:gs>
                <a:gs pos="100000">
                  <a:schemeClr val="accent6">
                    <a:lumMod val="85000"/>
                  </a:schemeClr>
                </a:gs>
              </a:gsLst>
              <a:lin ang="5400000" scaled="0"/>
            </a:gradFill>
            <a:prstDash val="dash"/>
            <a:miter lim="800000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>
            <p:custDataLst>
              <p:tags r:id="rId18"/>
            </p:custDataLst>
          </p:nvPr>
        </p:nvCxnSpPr>
        <p:spPr>
          <a:xfrm flipH="1">
            <a:off x="8786495" y="3448050"/>
            <a:ext cx="90805" cy="1807845"/>
          </a:xfrm>
          <a:prstGeom prst="line">
            <a:avLst/>
          </a:prstGeom>
          <a:ln w="12700" cap="flat" cmpd="sng" algn="ctr">
            <a:gradFill>
              <a:gsLst>
                <a:gs pos="50000">
                  <a:schemeClr val="accent6"/>
                </a:gs>
                <a:gs pos="0">
                  <a:schemeClr val="accent6">
                    <a:lumMod val="25000"/>
                    <a:lumOff val="75000"/>
                  </a:schemeClr>
                </a:gs>
                <a:gs pos="100000">
                  <a:schemeClr val="accent6">
                    <a:lumMod val="85000"/>
                  </a:schemeClr>
                </a:gs>
              </a:gsLst>
              <a:lin ang="5400000" scaled="0"/>
            </a:gradFill>
            <a:prstDash val="dash"/>
            <a:miter lim="800000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>
            <p:custDataLst>
              <p:tags r:id="rId19"/>
            </p:custDataLst>
          </p:nvPr>
        </p:nvCxnSpPr>
        <p:spPr>
          <a:xfrm flipV="1">
            <a:off x="8880475" y="3578225"/>
            <a:ext cx="1659890" cy="20955"/>
          </a:xfrm>
          <a:prstGeom prst="straightConnector1">
            <a:avLst/>
          </a:prstGeom>
          <a:ln>
            <a:solidFill>
              <a:schemeClr val="accent6"/>
            </a:solidFill>
            <a:headEnd type="arrow" w="med" len="med"/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>
            <p:custDataLst>
              <p:tags r:id="rId20"/>
            </p:custDataLst>
          </p:nvPr>
        </p:nvCxnSpPr>
        <p:spPr>
          <a:xfrm flipH="1">
            <a:off x="10383520" y="3599180"/>
            <a:ext cx="90805" cy="1807845"/>
          </a:xfrm>
          <a:prstGeom prst="line">
            <a:avLst/>
          </a:prstGeom>
          <a:ln w="12700" cap="flat" cmpd="sng" algn="ctr">
            <a:gradFill>
              <a:gsLst>
                <a:gs pos="50000">
                  <a:schemeClr val="accent6"/>
                </a:gs>
                <a:gs pos="0">
                  <a:schemeClr val="accent6">
                    <a:lumMod val="25000"/>
                    <a:lumOff val="75000"/>
                  </a:schemeClr>
                </a:gs>
                <a:gs pos="100000">
                  <a:schemeClr val="accent6">
                    <a:lumMod val="85000"/>
                  </a:schemeClr>
                </a:gs>
              </a:gsLst>
              <a:lin ang="5400000" scaled="0"/>
            </a:gradFill>
            <a:prstDash val="dash"/>
            <a:miter lim="800000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>
            <p:custDataLst>
              <p:tags r:id="rId21"/>
            </p:custDataLst>
          </p:nvPr>
        </p:nvCxnSpPr>
        <p:spPr>
          <a:xfrm flipH="1">
            <a:off x="1202055" y="3619500"/>
            <a:ext cx="3848100" cy="40640"/>
          </a:xfrm>
          <a:prstGeom prst="line">
            <a:avLst/>
          </a:prstGeom>
          <a:ln w="12700" cap="flat" cmpd="sng" algn="ctr">
            <a:solidFill>
              <a:schemeClr val="accent1"/>
            </a:solidFill>
            <a:prstDash val="dash"/>
            <a:miter lim="800000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6" name="椭圆 35"/>
          <p:cNvSpPr/>
          <p:nvPr>
            <p:custDataLst>
              <p:tags r:id="rId22"/>
            </p:custDataLst>
          </p:nvPr>
        </p:nvSpPr>
        <p:spPr>
          <a:xfrm>
            <a:off x="10261600" y="3776980"/>
            <a:ext cx="212725" cy="23812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" name="椭圆 36"/>
          <p:cNvSpPr/>
          <p:nvPr>
            <p:custDataLst>
              <p:tags r:id="rId23"/>
            </p:custDataLst>
          </p:nvPr>
        </p:nvSpPr>
        <p:spPr>
          <a:xfrm>
            <a:off x="3773805" y="3510280"/>
            <a:ext cx="212725" cy="23812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" name="椭圆 37"/>
          <p:cNvSpPr/>
          <p:nvPr>
            <p:custDataLst>
              <p:tags r:id="rId24"/>
            </p:custDataLst>
          </p:nvPr>
        </p:nvSpPr>
        <p:spPr>
          <a:xfrm>
            <a:off x="3147695" y="3448050"/>
            <a:ext cx="212725" cy="23812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" name="椭圆 38"/>
          <p:cNvSpPr/>
          <p:nvPr>
            <p:custDataLst>
              <p:tags r:id="rId25"/>
            </p:custDataLst>
          </p:nvPr>
        </p:nvSpPr>
        <p:spPr>
          <a:xfrm>
            <a:off x="2538730" y="4015105"/>
            <a:ext cx="212725" cy="23812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" name="椭圆 39"/>
          <p:cNvSpPr/>
          <p:nvPr>
            <p:custDataLst>
              <p:tags r:id="rId26"/>
            </p:custDataLst>
          </p:nvPr>
        </p:nvSpPr>
        <p:spPr>
          <a:xfrm>
            <a:off x="1933575" y="3361055"/>
            <a:ext cx="212725" cy="23812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41" name="直接箭头连接符 40"/>
          <p:cNvCxnSpPr/>
          <p:nvPr>
            <p:custDataLst>
              <p:tags r:id="rId27"/>
            </p:custDataLst>
          </p:nvPr>
        </p:nvCxnSpPr>
        <p:spPr>
          <a:xfrm>
            <a:off x="4814570" y="3429000"/>
            <a:ext cx="403860" cy="0"/>
          </a:xfrm>
          <a:prstGeom prst="straightConnector1">
            <a:avLst/>
          </a:prstGeom>
          <a:ln>
            <a:solidFill>
              <a:schemeClr val="accent6"/>
            </a:solidFill>
            <a:headEnd type="arrow" w="med" len="med"/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>
            <p:custDataLst>
              <p:tags r:id="rId28"/>
            </p:custDataLst>
          </p:nvPr>
        </p:nvCxnSpPr>
        <p:spPr>
          <a:xfrm flipH="1">
            <a:off x="4753610" y="3609340"/>
            <a:ext cx="10160" cy="1646555"/>
          </a:xfrm>
          <a:prstGeom prst="line">
            <a:avLst/>
          </a:prstGeom>
          <a:ln w="12700" cap="flat" cmpd="sng" algn="ctr">
            <a:solidFill>
              <a:schemeClr val="accent6"/>
            </a:solidFill>
            <a:prstDash val="dash"/>
            <a:miter lim="800000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3" name="椭圆 42"/>
          <p:cNvSpPr/>
          <p:nvPr>
            <p:custDataLst>
              <p:tags r:id="rId29"/>
            </p:custDataLst>
          </p:nvPr>
        </p:nvSpPr>
        <p:spPr>
          <a:xfrm>
            <a:off x="4331970" y="3856355"/>
            <a:ext cx="212725" cy="23812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" name="椭圆 43"/>
          <p:cNvSpPr/>
          <p:nvPr>
            <p:custDataLst>
              <p:tags r:id="rId30"/>
            </p:custDataLst>
          </p:nvPr>
        </p:nvSpPr>
        <p:spPr>
          <a:xfrm>
            <a:off x="4937125" y="3510280"/>
            <a:ext cx="212725" cy="23812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" name="椭圆 44"/>
          <p:cNvSpPr/>
          <p:nvPr>
            <p:custDataLst>
              <p:tags r:id="rId31"/>
            </p:custDataLst>
          </p:nvPr>
        </p:nvSpPr>
        <p:spPr>
          <a:xfrm>
            <a:off x="8514080" y="3856355"/>
            <a:ext cx="212725" cy="23812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876300" y="1193165"/>
            <a:ext cx="10439400" cy="153352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536950" y="45085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ym typeface="+mn-ea"/>
              </a:rPr>
              <a:t>不同周期尺度下的数据</a:t>
            </a:r>
            <a:r>
              <a:rPr lang="zh-CN" altLang="en-US">
                <a:sym typeface="+mn-ea"/>
              </a:rPr>
              <a:t>趋势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  <p:transition spd="med">
    <p:blinds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0CCC26-1E07-4B9A-8CBF-81ACF1F7318A}" type="slidenum">
              <a:rPr lang="zh-CN" altLang="en-US" smtClean="0"/>
            </a:fld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5852795" y="2705735"/>
            <a:ext cx="4064000" cy="914400"/>
          </a:xfrm>
          <a:prstGeom prst="rect">
            <a:avLst/>
          </a:prstGeom>
        </p:spPr>
        <p:txBody>
          <a:bodyPr wrap="square"/>
          <a:p>
            <a:pPr algn="l"/>
            <a:endParaRPr lang="zh-CN" altLang="en-US" kern="0" spc="600" noProof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935605" y="559435"/>
            <a:ext cx="4064000" cy="914400"/>
          </a:xfrm>
          <a:prstGeom prst="rect">
            <a:avLst/>
          </a:prstGeom>
        </p:spPr>
        <p:txBody>
          <a:bodyPr wrap="square"/>
          <a:p>
            <a:pPr algn="l"/>
            <a:endParaRPr lang="zh-CN" altLang="en-US" kern="0" spc="600" noProof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412365" y="588645"/>
            <a:ext cx="4064000" cy="914400"/>
          </a:xfrm>
          <a:prstGeom prst="rect">
            <a:avLst/>
          </a:prstGeom>
        </p:spPr>
        <p:txBody>
          <a:bodyPr wrap="square"/>
          <a:p>
            <a:pPr algn="l"/>
            <a:endParaRPr lang="zh-CN" altLang="en-US" kern="0" spc="600" noProof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9125" y="2323465"/>
            <a:ext cx="10801985" cy="3263900"/>
          </a:xfrm>
          <a:prstGeom prst="rect">
            <a:avLst/>
          </a:prstGeom>
        </p:spPr>
      </p:pic>
      <p:sp>
        <p:nvSpPr>
          <p:cNvPr id="8" name="文本框 7"/>
          <p:cNvSpPr txBox="1"/>
          <p:nvPr>
            <p:custDataLst>
              <p:tags r:id="rId2"/>
            </p:custDataLst>
          </p:nvPr>
        </p:nvSpPr>
        <p:spPr>
          <a:xfrm>
            <a:off x="381000" y="1299210"/>
            <a:ext cx="812609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1)</a:t>
            </a:r>
            <a:r>
              <a:rPr lang="zh-CN" altLang="en-US"/>
              <a:t>时间序列在不同的采样尺度上呈现出不同的模式。</a:t>
            </a:r>
            <a:endParaRPr lang="zh-CN" altLang="en-US"/>
          </a:p>
          <a:p>
            <a:r>
              <a:rPr lang="zh-CN" altLang="en-US"/>
              <a:t>微观信息和宏观信息分别反映在细尺度和粗尺度上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098925" y="46228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框架图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990600" y="568706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多尺度分解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660775" y="568706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季节</a:t>
            </a:r>
            <a:r>
              <a:rPr lang="en-US" altLang="zh-CN">
                <a:solidFill>
                  <a:srgbClr val="FF0000"/>
                </a:solidFill>
              </a:rPr>
              <a:t>-</a:t>
            </a:r>
            <a:r>
              <a:rPr lang="zh-CN" altLang="en-US">
                <a:solidFill>
                  <a:srgbClr val="FF0000"/>
                </a:solidFill>
              </a:rPr>
              <a:t>趋势分解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344920" y="558736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多尺度趋势分量混合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700395" y="2413000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rgbClr val="FF0000"/>
                </a:solidFill>
                <a:sym typeface="+mn-ea"/>
              </a:rPr>
              <a:t>多尺度季节分量混合</a:t>
            </a:r>
            <a:endParaRPr lang="zh-CN" altLang="en-US">
              <a:solidFill>
                <a:srgbClr val="FF0000"/>
              </a:solidFill>
              <a:sym typeface="+mn-ea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9014460" y="558736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多预测器混合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605270" y="1029970"/>
            <a:ext cx="406400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</a:t>
            </a:r>
            <a:r>
              <a:rPr lang="zh-CN" altLang="en-US"/>
              <a:t>）纯</a:t>
            </a:r>
            <a:r>
              <a:rPr lang="en-US" altLang="zh-CN"/>
              <a:t>MLP</a:t>
            </a:r>
            <a:r>
              <a:rPr lang="zh-CN" altLang="en-US"/>
              <a:t>，简单，复杂度</a:t>
            </a:r>
            <a:r>
              <a:rPr lang="zh-CN" altLang="en-US"/>
              <a:t>低</a:t>
            </a:r>
            <a:endParaRPr lang="zh-CN" altLang="en-US"/>
          </a:p>
          <a:p>
            <a:r>
              <a:rPr lang="en-US" altLang="zh-CN"/>
              <a:t>2</a:t>
            </a:r>
            <a:r>
              <a:rPr lang="zh-CN" altLang="en-US"/>
              <a:t>）多尺度（周期）混合，</a:t>
            </a:r>
            <a:endParaRPr lang="zh-CN" altLang="en-US"/>
          </a:p>
          <a:p>
            <a:r>
              <a:rPr lang="en-US" altLang="zh-CN"/>
              <a:t>PDM</a:t>
            </a:r>
            <a:r>
              <a:rPr lang="zh-CN" altLang="en-US"/>
              <a:t>分解多个尺度的</a:t>
            </a:r>
            <a:r>
              <a:rPr lang="zh-CN" altLang="en-US"/>
              <a:t>趋势，</a:t>
            </a:r>
            <a:endParaRPr lang="zh-CN" altLang="en-US"/>
          </a:p>
          <a:p>
            <a:r>
              <a:rPr lang="en-US" altLang="zh-CN"/>
              <a:t>FMM</a:t>
            </a:r>
            <a:r>
              <a:rPr lang="zh-CN" altLang="en-US"/>
              <a:t>混合预测多</a:t>
            </a:r>
            <a:r>
              <a:rPr lang="zh-CN" altLang="en-US"/>
              <a:t>尺度信息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p:transition spd="med">
    <p:blinds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0CCC26-1E07-4B9A-8CBF-81ACF1F7318A}" type="slidenum">
              <a:rPr lang="zh-CN" altLang="en-US" smtClean="0"/>
            </a:fld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5852795" y="2705735"/>
            <a:ext cx="4064000" cy="914400"/>
          </a:xfrm>
          <a:prstGeom prst="rect">
            <a:avLst/>
          </a:prstGeom>
        </p:spPr>
        <p:txBody>
          <a:bodyPr wrap="square"/>
          <a:p>
            <a:pPr algn="l"/>
            <a:endParaRPr lang="zh-CN" altLang="en-US" kern="0" spc="600" noProof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935605" y="559435"/>
            <a:ext cx="4064000" cy="914400"/>
          </a:xfrm>
          <a:prstGeom prst="rect">
            <a:avLst/>
          </a:prstGeom>
        </p:spPr>
        <p:txBody>
          <a:bodyPr wrap="square"/>
          <a:p>
            <a:pPr algn="l"/>
            <a:endParaRPr lang="zh-CN" altLang="en-US" kern="0" spc="600" noProof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412365" y="588645"/>
            <a:ext cx="4064000" cy="914400"/>
          </a:xfrm>
          <a:prstGeom prst="rect">
            <a:avLst/>
          </a:prstGeom>
        </p:spPr>
        <p:txBody>
          <a:bodyPr wrap="square"/>
          <a:p>
            <a:pPr algn="l"/>
            <a:endParaRPr lang="zh-CN" altLang="en-US" kern="0" spc="600" noProof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609465" y="1492885"/>
            <a:ext cx="655066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ym typeface="+mn-ea"/>
              </a:rPr>
              <a:t>对输入序列进行不同程序的池化来下采样得到不同尺度的序列</a:t>
            </a:r>
            <a:endParaRPr lang="zh-CN" altLang="en-US"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894445" y="5034915"/>
            <a:ext cx="4064000" cy="914400"/>
          </a:xfrm>
          <a:prstGeom prst="rect">
            <a:avLst/>
          </a:prstGeom>
        </p:spPr>
        <p:txBody>
          <a:bodyPr wrap="square"/>
          <a:p>
            <a:pPr algn="l"/>
            <a:endParaRPr lang="zh-CN" altLang="en-US" kern="0" spc="600" noProof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58005" y="2506980"/>
            <a:ext cx="1352550" cy="31432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8005" y="3364230"/>
            <a:ext cx="2266950" cy="35242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rcRect b="21429"/>
          <a:stretch>
            <a:fillRect/>
          </a:stretch>
        </p:blipFill>
        <p:spPr>
          <a:xfrm>
            <a:off x="7272020" y="3402330"/>
            <a:ext cx="3609975" cy="31432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6085" y="4433570"/>
            <a:ext cx="4124325" cy="56197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36085" y="5119370"/>
            <a:ext cx="4438650" cy="41910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00245" y="5949315"/>
            <a:ext cx="2124075" cy="51435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58175" y="5876290"/>
            <a:ext cx="1228725" cy="438150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3607435" y="386080"/>
            <a:ext cx="59975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 MULTISCALE MIXING ARCHITECTURE</a:t>
            </a:r>
            <a:endParaRPr lang="zh-CN" altLang="en-US"/>
          </a:p>
        </p:txBody>
      </p:sp>
      <p:cxnSp>
        <p:nvCxnSpPr>
          <p:cNvPr id="18" name="直接箭头连接符 17"/>
          <p:cNvCxnSpPr>
            <a:stCxn id="10" idx="2"/>
          </p:cNvCxnSpPr>
          <p:nvPr/>
        </p:nvCxnSpPr>
        <p:spPr>
          <a:xfrm flipH="1">
            <a:off x="5029835" y="2821305"/>
            <a:ext cx="4445" cy="5219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5076825" y="3762375"/>
            <a:ext cx="15875" cy="2070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H="1">
            <a:off x="5048250" y="4762500"/>
            <a:ext cx="28575" cy="3238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4991735" y="5570855"/>
            <a:ext cx="75565" cy="5060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6505575" y="6200775"/>
            <a:ext cx="1676400" cy="95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697230" y="2197735"/>
            <a:ext cx="10463530" cy="4265930"/>
          </a:xfrm>
          <a:prstGeom prst="rect">
            <a:avLst/>
          </a:prstGeom>
          <a:noFill/>
          <a:ln w="19050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6476365" y="245300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用过去</a:t>
            </a:r>
            <a:r>
              <a:rPr lang="en-US" altLang="zh-CN">
                <a:solidFill>
                  <a:srgbClr val="FF0000"/>
                </a:solidFill>
              </a:rPr>
              <a:t>P</a:t>
            </a:r>
            <a:r>
              <a:rPr lang="zh-CN" altLang="en-US"/>
              <a:t>个数据预测未来</a:t>
            </a:r>
            <a:r>
              <a:rPr lang="en-US" altLang="zh-CN">
                <a:solidFill>
                  <a:srgbClr val="FF0000"/>
                </a:solidFill>
              </a:rPr>
              <a:t>F</a:t>
            </a:r>
            <a:r>
              <a:rPr lang="zh-CN" altLang="en-US"/>
              <a:t>个</a:t>
            </a:r>
            <a:r>
              <a:rPr lang="zh-CN" altLang="en-US"/>
              <a:t>数据</a:t>
            </a:r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697230" y="3348355"/>
            <a:ext cx="3429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降采样，分解序列为</a:t>
            </a:r>
            <a:r>
              <a:rPr lang="en-US" altLang="zh-CN">
                <a:solidFill>
                  <a:srgbClr val="FF0000"/>
                </a:solidFill>
              </a:rPr>
              <a:t>M</a:t>
            </a:r>
            <a:r>
              <a:rPr lang="zh-CN" altLang="en-US"/>
              <a:t>个尺度</a:t>
            </a:r>
            <a:endParaRPr lang="zh-CN" altLang="en-US"/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36085" y="4024630"/>
            <a:ext cx="1857375" cy="285750"/>
          </a:xfrm>
          <a:prstGeom prst="rect">
            <a:avLst/>
          </a:prstGeom>
        </p:spPr>
      </p:pic>
      <p:cxnSp>
        <p:nvCxnSpPr>
          <p:cNvPr id="26" name="直接箭头连接符 25"/>
          <p:cNvCxnSpPr>
            <a:stCxn id="25" idx="2"/>
          </p:cNvCxnSpPr>
          <p:nvPr/>
        </p:nvCxnSpPr>
        <p:spPr>
          <a:xfrm>
            <a:off x="5165090" y="4310380"/>
            <a:ext cx="29210" cy="1930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807085" y="457390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Token</a:t>
            </a:r>
            <a:r>
              <a:rPr lang="zh-CN" altLang="en-US"/>
              <a:t>嵌入</a:t>
            </a:r>
            <a:r>
              <a:rPr lang="en-US" altLang="zh-CN"/>
              <a:t>+PE</a:t>
            </a:r>
            <a:r>
              <a:rPr lang="zh-CN" altLang="en-US"/>
              <a:t>嵌入</a:t>
            </a:r>
            <a:r>
              <a:rPr lang="en-US" altLang="zh-CN"/>
              <a:t>+</a:t>
            </a:r>
            <a:r>
              <a:rPr lang="zh-CN" altLang="en-US"/>
              <a:t>时序</a:t>
            </a:r>
            <a:r>
              <a:rPr lang="zh-CN" altLang="en-US"/>
              <a:t>嵌入</a:t>
            </a:r>
            <a:endParaRPr lang="zh-CN" altLang="en-US"/>
          </a:p>
        </p:txBody>
      </p:sp>
    </p:spTree>
  </p:cSld>
  <p:clrMapOvr>
    <a:masterClrMapping/>
  </p:clrMapOvr>
  <p:transition spd="med">
    <p:blinds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0CCC26-1E07-4B9A-8CBF-81ACF1F7318A}" type="slidenum">
              <a:rPr lang="zh-CN" altLang="en-US" smtClean="0"/>
            </a:fld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6127115" y="3239135"/>
            <a:ext cx="4855845" cy="914400"/>
          </a:xfrm>
          <a:prstGeom prst="rect">
            <a:avLst/>
          </a:prstGeom>
        </p:spPr>
        <p:txBody>
          <a:bodyPr wrap="square"/>
          <a:p>
            <a:pPr algn="l"/>
            <a:r>
              <a:rPr lang="en-US" altLang="zh-CN" kern="0" spc="600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96/2</a:t>
            </a:r>
            <a:r>
              <a:rPr lang="en-US" altLang="zh-CN" kern="0" spc="600" baseline="30000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3</a:t>
            </a:r>
            <a:r>
              <a:rPr lang="en-US" altLang="zh-CN" kern="0" spc="600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=12--</a:t>
            </a:r>
            <a:r>
              <a:rPr lang="zh-CN" altLang="en-US" kern="0" spc="600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每八个点取均值</a:t>
            </a:r>
            <a:r>
              <a:rPr lang="en-US" altLang="zh-CN" kern="0" spc="600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--</a:t>
            </a:r>
            <a:r>
              <a:rPr lang="en-US" altLang="zh-CN" kern="0" spc="600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x3</a:t>
            </a:r>
            <a:endParaRPr lang="en-US" altLang="zh-CN" kern="0" spc="600" noProof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935605" y="559435"/>
            <a:ext cx="4064000" cy="914400"/>
          </a:xfrm>
          <a:prstGeom prst="rect">
            <a:avLst/>
          </a:prstGeom>
        </p:spPr>
        <p:txBody>
          <a:bodyPr wrap="square"/>
          <a:p>
            <a:pPr algn="l"/>
            <a:endParaRPr lang="zh-CN" altLang="en-US" kern="0" spc="600" noProof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412365" y="588645"/>
            <a:ext cx="4064000" cy="914400"/>
          </a:xfrm>
          <a:prstGeom prst="rect">
            <a:avLst/>
          </a:prstGeom>
        </p:spPr>
        <p:txBody>
          <a:bodyPr wrap="square"/>
          <a:p>
            <a:pPr algn="l"/>
            <a:endParaRPr lang="zh-CN" altLang="en-US" kern="0" spc="600" noProof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7240" y="3204210"/>
            <a:ext cx="2971800" cy="360997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8005" y="1473835"/>
            <a:ext cx="2266950" cy="35242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rcRect b="21429"/>
          <a:stretch>
            <a:fillRect/>
          </a:stretch>
        </p:blipFill>
        <p:spPr>
          <a:xfrm>
            <a:off x="7372985" y="1473835"/>
            <a:ext cx="3609975" cy="31432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462780" y="218694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M=3.m={0</a:t>
            </a:r>
            <a:r>
              <a:rPr lang="zh-CN" altLang="en-US"/>
              <a:t>，</a:t>
            </a:r>
            <a:r>
              <a:rPr lang="en-US" altLang="zh-CN"/>
              <a:t>1</a:t>
            </a:r>
            <a:r>
              <a:rPr lang="zh-CN" altLang="en-US"/>
              <a:t>，</a:t>
            </a:r>
            <a:r>
              <a:rPr lang="en-US" altLang="zh-CN"/>
              <a:t>2</a:t>
            </a:r>
            <a:r>
              <a:rPr lang="zh-CN" altLang="en-US"/>
              <a:t>，</a:t>
            </a:r>
            <a:r>
              <a:rPr lang="en-US" altLang="zh-CN"/>
              <a:t>3}</a:t>
            </a:r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4234815" y="438531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Avg Pooling</a:t>
            </a:r>
            <a:endParaRPr lang="en-US" altLang="zh-CN"/>
          </a:p>
        </p:txBody>
      </p:sp>
      <p:sp>
        <p:nvSpPr>
          <p:cNvPr id="9" name="双大括号 8"/>
          <p:cNvSpPr/>
          <p:nvPr/>
        </p:nvSpPr>
        <p:spPr>
          <a:xfrm>
            <a:off x="5528945" y="3268345"/>
            <a:ext cx="6048375" cy="2971165"/>
          </a:xfrm>
          <a:prstGeom prst="bracePair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6015355" y="4030980"/>
            <a:ext cx="49676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kern="0" spc="6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sym typeface="+mn-ea"/>
              </a:rPr>
              <a:t>96/2</a:t>
            </a:r>
            <a:r>
              <a:rPr lang="en-US" altLang="zh-CN" kern="0" spc="600" baseline="300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sym typeface="+mn-ea"/>
              </a:rPr>
              <a:t>2</a:t>
            </a:r>
            <a:r>
              <a:rPr lang="en-US" altLang="zh-CN" kern="0" spc="6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sym typeface="+mn-ea"/>
              </a:rPr>
              <a:t>=24--</a:t>
            </a:r>
            <a:r>
              <a:rPr lang="zh-CN" altLang="en-US" kern="0" spc="6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sym typeface="+mn-ea"/>
              </a:rPr>
              <a:t>每</a:t>
            </a:r>
            <a:r>
              <a:rPr lang="en-US" altLang="zh-CN" kern="0" spc="6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sym typeface="+mn-ea"/>
              </a:rPr>
              <a:t>4</a:t>
            </a:r>
            <a:r>
              <a:rPr lang="zh-CN" altLang="en-US" kern="0" spc="6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sym typeface="+mn-ea"/>
              </a:rPr>
              <a:t>个点取均值</a:t>
            </a:r>
            <a:r>
              <a:rPr lang="en-US" altLang="zh-CN" kern="0" spc="6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sym typeface="+mn-ea"/>
              </a:rPr>
              <a:t>--x2</a:t>
            </a:r>
            <a:endParaRPr lang="en-US" altLang="zh-CN" kern="0" spc="600" noProof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  <a:p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6015355" y="5566410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en-US" altLang="zh-CN" kern="0" spc="6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sym typeface="+mn-ea"/>
              </a:rPr>
              <a:t>96/2</a:t>
            </a:r>
            <a:r>
              <a:rPr lang="en-US" altLang="zh-CN" kern="0" spc="600" baseline="300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sym typeface="+mn-ea"/>
              </a:rPr>
              <a:t>0</a:t>
            </a:r>
            <a:r>
              <a:rPr lang="en-US" altLang="zh-CN" kern="0" spc="6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sym typeface="+mn-ea"/>
              </a:rPr>
              <a:t>=96--</a:t>
            </a:r>
            <a:r>
              <a:rPr lang="zh-CN" altLang="en-US" kern="0" spc="6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sym typeface="+mn-ea"/>
              </a:rPr>
              <a:t>原始序列</a:t>
            </a:r>
            <a:r>
              <a:rPr lang="en-US" altLang="zh-CN" kern="0" spc="6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sym typeface="+mn-ea"/>
              </a:rPr>
              <a:t>--</a:t>
            </a:r>
            <a:r>
              <a:rPr lang="en-US" altLang="zh-CN" kern="0" spc="6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sym typeface="+mn-ea"/>
              </a:rPr>
              <a:t>x0</a:t>
            </a:r>
            <a:endParaRPr lang="en-US" altLang="zh-CN" kern="0" spc="60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sym typeface="+mn-ea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127115" y="4837430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en-US" altLang="zh-CN" kern="0" spc="6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sym typeface="+mn-ea"/>
              </a:rPr>
              <a:t>96/2</a:t>
            </a:r>
            <a:r>
              <a:rPr lang="en-US" altLang="zh-CN" kern="0" spc="600" baseline="300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sym typeface="+mn-ea"/>
              </a:rPr>
              <a:t>1</a:t>
            </a:r>
            <a:r>
              <a:rPr lang="en-US" altLang="zh-CN" kern="0" spc="6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sym typeface="+mn-ea"/>
              </a:rPr>
              <a:t>=48--</a:t>
            </a:r>
            <a:r>
              <a:rPr lang="zh-CN" altLang="en-US" kern="0" spc="6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sym typeface="+mn-ea"/>
              </a:rPr>
              <a:t>每</a:t>
            </a:r>
            <a:r>
              <a:rPr lang="en-US" altLang="zh-CN" kern="0" spc="6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sym typeface="+mn-ea"/>
              </a:rPr>
              <a:t>2</a:t>
            </a:r>
            <a:r>
              <a:rPr lang="zh-CN" altLang="en-US" kern="0" spc="6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sym typeface="+mn-ea"/>
              </a:rPr>
              <a:t>个点取均值</a:t>
            </a:r>
            <a:r>
              <a:rPr lang="en-US" altLang="zh-CN" kern="0" spc="6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sym typeface="+mn-ea"/>
              </a:rPr>
              <a:t>--x1</a:t>
            </a:r>
            <a:endParaRPr lang="en-US" altLang="zh-CN" kern="0" spc="60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sym typeface="+mn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358005" y="588962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细尺度</a:t>
            </a:r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4234815" y="320421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粗尺度</a:t>
            </a:r>
            <a:endParaRPr lang="zh-CN" altLang="en-US"/>
          </a:p>
        </p:txBody>
      </p:sp>
      <p:cxnSp>
        <p:nvCxnSpPr>
          <p:cNvPr id="17" name="直接箭头连接符 16"/>
          <p:cNvCxnSpPr/>
          <p:nvPr/>
        </p:nvCxnSpPr>
        <p:spPr>
          <a:xfrm flipV="1">
            <a:off x="4711065" y="4950460"/>
            <a:ext cx="57785" cy="8083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 flipH="1" flipV="1">
            <a:off x="4610100" y="3564890"/>
            <a:ext cx="57785" cy="6927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4048760" y="38989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构建多尺度</a:t>
            </a:r>
            <a:r>
              <a:rPr lang="zh-CN" altLang="en-US"/>
              <a:t>序列</a:t>
            </a:r>
            <a:endParaRPr lang="zh-CN" altLang="en-US"/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7275" y="1103630"/>
            <a:ext cx="2840990" cy="2164715"/>
          </a:xfrm>
          <a:prstGeom prst="rect">
            <a:avLst/>
          </a:prstGeom>
        </p:spPr>
      </p:pic>
    </p:spTree>
  </p:cSld>
  <p:clrMapOvr>
    <a:masterClrMapping/>
  </p:clrMapOvr>
  <p:transition spd="med">
    <p:blinds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0CCC26-1E07-4B9A-8CBF-81ACF1F7318A}" type="slidenum">
              <a:rPr lang="zh-CN" altLang="en-US" smtClean="0"/>
            </a:fld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5852795" y="2705735"/>
            <a:ext cx="4064000" cy="914400"/>
          </a:xfrm>
          <a:prstGeom prst="rect">
            <a:avLst/>
          </a:prstGeom>
        </p:spPr>
        <p:txBody>
          <a:bodyPr wrap="square"/>
          <a:p>
            <a:pPr algn="l"/>
            <a:endParaRPr lang="zh-CN" altLang="en-US" kern="0" spc="600" noProof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935605" y="559435"/>
            <a:ext cx="4064000" cy="914400"/>
          </a:xfrm>
          <a:prstGeom prst="rect">
            <a:avLst/>
          </a:prstGeom>
        </p:spPr>
        <p:txBody>
          <a:bodyPr wrap="square"/>
          <a:p>
            <a:pPr algn="l"/>
            <a:endParaRPr lang="zh-CN" altLang="en-US" kern="0" spc="600" noProof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412365" y="588645"/>
            <a:ext cx="4064000" cy="914400"/>
          </a:xfrm>
          <a:prstGeom prst="rect">
            <a:avLst/>
          </a:prstGeom>
        </p:spPr>
        <p:txBody>
          <a:bodyPr wrap="square"/>
          <a:p>
            <a:pPr algn="l"/>
            <a:endParaRPr lang="zh-CN" altLang="en-US" kern="0" spc="600" noProof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482340" y="356235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PAST DECOMPOSABLE MIXING</a:t>
            </a:r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83575" y="1116965"/>
            <a:ext cx="2085975" cy="3429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8045" y="1852295"/>
            <a:ext cx="2143125" cy="333375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245" y="3014345"/>
            <a:ext cx="6124575" cy="3352800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975" y="1852295"/>
            <a:ext cx="7848600" cy="11430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34975" y="6409690"/>
            <a:ext cx="1096645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>
                <a:solidFill>
                  <a:srgbClr val="FF0000"/>
                </a:solidFill>
                <a:sym typeface="+mn-ea"/>
              </a:rPr>
              <a:t>Autoformer</a:t>
            </a:r>
            <a:r>
              <a:rPr lang="zh-CN" altLang="en-US" sz="1400">
                <a:sym typeface="+mn-ea"/>
              </a:rPr>
              <a:t> : Decomposition Transformers with Auto-Correlation for Long-Term Series Forecasting [</a:t>
            </a:r>
            <a:r>
              <a:rPr lang="zh-CN" altLang="en-US" sz="1400">
                <a:solidFill>
                  <a:srgbClr val="FF0000"/>
                </a:solidFill>
                <a:sym typeface="+mn-ea"/>
              </a:rPr>
              <a:t>NeurIPS 2021</a:t>
            </a:r>
            <a:r>
              <a:rPr lang="zh-CN" altLang="en-US" sz="1400">
                <a:sym typeface="+mn-ea"/>
              </a:rPr>
              <a:t>]</a:t>
            </a:r>
            <a:endParaRPr lang="zh-CN" altLang="en-US" sz="1400">
              <a:sym typeface="+mn-ea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73050" y="1066800"/>
            <a:ext cx="10972800" cy="2021840"/>
          </a:xfrm>
          <a:prstGeom prst="rect">
            <a:avLst/>
          </a:prstGeom>
          <a:noFill/>
          <a:ln w="19050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8585" y="1066800"/>
            <a:ext cx="4124325" cy="561975"/>
          </a:xfrm>
          <a:prstGeom prst="rect">
            <a:avLst/>
          </a:prstGeom>
        </p:spPr>
      </p:pic>
      <p:cxnSp>
        <p:nvCxnSpPr>
          <p:cNvPr id="10" name="直接箭头连接符 9"/>
          <p:cNvCxnSpPr/>
          <p:nvPr/>
        </p:nvCxnSpPr>
        <p:spPr>
          <a:xfrm flipV="1">
            <a:off x="6402705" y="1414780"/>
            <a:ext cx="1832610" cy="6927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V="1">
            <a:off x="6619240" y="2021205"/>
            <a:ext cx="1630680" cy="1295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pic>
        <p:nvPicPr>
          <p:cNvPr id="14" name="图片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22515" y="4045585"/>
            <a:ext cx="3507105" cy="2267585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48855" y="3258185"/>
            <a:ext cx="3020695" cy="690880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10543540" y="421767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{2</a:t>
            </a:r>
            <a:r>
              <a:rPr lang="zh-CN" altLang="en-US"/>
              <a:t>，</a:t>
            </a:r>
            <a:r>
              <a:rPr lang="en-US" altLang="zh-CN"/>
              <a:t>4</a:t>
            </a:r>
            <a:r>
              <a:rPr lang="zh-CN" altLang="en-US"/>
              <a:t>，</a:t>
            </a:r>
            <a:r>
              <a:rPr lang="en-US" altLang="zh-CN"/>
              <a:t>6</a:t>
            </a:r>
            <a:r>
              <a:rPr lang="zh-CN" altLang="en-US"/>
              <a:t>，</a:t>
            </a:r>
            <a:r>
              <a:rPr lang="en-US" altLang="zh-CN"/>
              <a:t>8}</a:t>
            </a:r>
            <a:endParaRPr lang="en-US" altLang="zh-CN"/>
          </a:p>
        </p:txBody>
      </p:sp>
      <p:sp>
        <p:nvSpPr>
          <p:cNvPr id="22" name="文本框 21"/>
          <p:cNvSpPr txBox="1"/>
          <p:nvPr/>
        </p:nvSpPr>
        <p:spPr>
          <a:xfrm>
            <a:off x="10755630" y="564769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{</a:t>
            </a:r>
            <a:r>
              <a:rPr lang="en-US" altLang="zh-CN">
                <a:sym typeface="+mn-ea"/>
              </a:rPr>
              <a:t>3</a:t>
            </a:r>
            <a:r>
              <a:rPr lang="zh-CN" altLang="en-US">
                <a:sym typeface="+mn-ea"/>
              </a:rPr>
              <a:t>，</a:t>
            </a:r>
            <a:r>
              <a:rPr lang="en-US" altLang="zh-CN">
                <a:sym typeface="+mn-ea"/>
              </a:rPr>
              <a:t>3</a:t>
            </a:r>
            <a:r>
              <a:rPr lang="zh-CN" altLang="en-US">
                <a:sym typeface="+mn-ea"/>
              </a:rPr>
              <a:t>，</a:t>
            </a:r>
            <a:r>
              <a:rPr lang="en-US" altLang="zh-CN">
                <a:sym typeface="+mn-ea"/>
              </a:rPr>
              <a:t>7</a:t>
            </a:r>
            <a:r>
              <a:rPr lang="zh-CN" altLang="en-US">
                <a:sym typeface="+mn-ea"/>
              </a:rPr>
              <a:t>，</a:t>
            </a:r>
            <a:r>
              <a:rPr lang="en-US" altLang="zh-CN">
                <a:sym typeface="+mn-ea"/>
              </a:rPr>
              <a:t>7</a:t>
            </a:r>
            <a:r>
              <a:rPr lang="en-US" altLang="zh-CN"/>
              <a:t>}</a:t>
            </a:r>
            <a:endParaRPr lang="en-US" altLang="zh-CN"/>
          </a:p>
        </p:txBody>
      </p:sp>
      <p:sp>
        <p:nvSpPr>
          <p:cNvPr id="23" name="文本框 22"/>
          <p:cNvSpPr txBox="1"/>
          <p:nvPr/>
        </p:nvSpPr>
        <p:spPr>
          <a:xfrm>
            <a:off x="10437495" y="482727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{-1</a:t>
            </a:r>
            <a:r>
              <a:rPr lang="zh-CN" altLang="en-US"/>
              <a:t>，</a:t>
            </a:r>
            <a:r>
              <a:rPr lang="en-US" altLang="zh-CN"/>
              <a:t>1</a:t>
            </a:r>
            <a:r>
              <a:rPr lang="zh-CN" altLang="en-US"/>
              <a:t>，</a:t>
            </a:r>
            <a:r>
              <a:rPr lang="en-US" altLang="zh-CN"/>
              <a:t>-1</a:t>
            </a:r>
            <a:r>
              <a:rPr lang="zh-CN" altLang="en-US"/>
              <a:t>，</a:t>
            </a:r>
            <a:r>
              <a:rPr lang="en-US" altLang="zh-CN"/>
              <a:t>1}</a:t>
            </a:r>
            <a:endParaRPr lang="en-US" altLang="zh-CN"/>
          </a:p>
        </p:txBody>
      </p:sp>
    </p:spTree>
  </p:cSld>
  <p:clrMapOvr>
    <a:masterClrMapping/>
  </p:clrMapOvr>
  <p:transition spd="med">
    <p:blinds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0CCC26-1E07-4B9A-8CBF-81ACF1F7318A}" type="slidenum">
              <a:rPr lang="zh-CN" altLang="en-US" smtClean="0"/>
            </a:fld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935605" y="559435"/>
            <a:ext cx="4064000" cy="914400"/>
          </a:xfrm>
          <a:prstGeom prst="rect">
            <a:avLst/>
          </a:prstGeom>
        </p:spPr>
        <p:txBody>
          <a:bodyPr wrap="square"/>
          <a:p>
            <a:pPr algn="l"/>
            <a:endParaRPr lang="zh-CN" altLang="en-US" kern="0" spc="600" noProof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412365" y="588645"/>
            <a:ext cx="4064000" cy="914400"/>
          </a:xfrm>
          <a:prstGeom prst="rect">
            <a:avLst/>
          </a:prstGeom>
        </p:spPr>
        <p:txBody>
          <a:bodyPr wrap="square"/>
          <a:p>
            <a:pPr algn="l"/>
            <a:endParaRPr lang="zh-CN" altLang="en-US" kern="0" spc="600" noProof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3504565" y="425450"/>
            <a:ext cx="74783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Seasonal Mixing</a:t>
            </a:r>
            <a:endParaRPr lang="en-US" altLang="zh-CN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095" y="2402205"/>
            <a:ext cx="6677025" cy="495300"/>
          </a:xfrm>
          <a:prstGeom prst="rect">
            <a:avLst/>
          </a:prstGeom>
        </p:spPr>
      </p:pic>
      <p:sp>
        <p:nvSpPr>
          <p:cNvPr id="14" name="文本框 13"/>
          <p:cNvSpPr txBox="1"/>
          <p:nvPr>
            <p:custDataLst>
              <p:tags r:id="rId3"/>
            </p:custDataLst>
          </p:nvPr>
        </p:nvSpPr>
        <p:spPr>
          <a:xfrm>
            <a:off x="1258570" y="1029970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Seasonal Mixing</a:t>
            </a:r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740" y="3508375"/>
            <a:ext cx="4425950" cy="312293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6739890" y="1240155"/>
            <a:ext cx="714375" cy="342900"/>
          </a:xfrm>
          <a:prstGeom prst="rect">
            <a:avLst/>
          </a:prstGeom>
        </p:spPr>
      </p:pic>
      <p:sp>
        <p:nvSpPr>
          <p:cNvPr id="15" name="文本框 14"/>
          <p:cNvSpPr txBox="1"/>
          <p:nvPr>
            <p:custDataLst>
              <p:tags r:id="rId7"/>
            </p:custDataLst>
          </p:nvPr>
        </p:nvSpPr>
        <p:spPr>
          <a:xfrm>
            <a:off x="6162675" y="124015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输入</a:t>
            </a:r>
            <a:endParaRPr lang="zh-CN" altLang="en-US"/>
          </a:p>
        </p:txBody>
      </p:sp>
      <p:pic>
        <p:nvPicPr>
          <p:cNvPr id="16" name="图片 15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9979660" y="1249680"/>
            <a:ext cx="495300" cy="333375"/>
          </a:xfrm>
          <a:prstGeom prst="rect">
            <a:avLst/>
          </a:prstGeom>
        </p:spPr>
      </p:pic>
      <p:sp>
        <p:nvSpPr>
          <p:cNvPr id="17" name="文本框 16"/>
          <p:cNvSpPr txBox="1"/>
          <p:nvPr>
            <p:custDataLst>
              <p:tags r:id="rId10"/>
            </p:custDataLst>
          </p:nvPr>
        </p:nvSpPr>
        <p:spPr>
          <a:xfrm>
            <a:off x="9331960" y="118554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输出</a:t>
            </a:r>
            <a:endParaRPr lang="zh-CN" altLang="en-US"/>
          </a:p>
        </p:txBody>
      </p:sp>
      <p:pic>
        <p:nvPicPr>
          <p:cNvPr id="19" name="图片 18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1236980" y="1852295"/>
            <a:ext cx="2085975" cy="34290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273050" y="1066800"/>
            <a:ext cx="11304270" cy="2322830"/>
          </a:xfrm>
          <a:prstGeom prst="rect">
            <a:avLst/>
          </a:prstGeom>
          <a:noFill/>
          <a:ln w="19050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0833735" y="4592955"/>
            <a:ext cx="4064000" cy="914400"/>
          </a:xfrm>
          <a:prstGeom prst="rect">
            <a:avLst/>
          </a:prstGeom>
        </p:spPr>
        <p:txBody>
          <a:bodyPr wrap="square"/>
          <a:p>
            <a:pPr algn="l"/>
            <a:endParaRPr lang="zh-CN" altLang="en-US" kern="0" spc="600" noProof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609590" y="3462655"/>
            <a:ext cx="3182620" cy="293560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4693285" y="6336030"/>
            <a:ext cx="772414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>
                <a:solidFill>
                  <a:srgbClr val="FF0000"/>
                </a:solidFill>
                <a:sym typeface="+mn-ea"/>
              </a:rPr>
              <a:t>Pyraformer</a:t>
            </a:r>
            <a:r>
              <a:rPr lang="zh-CN" altLang="en-US" sz="1400">
                <a:sym typeface="+mn-ea"/>
              </a:rPr>
              <a:t> : Low-complexity Pyramidal Attention for Long-range Time Series Modeling and Forecasting </a:t>
            </a:r>
            <a:r>
              <a:rPr lang="zh-CN" altLang="en-US" sz="1400">
                <a:solidFill>
                  <a:srgbClr val="FF0000"/>
                </a:solidFill>
                <a:sym typeface="+mn-ea"/>
              </a:rPr>
              <a:t>[ICLR 2022</a:t>
            </a:r>
            <a:r>
              <a:rPr lang="zh-CN" altLang="en-US" sz="1400">
                <a:sym typeface="+mn-ea"/>
              </a:rPr>
              <a:t>]</a:t>
            </a:r>
            <a:endParaRPr lang="zh-CN" altLang="en-US" sz="1400">
              <a:sym typeface="+mn-ea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8877300" y="602996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min</a:t>
            </a:r>
            <a:endParaRPr lang="en-US" altLang="zh-CN"/>
          </a:p>
        </p:txBody>
      </p:sp>
      <p:sp>
        <p:nvSpPr>
          <p:cNvPr id="20" name="文本框 19"/>
          <p:cNvSpPr txBox="1"/>
          <p:nvPr/>
        </p:nvSpPr>
        <p:spPr>
          <a:xfrm>
            <a:off x="8877300" y="550735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h</a:t>
            </a:r>
            <a:endParaRPr lang="en-US" altLang="zh-CN"/>
          </a:p>
        </p:txBody>
      </p:sp>
      <p:sp>
        <p:nvSpPr>
          <p:cNvPr id="21" name="文本框 20"/>
          <p:cNvSpPr txBox="1"/>
          <p:nvPr/>
        </p:nvSpPr>
        <p:spPr>
          <a:xfrm>
            <a:off x="8795385" y="486600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day</a:t>
            </a:r>
            <a:endParaRPr lang="en-US" altLang="zh-CN"/>
          </a:p>
        </p:txBody>
      </p:sp>
      <p:sp>
        <p:nvSpPr>
          <p:cNvPr id="22" name="文本框 21"/>
          <p:cNvSpPr txBox="1"/>
          <p:nvPr/>
        </p:nvSpPr>
        <p:spPr>
          <a:xfrm>
            <a:off x="8734425" y="426466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month</a:t>
            </a:r>
            <a:endParaRPr lang="en-US" altLang="zh-CN"/>
          </a:p>
        </p:txBody>
      </p:sp>
      <p:sp>
        <p:nvSpPr>
          <p:cNvPr id="23" name="文本框 22"/>
          <p:cNvSpPr txBox="1"/>
          <p:nvPr/>
        </p:nvSpPr>
        <p:spPr>
          <a:xfrm>
            <a:off x="7849235" y="1945640"/>
            <a:ext cx="40640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nn.linear(96,48)</a:t>
            </a:r>
            <a:endParaRPr lang="en-US" altLang="zh-CN"/>
          </a:p>
          <a:p>
            <a:r>
              <a:rPr lang="en-US" altLang="zh-CN"/>
              <a:t>nn.gelu()</a:t>
            </a:r>
            <a:endParaRPr lang="en-US" altLang="zh-CN"/>
          </a:p>
          <a:p>
            <a:r>
              <a:rPr lang="en-US" altLang="zh-CN"/>
              <a:t>nn.linear(48,48)</a:t>
            </a:r>
            <a:endParaRPr lang="en-US" altLang="zh-CN"/>
          </a:p>
        </p:txBody>
      </p:sp>
      <p:cxnSp>
        <p:nvCxnSpPr>
          <p:cNvPr id="24" name="直接箭头连接符 23"/>
          <p:cNvCxnSpPr/>
          <p:nvPr/>
        </p:nvCxnSpPr>
        <p:spPr>
          <a:xfrm>
            <a:off x="6705600" y="1659255"/>
            <a:ext cx="862965" cy="6686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 flipV="1">
            <a:off x="9719945" y="1765935"/>
            <a:ext cx="358775" cy="6203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blinds dir="vert"/>
  </p:transition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commondata" val="eyJoZGlkIjoiODdlNzg2YzRiM2UyNzA0OTk4OWU5MzUwZTk1NGE2ZTMifQ==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4.xml><?xml version="1.0" encoding="utf-8"?>
<p:tagLst xmlns:p="http://schemas.openxmlformats.org/presentationml/2006/main">
  <p:tag name="KSO_WM_DIAGRAM_VIRTUALLY_FRAME" val="{&quot;height&quot;:570.1,&quot;left&quot;:16.05,&quot;top&quot;:11.9,&quot;width&quot;:1050}"/>
</p:tagLst>
</file>

<file path=ppt/tags/tag65.xml><?xml version="1.0" encoding="utf-8"?>
<p:tagLst xmlns:p="http://schemas.openxmlformats.org/presentationml/2006/main">
  <p:tag name="KSO_WM_DIAGRAM_VIRTUALLY_FRAME" val="{&quot;height&quot;:570.1,&quot;left&quot;:16.05,&quot;top&quot;:11.9,&quot;width&quot;:1050}"/>
</p:tagLst>
</file>

<file path=ppt/tags/tag66.xml><?xml version="1.0" encoding="utf-8"?>
<p:tagLst xmlns:p="http://schemas.openxmlformats.org/presentationml/2006/main">
  <p:tag name="KSO_WM_DIAGRAM_VIRTUALLY_FRAME" val="{&quot;height&quot;:570.1,&quot;left&quot;:16.05,&quot;top&quot;:11.9,&quot;width&quot;:1050}"/>
</p:tagLst>
</file>

<file path=ppt/tags/tag67.xml><?xml version="1.0" encoding="utf-8"?>
<p:tagLst xmlns:p="http://schemas.openxmlformats.org/presentationml/2006/main">
  <p:tag name="KSO_WM_DIAGRAM_VIRTUALLY_FRAME" val="{&quot;height&quot;:570.1,&quot;left&quot;:16.05,&quot;top&quot;:11.9,&quot;width&quot;:1050}"/>
</p:tagLst>
</file>

<file path=ppt/tags/tag68.xml><?xml version="1.0" encoding="utf-8"?>
<p:tagLst xmlns:p="http://schemas.openxmlformats.org/presentationml/2006/main">
  <p:tag name="KSO_WM_DIAGRAM_VIRTUALLY_FRAME" val="{&quot;height&quot;:570.1,&quot;left&quot;:16.05,&quot;top&quot;:11.9,&quot;width&quot;:1050}"/>
</p:tagLst>
</file>

<file path=ppt/tags/tag69.xml><?xml version="1.0" encoding="utf-8"?>
<p:tagLst xmlns:p="http://schemas.openxmlformats.org/presentationml/2006/main">
  <p:tag name="KSO_WM_DIAGRAM_VIRTUALLY_FRAME" val="{&quot;height&quot;:570.1,&quot;left&quot;:16.05,&quot;top&quot;:11.9,&quot;width&quot;:1050}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DIAGRAM_VIRTUALLY_FRAME" val="{&quot;height&quot;:570.1,&quot;left&quot;:16.05,&quot;top&quot;:11.9,&quot;width&quot;:1050}"/>
</p:tagLst>
</file>

<file path=ppt/tags/tag71.xml><?xml version="1.0" encoding="utf-8"?>
<p:tagLst xmlns:p="http://schemas.openxmlformats.org/presentationml/2006/main">
  <p:tag name="KSO_WM_DIAGRAM_VIRTUALLY_FRAME" val="{&quot;height&quot;:570.1,&quot;left&quot;:16.05,&quot;top&quot;:11.9,&quot;width&quot;:1050}"/>
</p:tagLst>
</file>

<file path=ppt/tags/tag72.xml><?xml version="1.0" encoding="utf-8"?>
<p:tagLst xmlns:p="http://schemas.openxmlformats.org/presentationml/2006/main">
  <p:tag name="KSO_WM_DIAGRAM_VIRTUALLY_FRAME" val="{&quot;height&quot;:570.1,&quot;left&quot;:16.05,&quot;top&quot;:11.9,&quot;width&quot;:1050}"/>
</p:tagLst>
</file>

<file path=ppt/tags/tag73.xml><?xml version="1.0" encoding="utf-8"?>
<p:tagLst xmlns:p="http://schemas.openxmlformats.org/presentationml/2006/main">
  <p:tag name="KSO_WM_DIAGRAM_VIRTUALLY_FRAME" val="{&quot;height&quot;:570.1,&quot;left&quot;:16.05,&quot;top&quot;:11.9,&quot;width&quot;:1050}"/>
</p:tagLst>
</file>

<file path=ppt/tags/tag74.xml><?xml version="1.0" encoding="utf-8"?>
<p:tagLst xmlns:p="http://schemas.openxmlformats.org/presentationml/2006/main">
  <p:tag name="KSO_WM_DIAGRAM_VIRTUALLY_FRAME" val="{&quot;height&quot;:570.1,&quot;left&quot;:16.05,&quot;top&quot;:11.9,&quot;width&quot;:1050}"/>
</p:tagLst>
</file>

<file path=ppt/tags/tag75.xml><?xml version="1.0" encoding="utf-8"?>
<p:tagLst xmlns:p="http://schemas.openxmlformats.org/presentationml/2006/main">
  <p:tag name="KSO_WM_DIAGRAM_VIRTUALLY_FRAME" val="{&quot;height&quot;:570.1,&quot;left&quot;:16.05,&quot;top&quot;:11.9,&quot;width&quot;:1050}"/>
</p:tagLst>
</file>

<file path=ppt/tags/tag76.xml><?xml version="1.0" encoding="utf-8"?>
<p:tagLst xmlns:p="http://schemas.openxmlformats.org/presentationml/2006/main">
  <p:tag name="KSO_WM_DIAGRAM_VIRTUALLY_FRAME" val="{&quot;height&quot;:570.1,&quot;left&quot;:16.05,&quot;top&quot;:11.9,&quot;width&quot;:1050}"/>
</p:tagLst>
</file>

<file path=ppt/tags/tag77.xml><?xml version="1.0" encoding="utf-8"?>
<p:tagLst xmlns:p="http://schemas.openxmlformats.org/presentationml/2006/main">
  <p:tag name="KSO_WM_DIAGRAM_VIRTUALLY_FRAME" val="{&quot;height&quot;:570.1,&quot;left&quot;:16.05,&quot;top&quot;:11.9,&quot;width&quot;:1050}"/>
</p:tagLst>
</file>

<file path=ppt/tags/tag78.xml><?xml version="1.0" encoding="utf-8"?>
<p:tagLst xmlns:p="http://schemas.openxmlformats.org/presentationml/2006/main">
  <p:tag name="KSO_WM_DIAGRAM_VIRTUALLY_FRAME" val="{&quot;height&quot;:570.1,&quot;left&quot;:16.05,&quot;top&quot;:11.9,&quot;width&quot;:1050}"/>
</p:tagLst>
</file>

<file path=ppt/tags/tag79.xml><?xml version="1.0" encoding="utf-8"?>
<p:tagLst xmlns:p="http://schemas.openxmlformats.org/presentationml/2006/main">
  <p:tag name="KSO_WM_DIAGRAM_VIRTUALLY_FRAME" val="{&quot;height&quot;:570.1,&quot;left&quot;:16.05,&quot;top&quot;:11.9,&quot;width&quot;:1050}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DIAGRAM_VIRTUALLY_FRAME" val="{&quot;height&quot;:570.1,&quot;left&quot;:16.05,&quot;top&quot;:11.9,&quot;width&quot;:1050}"/>
</p:tagLst>
</file>

<file path=ppt/tags/tag81.xml><?xml version="1.0" encoding="utf-8"?>
<p:tagLst xmlns:p="http://schemas.openxmlformats.org/presentationml/2006/main">
  <p:tag name="KSO_WM_DIAGRAM_VIRTUALLY_FRAME" val="{&quot;height&quot;:570.1,&quot;left&quot;:16.05,&quot;top&quot;:11.9,&quot;width&quot;:1050}"/>
</p:tagLst>
</file>

<file path=ppt/tags/tag82.xml><?xml version="1.0" encoding="utf-8"?>
<p:tagLst xmlns:p="http://schemas.openxmlformats.org/presentationml/2006/main">
  <p:tag name="KSO_WM_DIAGRAM_VIRTUALLY_FRAME" val="{&quot;height&quot;:570.1,&quot;left&quot;:16.05,&quot;top&quot;:11.9,&quot;width&quot;:1050}"/>
</p:tagLst>
</file>

<file path=ppt/tags/tag83.xml><?xml version="1.0" encoding="utf-8"?>
<p:tagLst xmlns:p="http://schemas.openxmlformats.org/presentationml/2006/main">
  <p:tag name="KSO_WM_DIAGRAM_VIRTUALLY_FRAME" val="{&quot;height&quot;:570.1,&quot;left&quot;:16.05,&quot;top&quot;:11.9,&quot;width&quot;:1050}"/>
</p:tagLst>
</file>

<file path=ppt/tags/tag84.xml><?xml version="1.0" encoding="utf-8"?>
<p:tagLst xmlns:p="http://schemas.openxmlformats.org/presentationml/2006/main">
  <p:tag name="KSO_WM_DIAGRAM_VIRTUALLY_FRAME" val="{&quot;height&quot;:570.1,&quot;left&quot;:16.05,&quot;top&quot;:11.9,&quot;width&quot;:1050}"/>
</p:tagLst>
</file>

<file path=ppt/tags/tag85.xml><?xml version="1.0" encoding="utf-8"?>
<p:tagLst xmlns:p="http://schemas.openxmlformats.org/presentationml/2006/main">
  <p:tag name="KSO_WM_DIAGRAM_VIRTUALLY_FRAME" val="{&quot;height&quot;:570.1,&quot;left&quot;:16.05,&quot;top&quot;:11.9,&quot;width&quot;:1050}"/>
</p:tagLst>
</file>

<file path=ppt/tags/tag86.xml><?xml version="1.0" encoding="utf-8"?>
<p:tagLst xmlns:p="http://schemas.openxmlformats.org/presentationml/2006/main">
  <p:tag name="KSO_WM_DIAGRAM_VIRTUALLY_FRAME" val="{&quot;height&quot;:570.1,&quot;left&quot;:16.05,&quot;top&quot;:11.9,&quot;width&quot;:1050}"/>
</p:tagLst>
</file>

<file path=ppt/tags/tag87.xml><?xml version="1.0" encoding="utf-8"?>
<p:tagLst xmlns:p="http://schemas.openxmlformats.org/presentationml/2006/main">
  <p:tag name="KSO_WM_DIAGRAM_VIRTUALLY_FRAME" val="{&quot;height&quot;:570.1,&quot;left&quot;:16.05,&quot;top&quot;:11.9,&quot;width&quot;:1050}"/>
</p:tagLst>
</file>

<file path=ppt/tags/tag88.xml><?xml version="1.0" encoding="utf-8"?>
<p:tagLst xmlns:p="http://schemas.openxmlformats.org/presentationml/2006/main">
  <p:tag name="KSO_WM_DIAGRAM_VIRTUALLY_FRAME" val="{&quot;height&quot;:570.1,&quot;left&quot;:16.05,&quot;top&quot;:11.9,&quot;width&quot;:1050}"/>
</p:tagLst>
</file>

<file path=ppt/tags/tag89.xml><?xml version="1.0" encoding="utf-8"?>
<p:tagLst xmlns:p="http://schemas.openxmlformats.org/presentationml/2006/main">
  <p:tag name="KSO_WM_DIAGRAM_VIRTUALLY_FRAME" val="{&quot;height&quot;:570.1,&quot;left&quot;:16.05,&quot;top&quot;:11.9,&quot;width&quot;:1050}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DIAGRAM_VIRTUALLY_FRAME" val="{&quot;height&quot;:570.1,&quot;left&quot;:16.05,&quot;top&quot;:11.9,&quot;width&quot;:1050}"/>
</p:tagLst>
</file>

<file path=ppt/tags/tag91.xml><?xml version="1.0" encoding="utf-8"?>
<p:tagLst xmlns:p="http://schemas.openxmlformats.org/presentationml/2006/main">
  <p:tag name="KSO_WM_DIAGRAM_VIRTUALLY_FRAME" val="{&quot;height&quot;:570.1,&quot;left&quot;:16.05,&quot;top&quot;:11.9,&quot;width&quot;:1050}"/>
</p:tagLst>
</file>

<file path=ppt/tags/tag92.xml><?xml version="1.0" encoding="utf-8"?>
<p:tagLst xmlns:p="http://schemas.openxmlformats.org/presentationml/2006/main">
  <p:tag name="KSO_WM_DIAGRAM_VIRTUALLY_FRAME" val="{&quot;height&quot;:570.1,&quot;left&quot;:16.05,&quot;top&quot;:11.9,&quot;width&quot;:1050}"/>
</p:tagLst>
</file>

<file path=ppt/tags/tag93.xml><?xml version="1.0" encoding="utf-8"?>
<p:tagLst xmlns:p="http://schemas.openxmlformats.org/presentationml/2006/main">
  <p:tag name="KSO_WM_DIAGRAM_VIRTUALLY_FRAME" val="{&quot;height&quot;:242.75,&quot;left&quot;:74.7,&quot;top&quot;:33.5,&quot;width&quot;:790.1}"/>
</p:tagLst>
</file>

<file path=ppt/tags/tag94.xml><?xml version="1.0" encoding="utf-8"?>
<p:tagLst xmlns:p="http://schemas.openxmlformats.org/presentationml/2006/main">
  <p:tag name="KSO_WM_DIAGRAM_VIRTUALLY_FRAME" val="{&quot;height&quot;:242.75,&quot;left&quot;:74.7,&quot;top&quot;:33.5,&quot;width&quot;:790.1}"/>
</p:tagLst>
</file>

<file path=ppt/tags/tag95.xml><?xml version="1.0" encoding="utf-8"?>
<p:tagLst xmlns:p="http://schemas.openxmlformats.org/presentationml/2006/main">
  <p:tag name="KSO_WM_DIAGRAM_VIRTUALLY_FRAME" val="{&quot;height&quot;:242.75,&quot;left&quot;:74.7,&quot;top&quot;:33.5,&quot;width&quot;:790.1}"/>
</p:tagLst>
</file>

<file path=ppt/tags/tag96.xml><?xml version="1.0" encoding="utf-8"?>
<p:tagLst xmlns:p="http://schemas.openxmlformats.org/presentationml/2006/main">
  <p:tag name="KSO_WM_DIAGRAM_VIRTUALLY_FRAME" val="{&quot;height&quot;:242.75,&quot;left&quot;:74.7,&quot;top&quot;:33.5,&quot;width&quot;:790.1}"/>
</p:tagLst>
</file>

<file path=ppt/tags/tag97.xml><?xml version="1.0" encoding="utf-8"?>
<p:tagLst xmlns:p="http://schemas.openxmlformats.org/presentationml/2006/main">
  <p:tag name="KSO_WM_DIAGRAM_VIRTUALLY_FRAME" val="{&quot;height&quot;:242.75,&quot;left&quot;:74.7,&quot;top&quot;:33.5,&quot;width&quot;:790.1}"/>
</p:tagLst>
</file>

<file path=ppt/tags/tag98.xml><?xml version="1.0" encoding="utf-8"?>
<p:tagLst xmlns:p="http://schemas.openxmlformats.org/presentationml/2006/main">
  <p:tag name="KSO_WM_DIAGRAM_VIRTUALLY_FRAME" val="{&quot;height&quot;:242.75,&quot;left&quot;:74.7,&quot;top&quot;:33.5,&quot;width&quot;:790.1}"/>
</p:tagLst>
</file>

<file path=ppt/tags/tag99.xml><?xml version="1.0" encoding="utf-8"?>
<p:tagLst xmlns:p="http://schemas.openxmlformats.org/presentationml/2006/main">
  <p:tag name="KSO_WM_DIAGRAM_VIRTUALLY_FRAME" val="{&quot;height&quot;:242.75,&quot;left&quot;:74.7,&quot;top&quot;:33.5,&quot;width&quot;:790.1}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1365</Words>
  <Application>WPS 演示</Application>
  <PresentationFormat>宽屏</PresentationFormat>
  <Paragraphs>170</Paragraphs>
  <Slides>16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5" baseType="lpstr">
      <vt:lpstr>Arial</vt:lpstr>
      <vt:lpstr>宋体</vt:lpstr>
      <vt:lpstr>Wingdings</vt:lpstr>
      <vt:lpstr>Wingdings</vt:lpstr>
      <vt:lpstr>微软雅黑</vt:lpstr>
      <vt:lpstr>Times New Roman</vt:lpstr>
      <vt:lpstr>Arial Unicode MS</vt:lpstr>
      <vt:lpstr>Calibri</vt:lpstr>
      <vt:lpstr>WPS</vt:lpstr>
      <vt:lpstr>《TimeMixer: Decomposable Multiscale Mixing for Time Series Forecasting》 ICLR，2024\3，清华软院thuml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CLT</cp:lastModifiedBy>
  <cp:revision>310</cp:revision>
  <dcterms:created xsi:type="dcterms:W3CDTF">2019-06-19T02:08:00Z</dcterms:created>
  <dcterms:modified xsi:type="dcterms:W3CDTF">2024-05-31T01:18:29Z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2052-12.1.0.16929</vt:lpwstr>
  </property>
  <property fmtid="{D5CDD505-2E9C-101B-9397-08002B2CF9AE}" pid="3" name="ICV">
    <vt:lpwstr>C417AFC5C3DA43CD938A5B6616A5267E_13</vt:lpwstr>
  </property>
</Properties>
</file>